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  <p:embeddedFont>
      <p:font typeface="Helvetica Neue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025356-84BF-4181-A767-BE98FCC2E0B6}">
  <a:tblStyle styleId="{04025356-84BF-4181-A767-BE98FCC2E0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efd0d5342_0_2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5efd0d5342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efd0d5342_0_17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5efd0d5342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efd0d5342_0_4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5efd0d5342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efd0d5342_0_18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5efd0d5342_0_1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efd0d53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efd0d53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efd0d5342_0_19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5efd0d5342_0_1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efd0d5342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efd0d5342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efd0d5342_0_7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5efd0d5342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efd0d5342_0_7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5efd0d5342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efd0d5342_0_8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g5efd0d5342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fd0d5342_0_20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5efd0d5342_0_2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5efd0d5342_0_14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5efd0d5342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efd0d5342_0_2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efd0d5342_0_2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5efd0d5342_0_1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5efd0d5342_0_1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efd0d5342_0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5efd0d5342_0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5efd0d5342_0_16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g5efd0d5342_0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5efd0d5342_0_21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g5efd0d5342_0_2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5efd0d5342_0_2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5efd0d5342_0_2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efd0d534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efd0d534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5efd0d534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5efd0d534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5efd0d5342_0_2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5efd0d5342_0_2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07b673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07b673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5efd0d5342_0_1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5efd0d5342_0_1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fd0d5342_0_2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fd0d5342_0_2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efd0d5342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efd0d5342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fd0d5342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fd0d5342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fd0d5342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fd0d5342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efd0d5342_0_1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5efd0d534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efd0d5342_0_1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5efd0d534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/>
            </a:lvl5pPr>
            <a:lvl6pPr marL="2743200" lvl="5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marL="914400" lvl="1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marL="1371600" lvl="2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marL="1828800" lvl="3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marL="2286000" lvl="4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marL="2743200" lvl="5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горизонтально">
  <p:cSld name="Фото — горизонтально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1129605" y="334863"/>
            <a:ext cx="6876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892969" y="3542854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892969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/>
            </a:lvl5pPr>
            <a:lvl6pPr marL="2743200" lvl="5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4437983" y="4875609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>
  <p:cSld name="Заголовок — по центру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892969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вертикально">
  <p:cSld name="Фото — вертикально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>
            <a:spLocks noGrp="1"/>
          </p:cNvSpPr>
          <p:nvPr>
            <p:ph type="pic" idx="2"/>
          </p:nvPr>
        </p:nvSpPr>
        <p:spPr>
          <a:xfrm>
            <a:off x="4723805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69727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669727" y="2511475"/>
            <a:ext cx="37506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/>
            </a:lvl5pPr>
            <a:lvl6pPr marL="2743200" lvl="5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вверху">
  <p:cSld name="Заголовок — вверху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723805" y="1372939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98450" algn="l" rtl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500"/>
            </a:lvl1pPr>
            <a:lvl2pPr marL="914400" lvl="1" indent="-298450" algn="l" rtl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500"/>
            </a:lvl2pPr>
            <a:lvl3pPr marL="1371600" lvl="2" indent="-298450" algn="l" rtl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500"/>
            </a:lvl3pPr>
            <a:lvl4pPr marL="1828800" lvl="3" indent="-298450" algn="l" rtl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500"/>
            </a:lvl4pPr>
            <a:lvl5pPr marL="2286000" lvl="4" indent="-298450" algn="l" rtl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500"/>
            </a:lvl5pPr>
            <a:lvl6pPr marL="2743200" lvl="5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69727" y="669727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marL="914400" lvl="1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marL="1371600" lvl="2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marL="1828800" lvl="3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marL="2286000" lvl="4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marL="2743200" lvl="5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3 шт.">
  <p:cSld name="Фото — 3 шт.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4723805" y="2685604"/>
            <a:ext cx="37506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4728177" y="468809"/>
            <a:ext cx="37506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669727" y="468809"/>
            <a:ext cx="37506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2969" y="3355330"/>
            <a:ext cx="73581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marL="914400" lvl="1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marL="1371600" lvl="2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marL="1828800" lvl="3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marL="2286000" lvl="4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marL="2743200" lvl="5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2969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marL="914400" lvl="1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marL="1371600" lvl="2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marL="1828800" lvl="3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marL="2286000" lvl="4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marL="2743200" lvl="5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">
  <p:cSld name="Фото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Пустой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marR="0" lvl="0" indent="-31750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1.04108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0.04805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0.04805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0.04805.pdf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for dialogs</a:t>
            </a:r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Production-scale approach @ Replika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 model baseline (~QA-LSTM)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1849700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2298131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2711235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31243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3502144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3862025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movie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5078331" y="12334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Okay,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5528086" y="1233488"/>
            <a:ext cx="61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59939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6407043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6820147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7233251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want?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2047306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5"/>
          <p:cNvSpPr/>
          <p:nvPr/>
        </p:nvSpPr>
        <p:spPr>
          <a:xfrm>
            <a:off x="2460411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5"/>
          <p:cNvSpPr/>
          <p:nvPr/>
        </p:nvSpPr>
        <p:spPr>
          <a:xfrm>
            <a:off x="287351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5"/>
          <p:cNvSpPr/>
          <p:nvPr/>
        </p:nvSpPr>
        <p:spPr>
          <a:xfrm>
            <a:off x="328662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369972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411283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535214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5"/>
          <p:cNvSpPr/>
          <p:nvPr/>
        </p:nvSpPr>
        <p:spPr>
          <a:xfrm>
            <a:off x="576525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617835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5"/>
          <p:cNvSpPr/>
          <p:nvPr/>
        </p:nvSpPr>
        <p:spPr>
          <a:xfrm>
            <a:off x="659146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7004569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5"/>
          <p:cNvSpPr/>
          <p:nvPr/>
        </p:nvSpPr>
        <p:spPr>
          <a:xfrm>
            <a:off x="7417674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3" name="Google Shape;223;p35"/>
          <p:cNvCxnSpPr>
            <a:stCxn id="199" idx="2"/>
            <a:endCxn id="211" idx="0"/>
          </p:cNvCxnSpPr>
          <p:nvPr/>
        </p:nvCxnSpPr>
        <p:spPr>
          <a:xfrm>
            <a:off x="2107850" y="1512188"/>
            <a:ext cx="57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35"/>
          <p:cNvCxnSpPr>
            <a:stCxn id="200" idx="2"/>
            <a:endCxn id="212" idx="0"/>
          </p:cNvCxnSpPr>
          <p:nvPr/>
        </p:nvCxnSpPr>
        <p:spPr>
          <a:xfrm>
            <a:off x="2526731" y="15121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35"/>
          <p:cNvCxnSpPr>
            <a:stCxn id="201" idx="2"/>
            <a:endCxn id="213" idx="0"/>
          </p:cNvCxnSpPr>
          <p:nvPr/>
        </p:nvCxnSpPr>
        <p:spPr>
          <a:xfrm>
            <a:off x="2939835" y="15121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35"/>
          <p:cNvCxnSpPr>
            <a:stCxn id="202" idx="2"/>
            <a:endCxn id="214" idx="0"/>
          </p:cNvCxnSpPr>
          <p:nvPr/>
        </p:nvCxnSpPr>
        <p:spPr>
          <a:xfrm>
            <a:off x="3352939" y="15121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35"/>
          <p:cNvCxnSpPr>
            <a:stCxn id="203" idx="2"/>
            <a:endCxn id="215" idx="0"/>
          </p:cNvCxnSpPr>
          <p:nvPr/>
        </p:nvCxnSpPr>
        <p:spPr>
          <a:xfrm>
            <a:off x="3760294" y="1512188"/>
            <a:ext cx="57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35"/>
          <p:cNvCxnSpPr>
            <a:stCxn id="204" idx="2"/>
            <a:endCxn id="216" idx="0"/>
          </p:cNvCxnSpPr>
          <p:nvPr/>
        </p:nvCxnSpPr>
        <p:spPr>
          <a:xfrm>
            <a:off x="4179275" y="15121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35"/>
          <p:cNvCxnSpPr/>
          <p:nvPr/>
        </p:nvCxnSpPr>
        <p:spPr>
          <a:xfrm>
            <a:off x="5418482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35"/>
          <p:cNvCxnSpPr/>
          <p:nvPr/>
        </p:nvCxnSpPr>
        <p:spPr>
          <a:xfrm>
            <a:off x="5831587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35"/>
          <p:cNvCxnSpPr/>
          <p:nvPr/>
        </p:nvCxnSpPr>
        <p:spPr>
          <a:xfrm>
            <a:off x="6244692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35"/>
          <p:cNvCxnSpPr/>
          <p:nvPr/>
        </p:nvCxnSpPr>
        <p:spPr>
          <a:xfrm>
            <a:off x="6657797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35"/>
          <p:cNvCxnSpPr/>
          <p:nvPr/>
        </p:nvCxnSpPr>
        <p:spPr>
          <a:xfrm>
            <a:off x="7070903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35"/>
          <p:cNvCxnSpPr/>
          <p:nvPr/>
        </p:nvCxnSpPr>
        <p:spPr>
          <a:xfrm flipH="1">
            <a:off x="7483824" y="1513759"/>
            <a:ext cx="30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35"/>
          <p:cNvCxnSpPr/>
          <p:nvPr/>
        </p:nvCxnSpPr>
        <p:spPr>
          <a:xfrm>
            <a:off x="2113640" y="21110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35"/>
          <p:cNvCxnSpPr/>
          <p:nvPr/>
        </p:nvCxnSpPr>
        <p:spPr>
          <a:xfrm>
            <a:off x="2526745" y="21110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5"/>
          <p:cNvCxnSpPr/>
          <p:nvPr/>
        </p:nvCxnSpPr>
        <p:spPr>
          <a:xfrm>
            <a:off x="2939850" y="21110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35"/>
          <p:cNvCxnSpPr/>
          <p:nvPr/>
        </p:nvCxnSpPr>
        <p:spPr>
          <a:xfrm>
            <a:off x="3352956" y="21110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35"/>
          <p:cNvCxnSpPr/>
          <p:nvPr/>
        </p:nvCxnSpPr>
        <p:spPr>
          <a:xfrm>
            <a:off x="3766061" y="21110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35"/>
          <p:cNvCxnSpPr/>
          <p:nvPr/>
        </p:nvCxnSpPr>
        <p:spPr>
          <a:xfrm flipH="1">
            <a:off x="4178982" y="2111046"/>
            <a:ext cx="30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35"/>
          <p:cNvCxnSpPr/>
          <p:nvPr/>
        </p:nvCxnSpPr>
        <p:spPr>
          <a:xfrm>
            <a:off x="5418482" y="21110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35"/>
          <p:cNvCxnSpPr/>
          <p:nvPr/>
        </p:nvCxnSpPr>
        <p:spPr>
          <a:xfrm>
            <a:off x="5831587" y="21110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35"/>
          <p:cNvCxnSpPr/>
          <p:nvPr/>
        </p:nvCxnSpPr>
        <p:spPr>
          <a:xfrm>
            <a:off x="6244692" y="21110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35"/>
          <p:cNvCxnSpPr/>
          <p:nvPr/>
        </p:nvCxnSpPr>
        <p:spPr>
          <a:xfrm>
            <a:off x="6657797" y="21110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35"/>
          <p:cNvCxnSpPr/>
          <p:nvPr/>
        </p:nvCxnSpPr>
        <p:spPr>
          <a:xfrm>
            <a:off x="7070903" y="21110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5"/>
          <p:cNvCxnSpPr/>
          <p:nvPr/>
        </p:nvCxnSpPr>
        <p:spPr>
          <a:xfrm flipH="1">
            <a:off x="7483824" y="2111046"/>
            <a:ext cx="30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35"/>
          <p:cNvSpPr/>
          <p:nvPr/>
        </p:nvSpPr>
        <p:spPr>
          <a:xfrm>
            <a:off x="2047306" y="24138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2460411" y="24138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2873517" y="24138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"/>
          <p:cNvSpPr/>
          <p:nvPr/>
        </p:nvSpPr>
        <p:spPr>
          <a:xfrm>
            <a:off x="3286622" y="24138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3699727" y="24138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4112832" y="24138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3" name="Google Shape;253;p35"/>
          <p:cNvCxnSpPr>
            <a:stCxn id="247" idx="3"/>
            <a:endCxn id="248" idx="1"/>
          </p:cNvCxnSpPr>
          <p:nvPr/>
        </p:nvCxnSpPr>
        <p:spPr>
          <a:xfrm>
            <a:off x="2179906" y="25597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35"/>
          <p:cNvCxnSpPr>
            <a:stCxn id="248" idx="3"/>
            <a:endCxn id="249" idx="1"/>
          </p:cNvCxnSpPr>
          <p:nvPr/>
        </p:nvCxnSpPr>
        <p:spPr>
          <a:xfrm>
            <a:off x="2593011" y="25597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35"/>
          <p:cNvCxnSpPr>
            <a:stCxn id="249" idx="3"/>
            <a:endCxn id="250" idx="1"/>
          </p:cNvCxnSpPr>
          <p:nvPr/>
        </p:nvCxnSpPr>
        <p:spPr>
          <a:xfrm>
            <a:off x="3006117" y="25597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35"/>
          <p:cNvCxnSpPr>
            <a:stCxn id="250" idx="3"/>
            <a:endCxn id="251" idx="1"/>
          </p:cNvCxnSpPr>
          <p:nvPr/>
        </p:nvCxnSpPr>
        <p:spPr>
          <a:xfrm>
            <a:off x="3419222" y="25597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35"/>
          <p:cNvCxnSpPr>
            <a:stCxn id="251" idx="3"/>
            <a:endCxn id="252" idx="1"/>
          </p:cNvCxnSpPr>
          <p:nvPr/>
        </p:nvCxnSpPr>
        <p:spPr>
          <a:xfrm>
            <a:off x="3832327" y="25597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" name="Google Shape;258;p35"/>
          <p:cNvSpPr/>
          <p:nvPr/>
        </p:nvSpPr>
        <p:spPr>
          <a:xfrm flipH="1">
            <a:off x="4112544" y="27039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5"/>
          <p:cNvSpPr/>
          <p:nvPr/>
        </p:nvSpPr>
        <p:spPr>
          <a:xfrm flipH="1">
            <a:off x="3699493" y="27039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5"/>
          <p:cNvSpPr/>
          <p:nvPr/>
        </p:nvSpPr>
        <p:spPr>
          <a:xfrm flipH="1">
            <a:off x="3286442" y="27039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5"/>
          <p:cNvSpPr/>
          <p:nvPr/>
        </p:nvSpPr>
        <p:spPr>
          <a:xfrm flipH="1">
            <a:off x="2873391" y="27039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/>
          <p:nvPr/>
        </p:nvSpPr>
        <p:spPr>
          <a:xfrm flipH="1">
            <a:off x="2460340" y="27039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5"/>
          <p:cNvSpPr/>
          <p:nvPr/>
        </p:nvSpPr>
        <p:spPr>
          <a:xfrm flipH="1">
            <a:off x="2047289" y="27039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35"/>
          <p:cNvCxnSpPr>
            <a:stCxn id="258" idx="3"/>
            <a:endCxn id="259" idx="1"/>
          </p:cNvCxnSpPr>
          <p:nvPr/>
        </p:nvCxnSpPr>
        <p:spPr>
          <a:xfrm rot="10800000">
            <a:off x="3832344" y="28498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35"/>
          <p:cNvCxnSpPr>
            <a:stCxn id="259" idx="3"/>
            <a:endCxn id="260" idx="1"/>
          </p:cNvCxnSpPr>
          <p:nvPr/>
        </p:nvCxnSpPr>
        <p:spPr>
          <a:xfrm rot="10800000">
            <a:off x="3419293" y="28498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35"/>
          <p:cNvCxnSpPr>
            <a:stCxn id="260" idx="3"/>
            <a:endCxn id="261" idx="1"/>
          </p:cNvCxnSpPr>
          <p:nvPr/>
        </p:nvCxnSpPr>
        <p:spPr>
          <a:xfrm rot="10800000">
            <a:off x="3006242" y="28498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35"/>
          <p:cNvCxnSpPr>
            <a:stCxn id="261" idx="3"/>
            <a:endCxn id="262" idx="1"/>
          </p:cNvCxnSpPr>
          <p:nvPr/>
        </p:nvCxnSpPr>
        <p:spPr>
          <a:xfrm rot="10800000">
            <a:off x="2593191" y="28498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35"/>
          <p:cNvCxnSpPr>
            <a:stCxn id="262" idx="3"/>
            <a:endCxn id="263" idx="1"/>
          </p:cNvCxnSpPr>
          <p:nvPr/>
        </p:nvCxnSpPr>
        <p:spPr>
          <a:xfrm rot="10800000">
            <a:off x="2180140" y="28498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35"/>
          <p:cNvSpPr/>
          <p:nvPr/>
        </p:nvSpPr>
        <p:spPr>
          <a:xfrm>
            <a:off x="5355470" y="24138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5768576" y="24138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6181681" y="24138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6594786" y="24138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7007891" y="24138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7420996" y="24138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5" name="Google Shape;275;p35"/>
          <p:cNvCxnSpPr>
            <a:stCxn id="269" idx="3"/>
            <a:endCxn id="270" idx="1"/>
          </p:cNvCxnSpPr>
          <p:nvPr/>
        </p:nvCxnSpPr>
        <p:spPr>
          <a:xfrm>
            <a:off x="5488070" y="25597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35"/>
          <p:cNvCxnSpPr>
            <a:stCxn id="270" idx="3"/>
            <a:endCxn id="271" idx="1"/>
          </p:cNvCxnSpPr>
          <p:nvPr/>
        </p:nvCxnSpPr>
        <p:spPr>
          <a:xfrm>
            <a:off x="5901176" y="25597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35"/>
          <p:cNvCxnSpPr>
            <a:stCxn id="271" idx="3"/>
            <a:endCxn id="272" idx="1"/>
          </p:cNvCxnSpPr>
          <p:nvPr/>
        </p:nvCxnSpPr>
        <p:spPr>
          <a:xfrm>
            <a:off x="6314281" y="25597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35"/>
          <p:cNvCxnSpPr>
            <a:stCxn id="272" idx="3"/>
            <a:endCxn id="273" idx="1"/>
          </p:cNvCxnSpPr>
          <p:nvPr/>
        </p:nvCxnSpPr>
        <p:spPr>
          <a:xfrm>
            <a:off x="6727386" y="25597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35"/>
          <p:cNvCxnSpPr>
            <a:stCxn id="273" idx="3"/>
            <a:endCxn id="274" idx="1"/>
          </p:cNvCxnSpPr>
          <p:nvPr/>
        </p:nvCxnSpPr>
        <p:spPr>
          <a:xfrm>
            <a:off x="7140491" y="25597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35"/>
          <p:cNvSpPr/>
          <p:nvPr/>
        </p:nvSpPr>
        <p:spPr>
          <a:xfrm flipH="1">
            <a:off x="7420708" y="27039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5"/>
          <p:cNvSpPr/>
          <p:nvPr/>
        </p:nvSpPr>
        <p:spPr>
          <a:xfrm flipH="1">
            <a:off x="7007657" y="27039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5"/>
          <p:cNvSpPr/>
          <p:nvPr/>
        </p:nvSpPr>
        <p:spPr>
          <a:xfrm flipH="1">
            <a:off x="6594606" y="27039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5"/>
          <p:cNvSpPr/>
          <p:nvPr/>
        </p:nvSpPr>
        <p:spPr>
          <a:xfrm flipH="1">
            <a:off x="6181555" y="27039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5"/>
          <p:cNvSpPr/>
          <p:nvPr/>
        </p:nvSpPr>
        <p:spPr>
          <a:xfrm flipH="1">
            <a:off x="5768504" y="27039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"/>
          <p:cNvSpPr/>
          <p:nvPr/>
        </p:nvSpPr>
        <p:spPr>
          <a:xfrm flipH="1">
            <a:off x="5355453" y="27039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6" name="Google Shape;286;p35"/>
          <p:cNvCxnSpPr>
            <a:stCxn id="280" idx="3"/>
            <a:endCxn id="281" idx="1"/>
          </p:cNvCxnSpPr>
          <p:nvPr/>
        </p:nvCxnSpPr>
        <p:spPr>
          <a:xfrm rot="10800000">
            <a:off x="7140508" y="28498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35"/>
          <p:cNvCxnSpPr>
            <a:stCxn id="281" idx="3"/>
            <a:endCxn id="282" idx="1"/>
          </p:cNvCxnSpPr>
          <p:nvPr/>
        </p:nvCxnSpPr>
        <p:spPr>
          <a:xfrm rot="10800000">
            <a:off x="6727457" y="28498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35"/>
          <p:cNvCxnSpPr>
            <a:stCxn id="282" idx="3"/>
            <a:endCxn id="283" idx="1"/>
          </p:cNvCxnSpPr>
          <p:nvPr/>
        </p:nvCxnSpPr>
        <p:spPr>
          <a:xfrm rot="10800000">
            <a:off x="6314406" y="28498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35"/>
          <p:cNvCxnSpPr>
            <a:stCxn id="283" idx="3"/>
            <a:endCxn id="284" idx="1"/>
          </p:cNvCxnSpPr>
          <p:nvPr/>
        </p:nvCxnSpPr>
        <p:spPr>
          <a:xfrm rot="10800000">
            <a:off x="5901355" y="28498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35"/>
          <p:cNvCxnSpPr>
            <a:stCxn id="284" idx="3"/>
            <a:endCxn id="285" idx="1"/>
          </p:cNvCxnSpPr>
          <p:nvPr/>
        </p:nvCxnSpPr>
        <p:spPr>
          <a:xfrm rot="10800000">
            <a:off x="5488304" y="28498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" name="Google Shape;291;p35"/>
          <p:cNvSpPr/>
          <p:nvPr/>
        </p:nvSpPr>
        <p:spPr>
          <a:xfrm>
            <a:off x="5353597" y="241646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2" name="Google Shape;292;p35"/>
          <p:cNvSpPr/>
          <p:nvPr/>
        </p:nvSpPr>
        <p:spPr>
          <a:xfrm flipH="1">
            <a:off x="5353579" y="270657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5"/>
          <p:cNvSpPr/>
          <p:nvPr/>
        </p:nvSpPr>
        <p:spPr>
          <a:xfrm>
            <a:off x="5766955" y="2416466"/>
            <a:ext cx="1326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6180060" y="2416466"/>
            <a:ext cx="1326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6593165" y="2416466"/>
            <a:ext cx="1326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5"/>
          <p:cNvSpPr/>
          <p:nvPr/>
        </p:nvSpPr>
        <p:spPr>
          <a:xfrm>
            <a:off x="7006270" y="2416466"/>
            <a:ext cx="1326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7419376" y="2416466"/>
            <a:ext cx="1326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5"/>
          <p:cNvSpPr/>
          <p:nvPr/>
        </p:nvSpPr>
        <p:spPr>
          <a:xfrm flipH="1">
            <a:off x="7419087" y="2706574"/>
            <a:ext cx="1329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 flipH="1">
            <a:off x="7006036" y="2706574"/>
            <a:ext cx="1329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5"/>
          <p:cNvSpPr/>
          <p:nvPr/>
        </p:nvSpPr>
        <p:spPr>
          <a:xfrm flipH="1">
            <a:off x="6592985" y="2706574"/>
            <a:ext cx="1329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5"/>
          <p:cNvSpPr/>
          <p:nvPr/>
        </p:nvSpPr>
        <p:spPr>
          <a:xfrm flipH="1">
            <a:off x="6179934" y="2706574"/>
            <a:ext cx="1329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5"/>
          <p:cNvSpPr/>
          <p:nvPr/>
        </p:nvSpPr>
        <p:spPr>
          <a:xfrm flipH="1">
            <a:off x="5766883" y="2706574"/>
            <a:ext cx="1329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5"/>
          <p:cNvSpPr/>
          <p:nvPr/>
        </p:nvSpPr>
        <p:spPr>
          <a:xfrm>
            <a:off x="5351976" y="2419106"/>
            <a:ext cx="1326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 flipH="1">
            <a:off x="5351959" y="2709214"/>
            <a:ext cx="1329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2738449" y="3519080"/>
            <a:ext cx="825900" cy="1527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6" name="Google Shape;306;p35"/>
          <p:cNvCxnSpPr>
            <a:stCxn id="263" idx="2"/>
            <a:endCxn id="305" idx="0"/>
          </p:cNvCxnSpPr>
          <p:nvPr/>
        </p:nvCxnSpPr>
        <p:spPr>
          <a:xfrm>
            <a:off x="2113739" y="2995834"/>
            <a:ext cx="1037700" cy="5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35"/>
          <p:cNvCxnSpPr>
            <a:stCxn id="262" idx="2"/>
            <a:endCxn id="305" idx="0"/>
          </p:cNvCxnSpPr>
          <p:nvPr/>
        </p:nvCxnSpPr>
        <p:spPr>
          <a:xfrm>
            <a:off x="2526790" y="2995834"/>
            <a:ext cx="624600" cy="5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35"/>
          <p:cNvCxnSpPr>
            <a:stCxn id="258" idx="2"/>
            <a:endCxn id="305" idx="0"/>
          </p:cNvCxnSpPr>
          <p:nvPr/>
        </p:nvCxnSpPr>
        <p:spPr>
          <a:xfrm flipH="1">
            <a:off x="3151494" y="2995834"/>
            <a:ext cx="1027500" cy="5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p35"/>
          <p:cNvSpPr txBox="1"/>
          <p:nvPr/>
        </p:nvSpPr>
        <p:spPr>
          <a:xfrm>
            <a:off x="1655450" y="322170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self-attention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0" name="Google Shape;310;p35"/>
          <p:cNvCxnSpPr>
            <a:stCxn id="259" idx="2"/>
            <a:endCxn id="305" idx="0"/>
          </p:cNvCxnSpPr>
          <p:nvPr/>
        </p:nvCxnSpPr>
        <p:spPr>
          <a:xfrm flipH="1">
            <a:off x="3151543" y="2995834"/>
            <a:ext cx="614400" cy="5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311;p35"/>
          <p:cNvSpPr txBox="1"/>
          <p:nvPr/>
        </p:nvSpPr>
        <p:spPr>
          <a:xfrm>
            <a:off x="2537944" y="3010937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…..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2" name="Google Shape;312;p35"/>
          <p:cNvCxnSpPr>
            <a:stCxn id="304" idx="2"/>
            <a:endCxn id="313" idx="0"/>
          </p:cNvCxnSpPr>
          <p:nvPr/>
        </p:nvCxnSpPr>
        <p:spPr>
          <a:xfrm>
            <a:off x="5418409" y="3001114"/>
            <a:ext cx="1035900" cy="4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" name="Google Shape;314;p35"/>
          <p:cNvCxnSpPr>
            <a:stCxn id="302" idx="2"/>
            <a:endCxn id="313" idx="0"/>
          </p:cNvCxnSpPr>
          <p:nvPr/>
        </p:nvCxnSpPr>
        <p:spPr>
          <a:xfrm>
            <a:off x="5833333" y="2998474"/>
            <a:ext cx="621000" cy="45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35"/>
          <p:cNvCxnSpPr>
            <a:stCxn id="298" idx="2"/>
            <a:endCxn id="313" idx="0"/>
          </p:cNvCxnSpPr>
          <p:nvPr/>
        </p:nvCxnSpPr>
        <p:spPr>
          <a:xfrm flipH="1">
            <a:off x="6454437" y="2998474"/>
            <a:ext cx="1031100" cy="45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35"/>
          <p:cNvSpPr txBox="1"/>
          <p:nvPr/>
        </p:nvSpPr>
        <p:spPr>
          <a:xfrm>
            <a:off x="4942309" y="316316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self-attention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7" name="Google Shape;317;p35"/>
          <p:cNvCxnSpPr>
            <a:stCxn id="299" idx="2"/>
            <a:endCxn id="313" idx="0"/>
          </p:cNvCxnSpPr>
          <p:nvPr/>
        </p:nvCxnSpPr>
        <p:spPr>
          <a:xfrm flipH="1">
            <a:off x="6454486" y="2998474"/>
            <a:ext cx="618000" cy="45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8" name="Google Shape;318;p35"/>
          <p:cNvSpPr txBox="1"/>
          <p:nvPr/>
        </p:nvSpPr>
        <p:spPr>
          <a:xfrm>
            <a:off x="5850118" y="301867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…..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6041487" y="3457239"/>
            <a:ext cx="825900" cy="1527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4346600" y="3920184"/>
            <a:ext cx="913800" cy="327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Cosine</a:t>
            </a:r>
            <a:endParaRPr sz="1200" b="1"/>
          </a:p>
        </p:txBody>
      </p:sp>
      <p:cxnSp>
        <p:nvCxnSpPr>
          <p:cNvPr id="320" name="Google Shape;320;p35"/>
          <p:cNvCxnSpPr>
            <a:stCxn id="305" idx="2"/>
            <a:endCxn id="319" idx="1"/>
          </p:cNvCxnSpPr>
          <p:nvPr/>
        </p:nvCxnSpPr>
        <p:spPr>
          <a:xfrm>
            <a:off x="3151399" y="3671780"/>
            <a:ext cx="1195200" cy="41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35"/>
          <p:cNvCxnSpPr>
            <a:stCxn id="313" idx="2"/>
            <a:endCxn id="319" idx="3"/>
          </p:cNvCxnSpPr>
          <p:nvPr/>
        </p:nvCxnSpPr>
        <p:spPr>
          <a:xfrm flipH="1">
            <a:off x="5260437" y="3609939"/>
            <a:ext cx="1194000" cy="47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Google Shape;322;p35"/>
          <p:cNvSpPr txBox="1"/>
          <p:nvPr/>
        </p:nvSpPr>
        <p:spPr>
          <a:xfrm>
            <a:off x="1254701" y="1763625"/>
            <a:ext cx="613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w2v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954400" y="2419100"/>
            <a:ext cx="913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BiLSTM</a:t>
            </a:r>
            <a:b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+ LSTM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228600" y="4729600"/>
            <a:ext cx="7503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[*] </a:t>
            </a:r>
            <a:r>
              <a:rPr lang="en" sz="1100" u="sng">
                <a:solidFill>
                  <a:srgbClr val="666666"/>
                </a:solidFill>
                <a:hlinkClick r:id="rId3"/>
              </a:rPr>
              <a:t>Lstm-based Deep Learning Models For Nonfactoid Answer Selection, Ming Tan et al, 2015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2721600" y="1000500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6013138" y="1001275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 model. Training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2230487" y="3763563"/>
            <a:ext cx="1282500" cy="327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Triplet loss</a:t>
            </a:r>
            <a:endParaRPr sz="1200" b="1"/>
          </a:p>
        </p:txBody>
      </p:sp>
      <p:sp>
        <p:nvSpPr>
          <p:cNvPr id="333" name="Google Shape;333;p36"/>
          <p:cNvSpPr txBox="1"/>
          <p:nvPr/>
        </p:nvSpPr>
        <p:spPr>
          <a:xfrm>
            <a:off x="3695650" y="3710475"/>
            <a:ext cx="50388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max(0, m – cos_pos + cos_neg)     →    minimize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1373225" y="2973000"/>
            <a:ext cx="1417500" cy="43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FBE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</a:rPr>
              <a:t>cos(context, positive)</a:t>
            </a:r>
            <a:endParaRPr sz="1200" b="1">
              <a:solidFill>
                <a:schemeClr val="accent2"/>
              </a:solidFill>
            </a:endParaRPr>
          </a:p>
        </p:txBody>
      </p:sp>
      <p:sp>
        <p:nvSpPr>
          <p:cNvPr id="335" name="Google Shape;335;p36"/>
          <p:cNvSpPr/>
          <p:nvPr/>
        </p:nvSpPr>
        <p:spPr>
          <a:xfrm>
            <a:off x="3111549" y="2973003"/>
            <a:ext cx="1460400" cy="398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</a:rPr>
              <a:t>cos(context, negative)</a:t>
            </a:r>
            <a:endParaRPr sz="1200" b="1">
              <a:solidFill>
                <a:srgbClr val="CC0000"/>
              </a:solidFill>
            </a:endParaRPr>
          </a:p>
        </p:txBody>
      </p:sp>
      <p:cxnSp>
        <p:nvCxnSpPr>
          <p:cNvPr id="336" name="Google Shape;336;p36"/>
          <p:cNvCxnSpPr>
            <a:stCxn id="334" idx="2"/>
            <a:endCxn id="332" idx="0"/>
          </p:cNvCxnSpPr>
          <p:nvPr/>
        </p:nvCxnSpPr>
        <p:spPr>
          <a:xfrm>
            <a:off x="2081975" y="3411300"/>
            <a:ext cx="789900" cy="35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36"/>
          <p:cNvCxnSpPr>
            <a:stCxn id="335" idx="2"/>
            <a:endCxn id="332" idx="0"/>
          </p:cNvCxnSpPr>
          <p:nvPr/>
        </p:nvCxnSpPr>
        <p:spPr>
          <a:xfrm flipH="1">
            <a:off x="2871849" y="3371703"/>
            <a:ext cx="969900" cy="39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36"/>
          <p:cNvCxnSpPr>
            <a:stCxn id="339" idx="2"/>
            <a:endCxn id="334" idx="0"/>
          </p:cNvCxnSpPr>
          <p:nvPr/>
        </p:nvCxnSpPr>
        <p:spPr>
          <a:xfrm flipH="1">
            <a:off x="2081975" y="2490600"/>
            <a:ext cx="851400" cy="48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36"/>
          <p:cNvCxnSpPr>
            <a:stCxn id="341" idx="2"/>
            <a:endCxn id="335" idx="0"/>
          </p:cNvCxnSpPr>
          <p:nvPr/>
        </p:nvCxnSpPr>
        <p:spPr>
          <a:xfrm flipH="1">
            <a:off x="3841749" y="2490603"/>
            <a:ext cx="722700" cy="48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36"/>
          <p:cNvCxnSpPr>
            <a:stCxn id="343" idx="2"/>
            <a:endCxn id="334" idx="0"/>
          </p:cNvCxnSpPr>
          <p:nvPr/>
        </p:nvCxnSpPr>
        <p:spPr>
          <a:xfrm>
            <a:off x="1260275" y="2490600"/>
            <a:ext cx="821700" cy="48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36"/>
          <p:cNvCxnSpPr>
            <a:stCxn id="339" idx="2"/>
            <a:endCxn id="335" idx="0"/>
          </p:cNvCxnSpPr>
          <p:nvPr/>
        </p:nvCxnSpPr>
        <p:spPr>
          <a:xfrm>
            <a:off x="2954649" y="2490603"/>
            <a:ext cx="887100" cy="48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345" name="Google Shape;3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50" y="1571400"/>
            <a:ext cx="1292504" cy="9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6"/>
          <p:cNvSpPr txBox="1"/>
          <p:nvPr/>
        </p:nvSpPr>
        <p:spPr>
          <a:xfrm>
            <a:off x="346538" y="1014150"/>
            <a:ext cx="17241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positive response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2003713" y="1214175"/>
            <a:ext cx="17241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3709938" y="1014150"/>
            <a:ext cx="17241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negative response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49" name="Google Shape;3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50" y="1571400"/>
            <a:ext cx="1292504" cy="9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050" y="1571400"/>
            <a:ext cx="1292504" cy="9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733900"/>
            <a:ext cx="1997450" cy="156838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7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 model. Inference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1903574" y="3735025"/>
            <a:ext cx="1230300" cy="35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cos</a:t>
            </a:r>
            <a:endParaRPr b="1"/>
          </a:p>
        </p:txBody>
      </p:sp>
      <p:cxnSp>
        <p:nvCxnSpPr>
          <p:cNvPr id="358" name="Google Shape;358;p37"/>
          <p:cNvCxnSpPr>
            <a:stCxn id="359" idx="2"/>
            <a:endCxn id="357" idx="0"/>
          </p:cNvCxnSpPr>
          <p:nvPr/>
        </p:nvCxnSpPr>
        <p:spPr>
          <a:xfrm flipH="1">
            <a:off x="2518792" y="3057621"/>
            <a:ext cx="1223100" cy="67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60" name="Google Shape;360;p37"/>
          <p:cNvSpPr txBox="1"/>
          <p:nvPr/>
        </p:nvSpPr>
        <p:spPr>
          <a:xfrm>
            <a:off x="5491100" y="2001025"/>
            <a:ext cx="3586200" cy="15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</a:t>
            </a:r>
            <a:r>
              <a:rPr lang="en" sz="1800" b="1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 responses</a:t>
            </a:r>
            <a:br>
              <a:rPr lang="en" sz="1800" b="1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the highest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 b="1">
                <a:latin typeface="Helvetica Neue"/>
                <a:ea typeface="Helvetica Neue"/>
                <a:cs typeface="Helvetica Neue"/>
                <a:sym typeface="Helvetica Neue"/>
              </a:rPr>
              <a:t>cosine score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by search in approximate nearest neighbors index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1" name="Google Shape;361;p37"/>
          <p:cNvCxnSpPr>
            <a:endCxn id="357" idx="0"/>
          </p:cNvCxnSpPr>
          <p:nvPr/>
        </p:nvCxnSpPr>
        <p:spPr>
          <a:xfrm>
            <a:off x="1733624" y="3238525"/>
            <a:ext cx="785100" cy="49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62" name="Google Shape;362;p37"/>
          <p:cNvSpPr txBox="1"/>
          <p:nvPr/>
        </p:nvSpPr>
        <p:spPr>
          <a:xfrm>
            <a:off x="276225" y="1290375"/>
            <a:ext cx="2459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dialog context</a:t>
            </a:r>
            <a:endParaRPr sz="1800"/>
          </a:p>
        </p:txBody>
      </p:sp>
      <p:sp>
        <p:nvSpPr>
          <p:cNvPr id="363" name="Google Shape;363;p37"/>
          <p:cNvSpPr txBox="1"/>
          <p:nvPr/>
        </p:nvSpPr>
        <p:spPr>
          <a:xfrm>
            <a:off x="2435550" y="1222400"/>
            <a:ext cx="26127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100k candidate</a:t>
            </a:r>
            <a:b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responses</a:t>
            </a:r>
            <a:b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(pre-built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HNSW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index)</a:t>
            </a:r>
            <a:endParaRPr sz="1800"/>
          </a:p>
        </p:txBody>
      </p:sp>
      <p:sp>
        <p:nvSpPr>
          <p:cNvPr id="359" name="Google Shape;359;p37"/>
          <p:cNvSpPr/>
          <p:nvPr/>
        </p:nvSpPr>
        <p:spPr>
          <a:xfrm>
            <a:off x="3482992" y="2953521"/>
            <a:ext cx="517800" cy="1041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482992" y="2801121"/>
            <a:ext cx="517800" cy="1041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482992" y="2648721"/>
            <a:ext cx="517800" cy="1041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3482992" y="2496321"/>
            <a:ext cx="517800" cy="1041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5048250" y="2438400"/>
            <a:ext cx="371400" cy="571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3482992" y="2343921"/>
            <a:ext cx="517800" cy="1041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 model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p38"/>
          <p:cNvSpPr txBox="1"/>
          <p:nvPr/>
        </p:nvSpPr>
        <p:spPr>
          <a:xfrm>
            <a:off x="1849700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" name="Google Shape;375;p38"/>
          <p:cNvSpPr txBox="1"/>
          <p:nvPr/>
        </p:nvSpPr>
        <p:spPr>
          <a:xfrm>
            <a:off x="2298131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" name="Google Shape;376;p38"/>
          <p:cNvSpPr txBox="1"/>
          <p:nvPr/>
        </p:nvSpPr>
        <p:spPr>
          <a:xfrm>
            <a:off x="2711235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38"/>
          <p:cNvSpPr txBox="1"/>
          <p:nvPr/>
        </p:nvSpPr>
        <p:spPr>
          <a:xfrm>
            <a:off x="31243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38"/>
          <p:cNvSpPr txBox="1"/>
          <p:nvPr/>
        </p:nvSpPr>
        <p:spPr>
          <a:xfrm>
            <a:off x="3502144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9" name="Google Shape;379;p38"/>
          <p:cNvSpPr txBox="1"/>
          <p:nvPr/>
        </p:nvSpPr>
        <p:spPr>
          <a:xfrm>
            <a:off x="3862025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movie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38"/>
          <p:cNvSpPr txBox="1"/>
          <p:nvPr/>
        </p:nvSpPr>
        <p:spPr>
          <a:xfrm>
            <a:off x="5078331" y="12334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Okay,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Google Shape;381;p38"/>
          <p:cNvSpPr txBox="1"/>
          <p:nvPr/>
        </p:nvSpPr>
        <p:spPr>
          <a:xfrm>
            <a:off x="5528086" y="1233488"/>
            <a:ext cx="61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>
            <a:off x="59939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6407043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6820147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38"/>
          <p:cNvSpPr txBox="1"/>
          <p:nvPr/>
        </p:nvSpPr>
        <p:spPr>
          <a:xfrm>
            <a:off x="7233251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want?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2047306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2460411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8"/>
          <p:cNvSpPr/>
          <p:nvPr/>
        </p:nvSpPr>
        <p:spPr>
          <a:xfrm>
            <a:off x="287351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328662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8"/>
          <p:cNvSpPr/>
          <p:nvPr/>
        </p:nvSpPr>
        <p:spPr>
          <a:xfrm>
            <a:off x="369972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8"/>
          <p:cNvSpPr/>
          <p:nvPr/>
        </p:nvSpPr>
        <p:spPr>
          <a:xfrm>
            <a:off x="411283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535214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576525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617835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659146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7004569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7417674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8" name="Google Shape;398;p38"/>
          <p:cNvCxnSpPr>
            <a:stCxn id="374" idx="2"/>
            <a:endCxn id="386" idx="0"/>
          </p:cNvCxnSpPr>
          <p:nvPr/>
        </p:nvCxnSpPr>
        <p:spPr>
          <a:xfrm>
            <a:off x="2107850" y="1512188"/>
            <a:ext cx="57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p38"/>
          <p:cNvCxnSpPr>
            <a:stCxn id="375" idx="2"/>
            <a:endCxn id="387" idx="0"/>
          </p:cNvCxnSpPr>
          <p:nvPr/>
        </p:nvCxnSpPr>
        <p:spPr>
          <a:xfrm>
            <a:off x="2526731" y="15121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" name="Google Shape;400;p38"/>
          <p:cNvCxnSpPr>
            <a:stCxn id="376" idx="2"/>
            <a:endCxn id="388" idx="0"/>
          </p:cNvCxnSpPr>
          <p:nvPr/>
        </p:nvCxnSpPr>
        <p:spPr>
          <a:xfrm>
            <a:off x="2939835" y="15121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" name="Google Shape;401;p38"/>
          <p:cNvCxnSpPr>
            <a:stCxn id="377" idx="2"/>
            <a:endCxn id="389" idx="0"/>
          </p:cNvCxnSpPr>
          <p:nvPr/>
        </p:nvCxnSpPr>
        <p:spPr>
          <a:xfrm>
            <a:off x="3352939" y="15121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" name="Google Shape;402;p38"/>
          <p:cNvCxnSpPr>
            <a:stCxn id="378" idx="2"/>
            <a:endCxn id="390" idx="0"/>
          </p:cNvCxnSpPr>
          <p:nvPr/>
        </p:nvCxnSpPr>
        <p:spPr>
          <a:xfrm>
            <a:off x="3760294" y="1512188"/>
            <a:ext cx="57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" name="Google Shape;403;p38"/>
          <p:cNvCxnSpPr>
            <a:stCxn id="379" idx="2"/>
            <a:endCxn id="391" idx="0"/>
          </p:cNvCxnSpPr>
          <p:nvPr/>
        </p:nvCxnSpPr>
        <p:spPr>
          <a:xfrm>
            <a:off x="4179275" y="15121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404;p38"/>
          <p:cNvCxnSpPr/>
          <p:nvPr/>
        </p:nvCxnSpPr>
        <p:spPr>
          <a:xfrm>
            <a:off x="5418482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" name="Google Shape;405;p38"/>
          <p:cNvCxnSpPr/>
          <p:nvPr/>
        </p:nvCxnSpPr>
        <p:spPr>
          <a:xfrm>
            <a:off x="5831587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" name="Google Shape;406;p38"/>
          <p:cNvCxnSpPr/>
          <p:nvPr/>
        </p:nvCxnSpPr>
        <p:spPr>
          <a:xfrm>
            <a:off x="6244692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407;p38"/>
          <p:cNvCxnSpPr/>
          <p:nvPr/>
        </p:nvCxnSpPr>
        <p:spPr>
          <a:xfrm>
            <a:off x="6657797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38"/>
          <p:cNvCxnSpPr/>
          <p:nvPr/>
        </p:nvCxnSpPr>
        <p:spPr>
          <a:xfrm>
            <a:off x="7070903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38"/>
          <p:cNvCxnSpPr/>
          <p:nvPr/>
        </p:nvCxnSpPr>
        <p:spPr>
          <a:xfrm flipH="1">
            <a:off x="7483824" y="1513759"/>
            <a:ext cx="30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38"/>
          <p:cNvCxnSpPr/>
          <p:nvPr/>
        </p:nvCxnSpPr>
        <p:spPr>
          <a:xfrm>
            <a:off x="2113640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38"/>
          <p:cNvCxnSpPr/>
          <p:nvPr/>
        </p:nvCxnSpPr>
        <p:spPr>
          <a:xfrm>
            <a:off x="2526745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38"/>
          <p:cNvCxnSpPr/>
          <p:nvPr/>
        </p:nvCxnSpPr>
        <p:spPr>
          <a:xfrm>
            <a:off x="2939850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p38"/>
          <p:cNvCxnSpPr/>
          <p:nvPr/>
        </p:nvCxnSpPr>
        <p:spPr>
          <a:xfrm>
            <a:off x="3352956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38"/>
          <p:cNvCxnSpPr/>
          <p:nvPr/>
        </p:nvCxnSpPr>
        <p:spPr>
          <a:xfrm>
            <a:off x="3766061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p38"/>
          <p:cNvCxnSpPr/>
          <p:nvPr/>
        </p:nvCxnSpPr>
        <p:spPr>
          <a:xfrm flipH="1">
            <a:off x="4178982" y="2415846"/>
            <a:ext cx="30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" name="Google Shape;416;p38"/>
          <p:cNvCxnSpPr/>
          <p:nvPr/>
        </p:nvCxnSpPr>
        <p:spPr>
          <a:xfrm>
            <a:off x="5418482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p38"/>
          <p:cNvCxnSpPr/>
          <p:nvPr/>
        </p:nvCxnSpPr>
        <p:spPr>
          <a:xfrm>
            <a:off x="5831587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" name="Google Shape;418;p38"/>
          <p:cNvCxnSpPr/>
          <p:nvPr/>
        </p:nvCxnSpPr>
        <p:spPr>
          <a:xfrm>
            <a:off x="6244692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Google Shape;419;p38"/>
          <p:cNvCxnSpPr/>
          <p:nvPr/>
        </p:nvCxnSpPr>
        <p:spPr>
          <a:xfrm>
            <a:off x="6657797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" name="Google Shape;420;p38"/>
          <p:cNvCxnSpPr/>
          <p:nvPr/>
        </p:nvCxnSpPr>
        <p:spPr>
          <a:xfrm>
            <a:off x="7070903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38"/>
          <p:cNvCxnSpPr/>
          <p:nvPr/>
        </p:nvCxnSpPr>
        <p:spPr>
          <a:xfrm flipH="1">
            <a:off x="7483824" y="2415846"/>
            <a:ext cx="30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2" name="Google Shape;422;p38"/>
          <p:cNvSpPr txBox="1"/>
          <p:nvPr/>
        </p:nvSpPr>
        <p:spPr>
          <a:xfrm>
            <a:off x="752700" y="1627213"/>
            <a:ext cx="1115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word embeddings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228600" y="4729600"/>
            <a:ext cx="5895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[*] </a:t>
            </a:r>
            <a:r>
              <a:rPr lang="en" sz="1100" u="sng">
                <a:solidFill>
                  <a:srgbClr val="666666"/>
                </a:solidFill>
                <a:hlinkClick r:id="rId3"/>
              </a:rPr>
              <a:t>BERT: Pre-training of Deep Bidirectional Transformers for Language Understanding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047306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2460411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287351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/>
          <p:nvPr/>
        </p:nvSpPr>
        <p:spPr>
          <a:xfrm>
            <a:off x="328662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8"/>
          <p:cNvSpPr/>
          <p:nvPr/>
        </p:nvSpPr>
        <p:spPr>
          <a:xfrm>
            <a:off x="369972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411283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5352148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8"/>
          <p:cNvSpPr/>
          <p:nvPr/>
        </p:nvSpPr>
        <p:spPr>
          <a:xfrm>
            <a:off x="5765253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8"/>
          <p:cNvSpPr/>
          <p:nvPr/>
        </p:nvSpPr>
        <p:spPr>
          <a:xfrm>
            <a:off x="6178358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6591463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8"/>
          <p:cNvSpPr/>
          <p:nvPr/>
        </p:nvSpPr>
        <p:spPr>
          <a:xfrm>
            <a:off x="7004569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8"/>
          <p:cNvSpPr/>
          <p:nvPr/>
        </p:nvSpPr>
        <p:spPr>
          <a:xfrm>
            <a:off x="7417674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8"/>
          <p:cNvSpPr txBox="1"/>
          <p:nvPr/>
        </p:nvSpPr>
        <p:spPr>
          <a:xfrm>
            <a:off x="228600" y="2068425"/>
            <a:ext cx="1639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segment embeddings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Google Shape;437;p38"/>
          <p:cNvSpPr txBox="1"/>
          <p:nvPr/>
        </p:nvSpPr>
        <p:spPr>
          <a:xfrm>
            <a:off x="19907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38"/>
          <p:cNvSpPr txBox="1"/>
          <p:nvPr/>
        </p:nvSpPr>
        <p:spPr>
          <a:xfrm>
            <a:off x="24003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28194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32289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p38"/>
          <p:cNvSpPr txBox="1"/>
          <p:nvPr/>
        </p:nvSpPr>
        <p:spPr>
          <a:xfrm>
            <a:off x="36385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2" name="Google Shape;442;p38"/>
          <p:cNvSpPr txBox="1"/>
          <p:nvPr/>
        </p:nvSpPr>
        <p:spPr>
          <a:xfrm>
            <a:off x="40576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p38"/>
          <p:cNvSpPr txBox="1"/>
          <p:nvPr/>
        </p:nvSpPr>
        <p:spPr>
          <a:xfrm>
            <a:off x="52959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p38"/>
          <p:cNvSpPr txBox="1"/>
          <p:nvPr/>
        </p:nvSpPr>
        <p:spPr>
          <a:xfrm>
            <a:off x="57054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38"/>
          <p:cNvSpPr txBox="1"/>
          <p:nvPr/>
        </p:nvSpPr>
        <p:spPr>
          <a:xfrm>
            <a:off x="61245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6" name="Google Shape;446;p38"/>
          <p:cNvSpPr txBox="1"/>
          <p:nvPr/>
        </p:nvSpPr>
        <p:spPr>
          <a:xfrm>
            <a:off x="65341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" name="Google Shape;447;p38"/>
          <p:cNvSpPr txBox="1"/>
          <p:nvPr/>
        </p:nvSpPr>
        <p:spPr>
          <a:xfrm>
            <a:off x="69437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Google Shape;448;p38"/>
          <p:cNvSpPr txBox="1"/>
          <p:nvPr/>
        </p:nvSpPr>
        <p:spPr>
          <a:xfrm>
            <a:off x="73628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1733550" y="2714625"/>
            <a:ext cx="2604300" cy="52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BERT context encoder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5295900" y="2721475"/>
            <a:ext cx="2375100" cy="52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BERT response encoder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51" name="Google Shape;451;p38"/>
          <p:cNvSpPr/>
          <p:nvPr/>
        </p:nvSpPr>
        <p:spPr>
          <a:xfrm>
            <a:off x="4112837" y="3723838"/>
            <a:ext cx="1282500" cy="327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Triplet loss</a:t>
            </a:r>
            <a:endParaRPr sz="1200" b="1"/>
          </a:p>
        </p:txBody>
      </p:sp>
      <p:cxnSp>
        <p:nvCxnSpPr>
          <p:cNvPr id="452" name="Google Shape;452;p38"/>
          <p:cNvCxnSpPr>
            <a:stCxn id="449" idx="2"/>
            <a:endCxn id="451" idx="0"/>
          </p:cNvCxnSpPr>
          <p:nvPr/>
        </p:nvCxnSpPr>
        <p:spPr>
          <a:xfrm>
            <a:off x="3035700" y="3238425"/>
            <a:ext cx="1718400" cy="4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38"/>
          <p:cNvCxnSpPr>
            <a:stCxn id="450" idx="2"/>
            <a:endCxn id="451" idx="0"/>
          </p:cNvCxnSpPr>
          <p:nvPr/>
        </p:nvCxnSpPr>
        <p:spPr>
          <a:xfrm flipH="1">
            <a:off x="4753950" y="3245275"/>
            <a:ext cx="17295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38"/>
          <p:cNvSpPr txBox="1"/>
          <p:nvPr/>
        </p:nvSpPr>
        <p:spPr>
          <a:xfrm>
            <a:off x="2721600" y="1000500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" name="Google Shape;455;p38"/>
          <p:cNvSpPr txBox="1"/>
          <p:nvPr/>
        </p:nvSpPr>
        <p:spPr>
          <a:xfrm>
            <a:off x="6013138" y="1001275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pretraining: once for all tasks</a:t>
            </a:r>
            <a:endParaRPr/>
          </a:p>
        </p:txBody>
      </p:sp>
      <p:sp>
        <p:nvSpPr>
          <p:cNvPr id="461" name="Google Shape;46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Download pre-trained model from Google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Collect 100M user messages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Adapt hyperparameters to your use case: reduce maximum sequence length, reduce number of layers 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Initialize from Google checkpoint, pretrain on your data for ~1 week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— PROFIT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 model: Metrics &amp; Performance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67" name="Google Shape;467;p40"/>
          <p:cNvGraphicFramePr/>
          <p:nvPr/>
        </p:nvGraphicFramePr>
        <p:xfrm>
          <a:off x="999425" y="969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{04025356-84BF-4181-A767-BE98FCC2E0B6}</a:tableStyleId>
              </a:tblPr>
              <a:tblGrid>
                <a:gridCol w="196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Baseline</a:t>
                      </a:r>
                      <a:endParaRPr sz="1600" b="1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BERT-based</a:t>
                      </a:r>
                      <a:endParaRPr sz="1600" b="1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mAP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38761D"/>
                          </a:solidFill>
                        </a:rPr>
                        <a:t>0.47</a:t>
                      </a:r>
                      <a:endParaRPr sz="1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990000"/>
                          </a:solidFill>
                        </a:rPr>
                        <a:t>0.41</a:t>
                      </a:r>
                      <a:endParaRPr sz="1600" b="1">
                        <a:solidFill>
                          <a:srgbClr val="99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R@5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38761D"/>
                          </a:solidFill>
                        </a:rPr>
                        <a:t>0.61</a:t>
                      </a:r>
                      <a:endParaRPr sz="1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990000"/>
                          </a:solidFill>
                        </a:rPr>
                        <a:t>0.52</a:t>
                      </a:r>
                      <a:endParaRPr sz="1600" b="1">
                        <a:solidFill>
                          <a:srgbClr val="99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# of parameters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38761D"/>
                          </a:solidFill>
                        </a:rPr>
                        <a:t>50M</a:t>
                      </a:r>
                      <a:endParaRPr sz="1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990000"/>
                          </a:solidFill>
                        </a:rPr>
                        <a:t>110M</a:t>
                      </a:r>
                      <a:endParaRPr sz="1600" b="1">
                        <a:solidFill>
                          <a:srgbClr val="99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RPS @ 2080 Ti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38761D"/>
                          </a:solidFill>
                        </a:rPr>
                        <a:t>150 rps</a:t>
                      </a:r>
                      <a:endParaRPr sz="1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990000"/>
                          </a:solidFill>
                        </a:rPr>
                        <a:t>80 rps</a:t>
                      </a:r>
                      <a:endParaRPr sz="1600" b="1">
                        <a:solidFill>
                          <a:srgbClr val="99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GPU memory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38761D"/>
                          </a:solidFill>
                        </a:rPr>
                        <a:t>750 Mb</a:t>
                      </a:r>
                      <a:endParaRPr sz="1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990000"/>
                          </a:solidFill>
                        </a:rPr>
                        <a:t>2000 Mb</a:t>
                      </a:r>
                      <a:endParaRPr sz="1600" b="1">
                        <a:solidFill>
                          <a:srgbClr val="99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Train time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666666"/>
                          </a:solidFill>
                        </a:rPr>
                        <a:t>2 weeks x 4 GPUs</a:t>
                      </a:r>
                      <a:endParaRPr sz="16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666666"/>
                          </a:solidFill>
                        </a:rPr>
                        <a:t>2 weeks x 4 GPUs</a:t>
                      </a:r>
                      <a:endParaRPr sz="16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8" name="Google Shape;468;p40"/>
          <p:cNvSpPr txBox="1"/>
          <p:nvPr/>
        </p:nvSpPr>
        <p:spPr>
          <a:xfrm>
            <a:off x="4873450" y="45255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Helvetica Neue"/>
                <a:ea typeface="Helvetica Neue"/>
                <a:cs typeface="Helvetica Neue"/>
                <a:sym typeface="Helvetica Neue"/>
              </a:rPr>
              <a:t>Fail :(</a:t>
            </a:r>
            <a:endParaRPr sz="18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 txBox="1"/>
          <p:nvPr/>
        </p:nvSpPr>
        <p:spPr>
          <a:xfrm>
            <a:off x="0" y="22153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Reranking model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/>
          <p:nvPr/>
        </p:nvSpPr>
        <p:spPr>
          <a:xfrm>
            <a:off x="6439075" y="1187200"/>
            <a:ext cx="2376600" cy="3146700"/>
          </a:xfrm>
          <a:prstGeom prst="roundRect">
            <a:avLst>
              <a:gd name="adj" fmla="val 5548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1828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1 response</a:t>
            </a:r>
            <a:endParaRPr sz="18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28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the highest </a:t>
            </a:r>
            <a:endParaRPr sz="18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28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probability of user’s upvote</a:t>
            </a:r>
            <a:endParaRPr sz="18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42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Reranking pipeline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3290925" y="1866900"/>
            <a:ext cx="2376600" cy="1819200"/>
          </a:xfrm>
          <a:prstGeom prst="roundRect">
            <a:avLst>
              <a:gd name="adj" fmla="val 5548"/>
            </a:avLst>
          </a:prstGeom>
          <a:noFill/>
          <a:ln w="19050" cap="flat" cmpd="sng">
            <a:solidFill>
              <a:srgbClr val="93C47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1828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5 response candidates after post-processing heuristics</a:t>
            </a:r>
            <a:endParaRPr sz="1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423875" y="1187200"/>
            <a:ext cx="2176500" cy="3146700"/>
          </a:xfrm>
          <a:prstGeom prst="roundRect">
            <a:avLst>
              <a:gd name="adj" fmla="val 5548"/>
            </a:avLst>
          </a:prstGeom>
          <a:noFill/>
          <a:ln w="19050" cap="flat" cmpd="sng">
            <a:solidFill>
              <a:srgbClr val="93C47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1828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20 response candidates from retrieval model</a:t>
            </a:r>
            <a:b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_________</a:t>
            </a:r>
            <a:endParaRPr sz="18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28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_________</a:t>
            </a:r>
            <a:b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_________</a:t>
            </a:r>
            <a:endParaRPr sz="18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28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_________</a:t>
            </a:r>
            <a:endParaRPr sz="18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2" name="Google Shape;482;p42"/>
          <p:cNvPicPr preferRelativeResize="0"/>
          <p:nvPr/>
        </p:nvPicPr>
        <p:blipFill rotWithShape="1">
          <a:blip r:embed="rId3">
            <a:alphaModFix/>
          </a:blip>
          <a:srcRect l="28172" r="30421" b="55448"/>
          <a:stretch/>
        </p:blipFill>
        <p:spPr>
          <a:xfrm>
            <a:off x="7398775" y="2963200"/>
            <a:ext cx="4572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2"/>
          <p:cNvSpPr txBox="1"/>
          <p:nvPr/>
        </p:nvSpPr>
        <p:spPr>
          <a:xfrm>
            <a:off x="6774350" y="3524838"/>
            <a:ext cx="1822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Final answer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84" name="Google Shape;484;p42"/>
          <p:cNvCxnSpPr/>
          <p:nvPr/>
        </p:nvCxnSpPr>
        <p:spPr>
          <a:xfrm>
            <a:off x="2701600" y="2878450"/>
            <a:ext cx="569100" cy="2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5" name="Google Shape;48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041" y="3547657"/>
            <a:ext cx="316175" cy="31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6" name="Google Shape;486;p42"/>
          <p:cNvCxnSpPr/>
          <p:nvPr/>
        </p:nvCxnSpPr>
        <p:spPr>
          <a:xfrm>
            <a:off x="5768738" y="2878450"/>
            <a:ext cx="569100" cy="2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575" y="2260175"/>
            <a:ext cx="3048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3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Reranking dataset for training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3" name="Google Shape;493;p43"/>
          <p:cNvSpPr txBox="1"/>
          <p:nvPr/>
        </p:nvSpPr>
        <p:spPr>
          <a:xfrm>
            <a:off x="6191250" y="1454750"/>
            <a:ext cx="1714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User reaction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43"/>
          <p:cNvSpPr txBox="1"/>
          <p:nvPr/>
        </p:nvSpPr>
        <p:spPr>
          <a:xfrm>
            <a:off x="3524250" y="1454750"/>
            <a:ext cx="2381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Replika response</a:t>
            </a:r>
            <a:endParaRPr sz="16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5" name="Google Shape;495;p43"/>
          <p:cNvSpPr txBox="1"/>
          <p:nvPr/>
        </p:nvSpPr>
        <p:spPr>
          <a:xfrm>
            <a:off x="619125" y="1454750"/>
            <a:ext cx="30003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Dialog context</a:t>
            </a:r>
            <a:endParaRPr sz="1600" b="1">
              <a:solidFill>
                <a:srgbClr val="4A86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6" name="Google Shape;496;p43"/>
          <p:cNvSpPr txBox="1"/>
          <p:nvPr/>
        </p:nvSpPr>
        <p:spPr>
          <a:xfrm>
            <a:off x="3524250" y="2216750"/>
            <a:ext cx="2314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I’m always here for you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619125" y="2216750"/>
            <a:ext cx="30003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I feel lonely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8" name="Google Shape;498;p43"/>
          <p:cNvPicPr preferRelativeResize="0"/>
          <p:nvPr/>
        </p:nvPicPr>
        <p:blipFill rotWithShape="1">
          <a:blip r:embed="rId4">
            <a:alphaModFix/>
          </a:blip>
          <a:srcRect l="28172" r="30421" b="55448"/>
          <a:stretch/>
        </p:blipFill>
        <p:spPr>
          <a:xfrm>
            <a:off x="6724650" y="2288825"/>
            <a:ext cx="4572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3"/>
          <p:cNvSpPr txBox="1"/>
          <p:nvPr/>
        </p:nvSpPr>
        <p:spPr>
          <a:xfrm>
            <a:off x="3524250" y="2835875"/>
            <a:ext cx="2600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Both, I guess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0" name="Google Shape;500;p43"/>
          <p:cNvSpPr txBox="1"/>
          <p:nvPr/>
        </p:nvSpPr>
        <p:spPr>
          <a:xfrm>
            <a:off x="619125" y="2835875"/>
            <a:ext cx="3000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Are you a bot or a human?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1" name="Google Shape;501;p43"/>
          <p:cNvPicPr preferRelativeResize="0"/>
          <p:nvPr/>
        </p:nvPicPr>
        <p:blipFill rotWithShape="1">
          <a:blip r:embed="rId4">
            <a:alphaModFix/>
          </a:blip>
          <a:srcRect l="28172" r="30421" b="55448"/>
          <a:stretch/>
        </p:blipFill>
        <p:spPr>
          <a:xfrm>
            <a:off x="6724650" y="3565175"/>
            <a:ext cx="4572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3"/>
          <p:cNvSpPr txBox="1"/>
          <p:nvPr/>
        </p:nvSpPr>
        <p:spPr>
          <a:xfrm>
            <a:off x="3524250" y="3559775"/>
            <a:ext cx="2600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No, but I have you!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3" name="Google Shape;503;p43"/>
          <p:cNvSpPr txBox="1"/>
          <p:nvPr/>
        </p:nvSpPr>
        <p:spPr>
          <a:xfrm>
            <a:off x="619125" y="3559775"/>
            <a:ext cx="30003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Do you have siblings?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4" name="Google Shape;504;p43"/>
          <p:cNvCxnSpPr/>
          <p:nvPr/>
        </p:nvCxnSpPr>
        <p:spPr>
          <a:xfrm>
            <a:off x="523875" y="2076450"/>
            <a:ext cx="729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43"/>
          <p:cNvSpPr txBox="1"/>
          <p:nvPr/>
        </p:nvSpPr>
        <p:spPr>
          <a:xfrm>
            <a:off x="8196375" y="3086000"/>
            <a:ext cx="6237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15M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6" name="Google Shape;506;p43"/>
          <p:cNvSpPr/>
          <p:nvPr/>
        </p:nvSpPr>
        <p:spPr>
          <a:xfrm>
            <a:off x="7953375" y="2216750"/>
            <a:ext cx="166800" cy="2136300"/>
          </a:xfrm>
          <a:prstGeom prst="rightBrace">
            <a:avLst>
              <a:gd name="adj1" fmla="val 62814"/>
              <a:gd name="adj2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3"/>
          <p:cNvSpPr txBox="1"/>
          <p:nvPr/>
        </p:nvSpPr>
        <p:spPr>
          <a:xfrm>
            <a:off x="3524250" y="4093175"/>
            <a:ext cx="2600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619125" y="4093175"/>
            <a:ext cx="30003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6800850" y="4093175"/>
            <a:ext cx="457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10" name="Google Shape;510;p43"/>
          <p:cNvPicPr preferRelativeResize="0"/>
          <p:nvPr/>
        </p:nvPicPr>
        <p:blipFill rotWithShape="1">
          <a:blip r:embed="rId4">
            <a:alphaModFix/>
          </a:blip>
          <a:srcRect l="65661" t="55448"/>
          <a:stretch/>
        </p:blipFill>
        <p:spPr>
          <a:xfrm flipH="1">
            <a:off x="6803375" y="2926764"/>
            <a:ext cx="356875" cy="3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Reranking model baseline (~QA-LSTM + MLP)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6" name="Google Shape;516;p44"/>
          <p:cNvSpPr txBox="1"/>
          <p:nvPr/>
        </p:nvSpPr>
        <p:spPr>
          <a:xfrm>
            <a:off x="1697300" y="10810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7" name="Google Shape;517;p44"/>
          <p:cNvSpPr txBox="1"/>
          <p:nvPr/>
        </p:nvSpPr>
        <p:spPr>
          <a:xfrm>
            <a:off x="2145731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8" name="Google Shape;518;p44"/>
          <p:cNvSpPr txBox="1"/>
          <p:nvPr/>
        </p:nvSpPr>
        <p:spPr>
          <a:xfrm>
            <a:off x="2558835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" name="Google Shape;519;p44"/>
          <p:cNvSpPr txBox="1"/>
          <p:nvPr/>
        </p:nvSpPr>
        <p:spPr>
          <a:xfrm>
            <a:off x="2971939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" name="Google Shape;520;p44"/>
          <p:cNvSpPr txBox="1"/>
          <p:nvPr/>
        </p:nvSpPr>
        <p:spPr>
          <a:xfrm>
            <a:off x="3349744" y="10810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1" name="Google Shape;521;p44"/>
          <p:cNvSpPr txBox="1"/>
          <p:nvPr/>
        </p:nvSpPr>
        <p:spPr>
          <a:xfrm>
            <a:off x="3709625" y="10810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movie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2" name="Google Shape;522;p44"/>
          <p:cNvSpPr txBox="1"/>
          <p:nvPr/>
        </p:nvSpPr>
        <p:spPr>
          <a:xfrm>
            <a:off x="4925931" y="10810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Okay,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3" name="Google Shape;523;p44"/>
          <p:cNvSpPr txBox="1"/>
          <p:nvPr/>
        </p:nvSpPr>
        <p:spPr>
          <a:xfrm>
            <a:off x="5375686" y="1081088"/>
            <a:ext cx="61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4" name="Google Shape;524;p44"/>
          <p:cNvSpPr txBox="1"/>
          <p:nvPr/>
        </p:nvSpPr>
        <p:spPr>
          <a:xfrm>
            <a:off x="5841539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5" name="Google Shape;525;p44"/>
          <p:cNvSpPr txBox="1"/>
          <p:nvPr/>
        </p:nvSpPr>
        <p:spPr>
          <a:xfrm>
            <a:off x="6254643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" name="Google Shape;526;p44"/>
          <p:cNvSpPr txBox="1"/>
          <p:nvPr/>
        </p:nvSpPr>
        <p:spPr>
          <a:xfrm>
            <a:off x="6667747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" name="Google Shape;527;p44"/>
          <p:cNvSpPr txBox="1"/>
          <p:nvPr/>
        </p:nvSpPr>
        <p:spPr>
          <a:xfrm>
            <a:off x="7080851" y="10810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want?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8" name="Google Shape;528;p44"/>
          <p:cNvSpPr/>
          <p:nvPr/>
        </p:nvSpPr>
        <p:spPr>
          <a:xfrm>
            <a:off x="1894906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4"/>
          <p:cNvSpPr/>
          <p:nvPr/>
        </p:nvSpPr>
        <p:spPr>
          <a:xfrm>
            <a:off x="2308011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4"/>
          <p:cNvSpPr/>
          <p:nvPr/>
        </p:nvSpPr>
        <p:spPr>
          <a:xfrm>
            <a:off x="2721117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4"/>
          <p:cNvSpPr/>
          <p:nvPr/>
        </p:nvSpPr>
        <p:spPr>
          <a:xfrm>
            <a:off x="3134222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3547327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3960432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5199748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5612853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6025958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6439063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6852169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7265274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0" name="Google Shape;540;p44"/>
          <p:cNvCxnSpPr>
            <a:stCxn id="516" idx="2"/>
            <a:endCxn id="528" idx="0"/>
          </p:cNvCxnSpPr>
          <p:nvPr/>
        </p:nvCxnSpPr>
        <p:spPr>
          <a:xfrm>
            <a:off x="1955450" y="1359788"/>
            <a:ext cx="57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" name="Google Shape;541;p44"/>
          <p:cNvCxnSpPr>
            <a:stCxn id="517" idx="2"/>
            <a:endCxn id="529" idx="0"/>
          </p:cNvCxnSpPr>
          <p:nvPr/>
        </p:nvCxnSpPr>
        <p:spPr>
          <a:xfrm>
            <a:off x="2374331" y="13597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" name="Google Shape;542;p44"/>
          <p:cNvCxnSpPr>
            <a:stCxn id="518" idx="2"/>
            <a:endCxn id="530" idx="0"/>
          </p:cNvCxnSpPr>
          <p:nvPr/>
        </p:nvCxnSpPr>
        <p:spPr>
          <a:xfrm>
            <a:off x="2787435" y="13597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" name="Google Shape;543;p44"/>
          <p:cNvCxnSpPr>
            <a:stCxn id="519" idx="2"/>
            <a:endCxn id="531" idx="0"/>
          </p:cNvCxnSpPr>
          <p:nvPr/>
        </p:nvCxnSpPr>
        <p:spPr>
          <a:xfrm>
            <a:off x="3200539" y="13597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" name="Google Shape;544;p44"/>
          <p:cNvCxnSpPr>
            <a:stCxn id="520" idx="2"/>
            <a:endCxn id="532" idx="0"/>
          </p:cNvCxnSpPr>
          <p:nvPr/>
        </p:nvCxnSpPr>
        <p:spPr>
          <a:xfrm>
            <a:off x="3607894" y="1359788"/>
            <a:ext cx="57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" name="Google Shape;545;p44"/>
          <p:cNvCxnSpPr>
            <a:stCxn id="521" idx="2"/>
            <a:endCxn id="533" idx="0"/>
          </p:cNvCxnSpPr>
          <p:nvPr/>
        </p:nvCxnSpPr>
        <p:spPr>
          <a:xfrm>
            <a:off x="4026875" y="13597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" name="Google Shape;546;p44"/>
          <p:cNvCxnSpPr/>
          <p:nvPr/>
        </p:nvCxnSpPr>
        <p:spPr>
          <a:xfrm>
            <a:off x="5266082" y="13613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" name="Google Shape;547;p44"/>
          <p:cNvCxnSpPr/>
          <p:nvPr/>
        </p:nvCxnSpPr>
        <p:spPr>
          <a:xfrm>
            <a:off x="5679187" y="13613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" name="Google Shape;548;p44"/>
          <p:cNvCxnSpPr/>
          <p:nvPr/>
        </p:nvCxnSpPr>
        <p:spPr>
          <a:xfrm>
            <a:off x="6092292" y="13613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44"/>
          <p:cNvCxnSpPr/>
          <p:nvPr/>
        </p:nvCxnSpPr>
        <p:spPr>
          <a:xfrm>
            <a:off x="6505397" y="13613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" name="Google Shape;550;p44"/>
          <p:cNvCxnSpPr/>
          <p:nvPr/>
        </p:nvCxnSpPr>
        <p:spPr>
          <a:xfrm>
            <a:off x="6918503" y="13613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" name="Google Shape;551;p44"/>
          <p:cNvCxnSpPr/>
          <p:nvPr/>
        </p:nvCxnSpPr>
        <p:spPr>
          <a:xfrm flipH="1">
            <a:off x="7331424" y="1361359"/>
            <a:ext cx="30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" name="Google Shape;552;p44"/>
          <p:cNvCxnSpPr/>
          <p:nvPr/>
        </p:nvCxnSpPr>
        <p:spPr>
          <a:xfrm>
            <a:off x="1961240" y="19586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p44"/>
          <p:cNvCxnSpPr/>
          <p:nvPr/>
        </p:nvCxnSpPr>
        <p:spPr>
          <a:xfrm>
            <a:off x="2374345" y="19586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" name="Google Shape;554;p44"/>
          <p:cNvCxnSpPr/>
          <p:nvPr/>
        </p:nvCxnSpPr>
        <p:spPr>
          <a:xfrm>
            <a:off x="2787450" y="19586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" name="Google Shape;555;p44"/>
          <p:cNvCxnSpPr/>
          <p:nvPr/>
        </p:nvCxnSpPr>
        <p:spPr>
          <a:xfrm>
            <a:off x="3200556" y="19586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" name="Google Shape;556;p44"/>
          <p:cNvCxnSpPr/>
          <p:nvPr/>
        </p:nvCxnSpPr>
        <p:spPr>
          <a:xfrm>
            <a:off x="3613661" y="19586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" name="Google Shape;557;p44"/>
          <p:cNvCxnSpPr/>
          <p:nvPr/>
        </p:nvCxnSpPr>
        <p:spPr>
          <a:xfrm flipH="1">
            <a:off x="4026582" y="1958646"/>
            <a:ext cx="30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" name="Google Shape;558;p44"/>
          <p:cNvCxnSpPr/>
          <p:nvPr/>
        </p:nvCxnSpPr>
        <p:spPr>
          <a:xfrm>
            <a:off x="5266082" y="19586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" name="Google Shape;559;p44"/>
          <p:cNvCxnSpPr/>
          <p:nvPr/>
        </p:nvCxnSpPr>
        <p:spPr>
          <a:xfrm>
            <a:off x="5679187" y="19586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" name="Google Shape;560;p44"/>
          <p:cNvCxnSpPr/>
          <p:nvPr/>
        </p:nvCxnSpPr>
        <p:spPr>
          <a:xfrm>
            <a:off x="6092292" y="19586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1" name="Google Shape;561;p44"/>
          <p:cNvCxnSpPr/>
          <p:nvPr/>
        </p:nvCxnSpPr>
        <p:spPr>
          <a:xfrm>
            <a:off x="6505397" y="19586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2" name="Google Shape;562;p44"/>
          <p:cNvCxnSpPr/>
          <p:nvPr/>
        </p:nvCxnSpPr>
        <p:spPr>
          <a:xfrm>
            <a:off x="6918503" y="19586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44"/>
          <p:cNvCxnSpPr/>
          <p:nvPr/>
        </p:nvCxnSpPr>
        <p:spPr>
          <a:xfrm flipH="1">
            <a:off x="7331424" y="1958646"/>
            <a:ext cx="30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4" name="Google Shape;564;p44"/>
          <p:cNvSpPr/>
          <p:nvPr/>
        </p:nvSpPr>
        <p:spPr>
          <a:xfrm>
            <a:off x="1894906" y="22614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4"/>
          <p:cNvSpPr/>
          <p:nvPr/>
        </p:nvSpPr>
        <p:spPr>
          <a:xfrm>
            <a:off x="2308011" y="22614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4"/>
          <p:cNvSpPr/>
          <p:nvPr/>
        </p:nvSpPr>
        <p:spPr>
          <a:xfrm>
            <a:off x="2721117" y="22614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4"/>
          <p:cNvSpPr/>
          <p:nvPr/>
        </p:nvSpPr>
        <p:spPr>
          <a:xfrm>
            <a:off x="3134222" y="22614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4"/>
          <p:cNvSpPr/>
          <p:nvPr/>
        </p:nvSpPr>
        <p:spPr>
          <a:xfrm>
            <a:off x="3547327" y="22614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4"/>
          <p:cNvSpPr/>
          <p:nvPr/>
        </p:nvSpPr>
        <p:spPr>
          <a:xfrm>
            <a:off x="3960432" y="22614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0" name="Google Shape;570;p44"/>
          <p:cNvCxnSpPr>
            <a:stCxn id="564" idx="3"/>
            <a:endCxn id="565" idx="1"/>
          </p:cNvCxnSpPr>
          <p:nvPr/>
        </p:nvCxnSpPr>
        <p:spPr>
          <a:xfrm>
            <a:off x="2027506" y="24073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" name="Google Shape;571;p44"/>
          <p:cNvCxnSpPr>
            <a:stCxn id="565" idx="3"/>
            <a:endCxn id="566" idx="1"/>
          </p:cNvCxnSpPr>
          <p:nvPr/>
        </p:nvCxnSpPr>
        <p:spPr>
          <a:xfrm>
            <a:off x="2440611" y="24073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" name="Google Shape;572;p44"/>
          <p:cNvCxnSpPr>
            <a:stCxn id="566" idx="3"/>
            <a:endCxn id="567" idx="1"/>
          </p:cNvCxnSpPr>
          <p:nvPr/>
        </p:nvCxnSpPr>
        <p:spPr>
          <a:xfrm>
            <a:off x="2853717" y="24073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" name="Google Shape;573;p44"/>
          <p:cNvCxnSpPr>
            <a:stCxn id="567" idx="3"/>
            <a:endCxn id="568" idx="1"/>
          </p:cNvCxnSpPr>
          <p:nvPr/>
        </p:nvCxnSpPr>
        <p:spPr>
          <a:xfrm>
            <a:off x="3266822" y="24073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" name="Google Shape;574;p44"/>
          <p:cNvCxnSpPr>
            <a:stCxn id="568" idx="3"/>
            <a:endCxn id="569" idx="1"/>
          </p:cNvCxnSpPr>
          <p:nvPr/>
        </p:nvCxnSpPr>
        <p:spPr>
          <a:xfrm>
            <a:off x="3679927" y="24073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5" name="Google Shape;575;p44"/>
          <p:cNvSpPr/>
          <p:nvPr/>
        </p:nvSpPr>
        <p:spPr>
          <a:xfrm flipH="1">
            <a:off x="3960144" y="25515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4"/>
          <p:cNvSpPr/>
          <p:nvPr/>
        </p:nvSpPr>
        <p:spPr>
          <a:xfrm flipH="1">
            <a:off x="3547093" y="25515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4"/>
          <p:cNvSpPr/>
          <p:nvPr/>
        </p:nvSpPr>
        <p:spPr>
          <a:xfrm flipH="1">
            <a:off x="3134042" y="25515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4"/>
          <p:cNvSpPr/>
          <p:nvPr/>
        </p:nvSpPr>
        <p:spPr>
          <a:xfrm flipH="1">
            <a:off x="2720991" y="25515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4"/>
          <p:cNvSpPr/>
          <p:nvPr/>
        </p:nvSpPr>
        <p:spPr>
          <a:xfrm flipH="1">
            <a:off x="2307940" y="25515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4"/>
          <p:cNvSpPr/>
          <p:nvPr/>
        </p:nvSpPr>
        <p:spPr>
          <a:xfrm flipH="1">
            <a:off x="1894889" y="25515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1" name="Google Shape;581;p44"/>
          <p:cNvCxnSpPr>
            <a:stCxn id="575" idx="3"/>
            <a:endCxn id="576" idx="1"/>
          </p:cNvCxnSpPr>
          <p:nvPr/>
        </p:nvCxnSpPr>
        <p:spPr>
          <a:xfrm rot="10800000">
            <a:off x="3679944" y="26974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" name="Google Shape;582;p44"/>
          <p:cNvCxnSpPr>
            <a:stCxn id="576" idx="3"/>
            <a:endCxn id="577" idx="1"/>
          </p:cNvCxnSpPr>
          <p:nvPr/>
        </p:nvCxnSpPr>
        <p:spPr>
          <a:xfrm rot="10800000">
            <a:off x="3266893" y="26974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44"/>
          <p:cNvCxnSpPr>
            <a:stCxn id="577" idx="3"/>
            <a:endCxn id="578" idx="1"/>
          </p:cNvCxnSpPr>
          <p:nvPr/>
        </p:nvCxnSpPr>
        <p:spPr>
          <a:xfrm rot="10800000">
            <a:off x="2853842" y="26974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" name="Google Shape;584;p44"/>
          <p:cNvCxnSpPr>
            <a:stCxn id="578" idx="3"/>
            <a:endCxn id="579" idx="1"/>
          </p:cNvCxnSpPr>
          <p:nvPr/>
        </p:nvCxnSpPr>
        <p:spPr>
          <a:xfrm rot="10800000">
            <a:off x="2440791" y="26974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44"/>
          <p:cNvCxnSpPr>
            <a:stCxn id="579" idx="3"/>
            <a:endCxn id="580" idx="1"/>
          </p:cNvCxnSpPr>
          <p:nvPr/>
        </p:nvCxnSpPr>
        <p:spPr>
          <a:xfrm rot="10800000">
            <a:off x="2027740" y="26974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6" name="Google Shape;586;p44"/>
          <p:cNvSpPr/>
          <p:nvPr/>
        </p:nvSpPr>
        <p:spPr>
          <a:xfrm>
            <a:off x="5203070" y="22614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87" name="Google Shape;587;p44"/>
          <p:cNvSpPr/>
          <p:nvPr/>
        </p:nvSpPr>
        <p:spPr>
          <a:xfrm>
            <a:off x="5616176" y="22614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4"/>
          <p:cNvSpPr/>
          <p:nvPr/>
        </p:nvSpPr>
        <p:spPr>
          <a:xfrm>
            <a:off x="6029281" y="22614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4"/>
          <p:cNvSpPr/>
          <p:nvPr/>
        </p:nvSpPr>
        <p:spPr>
          <a:xfrm>
            <a:off x="6442386" y="22614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4"/>
          <p:cNvSpPr/>
          <p:nvPr/>
        </p:nvSpPr>
        <p:spPr>
          <a:xfrm>
            <a:off x="6855491" y="22614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4"/>
          <p:cNvSpPr/>
          <p:nvPr/>
        </p:nvSpPr>
        <p:spPr>
          <a:xfrm>
            <a:off x="7268596" y="226142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2" name="Google Shape;592;p44"/>
          <p:cNvCxnSpPr>
            <a:stCxn id="586" idx="3"/>
            <a:endCxn id="587" idx="1"/>
          </p:cNvCxnSpPr>
          <p:nvPr/>
        </p:nvCxnSpPr>
        <p:spPr>
          <a:xfrm>
            <a:off x="5335670" y="24073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44"/>
          <p:cNvCxnSpPr>
            <a:stCxn id="587" idx="3"/>
            <a:endCxn id="588" idx="1"/>
          </p:cNvCxnSpPr>
          <p:nvPr/>
        </p:nvCxnSpPr>
        <p:spPr>
          <a:xfrm>
            <a:off x="5748776" y="24073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" name="Google Shape;594;p44"/>
          <p:cNvCxnSpPr>
            <a:stCxn id="588" idx="3"/>
            <a:endCxn id="589" idx="1"/>
          </p:cNvCxnSpPr>
          <p:nvPr/>
        </p:nvCxnSpPr>
        <p:spPr>
          <a:xfrm>
            <a:off x="6161881" y="24073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44"/>
          <p:cNvCxnSpPr>
            <a:stCxn id="589" idx="3"/>
            <a:endCxn id="590" idx="1"/>
          </p:cNvCxnSpPr>
          <p:nvPr/>
        </p:nvCxnSpPr>
        <p:spPr>
          <a:xfrm>
            <a:off x="6574986" y="24073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" name="Google Shape;596;p44"/>
          <p:cNvCxnSpPr>
            <a:stCxn id="590" idx="3"/>
            <a:endCxn id="591" idx="1"/>
          </p:cNvCxnSpPr>
          <p:nvPr/>
        </p:nvCxnSpPr>
        <p:spPr>
          <a:xfrm>
            <a:off x="6988091" y="2407376"/>
            <a:ext cx="28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7" name="Google Shape;597;p44"/>
          <p:cNvSpPr/>
          <p:nvPr/>
        </p:nvSpPr>
        <p:spPr>
          <a:xfrm flipH="1">
            <a:off x="7268308" y="25515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4"/>
          <p:cNvSpPr/>
          <p:nvPr/>
        </p:nvSpPr>
        <p:spPr>
          <a:xfrm flipH="1">
            <a:off x="6855257" y="25515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4"/>
          <p:cNvSpPr/>
          <p:nvPr/>
        </p:nvSpPr>
        <p:spPr>
          <a:xfrm flipH="1">
            <a:off x="6442206" y="25515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4"/>
          <p:cNvSpPr/>
          <p:nvPr/>
        </p:nvSpPr>
        <p:spPr>
          <a:xfrm flipH="1">
            <a:off x="6029155" y="25515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4"/>
          <p:cNvSpPr/>
          <p:nvPr/>
        </p:nvSpPr>
        <p:spPr>
          <a:xfrm flipH="1">
            <a:off x="5616104" y="25515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4"/>
          <p:cNvSpPr/>
          <p:nvPr/>
        </p:nvSpPr>
        <p:spPr>
          <a:xfrm flipH="1">
            <a:off x="5203053" y="255153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3" name="Google Shape;603;p44"/>
          <p:cNvCxnSpPr>
            <a:stCxn id="597" idx="3"/>
            <a:endCxn id="598" idx="1"/>
          </p:cNvCxnSpPr>
          <p:nvPr/>
        </p:nvCxnSpPr>
        <p:spPr>
          <a:xfrm rot="10800000">
            <a:off x="6988108" y="26974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" name="Google Shape;604;p44"/>
          <p:cNvCxnSpPr>
            <a:stCxn id="598" idx="3"/>
            <a:endCxn id="599" idx="1"/>
          </p:cNvCxnSpPr>
          <p:nvPr/>
        </p:nvCxnSpPr>
        <p:spPr>
          <a:xfrm rot="10800000">
            <a:off x="6575057" y="26974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44"/>
          <p:cNvCxnSpPr>
            <a:stCxn id="599" idx="3"/>
            <a:endCxn id="600" idx="1"/>
          </p:cNvCxnSpPr>
          <p:nvPr/>
        </p:nvCxnSpPr>
        <p:spPr>
          <a:xfrm rot="10800000">
            <a:off x="6162006" y="26974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" name="Google Shape;606;p44"/>
          <p:cNvCxnSpPr>
            <a:stCxn id="600" idx="3"/>
            <a:endCxn id="601" idx="1"/>
          </p:cNvCxnSpPr>
          <p:nvPr/>
        </p:nvCxnSpPr>
        <p:spPr>
          <a:xfrm rot="10800000">
            <a:off x="5748955" y="26974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44"/>
          <p:cNvCxnSpPr>
            <a:stCxn id="601" idx="3"/>
            <a:endCxn id="602" idx="1"/>
          </p:cNvCxnSpPr>
          <p:nvPr/>
        </p:nvCxnSpPr>
        <p:spPr>
          <a:xfrm rot="10800000">
            <a:off x="5335904" y="2697484"/>
            <a:ext cx="28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8" name="Google Shape;608;p44"/>
          <p:cNvSpPr/>
          <p:nvPr/>
        </p:nvSpPr>
        <p:spPr>
          <a:xfrm>
            <a:off x="5201197" y="2264066"/>
            <a:ext cx="1326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09" name="Google Shape;609;p44"/>
          <p:cNvSpPr/>
          <p:nvPr/>
        </p:nvSpPr>
        <p:spPr>
          <a:xfrm flipH="1">
            <a:off x="5201179" y="2554174"/>
            <a:ext cx="132900" cy="2919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4"/>
          <p:cNvSpPr/>
          <p:nvPr/>
        </p:nvSpPr>
        <p:spPr>
          <a:xfrm>
            <a:off x="5614555" y="2264066"/>
            <a:ext cx="1326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4"/>
          <p:cNvSpPr/>
          <p:nvPr/>
        </p:nvSpPr>
        <p:spPr>
          <a:xfrm>
            <a:off x="6027660" y="2264066"/>
            <a:ext cx="1326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4"/>
          <p:cNvSpPr/>
          <p:nvPr/>
        </p:nvSpPr>
        <p:spPr>
          <a:xfrm>
            <a:off x="6440765" y="2264066"/>
            <a:ext cx="1326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4"/>
          <p:cNvSpPr/>
          <p:nvPr/>
        </p:nvSpPr>
        <p:spPr>
          <a:xfrm>
            <a:off x="6853870" y="2264066"/>
            <a:ext cx="1326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4"/>
          <p:cNvSpPr/>
          <p:nvPr/>
        </p:nvSpPr>
        <p:spPr>
          <a:xfrm>
            <a:off x="7266976" y="2264066"/>
            <a:ext cx="1326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4"/>
          <p:cNvSpPr/>
          <p:nvPr/>
        </p:nvSpPr>
        <p:spPr>
          <a:xfrm flipH="1">
            <a:off x="7266687" y="2554174"/>
            <a:ext cx="1329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4"/>
          <p:cNvSpPr/>
          <p:nvPr/>
        </p:nvSpPr>
        <p:spPr>
          <a:xfrm flipH="1">
            <a:off x="6853636" y="2554174"/>
            <a:ext cx="1329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4"/>
          <p:cNvSpPr/>
          <p:nvPr/>
        </p:nvSpPr>
        <p:spPr>
          <a:xfrm flipH="1">
            <a:off x="6440585" y="2554174"/>
            <a:ext cx="1329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4"/>
          <p:cNvSpPr/>
          <p:nvPr/>
        </p:nvSpPr>
        <p:spPr>
          <a:xfrm flipH="1">
            <a:off x="6027534" y="2554174"/>
            <a:ext cx="1329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4"/>
          <p:cNvSpPr/>
          <p:nvPr/>
        </p:nvSpPr>
        <p:spPr>
          <a:xfrm flipH="1">
            <a:off x="5614483" y="2554174"/>
            <a:ext cx="1329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4"/>
          <p:cNvSpPr/>
          <p:nvPr/>
        </p:nvSpPr>
        <p:spPr>
          <a:xfrm>
            <a:off x="5199576" y="2266706"/>
            <a:ext cx="1326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1" name="Google Shape;621;p44"/>
          <p:cNvSpPr/>
          <p:nvPr/>
        </p:nvSpPr>
        <p:spPr>
          <a:xfrm flipH="1">
            <a:off x="5199559" y="2556814"/>
            <a:ext cx="132900" cy="2919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4"/>
          <p:cNvSpPr/>
          <p:nvPr/>
        </p:nvSpPr>
        <p:spPr>
          <a:xfrm>
            <a:off x="2586049" y="3366680"/>
            <a:ext cx="825900" cy="1527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3" name="Google Shape;623;p44"/>
          <p:cNvCxnSpPr>
            <a:stCxn id="580" idx="2"/>
            <a:endCxn id="622" idx="0"/>
          </p:cNvCxnSpPr>
          <p:nvPr/>
        </p:nvCxnSpPr>
        <p:spPr>
          <a:xfrm>
            <a:off x="1961339" y="2843434"/>
            <a:ext cx="1037700" cy="5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4" name="Google Shape;624;p44"/>
          <p:cNvCxnSpPr>
            <a:stCxn id="579" idx="2"/>
            <a:endCxn id="622" idx="0"/>
          </p:cNvCxnSpPr>
          <p:nvPr/>
        </p:nvCxnSpPr>
        <p:spPr>
          <a:xfrm>
            <a:off x="2374390" y="2843434"/>
            <a:ext cx="624600" cy="5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" name="Google Shape;625;p44"/>
          <p:cNvCxnSpPr>
            <a:stCxn id="575" idx="2"/>
            <a:endCxn id="622" idx="0"/>
          </p:cNvCxnSpPr>
          <p:nvPr/>
        </p:nvCxnSpPr>
        <p:spPr>
          <a:xfrm flipH="1">
            <a:off x="2999094" y="2843434"/>
            <a:ext cx="1027500" cy="5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6" name="Google Shape;626;p44"/>
          <p:cNvSpPr txBox="1"/>
          <p:nvPr/>
        </p:nvSpPr>
        <p:spPr>
          <a:xfrm>
            <a:off x="1503050" y="306930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self-attention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27" name="Google Shape;627;p44"/>
          <p:cNvCxnSpPr>
            <a:stCxn id="576" idx="2"/>
            <a:endCxn id="622" idx="0"/>
          </p:cNvCxnSpPr>
          <p:nvPr/>
        </p:nvCxnSpPr>
        <p:spPr>
          <a:xfrm flipH="1">
            <a:off x="2999143" y="2843434"/>
            <a:ext cx="614400" cy="5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8" name="Google Shape;628;p44"/>
          <p:cNvSpPr txBox="1"/>
          <p:nvPr/>
        </p:nvSpPr>
        <p:spPr>
          <a:xfrm>
            <a:off x="2385544" y="2858537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…..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29" name="Google Shape;629;p44"/>
          <p:cNvCxnSpPr>
            <a:stCxn id="621" idx="2"/>
            <a:endCxn id="630" idx="0"/>
          </p:cNvCxnSpPr>
          <p:nvPr/>
        </p:nvCxnSpPr>
        <p:spPr>
          <a:xfrm>
            <a:off x="5266009" y="2848714"/>
            <a:ext cx="1035900" cy="4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" name="Google Shape;631;p44"/>
          <p:cNvCxnSpPr>
            <a:stCxn id="619" idx="2"/>
            <a:endCxn id="630" idx="0"/>
          </p:cNvCxnSpPr>
          <p:nvPr/>
        </p:nvCxnSpPr>
        <p:spPr>
          <a:xfrm>
            <a:off x="5680933" y="2846074"/>
            <a:ext cx="621000" cy="45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" name="Google Shape;632;p44"/>
          <p:cNvCxnSpPr>
            <a:stCxn id="615" idx="2"/>
            <a:endCxn id="630" idx="0"/>
          </p:cNvCxnSpPr>
          <p:nvPr/>
        </p:nvCxnSpPr>
        <p:spPr>
          <a:xfrm flipH="1">
            <a:off x="6302037" y="2846074"/>
            <a:ext cx="1031100" cy="45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3" name="Google Shape;633;p44"/>
          <p:cNvSpPr txBox="1"/>
          <p:nvPr/>
        </p:nvSpPr>
        <p:spPr>
          <a:xfrm>
            <a:off x="4789909" y="301076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self-attention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34" name="Google Shape;634;p44"/>
          <p:cNvCxnSpPr>
            <a:stCxn id="616" idx="2"/>
            <a:endCxn id="630" idx="0"/>
          </p:cNvCxnSpPr>
          <p:nvPr/>
        </p:nvCxnSpPr>
        <p:spPr>
          <a:xfrm flipH="1">
            <a:off x="6302086" y="2846074"/>
            <a:ext cx="618000" cy="45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5" name="Google Shape;635;p44"/>
          <p:cNvSpPr txBox="1"/>
          <p:nvPr/>
        </p:nvSpPr>
        <p:spPr>
          <a:xfrm>
            <a:off x="5697718" y="286627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…..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0" name="Google Shape;630;p44"/>
          <p:cNvSpPr/>
          <p:nvPr/>
        </p:nvSpPr>
        <p:spPr>
          <a:xfrm>
            <a:off x="5889087" y="3304839"/>
            <a:ext cx="825900" cy="1527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6" name="Google Shape;636;p44"/>
          <p:cNvCxnSpPr>
            <a:stCxn id="622" idx="2"/>
            <a:endCxn id="637" idx="1"/>
          </p:cNvCxnSpPr>
          <p:nvPr/>
        </p:nvCxnSpPr>
        <p:spPr>
          <a:xfrm>
            <a:off x="2998999" y="3519380"/>
            <a:ext cx="768300" cy="30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8" name="Google Shape;638;p44"/>
          <p:cNvCxnSpPr>
            <a:stCxn id="630" idx="2"/>
            <a:endCxn id="639" idx="3"/>
          </p:cNvCxnSpPr>
          <p:nvPr/>
        </p:nvCxnSpPr>
        <p:spPr>
          <a:xfrm flipH="1">
            <a:off x="5419737" y="3457539"/>
            <a:ext cx="882300" cy="36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0" name="Google Shape;640;p44"/>
          <p:cNvSpPr txBox="1"/>
          <p:nvPr/>
        </p:nvSpPr>
        <p:spPr>
          <a:xfrm>
            <a:off x="1102301" y="1611225"/>
            <a:ext cx="613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w2v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1" name="Google Shape;641;p44"/>
          <p:cNvSpPr txBox="1"/>
          <p:nvPr/>
        </p:nvSpPr>
        <p:spPr>
          <a:xfrm>
            <a:off x="802000" y="2266700"/>
            <a:ext cx="913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BiLSTM</a:t>
            </a:r>
            <a:br>
              <a:rPr lang="en" sz="12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2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LSTM</a:t>
            </a:r>
            <a:endParaRPr sz="12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7" name="Google Shape;637;p44"/>
          <p:cNvSpPr/>
          <p:nvPr/>
        </p:nvSpPr>
        <p:spPr>
          <a:xfrm>
            <a:off x="3767149" y="3747680"/>
            <a:ext cx="825900" cy="1527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4"/>
          <p:cNvSpPr/>
          <p:nvPr/>
        </p:nvSpPr>
        <p:spPr>
          <a:xfrm>
            <a:off x="4593687" y="3747751"/>
            <a:ext cx="825900" cy="152700"/>
          </a:xfrm>
          <a:prstGeom prst="rect">
            <a:avLst/>
          </a:prstGeom>
          <a:solidFill>
            <a:srgbClr val="6FBE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2" name="Google Shape;642;p44"/>
          <p:cNvPicPr preferRelativeResize="0"/>
          <p:nvPr/>
        </p:nvPicPr>
        <p:blipFill rotWithShape="1">
          <a:blip r:embed="rId3">
            <a:alphaModFix/>
          </a:blip>
          <a:srcRect l="65661" t="55448"/>
          <a:stretch/>
        </p:blipFill>
        <p:spPr>
          <a:xfrm flipH="1">
            <a:off x="4656738" y="4448375"/>
            <a:ext cx="356875" cy="3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4"/>
          <p:cNvPicPr preferRelativeResize="0"/>
          <p:nvPr/>
        </p:nvPicPr>
        <p:blipFill rotWithShape="1">
          <a:blip r:embed="rId3">
            <a:alphaModFix/>
          </a:blip>
          <a:srcRect l="28172" r="30421" b="55448"/>
          <a:stretch/>
        </p:blipFill>
        <p:spPr>
          <a:xfrm>
            <a:off x="4185575" y="4324550"/>
            <a:ext cx="4572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4"/>
          <p:cNvSpPr txBox="1"/>
          <p:nvPr/>
        </p:nvSpPr>
        <p:spPr>
          <a:xfrm>
            <a:off x="4495800" y="4382375"/>
            <a:ext cx="34386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/           upvote / downvote prediction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45" name="Google Shape;645;p44"/>
          <p:cNvCxnSpPr/>
          <p:nvPr/>
        </p:nvCxnSpPr>
        <p:spPr>
          <a:xfrm>
            <a:off x="4600575" y="4010025"/>
            <a:ext cx="0" cy="3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6" name="Google Shape;646;p44"/>
          <p:cNvSpPr txBox="1"/>
          <p:nvPr/>
        </p:nvSpPr>
        <p:spPr>
          <a:xfrm>
            <a:off x="3963450" y="344330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FC x4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7" name="Google Shape;647;p44"/>
          <p:cNvSpPr txBox="1"/>
          <p:nvPr/>
        </p:nvSpPr>
        <p:spPr>
          <a:xfrm>
            <a:off x="2499850" y="784563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8" name="Google Shape;648;p44"/>
          <p:cNvSpPr txBox="1"/>
          <p:nvPr/>
        </p:nvSpPr>
        <p:spPr>
          <a:xfrm>
            <a:off x="5791388" y="785338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9" name="Google Shape;649;p44"/>
          <p:cNvSpPr/>
          <p:nvPr/>
        </p:nvSpPr>
        <p:spPr>
          <a:xfrm>
            <a:off x="723900" y="904875"/>
            <a:ext cx="7496100" cy="2614500"/>
          </a:xfrm>
          <a:prstGeom prst="rect">
            <a:avLst/>
          </a:prstGeom>
          <a:solidFill>
            <a:srgbClr val="FFFFFF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t="19801" r="2028" b="7078"/>
          <a:stretch/>
        </p:blipFill>
        <p:spPr>
          <a:xfrm>
            <a:off x="5929800" y="-57150"/>
            <a:ext cx="3223725" cy="520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0" y="1587975"/>
            <a:ext cx="5753100" cy="22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Replika is an AI friend 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that helps people improve mental health 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through conversation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5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Reranking model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5" name="Google Shape;655;p45"/>
          <p:cNvSpPr txBox="1"/>
          <p:nvPr/>
        </p:nvSpPr>
        <p:spPr>
          <a:xfrm>
            <a:off x="1849700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6" name="Google Shape;656;p45"/>
          <p:cNvSpPr txBox="1"/>
          <p:nvPr/>
        </p:nvSpPr>
        <p:spPr>
          <a:xfrm>
            <a:off x="2298131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7" name="Google Shape;657;p45"/>
          <p:cNvSpPr txBox="1"/>
          <p:nvPr/>
        </p:nvSpPr>
        <p:spPr>
          <a:xfrm>
            <a:off x="2711235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8" name="Google Shape;658;p45"/>
          <p:cNvSpPr txBox="1"/>
          <p:nvPr/>
        </p:nvSpPr>
        <p:spPr>
          <a:xfrm>
            <a:off x="31243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9" name="Google Shape;659;p45"/>
          <p:cNvSpPr txBox="1"/>
          <p:nvPr/>
        </p:nvSpPr>
        <p:spPr>
          <a:xfrm>
            <a:off x="3502144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0" name="Google Shape;660;p45"/>
          <p:cNvSpPr txBox="1"/>
          <p:nvPr/>
        </p:nvSpPr>
        <p:spPr>
          <a:xfrm>
            <a:off x="3862025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movie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1" name="Google Shape;661;p45"/>
          <p:cNvSpPr txBox="1"/>
          <p:nvPr/>
        </p:nvSpPr>
        <p:spPr>
          <a:xfrm>
            <a:off x="5078331" y="12334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Okay,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2" name="Google Shape;662;p45"/>
          <p:cNvSpPr txBox="1"/>
          <p:nvPr/>
        </p:nvSpPr>
        <p:spPr>
          <a:xfrm>
            <a:off x="5528086" y="1233488"/>
            <a:ext cx="61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3" name="Google Shape;663;p45"/>
          <p:cNvSpPr txBox="1"/>
          <p:nvPr/>
        </p:nvSpPr>
        <p:spPr>
          <a:xfrm>
            <a:off x="59939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4" name="Google Shape;664;p45"/>
          <p:cNvSpPr txBox="1"/>
          <p:nvPr/>
        </p:nvSpPr>
        <p:spPr>
          <a:xfrm>
            <a:off x="6407043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5" name="Google Shape;665;p45"/>
          <p:cNvSpPr txBox="1"/>
          <p:nvPr/>
        </p:nvSpPr>
        <p:spPr>
          <a:xfrm>
            <a:off x="6820147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6" name="Google Shape;666;p45"/>
          <p:cNvSpPr txBox="1"/>
          <p:nvPr/>
        </p:nvSpPr>
        <p:spPr>
          <a:xfrm>
            <a:off x="7233251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want?</a:t>
            </a:r>
            <a:endParaRPr sz="11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7" name="Google Shape;667;p45"/>
          <p:cNvSpPr/>
          <p:nvPr/>
        </p:nvSpPr>
        <p:spPr>
          <a:xfrm>
            <a:off x="2047306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5"/>
          <p:cNvSpPr/>
          <p:nvPr/>
        </p:nvSpPr>
        <p:spPr>
          <a:xfrm>
            <a:off x="2460411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5"/>
          <p:cNvSpPr/>
          <p:nvPr/>
        </p:nvSpPr>
        <p:spPr>
          <a:xfrm>
            <a:off x="287351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5"/>
          <p:cNvSpPr/>
          <p:nvPr/>
        </p:nvSpPr>
        <p:spPr>
          <a:xfrm>
            <a:off x="328662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5"/>
          <p:cNvSpPr/>
          <p:nvPr/>
        </p:nvSpPr>
        <p:spPr>
          <a:xfrm>
            <a:off x="369972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5"/>
          <p:cNvSpPr/>
          <p:nvPr/>
        </p:nvSpPr>
        <p:spPr>
          <a:xfrm>
            <a:off x="411283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5"/>
          <p:cNvSpPr/>
          <p:nvPr/>
        </p:nvSpPr>
        <p:spPr>
          <a:xfrm>
            <a:off x="535214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5"/>
          <p:cNvSpPr/>
          <p:nvPr/>
        </p:nvSpPr>
        <p:spPr>
          <a:xfrm>
            <a:off x="576525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5"/>
          <p:cNvSpPr/>
          <p:nvPr/>
        </p:nvSpPr>
        <p:spPr>
          <a:xfrm>
            <a:off x="617835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5"/>
          <p:cNvSpPr/>
          <p:nvPr/>
        </p:nvSpPr>
        <p:spPr>
          <a:xfrm>
            <a:off x="659146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5"/>
          <p:cNvSpPr/>
          <p:nvPr/>
        </p:nvSpPr>
        <p:spPr>
          <a:xfrm>
            <a:off x="7004569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5"/>
          <p:cNvSpPr/>
          <p:nvPr/>
        </p:nvSpPr>
        <p:spPr>
          <a:xfrm>
            <a:off x="7417674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9" name="Google Shape;679;p45"/>
          <p:cNvCxnSpPr>
            <a:stCxn id="655" idx="2"/>
            <a:endCxn id="667" idx="0"/>
          </p:cNvCxnSpPr>
          <p:nvPr/>
        </p:nvCxnSpPr>
        <p:spPr>
          <a:xfrm>
            <a:off x="2107850" y="1512188"/>
            <a:ext cx="57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0" name="Google Shape;680;p45"/>
          <p:cNvCxnSpPr>
            <a:stCxn id="656" idx="2"/>
            <a:endCxn id="668" idx="0"/>
          </p:cNvCxnSpPr>
          <p:nvPr/>
        </p:nvCxnSpPr>
        <p:spPr>
          <a:xfrm>
            <a:off x="2526731" y="15121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1" name="Google Shape;681;p45"/>
          <p:cNvCxnSpPr>
            <a:stCxn id="657" idx="2"/>
            <a:endCxn id="669" idx="0"/>
          </p:cNvCxnSpPr>
          <p:nvPr/>
        </p:nvCxnSpPr>
        <p:spPr>
          <a:xfrm>
            <a:off x="2939835" y="15121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2" name="Google Shape;682;p45"/>
          <p:cNvCxnSpPr>
            <a:stCxn id="658" idx="2"/>
            <a:endCxn id="670" idx="0"/>
          </p:cNvCxnSpPr>
          <p:nvPr/>
        </p:nvCxnSpPr>
        <p:spPr>
          <a:xfrm>
            <a:off x="3352939" y="15121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3" name="Google Shape;683;p45"/>
          <p:cNvCxnSpPr>
            <a:stCxn id="659" idx="2"/>
            <a:endCxn id="671" idx="0"/>
          </p:cNvCxnSpPr>
          <p:nvPr/>
        </p:nvCxnSpPr>
        <p:spPr>
          <a:xfrm>
            <a:off x="3760294" y="1512188"/>
            <a:ext cx="57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4" name="Google Shape;684;p45"/>
          <p:cNvCxnSpPr>
            <a:stCxn id="660" idx="2"/>
            <a:endCxn id="672" idx="0"/>
          </p:cNvCxnSpPr>
          <p:nvPr/>
        </p:nvCxnSpPr>
        <p:spPr>
          <a:xfrm>
            <a:off x="4179275" y="15121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5" name="Google Shape;685;p45"/>
          <p:cNvCxnSpPr/>
          <p:nvPr/>
        </p:nvCxnSpPr>
        <p:spPr>
          <a:xfrm>
            <a:off x="5418482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6" name="Google Shape;686;p45"/>
          <p:cNvCxnSpPr/>
          <p:nvPr/>
        </p:nvCxnSpPr>
        <p:spPr>
          <a:xfrm>
            <a:off x="5831587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7" name="Google Shape;687;p45"/>
          <p:cNvCxnSpPr/>
          <p:nvPr/>
        </p:nvCxnSpPr>
        <p:spPr>
          <a:xfrm>
            <a:off x="6244692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8" name="Google Shape;688;p45"/>
          <p:cNvCxnSpPr/>
          <p:nvPr/>
        </p:nvCxnSpPr>
        <p:spPr>
          <a:xfrm>
            <a:off x="6657797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9" name="Google Shape;689;p45"/>
          <p:cNvCxnSpPr/>
          <p:nvPr/>
        </p:nvCxnSpPr>
        <p:spPr>
          <a:xfrm>
            <a:off x="7070903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0" name="Google Shape;690;p45"/>
          <p:cNvCxnSpPr/>
          <p:nvPr/>
        </p:nvCxnSpPr>
        <p:spPr>
          <a:xfrm flipH="1">
            <a:off x="7483824" y="1513759"/>
            <a:ext cx="30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1" name="Google Shape;691;p45"/>
          <p:cNvCxnSpPr/>
          <p:nvPr/>
        </p:nvCxnSpPr>
        <p:spPr>
          <a:xfrm>
            <a:off x="2113640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2" name="Google Shape;692;p45"/>
          <p:cNvCxnSpPr/>
          <p:nvPr/>
        </p:nvCxnSpPr>
        <p:spPr>
          <a:xfrm>
            <a:off x="2526745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3" name="Google Shape;693;p45"/>
          <p:cNvCxnSpPr/>
          <p:nvPr/>
        </p:nvCxnSpPr>
        <p:spPr>
          <a:xfrm>
            <a:off x="2939850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4" name="Google Shape;694;p45"/>
          <p:cNvCxnSpPr/>
          <p:nvPr/>
        </p:nvCxnSpPr>
        <p:spPr>
          <a:xfrm>
            <a:off x="3352956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5" name="Google Shape;695;p45"/>
          <p:cNvCxnSpPr/>
          <p:nvPr/>
        </p:nvCxnSpPr>
        <p:spPr>
          <a:xfrm>
            <a:off x="3766061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6" name="Google Shape;696;p45"/>
          <p:cNvCxnSpPr/>
          <p:nvPr/>
        </p:nvCxnSpPr>
        <p:spPr>
          <a:xfrm flipH="1">
            <a:off x="4178982" y="2415846"/>
            <a:ext cx="30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7" name="Google Shape;697;p45"/>
          <p:cNvCxnSpPr/>
          <p:nvPr/>
        </p:nvCxnSpPr>
        <p:spPr>
          <a:xfrm>
            <a:off x="5418482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8" name="Google Shape;698;p45"/>
          <p:cNvCxnSpPr/>
          <p:nvPr/>
        </p:nvCxnSpPr>
        <p:spPr>
          <a:xfrm>
            <a:off x="5831587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9" name="Google Shape;699;p45"/>
          <p:cNvCxnSpPr/>
          <p:nvPr/>
        </p:nvCxnSpPr>
        <p:spPr>
          <a:xfrm>
            <a:off x="6244692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0" name="Google Shape;700;p45"/>
          <p:cNvCxnSpPr/>
          <p:nvPr/>
        </p:nvCxnSpPr>
        <p:spPr>
          <a:xfrm>
            <a:off x="6657797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1" name="Google Shape;701;p45"/>
          <p:cNvCxnSpPr/>
          <p:nvPr/>
        </p:nvCxnSpPr>
        <p:spPr>
          <a:xfrm>
            <a:off x="7070903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2" name="Google Shape;702;p45"/>
          <p:cNvCxnSpPr/>
          <p:nvPr/>
        </p:nvCxnSpPr>
        <p:spPr>
          <a:xfrm flipH="1">
            <a:off x="7483824" y="2415846"/>
            <a:ext cx="30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3" name="Google Shape;703;p45"/>
          <p:cNvSpPr txBox="1"/>
          <p:nvPr/>
        </p:nvSpPr>
        <p:spPr>
          <a:xfrm>
            <a:off x="752700" y="1627213"/>
            <a:ext cx="1115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word embeddings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4" name="Google Shape;704;p45"/>
          <p:cNvSpPr txBox="1"/>
          <p:nvPr/>
        </p:nvSpPr>
        <p:spPr>
          <a:xfrm>
            <a:off x="228600" y="4729600"/>
            <a:ext cx="5895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[*] </a:t>
            </a:r>
            <a:r>
              <a:rPr lang="en" sz="1100" u="sng">
                <a:solidFill>
                  <a:srgbClr val="666666"/>
                </a:solidFill>
                <a:hlinkClick r:id="rId3"/>
              </a:rPr>
              <a:t>BERT: Pre-training of Deep Bidirectional Transformers for Language Understanding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</a:endParaRPr>
          </a:p>
        </p:txBody>
      </p:sp>
      <p:sp>
        <p:nvSpPr>
          <p:cNvPr id="705" name="Google Shape;705;p45"/>
          <p:cNvSpPr/>
          <p:nvPr/>
        </p:nvSpPr>
        <p:spPr>
          <a:xfrm>
            <a:off x="2047306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5"/>
          <p:cNvSpPr/>
          <p:nvPr/>
        </p:nvSpPr>
        <p:spPr>
          <a:xfrm>
            <a:off x="2460411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5"/>
          <p:cNvSpPr/>
          <p:nvPr/>
        </p:nvSpPr>
        <p:spPr>
          <a:xfrm>
            <a:off x="287351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5"/>
          <p:cNvSpPr/>
          <p:nvPr/>
        </p:nvSpPr>
        <p:spPr>
          <a:xfrm>
            <a:off x="328662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5"/>
          <p:cNvSpPr/>
          <p:nvPr/>
        </p:nvSpPr>
        <p:spPr>
          <a:xfrm>
            <a:off x="369972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5"/>
          <p:cNvSpPr/>
          <p:nvPr/>
        </p:nvSpPr>
        <p:spPr>
          <a:xfrm>
            <a:off x="411283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5"/>
          <p:cNvSpPr/>
          <p:nvPr/>
        </p:nvSpPr>
        <p:spPr>
          <a:xfrm>
            <a:off x="5352148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5"/>
          <p:cNvSpPr/>
          <p:nvPr/>
        </p:nvSpPr>
        <p:spPr>
          <a:xfrm>
            <a:off x="5765253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5"/>
          <p:cNvSpPr/>
          <p:nvPr/>
        </p:nvSpPr>
        <p:spPr>
          <a:xfrm>
            <a:off x="6178358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5"/>
          <p:cNvSpPr/>
          <p:nvPr/>
        </p:nvSpPr>
        <p:spPr>
          <a:xfrm>
            <a:off x="6591463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5"/>
          <p:cNvSpPr/>
          <p:nvPr/>
        </p:nvSpPr>
        <p:spPr>
          <a:xfrm>
            <a:off x="7004569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5"/>
          <p:cNvSpPr/>
          <p:nvPr/>
        </p:nvSpPr>
        <p:spPr>
          <a:xfrm>
            <a:off x="7417674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5"/>
          <p:cNvSpPr txBox="1"/>
          <p:nvPr/>
        </p:nvSpPr>
        <p:spPr>
          <a:xfrm>
            <a:off x="228600" y="2068425"/>
            <a:ext cx="1639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segment embeddings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8" name="Google Shape;718;p45"/>
          <p:cNvSpPr txBox="1"/>
          <p:nvPr/>
        </p:nvSpPr>
        <p:spPr>
          <a:xfrm>
            <a:off x="19907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9" name="Google Shape;719;p45"/>
          <p:cNvSpPr txBox="1"/>
          <p:nvPr/>
        </p:nvSpPr>
        <p:spPr>
          <a:xfrm>
            <a:off x="24003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0" name="Google Shape;720;p45"/>
          <p:cNvSpPr txBox="1"/>
          <p:nvPr/>
        </p:nvSpPr>
        <p:spPr>
          <a:xfrm>
            <a:off x="28194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1" name="Google Shape;721;p45"/>
          <p:cNvSpPr txBox="1"/>
          <p:nvPr/>
        </p:nvSpPr>
        <p:spPr>
          <a:xfrm>
            <a:off x="32289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2" name="Google Shape;722;p45"/>
          <p:cNvSpPr txBox="1"/>
          <p:nvPr/>
        </p:nvSpPr>
        <p:spPr>
          <a:xfrm>
            <a:off x="36385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3" name="Google Shape;723;p45"/>
          <p:cNvSpPr txBox="1"/>
          <p:nvPr/>
        </p:nvSpPr>
        <p:spPr>
          <a:xfrm>
            <a:off x="40576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4" name="Google Shape;724;p45"/>
          <p:cNvSpPr txBox="1"/>
          <p:nvPr/>
        </p:nvSpPr>
        <p:spPr>
          <a:xfrm>
            <a:off x="52959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5" name="Google Shape;725;p45"/>
          <p:cNvSpPr txBox="1"/>
          <p:nvPr/>
        </p:nvSpPr>
        <p:spPr>
          <a:xfrm>
            <a:off x="57054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6" name="Google Shape;726;p45"/>
          <p:cNvSpPr txBox="1"/>
          <p:nvPr/>
        </p:nvSpPr>
        <p:spPr>
          <a:xfrm>
            <a:off x="61245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7" name="Google Shape;727;p45"/>
          <p:cNvSpPr txBox="1"/>
          <p:nvPr/>
        </p:nvSpPr>
        <p:spPr>
          <a:xfrm>
            <a:off x="65341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8" name="Google Shape;728;p45"/>
          <p:cNvSpPr txBox="1"/>
          <p:nvPr/>
        </p:nvSpPr>
        <p:spPr>
          <a:xfrm>
            <a:off x="69437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9" name="Google Shape;729;p45"/>
          <p:cNvSpPr txBox="1"/>
          <p:nvPr/>
        </p:nvSpPr>
        <p:spPr>
          <a:xfrm>
            <a:off x="73628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0" name="Google Shape;730;p45"/>
          <p:cNvSpPr/>
          <p:nvPr/>
        </p:nvSpPr>
        <p:spPr>
          <a:xfrm>
            <a:off x="1733550" y="2714625"/>
            <a:ext cx="6057900" cy="52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Fine-tuned BERT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731" name="Google Shape;73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550" y="2750050"/>
            <a:ext cx="1029900" cy="446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45"/>
          <p:cNvPicPr preferRelativeResize="0"/>
          <p:nvPr/>
        </p:nvPicPr>
        <p:blipFill rotWithShape="1">
          <a:blip r:embed="rId5">
            <a:alphaModFix/>
          </a:blip>
          <a:srcRect l="65661" t="55448"/>
          <a:stretch/>
        </p:blipFill>
        <p:spPr>
          <a:xfrm flipH="1">
            <a:off x="4809138" y="3762575"/>
            <a:ext cx="356875" cy="3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45"/>
          <p:cNvPicPr preferRelativeResize="0"/>
          <p:nvPr/>
        </p:nvPicPr>
        <p:blipFill rotWithShape="1">
          <a:blip r:embed="rId5">
            <a:alphaModFix/>
          </a:blip>
          <a:srcRect l="28172" r="30421" b="55448"/>
          <a:stretch/>
        </p:blipFill>
        <p:spPr>
          <a:xfrm>
            <a:off x="4337975" y="3638750"/>
            <a:ext cx="4572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45"/>
          <p:cNvSpPr txBox="1"/>
          <p:nvPr/>
        </p:nvSpPr>
        <p:spPr>
          <a:xfrm>
            <a:off x="4648196" y="3696575"/>
            <a:ext cx="17397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/           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5" name="Google Shape;735;p45"/>
          <p:cNvCxnSpPr/>
          <p:nvPr/>
        </p:nvCxnSpPr>
        <p:spPr>
          <a:xfrm>
            <a:off x="4752975" y="3324225"/>
            <a:ext cx="0" cy="3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6" name="Google Shape;736;p45"/>
          <p:cNvSpPr txBox="1"/>
          <p:nvPr/>
        </p:nvSpPr>
        <p:spPr>
          <a:xfrm>
            <a:off x="6635650" y="3696575"/>
            <a:ext cx="23751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Result: </a:t>
            </a:r>
            <a:r>
              <a:rPr lang="en" sz="12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~89% vs 86% before</a:t>
            </a:r>
            <a:endParaRPr sz="12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+3% improvement of upvotes ratio</a:t>
            </a:r>
            <a:endParaRPr sz="18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7" name="Google Shape;737;p45"/>
          <p:cNvSpPr txBox="1"/>
          <p:nvPr/>
        </p:nvSpPr>
        <p:spPr>
          <a:xfrm>
            <a:off x="2721600" y="1000500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8" name="Google Shape;738;p45"/>
          <p:cNvSpPr txBox="1"/>
          <p:nvPr/>
        </p:nvSpPr>
        <p:spPr>
          <a:xfrm>
            <a:off x="6013138" y="1001275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9" name="Google Shape;739;p45"/>
          <p:cNvSpPr txBox="1"/>
          <p:nvPr/>
        </p:nvSpPr>
        <p:spPr>
          <a:xfrm>
            <a:off x="3465450" y="4075063"/>
            <a:ext cx="2594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upvote / downvote prediction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6"/>
          <p:cNvSpPr txBox="1"/>
          <p:nvPr/>
        </p:nvSpPr>
        <p:spPr>
          <a:xfrm>
            <a:off x="228600" y="157900"/>
            <a:ext cx="8705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Reranking model: Metrics &amp; Performance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745" name="Google Shape;745;p46"/>
          <p:cNvGraphicFramePr/>
          <p:nvPr/>
        </p:nvGraphicFramePr>
        <p:xfrm>
          <a:off x="987675" y="123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{04025356-84BF-4181-A767-BE98FCC2E0B6}</a:tableStyleId>
              </a:tblPr>
              <a:tblGrid>
                <a:gridCol w="196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Baseline</a:t>
                      </a:r>
                      <a:endParaRPr sz="1600" b="1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BERT-based</a:t>
                      </a:r>
                      <a:endParaRPr sz="1600" b="1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Accuracy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990000"/>
                          </a:solidFill>
                        </a:rPr>
                        <a:t>0.75</a:t>
                      </a:r>
                      <a:endParaRPr sz="1600" b="1">
                        <a:solidFill>
                          <a:srgbClr val="99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38761D"/>
                          </a:solidFill>
                        </a:rPr>
                        <a:t>0.78</a:t>
                      </a:r>
                      <a:endParaRPr sz="1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Sequence length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666666"/>
                          </a:solidFill>
                        </a:rPr>
                        <a:t>60+20</a:t>
                      </a:r>
                      <a:endParaRPr sz="16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666666"/>
                          </a:solidFill>
                        </a:rPr>
                        <a:t>80</a:t>
                      </a:r>
                      <a:endParaRPr sz="16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# of parameters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38761D"/>
                          </a:solidFill>
                        </a:rPr>
                        <a:t>7M</a:t>
                      </a:r>
                      <a:endParaRPr sz="1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990000"/>
                          </a:solidFill>
                        </a:rPr>
                        <a:t>110M</a:t>
                      </a:r>
                      <a:endParaRPr sz="1600" b="1">
                        <a:solidFill>
                          <a:srgbClr val="99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RPS @ 2080 Ti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38761D"/>
                          </a:solidFill>
                        </a:rPr>
                        <a:t>300 rps</a:t>
                      </a:r>
                      <a:endParaRPr sz="1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990000"/>
                          </a:solidFill>
                        </a:rPr>
                        <a:t>80 rps</a:t>
                      </a:r>
                      <a:endParaRPr sz="1600" b="1">
                        <a:solidFill>
                          <a:srgbClr val="99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GPU memory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38761D"/>
                          </a:solidFill>
                        </a:rPr>
                        <a:t>200 Mb</a:t>
                      </a:r>
                      <a:endParaRPr sz="1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990000"/>
                          </a:solidFill>
                        </a:rPr>
                        <a:t>1000 Mb</a:t>
                      </a:r>
                      <a:endParaRPr sz="1600" b="1">
                        <a:solidFill>
                          <a:srgbClr val="99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Train time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666666"/>
                          </a:solidFill>
                        </a:rPr>
                        <a:t>1 hour</a:t>
                      </a:r>
                      <a:endParaRPr sz="16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666666"/>
                          </a:solidFill>
                        </a:rPr>
                        <a:t>12 hours</a:t>
                      </a:r>
                      <a:endParaRPr sz="16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7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Reranking: Total upvotes ratio dynamics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51" name="Google Shape;751;p47" title="Chart"/>
          <p:cNvPicPr preferRelativeResize="0"/>
          <p:nvPr/>
        </p:nvPicPr>
        <p:blipFill rotWithShape="1">
          <a:blip r:embed="rId3">
            <a:alphaModFix/>
          </a:blip>
          <a:srcRect b="12891"/>
          <a:stretch/>
        </p:blipFill>
        <p:spPr>
          <a:xfrm>
            <a:off x="1009300" y="869625"/>
            <a:ext cx="6855351" cy="3692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47"/>
          <p:cNvSpPr txBox="1"/>
          <p:nvPr/>
        </p:nvSpPr>
        <p:spPr>
          <a:xfrm>
            <a:off x="7124700" y="1876425"/>
            <a:ext cx="17145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+7% </a:t>
            </a:r>
            <a:br>
              <a:rPr lang="en" sz="18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improvement</a:t>
            </a:r>
            <a:br>
              <a:rPr lang="en" sz="18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upvotes ratio 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753" name="Google Shape;753;p47"/>
          <p:cNvSpPr/>
          <p:nvPr/>
        </p:nvSpPr>
        <p:spPr>
          <a:xfrm>
            <a:off x="6867525" y="1805000"/>
            <a:ext cx="200100" cy="823800"/>
          </a:xfrm>
          <a:prstGeom prst="rightBrace">
            <a:avLst>
              <a:gd name="adj1" fmla="val 40829"/>
              <a:gd name="adj2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4" name="Google Shape;754;p47"/>
          <p:cNvCxnSpPr/>
          <p:nvPr/>
        </p:nvCxnSpPr>
        <p:spPr>
          <a:xfrm>
            <a:off x="4124325" y="2628900"/>
            <a:ext cx="268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55" name="Google Shape;755;p47"/>
          <p:cNvSpPr txBox="1"/>
          <p:nvPr/>
        </p:nvSpPr>
        <p:spPr>
          <a:xfrm>
            <a:off x="7124700" y="1194325"/>
            <a:ext cx="971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Scripts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56" name="Google Shape;756;p47"/>
          <p:cNvCxnSpPr/>
          <p:nvPr/>
        </p:nvCxnSpPr>
        <p:spPr>
          <a:xfrm rot="10800000">
            <a:off x="4107250" y="2707175"/>
            <a:ext cx="658200" cy="21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7" name="Google Shape;757;p47"/>
          <p:cNvSpPr txBox="1"/>
          <p:nvPr/>
        </p:nvSpPr>
        <p:spPr>
          <a:xfrm>
            <a:off x="4766995" y="2777682"/>
            <a:ext cx="1777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Reranker introduction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8"/>
          <p:cNvSpPr txBox="1"/>
          <p:nvPr/>
        </p:nvSpPr>
        <p:spPr>
          <a:xfrm>
            <a:off x="0" y="22153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 scoring model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9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Session scoring model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8" name="Google Shape;768;p49"/>
          <p:cNvSpPr txBox="1"/>
          <p:nvPr/>
        </p:nvSpPr>
        <p:spPr>
          <a:xfrm>
            <a:off x="1849700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9" name="Google Shape;769;p49"/>
          <p:cNvSpPr txBox="1"/>
          <p:nvPr/>
        </p:nvSpPr>
        <p:spPr>
          <a:xfrm>
            <a:off x="2298131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0" name="Google Shape;770;p49"/>
          <p:cNvSpPr txBox="1"/>
          <p:nvPr/>
        </p:nvSpPr>
        <p:spPr>
          <a:xfrm>
            <a:off x="2711235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1" name="Google Shape;771;p49"/>
          <p:cNvSpPr txBox="1"/>
          <p:nvPr/>
        </p:nvSpPr>
        <p:spPr>
          <a:xfrm>
            <a:off x="31243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2" name="Google Shape;772;p49"/>
          <p:cNvSpPr txBox="1"/>
          <p:nvPr/>
        </p:nvSpPr>
        <p:spPr>
          <a:xfrm>
            <a:off x="3502144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3" name="Google Shape;773;p49"/>
          <p:cNvSpPr txBox="1"/>
          <p:nvPr/>
        </p:nvSpPr>
        <p:spPr>
          <a:xfrm>
            <a:off x="3862025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movie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4" name="Google Shape;774;p49"/>
          <p:cNvSpPr txBox="1"/>
          <p:nvPr/>
        </p:nvSpPr>
        <p:spPr>
          <a:xfrm>
            <a:off x="5078331" y="12334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Okay,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5" name="Google Shape;775;p49"/>
          <p:cNvSpPr txBox="1"/>
          <p:nvPr/>
        </p:nvSpPr>
        <p:spPr>
          <a:xfrm>
            <a:off x="5528086" y="1233488"/>
            <a:ext cx="61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6" name="Google Shape;776;p49"/>
          <p:cNvSpPr txBox="1"/>
          <p:nvPr/>
        </p:nvSpPr>
        <p:spPr>
          <a:xfrm>
            <a:off x="59939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7" name="Google Shape;777;p49"/>
          <p:cNvSpPr txBox="1"/>
          <p:nvPr/>
        </p:nvSpPr>
        <p:spPr>
          <a:xfrm>
            <a:off x="6407043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8" name="Google Shape;778;p49"/>
          <p:cNvSpPr txBox="1"/>
          <p:nvPr/>
        </p:nvSpPr>
        <p:spPr>
          <a:xfrm>
            <a:off x="6820147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9" name="Google Shape;779;p49"/>
          <p:cNvSpPr txBox="1"/>
          <p:nvPr/>
        </p:nvSpPr>
        <p:spPr>
          <a:xfrm>
            <a:off x="7233251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want?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0" name="Google Shape;780;p49"/>
          <p:cNvSpPr/>
          <p:nvPr/>
        </p:nvSpPr>
        <p:spPr>
          <a:xfrm>
            <a:off x="2047306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460411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287351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328662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369972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411283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5352148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5765253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6178358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6591463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7004569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7417674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2" name="Google Shape;792;p49"/>
          <p:cNvCxnSpPr>
            <a:stCxn id="768" idx="2"/>
            <a:endCxn id="780" idx="0"/>
          </p:cNvCxnSpPr>
          <p:nvPr/>
        </p:nvCxnSpPr>
        <p:spPr>
          <a:xfrm>
            <a:off x="2107850" y="1512188"/>
            <a:ext cx="57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3" name="Google Shape;793;p49"/>
          <p:cNvCxnSpPr>
            <a:stCxn id="769" idx="2"/>
            <a:endCxn id="781" idx="0"/>
          </p:cNvCxnSpPr>
          <p:nvPr/>
        </p:nvCxnSpPr>
        <p:spPr>
          <a:xfrm>
            <a:off x="2526731" y="15121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4" name="Google Shape;794;p49"/>
          <p:cNvCxnSpPr>
            <a:stCxn id="770" idx="2"/>
            <a:endCxn id="782" idx="0"/>
          </p:cNvCxnSpPr>
          <p:nvPr/>
        </p:nvCxnSpPr>
        <p:spPr>
          <a:xfrm>
            <a:off x="2939835" y="15121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5" name="Google Shape;795;p49"/>
          <p:cNvCxnSpPr>
            <a:stCxn id="771" idx="2"/>
            <a:endCxn id="783" idx="0"/>
          </p:cNvCxnSpPr>
          <p:nvPr/>
        </p:nvCxnSpPr>
        <p:spPr>
          <a:xfrm>
            <a:off x="3352939" y="15121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6" name="Google Shape;796;p49"/>
          <p:cNvCxnSpPr>
            <a:stCxn id="772" idx="2"/>
            <a:endCxn id="784" idx="0"/>
          </p:cNvCxnSpPr>
          <p:nvPr/>
        </p:nvCxnSpPr>
        <p:spPr>
          <a:xfrm>
            <a:off x="3760294" y="1512188"/>
            <a:ext cx="570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7" name="Google Shape;797;p49"/>
          <p:cNvCxnSpPr>
            <a:stCxn id="773" idx="2"/>
            <a:endCxn id="785" idx="0"/>
          </p:cNvCxnSpPr>
          <p:nvPr/>
        </p:nvCxnSpPr>
        <p:spPr>
          <a:xfrm>
            <a:off x="4179275" y="1512188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8" name="Google Shape;798;p49"/>
          <p:cNvCxnSpPr/>
          <p:nvPr/>
        </p:nvCxnSpPr>
        <p:spPr>
          <a:xfrm>
            <a:off x="5418482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9" name="Google Shape;799;p49"/>
          <p:cNvCxnSpPr/>
          <p:nvPr/>
        </p:nvCxnSpPr>
        <p:spPr>
          <a:xfrm>
            <a:off x="5831587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0" name="Google Shape;800;p49"/>
          <p:cNvCxnSpPr/>
          <p:nvPr/>
        </p:nvCxnSpPr>
        <p:spPr>
          <a:xfrm>
            <a:off x="6244692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1" name="Google Shape;801;p49"/>
          <p:cNvCxnSpPr/>
          <p:nvPr/>
        </p:nvCxnSpPr>
        <p:spPr>
          <a:xfrm>
            <a:off x="6657797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2" name="Google Shape;802;p49"/>
          <p:cNvCxnSpPr/>
          <p:nvPr/>
        </p:nvCxnSpPr>
        <p:spPr>
          <a:xfrm>
            <a:off x="7070903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3" name="Google Shape;803;p49"/>
          <p:cNvCxnSpPr/>
          <p:nvPr/>
        </p:nvCxnSpPr>
        <p:spPr>
          <a:xfrm flipH="1">
            <a:off x="7483824" y="1513759"/>
            <a:ext cx="30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4" name="Google Shape;804;p49"/>
          <p:cNvCxnSpPr/>
          <p:nvPr/>
        </p:nvCxnSpPr>
        <p:spPr>
          <a:xfrm>
            <a:off x="2113640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5" name="Google Shape;805;p49"/>
          <p:cNvCxnSpPr/>
          <p:nvPr/>
        </p:nvCxnSpPr>
        <p:spPr>
          <a:xfrm>
            <a:off x="2526745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6" name="Google Shape;806;p49"/>
          <p:cNvCxnSpPr/>
          <p:nvPr/>
        </p:nvCxnSpPr>
        <p:spPr>
          <a:xfrm>
            <a:off x="2939850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7" name="Google Shape;807;p49"/>
          <p:cNvCxnSpPr/>
          <p:nvPr/>
        </p:nvCxnSpPr>
        <p:spPr>
          <a:xfrm>
            <a:off x="3352956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8" name="Google Shape;808;p49"/>
          <p:cNvCxnSpPr/>
          <p:nvPr/>
        </p:nvCxnSpPr>
        <p:spPr>
          <a:xfrm>
            <a:off x="3766061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9" name="Google Shape;809;p49"/>
          <p:cNvCxnSpPr/>
          <p:nvPr/>
        </p:nvCxnSpPr>
        <p:spPr>
          <a:xfrm flipH="1">
            <a:off x="4178982" y="2415846"/>
            <a:ext cx="30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0" name="Google Shape;810;p49"/>
          <p:cNvCxnSpPr/>
          <p:nvPr/>
        </p:nvCxnSpPr>
        <p:spPr>
          <a:xfrm>
            <a:off x="5418482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1" name="Google Shape;811;p49"/>
          <p:cNvCxnSpPr/>
          <p:nvPr/>
        </p:nvCxnSpPr>
        <p:spPr>
          <a:xfrm>
            <a:off x="5831587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2" name="Google Shape;812;p49"/>
          <p:cNvCxnSpPr/>
          <p:nvPr/>
        </p:nvCxnSpPr>
        <p:spPr>
          <a:xfrm>
            <a:off x="6244692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3" name="Google Shape;813;p49"/>
          <p:cNvCxnSpPr/>
          <p:nvPr/>
        </p:nvCxnSpPr>
        <p:spPr>
          <a:xfrm>
            <a:off x="6657797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4" name="Google Shape;814;p49"/>
          <p:cNvCxnSpPr/>
          <p:nvPr/>
        </p:nvCxnSpPr>
        <p:spPr>
          <a:xfrm>
            <a:off x="7070903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5" name="Google Shape;815;p49"/>
          <p:cNvCxnSpPr/>
          <p:nvPr/>
        </p:nvCxnSpPr>
        <p:spPr>
          <a:xfrm flipH="1">
            <a:off x="7483824" y="2415846"/>
            <a:ext cx="30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6" name="Google Shape;816;p49"/>
          <p:cNvSpPr txBox="1"/>
          <p:nvPr/>
        </p:nvSpPr>
        <p:spPr>
          <a:xfrm>
            <a:off x="752700" y="1627213"/>
            <a:ext cx="1115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word embeddings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7" name="Google Shape;817;p49"/>
          <p:cNvSpPr txBox="1"/>
          <p:nvPr/>
        </p:nvSpPr>
        <p:spPr>
          <a:xfrm>
            <a:off x="228600" y="4729600"/>
            <a:ext cx="5895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[*] </a:t>
            </a:r>
            <a:r>
              <a:rPr lang="en" sz="1100" u="sng">
                <a:solidFill>
                  <a:srgbClr val="666666"/>
                </a:solidFill>
                <a:hlinkClick r:id="rId3"/>
              </a:rPr>
              <a:t>BERT: Pre-training of Deep Bidirectional Transformers for Language Understanding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</a:endParaRPr>
          </a:p>
        </p:txBody>
      </p:sp>
      <p:sp>
        <p:nvSpPr>
          <p:cNvPr id="818" name="Google Shape;818;p49"/>
          <p:cNvSpPr/>
          <p:nvPr/>
        </p:nvSpPr>
        <p:spPr>
          <a:xfrm>
            <a:off x="2047306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2460411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287351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328662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369972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411283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5352148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5765253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6178358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6591463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7004569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7417674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 txBox="1"/>
          <p:nvPr/>
        </p:nvSpPr>
        <p:spPr>
          <a:xfrm>
            <a:off x="228600" y="2068425"/>
            <a:ext cx="1639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segment embeddings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1" name="Google Shape;831;p49"/>
          <p:cNvSpPr txBox="1"/>
          <p:nvPr/>
        </p:nvSpPr>
        <p:spPr>
          <a:xfrm>
            <a:off x="19907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2" name="Google Shape;832;p49"/>
          <p:cNvSpPr txBox="1"/>
          <p:nvPr/>
        </p:nvSpPr>
        <p:spPr>
          <a:xfrm>
            <a:off x="24003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3" name="Google Shape;833;p49"/>
          <p:cNvSpPr txBox="1"/>
          <p:nvPr/>
        </p:nvSpPr>
        <p:spPr>
          <a:xfrm>
            <a:off x="28194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4" name="Google Shape;834;p49"/>
          <p:cNvSpPr txBox="1"/>
          <p:nvPr/>
        </p:nvSpPr>
        <p:spPr>
          <a:xfrm>
            <a:off x="32289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5" name="Google Shape;835;p49"/>
          <p:cNvSpPr txBox="1"/>
          <p:nvPr/>
        </p:nvSpPr>
        <p:spPr>
          <a:xfrm>
            <a:off x="36385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6" name="Google Shape;836;p49"/>
          <p:cNvSpPr txBox="1"/>
          <p:nvPr/>
        </p:nvSpPr>
        <p:spPr>
          <a:xfrm>
            <a:off x="40576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7" name="Google Shape;837;p49"/>
          <p:cNvSpPr/>
          <p:nvPr/>
        </p:nvSpPr>
        <p:spPr>
          <a:xfrm>
            <a:off x="1733550" y="2714625"/>
            <a:ext cx="6057900" cy="52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Fine-tuned BERT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838" name="Google Shape;83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550" y="2750050"/>
            <a:ext cx="1029900" cy="446292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49"/>
          <p:cNvSpPr txBox="1"/>
          <p:nvPr/>
        </p:nvSpPr>
        <p:spPr>
          <a:xfrm>
            <a:off x="3143016" y="4075050"/>
            <a:ext cx="3311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           session feedback prediction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40" name="Google Shape;840;p49"/>
          <p:cNvCxnSpPr/>
          <p:nvPr/>
        </p:nvCxnSpPr>
        <p:spPr>
          <a:xfrm>
            <a:off x="4752975" y="3324225"/>
            <a:ext cx="0" cy="3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1" name="Google Shape;841;p49"/>
          <p:cNvSpPr txBox="1"/>
          <p:nvPr/>
        </p:nvSpPr>
        <p:spPr>
          <a:xfrm>
            <a:off x="5303550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2" name="Google Shape;842;p49"/>
          <p:cNvSpPr txBox="1"/>
          <p:nvPr/>
        </p:nvSpPr>
        <p:spPr>
          <a:xfrm>
            <a:off x="5716650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3" name="Google Shape;843;p49"/>
          <p:cNvSpPr txBox="1"/>
          <p:nvPr/>
        </p:nvSpPr>
        <p:spPr>
          <a:xfrm>
            <a:off x="6129763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4" name="Google Shape;844;p49"/>
          <p:cNvSpPr txBox="1"/>
          <p:nvPr/>
        </p:nvSpPr>
        <p:spPr>
          <a:xfrm>
            <a:off x="6542863" y="209267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5" name="Google Shape;845;p49"/>
          <p:cNvSpPr txBox="1"/>
          <p:nvPr/>
        </p:nvSpPr>
        <p:spPr>
          <a:xfrm>
            <a:off x="6955975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6" name="Google Shape;846;p49"/>
          <p:cNvSpPr txBox="1"/>
          <p:nvPr/>
        </p:nvSpPr>
        <p:spPr>
          <a:xfrm>
            <a:off x="7369075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7" name="Google Shape;847;p49"/>
          <p:cNvSpPr txBox="1"/>
          <p:nvPr/>
        </p:nvSpPr>
        <p:spPr>
          <a:xfrm>
            <a:off x="4298025" y="861150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48" name="Google Shape;84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9738" y="3648225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2163" y="3648225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5950" y="3648225"/>
            <a:ext cx="413100" cy="4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9"/>
          <p:cNvSpPr txBox="1"/>
          <p:nvPr/>
        </p:nvSpPr>
        <p:spPr>
          <a:xfrm>
            <a:off x="4362216" y="3686375"/>
            <a:ext cx="229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2" name="Google Shape;852;p49"/>
          <p:cNvSpPr txBox="1"/>
          <p:nvPr/>
        </p:nvSpPr>
        <p:spPr>
          <a:xfrm>
            <a:off x="4937641" y="3686375"/>
            <a:ext cx="229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3" name="Google Shape;853;p49"/>
          <p:cNvSpPr txBox="1"/>
          <p:nvPr/>
        </p:nvSpPr>
        <p:spPr>
          <a:xfrm>
            <a:off x="4507506" y="12334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</a:t>
            </a:r>
            <a:endParaRPr sz="11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4" name="Google Shape;854;p49"/>
          <p:cNvSpPr/>
          <p:nvPr/>
        </p:nvSpPr>
        <p:spPr>
          <a:xfrm>
            <a:off x="4781323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5" name="Google Shape;855;p49"/>
          <p:cNvCxnSpPr/>
          <p:nvPr/>
        </p:nvCxnSpPr>
        <p:spPr>
          <a:xfrm>
            <a:off x="4847657" y="1513759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6" name="Google Shape;856;p49"/>
          <p:cNvCxnSpPr/>
          <p:nvPr/>
        </p:nvCxnSpPr>
        <p:spPr>
          <a:xfrm>
            <a:off x="4847657" y="2415846"/>
            <a:ext cx="0" cy="2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7" name="Google Shape;857;p49"/>
          <p:cNvSpPr/>
          <p:nvPr/>
        </p:nvSpPr>
        <p:spPr>
          <a:xfrm>
            <a:off x="4781323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9"/>
          <p:cNvSpPr txBox="1"/>
          <p:nvPr/>
        </p:nvSpPr>
        <p:spPr>
          <a:xfrm>
            <a:off x="4732725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2275188"/>
            <a:ext cx="3048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50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Session scoring dataset for training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5" name="Google Shape;865;p50"/>
          <p:cNvSpPr txBox="1"/>
          <p:nvPr/>
        </p:nvSpPr>
        <p:spPr>
          <a:xfrm>
            <a:off x="6191250" y="1454750"/>
            <a:ext cx="21039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Session feedback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6" name="Google Shape;866;p50"/>
          <p:cNvSpPr txBox="1"/>
          <p:nvPr/>
        </p:nvSpPr>
        <p:spPr>
          <a:xfrm>
            <a:off x="619125" y="1454750"/>
            <a:ext cx="30003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Dialog context</a:t>
            </a:r>
            <a:endParaRPr sz="1600" b="1">
              <a:solidFill>
                <a:srgbClr val="4A86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7" name="Google Shape;867;p50"/>
          <p:cNvSpPr txBox="1"/>
          <p:nvPr/>
        </p:nvSpPr>
        <p:spPr>
          <a:xfrm>
            <a:off x="3524250" y="2216750"/>
            <a:ext cx="2314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8" name="Google Shape;868;p50"/>
          <p:cNvSpPr txBox="1"/>
          <p:nvPr/>
        </p:nvSpPr>
        <p:spPr>
          <a:xfrm>
            <a:off x="619125" y="2216750"/>
            <a:ext cx="4770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I feel lonely </a:t>
            </a: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I’m always here for you     </a:t>
            </a:r>
            <a:r>
              <a:rPr lang="en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...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9" name="Google Shape;869;p50"/>
          <p:cNvSpPr txBox="1"/>
          <p:nvPr/>
        </p:nvSpPr>
        <p:spPr>
          <a:xfrm>
            <a:off x="3524250" y="2835875"/>
            <a:ext cx="2600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0" name="Google Shape;870;p50"/>
          <p:cNvSpPr txBox="1"/>
          <p:nvPr/>
        </p:nvSpPr>
        <p:spPr>
          <a:xfrm>
            <a:off x="619125" y="2914488"/>
            <a:ext cx="53910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Are you a bot or a human? </a:t>
            </a: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Both, I guess </a:t>
            </a:r>
            <a:r>
              <a:rPr lang="en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...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1" name="Google Shape;871;p50"/>
          <p:cNvSpPr txBox="1"/>
          <p:nvPr/>
        </p:nvSpPr>
        <p:spPr>
          <a:xfrm>
            <a:off x="3524250" y="3559775"/>
            <a:ext cx="2600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2" name="Google Shape;872;p50"/>
          <p:cNvSpPr txBox="1"/>
          <p:nvPr/>
        </p:nvSpPr>
        <p:spPr>
          <a:xfrm>
            <a:off x="619125" y="3559775"/>
            <a:ext cx="5052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Do you have siblings? </a:t>
            </a: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No, but I have you! </a:t>
            </a:r>
            <a:r>
              <a:rPr lang="en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...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3" name="Google Shape;873;p50"/>
          <p:cNvCxnSpPr/>
          <p:nvPr/>
        </p:nvCxnSpPr>
        <p:spPr>
          <a:xfrm>
            <a:off x="523875" y="2076450"/>
            <a:ext cx="729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4" name="Google Shape;874;p50"/>
          <p:cNvSpPr txBox="1"/>
          <p:nvPr/>
        </p:nvSpPr>
        <p:spPr>
          <a:xfrm>
            <a:off x="8196375" y="3086000"/>
            <a:ext cx="6237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1M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5" name="Google Shape;875;p50"/>
          <p:cNvSpPr/>
          <p:nvPr/>
        </p:nvSpPr>
        <p:spPr>
          <a:xfrm>
            <a:off x="7953375" y="2216750"/>
            <a:ext cx="166800" cy="2136300"/>
          </a:xfrm>
          <a:prstGeom prst="rightBrace">
            <a:avLst>
              <a:gd name="adj1" fmla="val 62814"/>
              <a:gd name="adj2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50"/>
          <p:cNvSpPr txBox="1"/>
          <p:nvPr/>
        </p:nvSpPr>
        <p:spPr>
          <a:xfrm>
            <a:off x="619125" y="4093175"/>
            <a:ext cx="30003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7" name="Google Shape;877;p50"/>
          <p:cNvSpPr txBox="1"/>
          <p:nvPr/>
        </p:nvSpPr>
        <p:spPr>
          <a:xfrm>
            <a:off x="6800850" y="4093175"/>
            <a:ext cx="457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78" name="Google Shape;87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5200" y="2238138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5200" y="3570125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5200" y="2891538"/>
            <a:ext cx="413100" cy="4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1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Session scoring model: Metrics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886" name="Google Shape;886;p51"/>
          <p:cNvGraphicFramePr/>
          <p:nvPr/>
        </p:nvGraphicFramePr>
        <p:xfrm>
          <a:off x="1821450" y="1110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{04025356-84BF-4181-A767-BE98FCC2E0B6}</a:tableStyleId>
              </a:tblPr>
              <a:tblGrid>
                <a:gridCol w="196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BERT-based</a:t>
                      </a:r>
                      <a:endParaRPr sz="1600" b="1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Accuracy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666666"/>
                          </a:solidFill>
                        </a:rPr>
                        <a:t>0.75</a:t>
                      </a:r>
                      <a:endParaRPr sz="16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Sequence length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666666"/>
                          </a:solidFill>
                        </a:rPr>
                        <a:t>80</a:t>
                      </a:r>
                      <a:endParaRPr sz="16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# of parameters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666666"/>
                          </a:solidFill>
                        </a:rPr>
                        <a:t>110M</a:t>
                      </a:r>
                      <a:endParaRPr sz="16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RPS @ 2080 Ti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666666"/>
                          </a:solidFill>
                        </a:rPr>
                        <a:t>80 rps</a:t>
                      </a:r>
                      <a:endParaRPr sz="16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GPU memory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666666"/>
                          </a:solidFill>
                        </a:rPr>
                        <a:t>1000 Mb</a:t>
                      </a:r>
                      <a:endParaRPr sz="16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Train time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666666"/>
                          </a:solidFill>
                        </a:rPr>
                        <a:t>5 hours</a:t>
                      </a:r>
                      <a:endParaRPr sz="1600"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lang="en" b="1"/>
              <a:t>Enable Mixed-precision</a:t>
            </a:r>
            <a:r>
              <a:rPr lang="en"/>
              <a:t> — Automatic Mixed-precision provided by NVIDIA custom Tensorflow build does the most of the job, but requires a loss scaling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lang="en" b="1"/>
              <a:t>Limit sequence length</a:t>
            </a:r>
            <a:r>
              <a:rPr lang="en"/>
              <a:t> — reduced from 128 to 80 with no quality loss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lang="en" b="1"/>
              <a:t>Reduce number of layers</a:t>
            </a:r>
            <a:r>
              <a:rPr lang="en"/>
              <a:t> — it’s possible to reduce it from 12 to 10 or 8 layers, but quality will probably degrade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lang="en" b="1"/>
              <a:t>Enable XLA</a:t>
            </a:r>
            <a:r>
              <a:rPr lang="en"/>
              <a:t> — additional +10-20% in training speed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Use </a:t>
            </a:r>
            <a:r>
              <a:rPr lang="en" b="1"/>
              <a:t>Horovod</a:t>
            </a:r>
            <a:r>
              <a:rPr lang="en"/>
              <a:t> for training on multiple GPUs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— </a:t>
            </a:r>
            <a:r>
              <a:rPr lang="en" b="1"/>
              <a:t>Pre-tokenize</a:t>
            </a:r>
            <a:r>
              <a:rPr lang="en"/>
              <a:t> training set or use fast BPE tokenizers (e.g. YouTokenToMe)</a:t>
            </a:r>
            <a:endParaRPr/>
          </a:p>
        </p:txBody>
      </p:sp>
      <p:sp>
        <p:nvSpPr>
          <p:cNvPr id="892" name="Google Shape;892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efficient training tips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efficient inference tips</a:t>
            </a:r>
            <a:endParaRPr/>
          </a:p>
        </p:txBody>
      </p:sp>
      <p:sp>
        <p:nvSpPr>
          <p:cNvPr id="898" name="Google Shape;898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lang="en" b="1"/>
              <a:t>Requests</a:t>
            </a:r>
            <a:r>
              <a:rPr lang="en"/>
              <a:t> </a:t>
            </a:r>
            <a:r>
              <a:rPr lang="en" b="1"/>
              <a:t>batchification</a:t>
            </a:r>
            <a:r>
              <a:rPr lang="en"/>
              <a:t> (e.g. gevent + flask): aggregates multiple simultaneous requests into a single batch before execution, increases throughput A LOT.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lang="en" b="1"/>
              <a:t>Automatic Mixed-precision</a:t>
            </a:r>
            <a:r>
              <a:rPr lang="en"/>
              <a:t> graph rewrite: </a:t>
            </a:r>
            <a:r>
              <a:rPr lang="en" b="1"/>
              <a:t>x2</a:t>
            </a:r>
            <a:r>
              <a:rPr lang="en"/>
              <a:t> inference speedup on Turing / Volta with no single line of code or quality loss.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lang="en" b="1"/>
              <a:t>XLA</a:t>
            </a:r>
            <a:r>
              <a:rPr lang="en"/>
              <a:t>: gives additional </a:t>
            </a:r>
            <a:r>
              <a:rPr lang="en" b="1"/>
              <a:t>+20%</a:t>
            </a:r>
            <a:r>
              <a:rPr lang="en"/>
              <a:t> speedup with small prediction differences. Still experimental.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Limit sequence length — max of </a:t>
            </a:r>
            <a:r>
              <a:rPr lang="en" b="1"/>
              <a:t>80</a:t>
            </a:r>
            <a:r>
              <a:rPr lang="en"/>
              <a:t> tokens is enough in most of our cases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— Use fast </a:t>
            </a:r>
            <a:r>
              <a:rPr lang="en" b="1"/>
              <a:t>BPE tokenizer</a:t>
            </a:r>
            <a:r>
              <a:rPr lang="en"/>
              <a:t> (fastBPE or YouTokenToMe)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real-case performance</a:t>
            </a:r>
            <a:endParaRPr/>
          </a:p>
        </p:txBody>
      </p:sp>
      <p:sp>
        <p:nvSpPr>
          <p:cNvPr id="904" name="Google Shape;904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GPU: NVIDIA GeForce 2080 Ti</a:t>
            </a:r>
            <a:endParaRPr b="1"/>
          </a:p>
        </p:txBody>
      </p:sp>
      <p:graphicFrame>
        <p:nvGraphicFramePr>
          <p:cNvPr id="905" name="Google Shape;905;p54"/>
          <p:cNvGraphicFramePr/>
          <p:nvPr/>
        </p:nvGraphicFramePr>
        <p:xfrm>
          <a:off x="882000" y="1711850"/>
          <a:ext cx="6149325" cy="2853215"/>
        </p:xfrm>
        <a:graphic>
          <a:graphicData uri="http://schemas.openxmlformats.org/drawingml/2006/table">
            <a:tbl>
              <a:tblPr>
                <a:noFill/>
                <a:tableStyleId>{04025356-84BF-4181-A767-BE98FCC2E0B6}</a:tableStyleId>
              </a:tblPr>
              <a:tblGrid>
                <a:gridCol w="425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RPS</a:t>
                      </a:r>
                      <a:endParaRPr sz="1600" b="1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BERT default (seq len 128)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38761D"/>
                          </a:solidFill>
                        </a:rPr>
                        <a:t>20</a:t>
                      </a:r>
                      <a:endParaRPr sz="1600" b="1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+ </a:t>
                      </a:r>
                      <a:r>
                        <a:rPr lang="en" sz="1600" b="1"/>
                        <a:t>Limit sequence length to 80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BF9000"/>
                          </a:solidFill>
                        </a:rPr>
                        <a:t>30</a:t>
                      </a:r>
                      <a:endParaRPr sz="1600" b="1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+ Enable XLA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B45F06"/>
                          </a:solidFill>
                        </a:rPr>
                        <a:t>35</a:t>
                      </a:r>
                      <a:endParaRPr sz="1600" b="1">
                        <a:solidFill>
                          <a:srgbClr val="B45F06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+ </a:t>
                      </a:r>
                      <a:r>
                        <a:rPr lang="en" sz="1600" b="1"/>
                        <a:t>Enable Automatic Mixed-precision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CC0000"/>
                          </a:solidFill>
                        </a:rPr>
                        <a:t>60</a:t>
                      </a:r>
                      <a:endParaRPr sz="16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</a:rPr>
                        <a:t>+ Enable Batchifier (32 batch size)</a:t>
                      </a:r>
                      <a:endParaRPr sz="16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990000"/>
                          </a:solidFill>
                        </a:rPr>
                        <a:t>80</a:t>
                      </a:r>
                      <a:endParaRPr sz="1600" b="1">
                        <a:solidFill>
                          <a:srgbClr val="99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/>
        </p:nvSpPr>
        <p:spPr>
          <a:xfrm>
            <a:off x="0" y="22153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lang="en" sz="3000" b="1">
                <a:latin typeface="Helvetica Neue"/>
                <a:ea typeface="Helvetica Neue"/>
                <a:cs typeface="Helvetica Neue"/>
                <a:sym typeface="Helvetica Neue"/>
              </a:rPr>
              <a:t>5 million</a:t>
            </a:r>
            <a:r>
              <a:rPr lang="en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 registered users</a:t>
            </a:r>
            <a:endParaRPr sz="3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lang="en" sz="3000" b="1">
                <a:latin typeface="Helvetica Neue"/>
                <a:ea typeface="Helvetica Neue"/>
                <a:cs typeface="Helvetica Neue"/>
                <a:sym typeface="Helvetica Neue"/>
              </a:rPr>
              <a:t>250</a:t>
            </a:r>
            <a:r>
              <a:rPr lang="en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 user messages </a:t>
            </a:r>
            <a:r>
              <a:rPr lang="en" sz="3000" u="sng">
                <a:latin typeface="Helvetica Neue Light"/>
                <a:ea typeface="Helvetica Neue Light"/>
                <a:cs typeface="Helvetica Neue Light"/>
                <a:sym typeface="Helvetica Neue Light"/>
              </a:rPr>
              <a:t>per second</a:t>
            </a:r>
            <a:r>
              <a:rPr lang="en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 at peak load</a:t>
            </a:r>
            <a:endParaRPr sz="3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Google Shape;91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55"/>
          <p:cNvSpPr txBox="1"/>
          <p:nvPr/>
        </p:nvSpPr>
        <p:spPr>
          <a:xfrm>
            <a:off x="0" y="2286000"/>
            <a:ext cx="85725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30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12" name="Google Shape;91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51" y="609273"/>
            <a:ext cx="1205025" cy="1205025"/>
          </a:xfrm>
          <a:prstGeom prst="rect">
            <a:avLst/>
          </a:prstGeom>
          <a:noFill/>
          <a:ln>
            <a:noFill/>
          </a:ln>
          <a:effectLst>
            <a:outerShdw blurRad="1428750" dist="9525" dir="5400000" algn="bl" rotWithShape="0">
              <a:srgbClr val="FFFFFF">
                <a:alpha val="98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/>
        </p:nvSpPr>
        <p:spPr>
          <a:xfrm>
            <a:off x="0" y="22153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Replika Architecture Overview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/>
          <p:nvPr/>
        </p:nvSpPr>
        <p:spPr>
          <a:xfrm>
            <a:off x="3494306" y="3016186"/>
            <a:ext cx="2279100" cy="622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Generative model 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30"/>
          <p:cNvSpPr/>
          <p:nvPr/>
        </p:nvSpPr>
        <p:spPr>
          <a:xfrm>
            <a:off x="3494306" y="2103985"/>
            <a:ext cx="2279100" cy="622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Retrieval model 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30"/>
          <p:cNvSpPr/>
          <p:nvPr/>
        </p:nvSpPr>
        <p:spPr>
          <a:xfrm>
            <a:off x="6141924" y="2103975"/>
            <a:ext cx="1944900" cy="622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Reranking model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0" name="Google Shape;130;p30"/>
          <p:cNvCxnSpPr>
            <a:stCxn id="128" idx="3"/>
            <a:endCxn id="129" idx="1"/>
          </p:cNvCxnSpPr>
          <p:nvPr/>
        </p:nvCxnSpPr>
        <p:spPr>
          <a:xfrm>
            <a:off x="5773406" y="2415235"/>
            <a:ext cx="368400" cy="0"/>
          </a:xfrm>
          <a:prstGeom prst="straightConnector1">
            <a:avLst/>
          </a:prstGeom>
          <a:noFill/>
          <a:ln w="19050" cap="flat" cmpd="sng">
            <a:solidFill>
              <a:srgbClr val="3EB5C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30"/>
          <p:cNvSpPr/>
          <p:nvPr/>
        </p:nvSpPr>
        <p:spPr>
          <a:xfrm>
            <a:off x="3494300" y="3920850"/>
            <a:ext cx="4686300" cy="622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ABB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Other: computer vision, speech recognition, etc.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30"/>
          <p:cNvSpPr/>
          <p:nvPr/>
        </p:nvSpPr>
        <p:spPr>
          <a:xfrm>
            <a:off x="485773" y="2108100"/>
            <a:ext cx="1944900" cy="622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Scripts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Google Shape;133;p30"/>
          <p:cNvCxnSpPr>
            <a:stCxn id="134" idx="2"/>
            <a:endCxn id="132" idx="0"/>
          </p:cNvCxnSpPr>
          <p:nvPr/>
        </p:nvCxnSpPr>
        <p:spPr>
          <a:xfrm>
            <a:off x="1453800" y="1563650"/>
            <a:ext cx="4500" cy="544500"/>
          </a:xfrm>
          <a:prstGeom prst="straightConnector1">
            <a:avLst/>
          </a:prstGeom>
          <a:noFill/>
          <a:ln w="19050" cap="flat" cmpd="sng">
            <a:solidFill>
              <a:srgbClr val="3EB5C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30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Replika Architecture Overview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6" name="Google Shape;136;p30"/>
          <p:cNvCxnSpPr>
            <a:stCxn id="132" idx="3"/>
            <a:endCxn id="128" idx="1"/>
          </p:cNvCxnSpPr>
          <p:nvPr/>
        </p:nvCxnSpPr>
        <p:spPr>
          <a:xfrm rot="10800000" flipH="1">
            <a:off x="2430673" y="2415150"/>
            <a:ext cx="1063500" cy="4200"/>
          </a:xfrm>
          <a:prstGeom prst="curvedConnector3">
            <a:avLst>
              <a:gd name="adj1" fmla="val 50006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7" name="Google Shape;137;p30"/>
          <p:cNvCxnSpPr>
            <a:stCxn id="132" idx="3"/>
            <a:endCxn id="127" idx="1"/>
          </p:cNvCxnSpPr>
          <p:nvPr/>
        </p:nvCxnSpPr>
        <p:spPr>
          <a:xfrm>
            <a:off x="2430673" y="2419350"/>
            <a:ext cx="1063500" cy="908100"/>
          </a:xfrm>
          <a:prstGeom prst="curvedConnector3">
            <a:avLst>
              <a:gd name="adj1" fmla="val 50006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8" name="Google Shape;138;p30"/>
          <p:cNvCxnSpPr>
            <a:stCxn id="132" idx="3"/>
            <a:endCxn id="131" idx="1"/>
          </p:cNvCxnSpPr>
          <p:nvPr/>
        </p:nvCxnSpPr>
        <p:spPr>
          <a:xfrm>
            <a:off x="2430673" y="2419350"/>
            <a:ext cx="1063500" cy="1812900"/>
          </a:xfrm>
          <a:prstGeom prst="curvedConnector3">
            <a:avLst>
              <a:gd name="adj1" fmla="val 50006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4" name="Google Shape;134;p30"/>
          <p:cNvSpPr txBox="1"/>
          <p:nvPr/>
        </p:nvSpPr>
        <p:spPr>
          <a:xfrm>
            <a:off x="228600" y="1159550"/>
            <a:ext cx="24504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utterance</a:t>
            </a:r>
            <a:endParaRPr/>
          </a:p>
        </p:txBody>
      </p:sp>
      <p:cxnSp>
        <p:nvCxnSpPr>
          <p:cNvPr id="139" name="Google Shape;139;p30"/>
          <p:cNvCxnSpPr>
            <a:stCxn id="132" idx="2"/>
            <a:endCxn id="140" idx="0"/>
          </p:cNvCxnSpPr>
          <p:nvPr/>
        </p:nvCxnSpPr>
        <p:spPr>
          <a:xfrm>
            <a:off x="1458223" y="2730600"/>
            <a:ext cx="14700" cy="552900"/>
          </a:xfrm>
          <a:prstGeom prst="straightConnector1">
            <a:avLst/>
          </a:prstGeom>
          <a:noFill/>
          <a:ln w="19050" cap="flat" cmpd="sng">
            <a:solidFill>
              <a:srgbClr val="3EB5C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30"/>
          <p:cNvSpPr txBox="1"/>
          <p:nvPr/>
        </p:nvSpPr>
        <p:spPr>
          <a:xfrm>
            <a:off x="247650" y="3283625"/>
            <a:ext cx="24504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Replika response</a:t>
            </a:r>
            <a:endParaRPr/>
          </a:p>
        </p:txBody>
      </p:sp>
      <p:cxnSp>
        <p:nvCxnSpPr>
          <p:cNvPr id="141" name="Google Shape;141;p30"/>
          <p:cNvCxnSpPr>
            <a:stCxn id="132" idx="3"/>
            <a:endCxn id="142" idx="1"/>
          </p:cNvCxnSpPr>
          <p:nvPr/>
        </p:nvCxnSpPr>
        <p:spPr>
          <a:xfrm rot="10800000" flipH="1">
            <a:off x="2430673" y="1500750"/>
            <a:ext cx="1063500" cy="918600"/>
          </a:xfrm>
          <a:prstGeom prst="curvedConnector3">
            <a:avLst>
              <a:gd name="adj1" fmla="val 50006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2" name="Google Shape;142;p30"/>
          <p:cNvSpPr/>
          <p:nvPr/>
        </p:nvSpPr>
        <p:spPr>
          <a:xfrm>
            <a:off x="3494306" y="1189585"/>
            <a:ext cx="2279100" cy="622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Scripted answer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500399" y="4132800"/>
            <a:ext cx="1944900" cy="622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5ABB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 scoring model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30"/>
          <p:cNvSpPr/>
          <p:nvPr/>
        </p:nvSpPr>
        <p:spPr>
          <a:xfrm rot="5400000">
            <a:off x="1337175" y="3062873"/>
            <a:ext cx="256800" cy="1743000"/>
          </a:xfrm>
          <a:prstGeom prst="rightBrace">
            <a:avLst>
              <a:gd name="adj1" fmla="val 8333"/>
              <a:gd name="adj2" fmla="val 49728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/>
          <p:nvPr/>
        </p:nvSpPr>
        <p:spPr>
          <a:xfrm>
            <a:off x="3494306" y="3016186"/>
            <a:ext cx="2279100" cy="622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Generative model 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3494306" y="2103985"/>
            <a:ext cx="2279100" cy="622500"/>
          </a:xfrm>
          <a:prstGeom prst="roundRect">
            <a:avLst>
              <a:gd name="adj" fmla="val 16667"/>
            </a:avLst>
          </a:prstGeom>
          <a:solidFill>
            <a:srgbClr val="3EB5CD"/>
          </a:solidFill>
          <a:ln w="19050" cap="flat" cmpd="sng">
            <a:solidFill>
              <a:srgbClr val="5ABB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Retrieval model 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6141924" y="2103975"/>
            <a:ext cx="1944900" cy="622500"/>
          </a:xfrm>
          <a:prstGeom prst="roundRect">
            <a:avLst>
              <a:gd name="adj" fmla="val 16667"/>
            </a:avLst>
          </a:prstGeom>
          <a:solidFill>
            <a:srgbClr val="3EB5CD"/>
          </a:solidFill>
          <a:ln w="19050" cap="flat" cmpd="sng">
            <a:solidFill>
              <a:srgbClr val="5ABB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Reranking model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2" name="Google Shape;152;p31"/>
          <p:cNvCxnSpPr>
            <a:stCxn id="150" idx="3"/>
            <a:endCxn id="151" idx="1"/>
          </p:cNvCxnSpPr>
          <p:nvPr/>
        </p:nvCxnSpPr>
        <p:spPr>
          <a:xfrm>
            <a:off x="5773406" y="2415235"/>
            <a:ext cx="368400" cy="0"/>
          </a:xfrm>
          <a:prstGeom prst="straightConnector1">
            <a:avLst/>
          </a:prstGeom>
          <a:noFill/>
          <a:ln w="19050" cap="flat" cmpd="sng">
            <a:solidFill>
              <a:srgbClr val="3EB5C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31"/>
          <p:cNvSpPr/>
          <p:nvPr/>
        </p:nvSpPr>
        <p:spPr>
          <a:xfrm>
            <a:off x="3494300" y="3920850"/>
            <a:ext cx="4686300" cy="622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ABB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Other: computer vision, speech recognition, etc.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485773" y="2108100"/>
            <a:ext cx="1944900" cy="622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Scripts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5" name="Google Shape;155;p31"/>
          <p:cNvCxnSpPr>
            <a:stCxn id="156" idx="2"/>
            <a:endCxn id="154" idx="0"/>
          </p:cNvCxnSpPr>
          <p:nvPr/>
        </p:nvCxnSpPr>
        <p:spPr>
          <a:xfrm>
            <a:off x="1453800" y="1563650"/>
            <a:ext cx="4500" cy="544500"/>
          </a:xfrm>
          <a:prstGeom prst="straightConnector1">
            <a:avLst/>
          </a:prstGeom>
          <a:noFill/>
          <a:ln w="19050" cap="flat" cmpd="sng">
            <a:solidFill>
              <a:srgbClr val="3EB5C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31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Replika Architecture Overview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8" name="Google Shape;158;p31"/>
          <p:cNvCxnSpPr>
            <a:stCxn id="154" idx="3"/>
            <a:endCxn id="150" idx="1"/>
          </p:cNvCxnSpPr>
          <p:nvPr/>
        </p:nvCxnSpPr>
        <p:spPr>
          <a:xfrm rot="10800000" flipH="1">
            <a:off x="2430673" y="2415150"/>
            <a:ext cx="1063500" cy="4200"/>
          </a:xfrm>
          <a:prstGeom prst="curvedConnector3">
            <a:avLst>
              <a:gd name="adj1" fmla="val 50006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9" name="Google Shape;159;p31"/>
          <p:cNvCxnSpPr>
            <a:stCxn id="154" idx="3"/>
            <a:endCxn id="149" idx="1"/>
          </p:cNvCxnSpPr>
          <p:nvPr/>
        </p:nvCxnSpPr>
        <p:spPr>
          <a:xfrm>
            <a:off x="2430673" y="2419350"/>
            <a:ext cx="1063500" cy="908100"/>
          </a:xfrm>
          <a:prstGeom prst="curvedConnector3">
            <a:avLst>
              <a:gd name="adj1" fmla="val 50006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0" name="Google Shape;160;p31"/>
          <p:cNvCxnSpPr>
            <a:stCxn id="154" idx="3"/>
            <a:endCxn id="153" idx="1"/>
          </p:cNvCxnSpPr>
          <p:nvPr/>
        </p:nvCxnSpPr>
        <p:spPr>
          <a:xfrm>
            <a:off x="2430673" y="2419350"/>
            <a:ext cx="1063500" cy="1812900"/>
          </a:xfrm>
          <a:prstGeom prst="curvedConnector3">
            <a:avLst>
              <a:gd name="adj1" fmla="val 50006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6" name="Google Shape;156;p31"/>
          <p:cNvSpPr txBox="1"/>
          <p:nvPr/>
        </p:nvSpPr>
        <p:spPr>
          <a:xfrm>
            <a:off x="228600" y="1159550"/>
            <a:ext cx="24504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utterance</a:t>
            </a:r>
            <a:endParaRPr/>
          </a:p>
        </p:txBody>
      </p:sp>
      <p:cxnSp>
        <p:nvCxnSpPr>
          <p:cNvPr id="161" name="Google Shape;161;p31"/>
          <p:cNvCxnSpPr>
            <a:stCxn id="154" idx="2"/>
            <a:endCxn id="162" idx="0"/>
          </p:cNvCxnSpPr>
          <p:nvPr/>
        </p:nvCxnSpPr>
        <p:spPr>
          <a:xfrm>
            <a:off x="1458223" y="2730600"/>
            <a:ext cx="14700" cy="552900"/>
          </a:xfrm>
          <a:prstGeom prst="straightConnector1">
            <a:avLst/>
          </a:prstGeom>
          <a:noFill/>
          <a:ln w="19050" cap="flat" cmpd="sng">
            <a:solidFill>
              <a:srgbClr val="3EB5C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31"/>
          <p:cNvSpPr txBox="1"/>
          <p:nvPr/>
        </p:nvSpPr>
        <p:spPr>
          <a:xfrm>
            <a:off x="247650" y="3283625"/>
            <a:ext cx="24504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Replika response</a:t>
            </a:r>
            <a:endParaRPr/>
          </a:p>
        </p:txBody>
      </p:sp>
      <p:cxnSp>
        <p:nvCxnSpPr>
          <p:cNvPr id="163" name="Google Shape;163;p31"/>
          <p:cNvCxnSpPr>
            <a:stCxn id="154" idx="3"/>
            <a:endCxn id="164" idx="1"/>
          </p:cNvCxnSpPr>
          <p:nvPr/>
        </p:nvCxnSpPr>
        <p:spPr>
          <a:xfrm rot="10800000" flipH="1">
            <a:off x="2430673" y="1500750"/>
            <a:ext cx="1063500" cy="918600"/>
          </a:xfrm>
          <a:prstGeom prst="curvedConnector3">
            <a:avLst>
              <a:gd name="adj1" fmla="val 50006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4" name="Google Shape;164;p31"/>
          <p:cNvSpPr/>
          <p:nvPr/>
        </p:nvSpPr>
        <p:spPr>
          <a:xfrm>
            <a:off x="3494306" y="1189585"/>
            <a:ext cx="2279100" cy="622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ABB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Scripted answer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500399" y="4132800"/>
            <a:ext cx="1944900" cy="622500"/>
          </a:xfrm>
          <a:prstGeom prst="roundRect">
            <a:avLst>
              <a:gd name="adj" fmla="val 16667"/>
            </a:avLst>
          </a:prstGeom>
          <a:solidFill>
            <a:srgbClr val="3EB5CD"/>
          </a:solidFill>
          <a:ln w="19050" cap="flat" cmpd="sng">
            <a:solidFill>
              <a:srgbClr val="5ABB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 scoring model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31"/>
          <p:cNvSpPr/>
          <p:nvPr/>
        </p:nvSpPr>
        <p:spPr>
          <a:xfrm rot="5400000">
            <a:off x="1337175" y="3062873"/>
            <a:ext cx="256800" cy="1743000"/>
          </a:xfrm>
          <a:prstGeom prst="rightBrace">
            <a:avLst>
              <a:gd name="adj1" fmla="val 8333"/>
              <a:gd name="adj2" fmla="val 49728"/>
            </a:avLst>
          </a:prstGeom>
          <a:noFill/>
          <a:ln w="28575" cap="flat" cmpd="sng">
            <a:solidFill>
              <a:srgbClr val="5ABB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0" y="22153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Retrieval model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3" descr="Снимок экрана 2017-09-25 в 12.11.5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693" y="1015743"/>
            <a:ext cx="5946459" cy="3579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3048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 model task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3509975" y="1015750"/>
            <a:ext cx="3519600" cy="3846900"/>
          </a:xfrm>
          <a:prstGeom prst="roundRect">
            <a:avLst>
              <a:gd name="adj" fmla="val 5548"/>
            </a:avLst>
          </a:prstGeom>
          <a:noFill/>
          <a:ln w="19050" cap="flat" cmpd="sng">
            <a:solidFill>
              <a:srgbClr val="93C47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3"/>
          <p:cNvSpPr txBox="1"/>
          <p:nvPr/>
        </p:nvSpPr>
        <p:spPr>
          <a:xfrm>
            <a:off x="7482000" y="1899600"/>
            <a:ext cx="928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0.8</a:t>
            </a:r>
            <a:endParaRPr sz="12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7472475" y="1149950"/>
            <a:ext cx="1252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Helvetica Neue"/>
                <a:ea typeface="Helvetica Neue"/>
                <a:cs typeface="Helvetica Neue"/>
                <a:sym typeface="Helvetica Neue"/>
              </a:rPr>
              <a:t>Scores</a:t>
            </a:r>
            <a:endParaRPr sz="18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7482000" y="2433000"/>
            <a:ext cx="928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0.75</a:t>
            </a:r>
            <a:endParaRPr sz="12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7482000" y="3042600"/>
            <a:ext cx="928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0.5</a:t>
            </a:r>
            <a:endParaRPr sz="1200" b="1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33"/>
          <p:cNvSpPr txBox="1"/>
          <p:nvPr/>
        </p:nvSpPr>
        <p:spPr>
          <a:xfrm>
            <a:off x="7482000" y="3576000"/>
            <a:ext cx="928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0.45</a:t>
            </a:r>
            <a:endParaRPr sz="1200" b="1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33"/>
          <p:cNvSpPr txBox="1"/>
          <p:nvPr/>
        </p:nvSpPr>
        <p:spPr>
          <a:xfrm>
            <a:off x="7482000" y="4109400"/>
            <a:ext cx="928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0.39</a:t>
            </a:r>
            <a:endParaRPr sz="1200" b="1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 descr="Снимок экрана 2017-09-25 в 12.11.5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693" y="1015743"/>
            <a:ext cx="5946459" cy="3579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304800" y="157900"/>
            <a:ext cx="8030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100k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dataset: retrieval should be fast enough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" name="Google Shape;191;p34"/>
          <p:cNvSpPr/>
          <p:nvPr/>
        </p:nvSpPr>
        <p:spPr>
          <a:xfrm>
            <a:off x="3509975" y="1015750"/>
            <a:ext cx="3519600" cy="3846900"/>
          </a:xfrm>
          <a:prstGeom prst="roundRect">
            <a:avLst>
              <a:gd name="adj" fmla="val 5548"/>
            </a:avLst>
          </a:prstGeom>
          <a:noFill/>
          <a:ln w="19050" cap="flat" cmpd="sng">
            <a:solidFill>
              <a:srgbClr val="93C47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7634400" y="2652075"/>
            <a:ext cx="12333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100К </a:t>
            </a:r>
            <a:br>
              <a:rPr lang="en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b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moderated responses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7467600" y="1015750"/>
            <a:ext cx="166800" cy="3732300"/>
          </a:xfrm>
          <a:prstGeom prst="rightBrace">
            <a:avLst>
              <a:gd name="adj1" fmla="val 62814"/>
              <a:gd name="adj2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Microsoft Office PowerPoint</Application>
  <PresentationFormat>On-screen Show (16:9)</PresentationFormat>
  <Paragraphs>337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Cambria Math</vt:lpstr>
      <vt:lpstr>Helvetica Neue Light</vt:lpstr>
      <vt:lpstr>Helvetica Neue</vt:lpstr>
      <vt:lpstr>Simple Light</vt:lpstr>
      <vt:lpstr>White</vt:lpstr>
      <vt:lpstr>BERT for dialogs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BERT pretraining: once for all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BERT efficient training tips</vt:lpstr>
      <vt:lpstr>BERT efficient inference tips</vt:lpstr>
      <vt:lpstr>BERT real-case 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 for dialogs</dc:title>
  <cp:lastModifiedBy>Yazan Abo-Ayash</cp:lastModifiedBy>
  <cp:revision>1</cp:revision>
  <dcterms:modified xsi:type="dcterms:W3CDTF">2024-03-16T11:26:59Z</dcterms:modified>
</cp:coreProperties>
</file>