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  <p:embeddedFont>
      <p:font typeface="Cambria Math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025356-84BF-4181-A767-BE98FCC2E0B6}">
  <a:tblStyle styleId="{04025356-84BF-4181-A767-BE98FCC2E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4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7.xml"/><Relationship Id="rId46" Type="http://schemas.openxmlformats.org/officeDocument/2006/relationships/font" Target="fonts/CambriaMath-regular.fntdata"/><Relationship Id="rId23" Type="http://schemas.openxmlformats.org/officeDocument/2006/relationships/slide" Target="slides/slide16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fd0d5342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efd0d5342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fd0d5342_0_17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efd0d5342_0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fd0d5342_0_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efd0d5342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efd0d5342_0_18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efd0d5342_0_18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efd0d5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efd0d5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efd0d5342_0_19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5efd0d5342_0_19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fd0d5342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efd0d5342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efd0d5342_0_7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5efd0d5342_0_7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efd0d5342_0_7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5efd0d5342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efd0d5342_0_8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5efd0d5342_0_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fd0d5342_0_20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efd0d5342_0_20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efd0d5342_0_14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5efd0d5342_0_1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efd0d5342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efd0d5342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efd0d5342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efd0d5342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efd0d534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efd0d534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efd0d5342_0_16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5efd0d5342_0_1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efd0d5342_0_2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5efd0d5342_0_2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fd0d5342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fd0d5342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efd0d53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efd0d53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efd0d5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efd0d5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efd0d5342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5efd0d5342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07b67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07b67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efd0d5342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efd0d5342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fd0d5342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fd0d5342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fd0d534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fd0d534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fd0d534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fd0d534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fd0d534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fd0d534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fd0d5342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efd0d5342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fd0d5342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efd0d5342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горизонтально">
  <p:cSld name="Фото — горизонтально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37983" y="4875609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по центру">
  <p:cSld name="Заголовок — по центру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вертикально">
  <p:cSld name="Фото — вертикально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вверху">
  <p:cSld name="Заголовок — вверху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98450" lvl="0" marL="4572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1pPr>
            <a:lvl2pPr indent="-298450" lvl="1" marL="9144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2pPr>
            <a:lvl3pPr indent="-298450" lvl="2" marL="13716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3pPr>
            <a:lvl4pPr indent="-298450" lvl="3" marL="1828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4pPr>
            <a:lvl5pPr indent="-298450" lvl="4" marL="22860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3 шт.">
  <p:cSld name="Фото — 3 шт.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2969" y="3355330"/>
            <a:ext cx="7358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>
  <p:cSld name="Фото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>
  <p:cSld name="Пусто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511.04108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810.04805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for </a:t>
            </a:r>
            <a:r>
              <a:rPr lang="en"/>
              <a:t>d</a:t>
            </a:r>
            <a:r>
              <a:rPr lang="en"/>
              <a:t>ialogs</a:t>
            </a:r>
            <a:endParaRPr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Production-scale approach @ Replika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6217650" y="4252025"/>
            <a:ext cx="1980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Nikita Smetanin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baseline (~QA-LSTM)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5"/>
          <p:cNvCxnSpPr>
            <a:stCxn id="199" idx="2"/>
            <a:endCxn id="211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5"/>
          <p:cNvCxnSpPr>
            <a:stCxn id="200" idx="2"/>
            <a:endCxn id="212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5"/>
          <p:cNvCxnSpPr>
            <a:stCxn id="201" idx="2"/>
            <a:endCxn id="213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5"/>
          <p:cNvCxnSpPr>
            <a:stCxn id="202" idx="2"/>
            <a:endCxn id="214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5"/>
          <p:cNvCxnSpPr>
            <a:stCxn id="203" idx="2"/>
            <a:endCxn id="215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>
            <a:stCxn id="204" idx="2"/>
            <a:endCxn id="216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5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5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5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5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5"/>
          <p:cNvCxnSpPr/>
          <p:nvPr/>
        </p:nvCxnSpPr>
        <p:spPr>
          <a:xfrm>
            <a:off x="2113640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/>
          <p:nvPr/>
        </p:nvCxnSpPr>
        <p:spPr>
          <a:xfrm>
            <a:off x="2526745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/>
          <p:nvPr/>
        </p:nvCxnSpPr>
        <p:spPr>
          <a:xfrm>
            <a:off x="2939850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/>
          <p:nvPr/>
        </p:nvCxnSpPr>
        <p:spPr>
          <a:xfrm>
            <a:off x="3352956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3766061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/>
          <p:nvPr/>
        </p:nvCxnSpPr>
        <p:spPr>
          <a:xfrm flipH="1">
            <a:off x="4178982" y="21110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/>
          <p:nvPr/>
        </p:nvCxnSpPr>
        <p:spPr>
          <a:xfrm>
            <a:off x="5418482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5"/>
          <p:cNvCxnSpPr/>
          <p:nvPr/>
        </p:nvCxnSpPr>
        <p:spPr>
          <a:xfrm>
            <a:off x="5831587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5"/>
          <p:cNvCxnSpPr/>
          <p:nvPr/>
        </p:nvCxnSpPr>
        <p:spPr>
          <a:xfrm>
            <a:off x="6244692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5"/>
          <p:cNvCxnSpPr/>
          <p:nvPr/>
        </p:nvCxnSpPr>
        <p:spPr>
          <a:xfrm>
            <a:off x="6657797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5"/>
          <p:cNvCxnSpPr/>
          <p:nvPr/>
        </p:nvCxnSpPr>
        <p:spPr>
          <a:xfrm>
            <a:off x="7070903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5"/>
          <p:cNvCxnSpPr/>
          <p:nvPr/>
        </p:nvCxnSpPr>
        <p:spPr>
          <a:xfrm flipH="1">
            <a:off x="7483824" y="21110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5"/>
          <p:cNvSpPr/>
          <p:nvPr/>
        </p:nvSpPr>
        <p:spPr>
          <a:xfrm>
            <a:off x="204730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246041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2873517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3286622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3699727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112832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5"/>
          <p:cNvCxnSpPr>
            <a:stCxn id="247" idx="3"/>
            <a:endCxn id="248" idx="1"/>
          </p:cNvCxnSpPr>
          <p:nvPr/>
        </p:nvCxnSpPr>
        <p:spPr>
          <a:xfrm>
            <a:off x="217990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>
            <a:stCxn id="248" idx="3"/>
            <a:endCxn id="249" idx="1"/>
          </p:cNvCxnSpPr>
          <p:nvPr/>
        </p:nvCxnSpPr>
        <p:spPr>
          <a:xfrm>
            <a:off x="259301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5"/>
          <p:cNvCxnSpPr>
            <a:stCxn id="249" idx="3"/>
            <a:endCxn id="250" idx="1"/>
          </p:cNvCxnSpPr>
          <p:nvPr/>
        </p:nvCxnSpPr>
        <p:spPr>
          <a:xfrm>
            <a:off x="3006117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5"/>
          <p:cNvCxnSpPr>
            <a:stCxn id="250" idx="3"/>
            <a:endCxn id="251" idx="1"/>
          </p:cNvCxnSpPr>
          <p:nvPr/>
        </p:nvCxnSpPr>
        <p:spPr>
          <a:xfrm>
            <a:off x="3419222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5"/>
          <p:cNvCxnSpPr>
            <a:stCxn id="251" idx="3"/>
            <a:endCxn id="252" idx="1"/>
          </p:cNvCxnSpPr>
          <p:nvPr/>
        </p:nvCxnSpPr>
        <p:spPr>
          <a:xfrm>
            <a:off x="3832327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5"/>
          <p:cNvSpPr/>
          <p:nvPr/>
        </p:nvSpPr>
        <p:spPr>
          <a:xfrm flipH="1">
            <a:off x="4112544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 flipH="1">
            <a:off x="3699493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 flipH="1">
            <a:off x="3286442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2873391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2460340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 flipH="1">
            <a:off x="2047289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5"/>
          <p:cNvCxnSpPr>
            <a:stCxn id="258" idx="3"/>
            <a:endCxn id="259" idx="1"/>
          </p:cNvCxnSpPr>
          <p:nvPr/>
        </p:nvCxnSpPr>
        <p:spPr>
          <a:xfrm rot="10800000">
            <a:off x="3832344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5"/>
          <p:cNvCxnSpPr>
            <a:stCxn id="259" idx="3"/>
            <a:endCxn id="260" idx="1"/>
          </p:cNvCxnSpPr>
          <p:nvPr/>
        </p:nvCxnSpPr>
        <p:spPr>
          <a:xfrm rot="10800000">
            <a:off x="3419293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5"/>
          <p:cNvCxnSpPr>
            <a:stCxn id="260" idx="3"/>
            <a:endCxn id="261" idx="1"/>
          </p:cNvCxnSpPr>
          <p:nvPr/>
        </p:nvCxnSpPr>
        <p:spPr>
          <a:xfrm rot="10800000">
            <a:off x="3006242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5"/>
          <p:cNvCxnSpPr>
            <a:stCxn id="261" idx="3"/>
            <a:endCxn id="262" idx="1"/>
          </p:cNvCxnSpPr>
          <p:nvPr/>
        </p:nvCxnSpPr>
        <p:spPr>
          <a:xfrm rot="10800000">
            <a:off x="2593191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5"/>
          <p:cNvCxnSpPr>
            <a:stCxn id="262" idx="3"/>
            <a:endCxn id="263" idx="1"/>
          </p:cNvCxnSpPr>
          <p:nvPr/>
        </p:nvCxnSpPr>
        <p:spPr>
          <a:xfrm rot="10800000">
            <a:off x="2180140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5"/>
          <p:cNvSpPr/>
          <p:nvPr/>
        </p:nvSpPr>
        <p:spPr>
          <a:xfrm>
            <a:off x="5355470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576857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618168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59478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00789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742099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5"/>
          <p:cNvCxnSpPr>
            <a:stCxn id="269" idx="3"/>
            <a:endCxn id="270" idx="1"/>
          </p:cNvCxnSpPr>
          <p:nvPr/>
        </p:nvCxnSpPr>
        <p:spPr>
          <a:xfrm>
            <a:off x="5488070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5"/>
          <p:cNvCxnSpPr>
            <a:stCxn id="270" idx="3"/>
            <a:endCxn id="271" idx="1"/>
          </p:cNvCxnSpPr>
          <p:nvPr/>
        </p:nvCxnSpPr>
        <p:spPr>
          <a:xfrm>
            <a:off x="590117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5"/>
          <p:cNvCxnSpPr>
            <a:stCxn id="271" idx="3"/>
            <a:endCxn id="272" idx="1"/>
          </p:cNvCxnSpPr>
          <p:nvPr/>
        </p:nvCxnSpPr>
        <p:spPr>
          <a:xfrm>
            <a:off x="631428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5"/>
          <p:cNvCxnSpPr>
            <a:stCxn id="272" idx="3"/>
            <a:endCxn id="273" idx="1"/>
          </p:cNvCxnSpPr>
          <p:nvPr/>
        </p:nvCxnSpPr>
        <p:spPr>
          <a:xfrm>
            <a:off x="672738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5"/>
          <p:cNvCxnSpPr>
            <a:stCxn id="273" idx="3"/>
            <a:endCxn id="274" idx="1"/>
          </p:cNvCxnSpPr>
          <p:nvPr/>
        </p:nvCxnSpPr>
        <p:spPr>
          <a:xfrm>
            <a:off x="714049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5"/>
          <p:cNvSpPr/>
          <p:nvPr/>
        </p:nvSpPr>
        <p:spPr>
          <a:xfrm flipH="1">
            <a:off x="7420708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 flipH="1">
            <a:off x="7007657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 flipH="1">
            <a:off x="6594606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 flipH="1">
            <a:off x="6181555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 flipH="1">
            <a:off x="5768504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 flipH="1">
            <a:off x="5355453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5"/>
          <p:cNvCxnSpPr>
            <a:stCxn id="280" idx="3"/>
            <a:endCxn id="281" idx="1"/>
          </p:cNvCxnSpPr>
          <p:nvPr/>
        </p:nvCxnSpPr>
        <p:spPr>
          <a:xfrm rot="10800000">
            <a:off x="7140508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5"/>
          <p:cNvCxnSpPr>
            <a:stCxn id="281" idx="3"/>
            <a:endCxn id="282" idx="1"/>
          </p:cNvCxnSpPr>
          <p:nvPr/>
        </p:nvCxnSpPr>
        <p:spPr>
          <a:xfrm rot="10800000">
            <a:off x="6727457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5"/>
          <p:cNvCxnSpPr>
            <a:stCxn id="282" idx="3"/>
            <a:endCxn id="283" idx="1"/>
          </p:cNvCxnSpPr>
          <p:nvPr/>
        </p:nvCxnSpPr>
        <p:spPr>
          <a:xfrm rot="10800000">
            <a:off x="6314406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5"/>
          <p:cNvCxnSpPr>
            <a:stCxn id="283" idx="3"/>
            <a:endCxn id="284" idx="1"/>
          </p:cNvCxnSpPr>
          <p:nvPr/>
        </p:nvCxnSpPr>
        <p:spPr>
          <a:xfrm rot="10800000">
            <a:off x="5901355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5"/>
          <p:cNvCxnSpPr>
            <a:stCxn id="284" idx="3"/>
            <a:endCxn id="285" idx="1"/>
          </p:cNvCxnSpPr>
          <p:nvPr/>
        </p:nvCxnSpPr>
        <p:spPr>
          <a:xfrm rot="10800000">
            <a:off x="5488304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/>
          <p:nvPr/>
        </p:nvSpPr>
        <p:spPr>
          <a:xfrm>
            <a:off x="5353597" y="241646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 flipH="1">
            <a:off x="5353579" y="270657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5766955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6180060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6593165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7006270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7419376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 flipH="1">
            <a:off x="7419087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 flipH="1">
            <a:off x="7006036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 flipH="1">
            <a:off x="6592985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 flipH="1">
            <a:off x="6179934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 flipH="1">
            <a:off x="5766883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5351976" y="241910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 flipH="1">
            <a:off x="5351959" y="270921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2738449" y="35190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5"/>
          <p:cNvCxnSpPr>
            <a:stCxn id="263" idx="2"/>
            <a:endCxn id="305" idx="0"/>
          </p:cNvCxnSpPr>
          <p:nvPr/>
        </p:nvCxnSpPr>
        <p:spPr>
          <a:xfrm>
            <a:off x="2113739" y="2995834"/>
            <a:ext cx="10377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5"/>
          <p:cNvCxnSpPr>
            <a:stCxn id="262" idx="2"/>
            <a:endCxn id="305" idx="0"/>
          </p:cNvCxnSpPr>
          <p:nvPr/>
        </p:nvCxnSpPr>
        <p:spPr>
          <a:xfrm>
            <a:off x="2526790" y="2995834"/>
            <a:ext cx="6246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>
            <a:stCxn id="258" idx="2"/>
            <a:endCxn id="305" idx="0"/>
          </p:cNvCxnSpPr>
          <p:nvPr/>
        </p:nvCxnSpPr>
        <p:spPr>
          <a:xfrm flipH="1">
            <a:off x="3151494" y="2995834"/>
            <a:ext cx="10275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5"/>
          <p:cNvSpPr txBox="1"/>
          <p:nvPr/>
        </p:nvSpPr>
        <p:spPr>
          <a:xfrm>
            <a:off x="1655450" y="32217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0" name="Google Shape;310;p35"/>
          <p:cNvCxnSpPr>
            <a:stCxn id="259" idx="2"/>
            <a:endCxn id="305" idx="0"/>
          </p:cNvCxnSpPr>
          <p:nvPr/>
        </p:nvCxnSpPr>
        <p:spPr>
          <a:xfrm flipH="1">
            <a:off x="3151543" y="2995834"/>
            <a:ext cx="6144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5"/>
          <p:cNvSpPr txBox="1"/>
          <p:nvPr/>
        </p:nvSpPr>
        <p:spPr>
          <a:xfrm>
            <a:off x="2537944" y="30109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2" name="Google Shape;312;p35"/>
          <p:cNvCxnSpPr>
            <a:stCxn id="304" idx="2"/>
            <a:endCxn id="313" idx="0"/>
          </p:cNvCxnSpPr>
          <p:nvPr/>
        </p:nvCxnSpPr>
        <p:spPr>
          <a:xfrm>
            <a:off x="5418409" y="3001114"/>
            <a:ext cx="10359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5"/>
          <p:cNvCxnSpPr>
            <a:stCxn id="302" idx="2"/>
            <a:endCxn id="313" idx="0"/>
          </p:cNvCxnSpPr>
          <p:nvPr/>
        </p:nvCxnSpPr>
        <p:spPr>
          <a:xfrm>
            <a:off x="5833333" y="2998474"/>
            <a:ext cx="621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5"/>
          <p:cNvCxnSpPr>
            <a:stCxn id="298" idx="2"/>
            <a:endCxn id="313" idx="0"/>
          </p:cNvCxnSpPr>
          <p:nvPr/>
        </p:nvCxnSpPr>
        <p:spPr>
          <a:xfrm flipH="1">
            <a:off x="6454437" y="2998474"/>
            <a:ext cx="10311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5"/>
          <p:cNvSpPr txBox="1"/>
          <p:nvPr/>
        </p:nvSpPr>
        <p:spPr>
          <a:xfrm>
            <a:off x="4942309" y="31631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35"/>
          <p:cNvCxnSpPr>
            <a:stCxn id="299" idx="2"/>
            <a:endCxn id="313" idx="0"/>
          </p:cNvCxnSpPr>
          <p:nvPr/>
        </p:nvCxnSpPr>
        <p:spPr>
          <a:xfrm flipH="1">
            <a:off x="6454486" y="2998474"/>
            <a:ext cx="618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5"/>
          <p:cNvSpPr txBox="1"/>
          <p:nvPr/>
        </p:nvSpPr>
        <p:spPr>
          <a:xfrm>
            <a:off x="5850118" y="30186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041487" y="3457239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4346600" y="3920184"/>
            <a:ext cx="9138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Cosine</a:t>
            </a:r>
            <a:endParaRPr b="1" sz="1200"/>
          </a:p>
        </p:txBody>
      </p:sp>
      <p:cxnSp>
        <p:nvCxnSpPr>
          <p:cNvPr id="320" name="Google Shape;320;p35"/>
          <p:cNvCxnSpPr>
            <a:stCxn id="305" idx="2"/>
            <a:endCxn id="319" idx="1"/>
          </p:cNvCxnSpPr>
          <p:nvPr/>
        </p:nvCxnSpPr>
        <p:spPr>
          <a:xfrm>
            <a:off x="3151399" y="3671780"/>
            <a:ext cx="1195200" cy="4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5"/>
          <p:cNvCxnSpPr>
            <a:stCxn id="313" idx="2"/>
            <a:endCxn id="319" idx="3"/>
          </p:cNvCxnSpPr>
          <p:nvPr/>
        </p:nvCxnSpPr>
        <p:spPr>
          <a:xfrm flipH="1">
            <a:off x="5260437" y="3609939"/>
            <a:ext cx="11940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5"/>
          <p:cNvSpPr txBox="1"/>
          <p:nvPr/>
        </p:nvSpPr>
        <p:spPr>
          <a:xfrm>
            <a:off x="1254701" y="17636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954400" y="24191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228600" y="4729600"/>
            <a:ext cx="7503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Lstm-based Deep Learning Models For Nonfactoid Answer Selection, Ming Tan et al, 2015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Training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2230487" y="3763563"/>
            <a:ext cx="12825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Triplet loss</a:t>
            </a:r>
            <a:endParaRPr b="1" sz="1200"/>
          </a:p>
        </p:txBody>
      </p:sp>
      <p:sp>
        <p:nvSpPr>
          <p:cNvPr id="333" name="Google Shape;333;p36"/>
          <p:cNvSpPr txBox="1"/>
          <p:nvPr/>
        </p:nvSpPr>
        <p:spPr>
          <a:xfrm>
            <a:off x="3695650" y="3710475"/>
            <a:ext cx="503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max(0, m – cos_pos + cos_neg)     →    minimize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1373225" y="2973000"/>
            <a:ext cx="1417500" cy="43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FBE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cos(context, positive)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3111549" y="2973003"/>
            <a:ext cx="14604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cos(context, negative)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336" name="Google Shape;336;p36"/>
          <p:cNvCxnSpPr>
            <a:stCxn id="334" idx="2"/>
            <a:endCxn id="332" idx="0"/>
          </p:cNvCxnSpPr>
          <p:nvPr/>
        </p:nvCxnSpPr>
        <p:spPr>
          <a:xfrm>
            <a:off x="2081975" y="3411300"/>
            <a:ext cx="789900" cy="3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6"/>
          <p:cNvCxnSpPr>
            <a:stCxn id="335" idx="2"/>
            <a:endCxn id="332" idx="0"/>
          </p:cNvCxnSpPr>
          <p:nvPr/>
        </p:nvCxnSpPr>
        <p:spPr>
          <a:xfrm flipH="1">
            <a:off x="2871849" y="3371703"/>
            <a:ext cx="969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6"/>
          <p:cNvCxnSpPr>
            <a:stCxn id="339" idx="2"/>
            <a:endCxn id="334" idx="0"/>
          </p:cNvCxnSpPr>
          <p:nvPr/>
        </p:nvCxnSpPr>
        <p:spPr>
          <a:xfrm flipH="1">
            <a:off x="2081975" y="2490600"/>
            <a:ext cx="8514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6"/>
          <p:cNvCxnSpPr>
            <a:stCxn id="341" idx="2"/>
            <a:endCxn id="335" idx="0"/>
          </p:cNvCxnSpPr>
          <p:nvPr/>
        </p:nvCxnSpPr>
        <p:spPr>
          <a:xfrm flipH="1">
            <a:off x="3841749" y="2490603"/>
            <a:ext cx="7227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6"/>
          <p:cNvCxnSpPr>
            <a:stCxn id="343" idx="2"/>
            <a:endCxn id="334" idx="0"/>
          </p:cNvCxnSpPr>
          <p:nvPr/>
        </p:nvCxnSpPr>
        <p:spPr>
          <a:xfrm>
            <a:off x="1260275" y="2490600"/>
            <a:ext cx="8217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6"/>
          <p:cNvCxnSpPr>
            <a:stCxn id="339" idx="2"/>
            <a:endCxn id="335" idx="0"/>
          </p:cNvCxnSpPr>
          <p:nvPr/>
        </p:nvCxnSpPr>
        <p:spPr>
          <a:xfrm>
            <a:off x="2954649" y="2490603"/>
            <a:ext cx="8871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/>
        </p:nvSpPr>
        <p:spPr>
          <a:xfrm>
            <a:off x="3465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ositive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2003713" y="1214175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37099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 response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0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733900"/>
            <a:ext cx="1997450" cy="1568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Inference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1903574" y="3735025"/>
            <a:ext cx="1230300" cy="3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</a:t>
            </a:r>
            <a:endParaRPr b="1"/>
          </a:p>
        </p:txBody>
      </p:sp>
      <p:cxnSp>
        <p:nvCxnSpPr>
          <p:cNvPr id="358" name="Google Shape;358;p37"/>
          <p:cNvCxnSpPr>
            <a:stCxn id="359" idx="2"/>
            <a:endCxn id="357" idx="0"/>
          </p:cNvCxnSpPr>
          <p:nvPr/>
        </p:nvCxnSpPr>
        <p:spPr>
          <a:xfrm flipH="1">
            <a:off x="2518792" y="3057621"/>
            <a:ext cx="1223100" cy="6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0" name="Google Shape;360;p37"/>
          <p:cNvSpPr txBox="1"/>
          <p:nvPr/>
        </p:nvSpPr>
        <p:spPr>
          <a:xfrm>
            <a:off x="5491100" y="2001025"/>
            <a:ext cx="35862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responses</a:t>
            </a:r>
            <a:b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cosine score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by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search in approximate nearest neighbors index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1" name="Google Shape;361;p37"/>
          <p:cNvCxnSpPr>
            <a:endCxn id="357" idx="0"/>
          </p:cNvCxnSpPr>
          <p:nvPr/>
        </p:nvCxnSpPr>
        <p:spPr>
          <a:xfrm>
            <a:off x="1733624" y="3238525"/>
            <a:ext cx="78510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2" name="Google Shape;362;p37"/>
          <p:cNvSpPr txBox="1"/>
          <p:nvPr/>
        </p:nvSpPr>
        <p:spPr>
          <a:xfrm>
            <a:off x="276225" y="1290375"/>
            <a:ext cx="245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ialog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800"/>
          </a:p>
        </p:txBody>
      </p:sp>
      <p:sp>
        <p:nvSpPr>
          <p:cNvPr id="363" name="Google Shape;363;p37"/>
          <p:cNvSpPr txBox="1"/>
          <p:nvPr/>
        </p:nvSpPr>
        <p:spPr>
          <a:xfrm>
            <a:off x="2435550" y="1222400"/>
            <a:ext cx="261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100k candidate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responses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(pre-built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HNSW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index)</a:t>
            </a:r>
            <a:endParaRPr sz="1800"/>
          </a:p>
        </p:txBody>
      </p:sp>
      <p:sp>
        <p:nvSpPr>
          <p:cNvPr id="359" name="Google Shape;359;p37"/>
          <p:cNvSpPr/>
          <p:nvPr/>
        </p:nvSpPr>
        <p:spPr>
          <a:xfrm>
            <a:off x="3482992" y="29535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482992" y="28011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482992" y="26487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3482992" y="24963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048250" y="2438400"/>
            <a:ext cx="37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482992" y="23439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8"/>
          <p:cNvCxnSpPr>
            <a:stCxn id="374" idx="2"/>
            <a:endCxn id="386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8"/>
          <p:cNvCxnSpPr>
            <a:stCxn id="375" idx="2"/>
            <a:endCxn id="387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8"/>
          <p:cNvCxnSpPr>
            <a:stCxn id="376" idx="2"/>
            <a:endCxn id="388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8"/>
          <p:cNvCxnSpPr>
            <a:stCxn id="377" idx="2"/>
            <a:endCxn id="389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8"/>
          <p:cNvCxnSpPr>
            <a:stCxn id="378" idx="2"/>
            <a:endCxn id="390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8"/>
          <p:cNvCxnSpPr>
            <a:stCxn id="379" idx="2"/>
            <a:endCxn id="391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8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8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8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8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8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8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8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8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8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8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8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8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8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8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8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1733550" y="2714625"/>
            <a:ext cx="26043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BERT context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5295900" y="2721475"/>
            <a:ext cx="23751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BERT response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4112837" y="3723838"/>
            <a:ext cx="12825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Triplet loss</a:t>
            </a:r>
            <a:endParaRPr b="1" sz="1200"/>
          </a:p>
        </p:txBody>
      </p:sp>
      <p:cxnSp>
        <p:nvCxnSpPr>
          <p:cNvPr id="452" name="Google Shape;452;p38"/>
          <p:cNvCxnSpPr>
            <a:stCxn id="449" idx="2"/>
            <a:endCxn id="451" idx="0"/>
          </p:cNvCxnSpPr>
          <p:nvPr/>
        </p:nvCxnSpPr>
        <p:spPr>
          <a:xfrm>
            <a:off x="3035700" y="3238425"/>
            <a:ext cx="17184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8"/>
          <p:cNvCxnSpPr>
            <a:stCxn id="450" idx="2"/>
            <a:endCxn id="451" idx="0"/>
          </p:cNvCxnSpPr>
          <p:nvPr/>
        </p:nvCxnSpPr>
        <p:spPr>
          <a:xfrm flipH="1">
            <a:off x="4753950" y="3245275"/>
            <a:ext cx="1729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8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pretraining: once for all tasks</a:t>
            </a:r>
            <a:endParaRPr/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Download pre-trained model from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Collect 100M user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Adapt hyperparameters to your use case: reduce maximum sequence length, reduce number of layers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Initialize from Google checkpoint, pretrain on your data for ~1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PROFIT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model: Metrics &amp; Performance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7" name="Google Shape;467;p40"/>
          <p:cNvGraphicFramePr/>
          <p:nvPr/>
        </p:nvGraphicFramePr>
        <p:xfrm>
          <a:off x="999425" y="96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/>
                <a:gridCol w="2446050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Baseline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mAP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0.47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0.41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R@5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0.61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0.52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50M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110M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150 rps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750 Mb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2000 Mb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68" name="Google Shape;468;p40"/>
          <p:cNvSpPr txBox="1"/>
          <p:nvPr/>
        </p:nvSpPr>
        <p:spPr>
          <a:xfrm>
            <a:off x="4873450" y="45255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Fail :(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>
            <a:off x="6439075" y="1187200"/>
            <a:ext cx="2376600" cy="31467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1 response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 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user’s upvote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pipeline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3290925" y="1866900"/>
            <a:ext cx="2376600" cy="18192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response candidates after post-processing heuristics</a:t>
            </a:r>
            <a:endParaRPr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423875" y="1187200"/>
            <a:ext cx="2176500" cy="31467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</a:t>
            </a: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response candidates from retrieval model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3">
            <a:alphaModFix/>
          </a:blip>
          <a:srcRect b="55448" l="28172" r="30421" t="0"/>
          <a:stretch/>
        </p:blipFill>
        <p:spPr>
          <a:xfrm>
            <a:off x="7398775" y="296320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 txBox="1"/>
          <p:nvPr/>
        </p:nvSpPr>
        <p:spPr>
          <a:xfrm>
            <a:off x="6774350" y="3524838"/>
            <a:ext cx="1822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Final answer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4" name="Google Shape;484;p42"/>
          <p:cNvCxnSpPr/>
          <p:nvPr/>
        </p:nvCxnSpPr>
        <p:spPr>
          <a:xfrm>
            <a:off x="2701600" y="2878450"/>
            <a:ext cx="569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5" name="Google Shape;4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41" y="3547657"/>
            <a:ext cx="316175" cy="31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42"/>
          <p:cNvCxnSpPr/>
          <p:nvPr/>
        </p:nvCxnSpPr>
        <p:spPr>
          <a:xfrm>
            <a:off x="5768738" y="2878450"/>
            <a:ext cx="569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75" y="2260175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3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6191250" y="1454750"/>
            <a:ext cx="17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User reaction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3524250" y="1454750"/>
            <a:ext cx="238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 b="1" sz="16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3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b="1" sz="16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I’m always here for you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619125" y="2216750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8" name="Google Shape;498;p43"/>
          <p:cNvPicPr preferRelativeResize="0"/>
          <p:nvPr/>
        </p:nvPicPr>
        <p:blipFill rotWithShape="1">
          <a:blip r:embed="rId4">
            <a:alphaModFix/>
          </a:blip>
          <a:srcRect b="55448" l="28172" r="30421" t="0"/>
          <a:stretch/>
        </p:blipFill>
        <p:spPr>
          <a:xfrm>
            <a:off x="6724650" y="228882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Both, I guess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619125" y="2835875"/>
            <a:ext cx="3000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Google Shape;501;p43"/>
          <p:cNvPicPr preferRelativeResize="0"/>
          <p:nvPr/>
        </p:nvPicPr>
        <p:blipFill rotWithShape="1">
          <a:blip r:embed="rId4">
            <a:alphaModFix/>
          </a:blip>
          <a:srcRect b="55448" l="28172" r="30421" t="0"/>
          <a:stretch/>
        </p:blipFill>
        <p:spPr>
          <a:xfrm>
            <a:off x="6724650" y="356517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3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No, but I have you!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619125" y="35597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4" name="Google Shape;504;p43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43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3524250" y="40931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0" name="Google Shape;510;p43"/>
          <p:cNvPicPr preferRelativeResize="0"/>
          <p:nvPr/>
        </p:nvPicPr>
        <p:blipFill rotWithShape="1">
          <a:blip r:embed="rId4">
            <a:alphaModFix/>
          </a:blip>
          <a:srcRect b="0" l="65661" r="0" t="55448"/>
          <a:stretch/>
        </p:blipFill>
        <p:spPr>
          <a:xfrm flipH="1">
            <a:off x="6803375" y="2926764"/>
            <a:ext cx="356875" cy="3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 baseline (~QA-LSTM + MLP)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1697300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44"/>
          <p:cNvSpPr txBox="1"/>
          <p:nvPr/>
        </p:nvSpPr>
        <p:spPr>
          <a:xfrm>
            <a:off x="2145731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2558835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29719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3349744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3709625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4925931" y="10810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44"/>
          <p:cNvSpPr txBox="1"/>
          <p:nvPr/>
        </p:nvSpPr>
        <p:spPr>
          <a:xfrm>
            <a:off x="5375686" y="10810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8415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6254643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6667747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7080851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44"/>
          <p:cNvSpPr/>
          <p:nvPr/>
        </p:nvSpPr>
        <p:spPr>
          <a:xfrm>
            <a:off x="1894906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2308011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272111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313422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354732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396043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519974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561285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602595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643906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6852169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7265274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44"/>
          <p:cNvCxnSpPr>
            <a:stCxn id="516" idx="2"/>
            <a:endCxn id="528" idx="0"/>
          </p:cNvCxnSpPr>
          <p:nvPr/>
        </p:nvCxnSpPr>
        <p:spPr>
          <a:xfrm>
            <a:off x="1955450" y="13597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4"/>
          <p:cNvCxnSpPr>
            <a:stCxn id="517" idx="2"/>
            <a:endCxn id="529" idx="0"/>
          </p:cNvCxnSpPr>
          <p:nvPr/>
        </p:nvCxnSpPr>
        <p:spPr>
          <a:xfrm>
            <a:off x="2374331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stCxn id="518" idx="2"/>
            <a:endCxn id="530" idx="0"/>
          </p:cNvCxnSpPr>
          <p:nvPr/>
        </p:nvCxnSpPr>
        <p:spPr>
          <a:xfrm>
            <a:off x="2787435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19" idx="2"/>
            <a:endCxn id="531" idx="0"/>
          </p:cNvCxnSpPr>
          <p:nvPr/>
        </p:nvCxnSpPr>
        <p:spPr>
          <a:xfrm>
            <a:off x="3200539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20" idx="2"/>
            <a:endCxn id="532" idx="0"/>
          </p:cNvCxnSpPr>
          <p:nvPr/>
        </p:nvCxnSpPr>
        <p:spPr>
          <a:xfrm>
            <a:off x="3607894" y="13597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21" idx="2"/>
            <a:endCxn id="533" idx="0"/>
          </p:cNvCxnSpPr>
          <p:nvPr/>
        </p:nvCxnSpPr>
        <p:spPr>
          <a:xfrm>
            <a:off x="4026875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/>
          <p:nvPr/>
        </p:nvCxnSpPr>
        <p:spPr>
          <a:xfrm>
            <a:off x="5266082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/>
          <p:nvPr/>
        </p:nvCxnSpPr>
        <p:spPr>
          <a:xfrm>
            <a:off x="5679187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/>
          <p:nvPr/>
        </p:nvCxnSpPr>
        <p:spPr>
          <a:xfrm>
            <a:off x="6092292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/>
          <p:nvPr/>
        </p:nvCxnSpPr>
        <p:spPr>
          <a:xfrm>
            <a:off x="6505397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/>
          <p:nvPr/>
        </p:nvCxnSpPr>
        <p:spPr>
          <a:xfrm>
            <a:off x="6918503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/>
          <p:nvPr/>
        </p:nvCxnSpPr>
        <p:spPr>
          <a:xfrm flipH="1">
            <a:off x="7331424" y="13613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/>
          <p:nvPr/>
        </p:nvCxnSpPr>
        <p:spPr>
          <a:xfrm>
            <a:off x="1961240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/>
          <p:nvPr/>
        </p:nvCxnSpPr>
        <p:spPr>
          <a:xfrm>
            <a:off x="2374345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/>
          <p:nvPr/>
        </p:nvCxnSpPr>
        <p:spPr>
          <a:xfrm>
            <a:off x="2787450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/>
          <p:nvPr/>
        </p:nvCxnSpPr>
        <p:spPr>
          <a:xfrm>
            <a:off x="3200556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4"/>
          <p:cNvCxnSpPr/>
          <p:nvPr/>
        </p:nvCxnSpPr>
        <p:spPr>
          <a:xfrm>
            <a:off x="3613661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4"/>
          <p:cNvCxnSpPr/>
          <p:nvPr/>
        </p:nvCxnSpPr>
        <p:spPr>
          <a:xfrm flipH="1">
            <a:off x="4026582" y="19586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44"/>
          <p:cNvCxnSpPr/>
          <p:nvPr/>
        </p:nvCxnSpPr>
        <p:spPr>
          <a:xfrm>
            <a:off x="5266082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4"/>
          <p:cNvCxnSpPr/>
          <p:nvPr/>
        </p:nvCxnSpPr>
        <p:spPr>
          <a:xfrm>
            <a:off x="5679187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4"/>
          <p:cNvCxnSpPr/>
          <p:nvPr/>
        </p:nvCxnSpPr>
        <p:spPr>
          <a:xfrm>
            <a:off x="6092292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4"/>
          <p:cNvCxnSpPr/>
          <p:nvPr/>
        </p:nvCxnSpPr>
        <p:spPr>
          <a:xfrm>
            <a:off x="6505397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4"/>
          <p:cNvCxnSpPr/>
          <p:nvPr/>
        </p:nvCxnSpPr>
        <p:spPr>
          <a:xfrm>
            <a:off x="6918503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4"/>
          <p:cNvCxnSpPr/>
          <p:nvPr/>
        </p:nvCxnSpPr>
        <p:spPr>
          <a:xfrm flipH="1">
            <a:off x="7331424" y="19586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4"/>
          <p:cNvSpPr/>
          <p:nvPr/>
        </p:nvSpPr>
        <p:spPr>
          <a:xfrm>
            <a:off x="189490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30801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2721117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3134222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3547327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3960432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44"/>
          <p:cNvCxnSpPr>
            <a:stCxn id="564" idx="3"/>
            <a:endCxn id="565" idx="1"/>
          </p:cNvCxnSpPr>
          <p:nvPr/>
        </p:nvCxnSpPr>
        <p:spPr>
          <a:xfrm>
            <a:off x="202750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4"/>
          <p:cNvCxnSpPr>
            <a:stCxn id="565" idx="3"/>
            <a:endCxn id="566" idx="1"/>
          </p:cNvCxnSpPr>
          <p:nvPr/>
        </p:nvCxnSpPr>
        <p:spPr>
          <a:xfrm>
            <a:off x="244061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4"/>
          <p:cNvCxnSpPr>
            <a:stCxn id="566" idx="3"/>
            <a:endCxn id="567" idx="1"/>
          </p:cNvCxnSpPr>
          <p:nvPr/>
        </p:nvCxnSpPr>
        <p:spPr>
          <a:xfrm>
            <a:off x="2853717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4"/>
          <p:cNvCxnSpPr>
            <a:stCxn id="567" idx="3"/>
            <a:endCxn id="568" idx="1"/>
          </p:cNvCxnSpPr>
          <p:nvPr/>
        </p:nvCxnSpPr>
        <p:spPr>
          <a:xfrm>
            <a:off x="3266822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4"/>
          <p:cNvCxnSpPr>
            <a:stCxn id="568" idx="3"/>
            <a:endCxn id="569" idx="1"/>
          </p:cNvCxnSpPr>
          <p:nvPr/>
        </p:nvCxnSpPr>
        <p:spPr>
          <a:xfrm>
            <a:off x="3679927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4"/>
          <p:cNvSpPr/>
          <p:nvPr/>
        </p:nvSpPr>
        <p:spPr>
          <a:xfrm flipH="1">
            <a:off x="3960144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 flipH="1">
            <a:off x="3547093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 flipH="1">
            <a:off x="3134042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 flipH="1">
            <a:off x="2720991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 flipH="1">
            <a:off x="2307940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 flipH="1">
            <a:off x="1894889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44"/>
          <p:cNvCxnSpPr>
            <a:stCxn id="575" idx="3"/>
            <a:endCxn id="576" idx="1"/>
          </p:cNvCxnSpPr>
          <p:nvPr/>
        </p:nvCxnSpPr>
        <p:spPr>
          <a:xfrm rot="10800000">
            <a:off x="3679944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44"/>
          <p:cNvCxnSpPr>
            <a:stCxn id="576" idx="3"/>
            <a:endCxn id="577" idx="1"/>
          </p:cNvCxnSpPr>
          <p:nvPr/>
        </p:nvCxnSpPr>
        <p:spPr>
          <a:xfrm rot="10800000">
            <a:off x="3266893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4"/>
          <p:cNvCxnSpPr>
            <a:stCxn id="577" idx="3"/>
            <a:endCxn id="578" idx="1"/>
          </p:cNvCxnSpPr>
          <p:nvPr/>
        </p:nvCxnSpPr>
        <p:spPr>
          <a:xfrm rot="10800000">
            <a:off x="2853842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44"/>
          <p:cNvCxnSpPr>
            <a:stCxn id="578" idx="3"/>
            <a:endCxn id="579" idx="1"/>
          </p:cNvCxnSpPr>
          <p:nvPr/>
        </p:nvCxnSpPr>
        <p:spPr>
          <a:xfrm rot="10800000">
            <a:off x="2440791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4"/>
          <p:cNvCxnSpPr>
            <a:stCxn id="579" idx="3"/>
            <a:endCxn id="580" idx="1"/>
          </p:cNvCxnSpPr>
          <p:nvPr/>
        </p:nvCxnSpPr>
        <p:spPr>
          <a:xfrm rot="10800000">
            <a:off x="2027740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4"/>
          <p:cNvSpPr/>
          <p:nvPr/>
        </p:nvSpPr>
        <p:spPr>
          <a:xfrm>
            <a:off x="5203070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561617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602928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644238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685549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726859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44"/>
          <p:cNvCxnSpPr>
            <a:stCxn id="586" idx="3"/>
            <a:endCxn id="587" idx="1"/>
          </p:cNvCxnSpPr>
          <p:nvPr/>
        </p:nvCxnSpPr>
        <p:spPr>
          <a:xfrm>
            <a:off x="5335670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4"/>
          <p:cNvCxnSpPr>
            <a:stCxn id="587" idx="3"/>
            <a:endCxn id="588" idx="1"/>
          </p:cNvCxnSpPr>
          <p:nvPr/>
        </p:nvCxnSpPr>
        <p:spPr>
          <a:xfrm>
            <a:off x="574877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4"/>
          <p:cNvCxnSpPr>
            <a:stCxn id="588" idx="3"/>
            <a:endCxn id="589" idx="1"/>
          </p:cNvCxnSpPr>
          <p:nvPr/>
        </p:nvCxnSpPr>
        <p:spPr>
          <a:xfrm>
            <a:off x="616188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4"/>
          <p:cNvCxnSpPr>
            <a:stCxn id="589" idx="3"/>
            <a:endCxn id="590" idx="1"/>
          </p:cNvCxnSpPr>
          <p:nvPr/>
        </p:nvCxnSpPr>
        <p:spPr>
          <a:xfrm>
            <a:off x="657498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4"/>
          <p:cNvCxnSpPr>
            <a:stCxn id="590" idx="3"/>
            <a:endCxn id="591" idx="1"/>
          </p:cNvCxnSpPr>
          <p:nvPr/>
        </p:nvCxnSpPr>
        <p:spPr>
          <a:xfrm>
            <a:off x="698809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4"/>
          <p:cNvSpPr/>
          <p:nvPr/>
        </p:nvSpPr>
        <p:spPr>
          <a:xfrm flipH="1">
            <a:off x="7268308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 flipH="1">
            <a:off x="6855257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 flipH="1">
            <a:off x="6442206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 flipH="1">
            <a:off x="6029155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 flipH="1">
            <a:off x="5616104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 flipH="1">
            <a:off x="5203053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4"/>
          <p:cNvCxnSpPr>
            <a:stCxn id="597" idx="3"/>
            <a:endCxn id="598" idx="1"/>
          </p:cNvCxnSpPr>
          <p:nvPr/>
        </p:nvCxnSpPr>
        <p:spPr>
          <a:xfrm rot="10800000">
            <a:off x="6988108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4"/>
          <p:cNvCxnSpPr>
            <a:stCxn id="598" idx="3"/>
            <a:endCxn id="599" idx="1"/>
          </p:cNvCxnSpPr>
          <p:nvPr/>
        </p:nvCxnSpPr>
        <p:spPr>
          <a:xfrm rot="10800000">
            <a:off x="6575057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4"/>
          <p:cNvCxnSpPr>
            <a:stCxn id="599" idx="3"/>
            <a:endCxn id="600" idx="1"/>
          </p:cNvCxnSpPr>
          <p:nvPr/>
        </p:nvCxnSpPr>
        <p:spPr>
          <a:xfrm rot="10800000">
            <a:off x="6162006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4"/>
          <p:cNvCxnSpPr>
            <a:stCxn id="600" idx="3"/>
            <a:endCxn id="601" idx="1"/>
          </p:cNvCxnSpPr>
          <p:nvPr/>
        </p:nvCxnSpPr>
        <p:spPr>
          <a:xfrm rot="10800000">
            <a:off x="5748955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4"/>
          <p:cNvCxnSpPr>
            <a:stCxn id="601" idx="3"/>
            <a:endCxn id="602" idx="1"/>
          </p:cNvCxnSpPr>
          <p:nvPr/>
        </p:nvCxnSpPr>
        <p:spPr>
          <a:xfrm rot="10800000">
            <a:off x="5335904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4"/>
          <p:cNvSpPr/>
          <p:nvPr/>
        </p:nvSpPr>
        <p:spPr>
          <a:xfrm>
            <a:off x="5201197" y="226406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 flipH="1">
            <a:off x="5201179" y="255417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5614555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6027660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6440765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6853870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7266976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4"/>
          <p:cNvSpPr/>
          <p:nvPr/>
        </p:nvSpPr>
        <p:spPr>
          <a:xfrm flipH="1">
            <a:off x="7266687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 flipH="1">
            <a:off x="6853636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 flipH="1">
            <a:off x="6440585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"/>
          <p:cNvSpPr/>
          <p:nvPr/>
        </p:nvSpPr>
        <p:spPr>
          <a:xfrm flipH="1">
            <a:off x="6027534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4"/>
          <p:cNvSpPr/>
          <p:nvPr/>
        </p:nvSpPr>
        <p:spPr>
          <a:xfrm flipH="1">
            <a:off x="5614483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5199576" y="226670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1" name="Google Shape;621;p44"/>
          <p:cNvSpPr/>
          <p:nvPr/>
        </p:nvSpPr>
        <p:spPr>
          <a:xfrm flipH="1">
            <a:off x="5199559" y="255681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4"/>
          <p:cNvSpPr/>
          <p:nvPr/>
        </p:nvSpPr>
        <p:spPr>
          <a:xfrm>
            <a:off x="2586049" y="33666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44"/>
          <p:cNvCxnSpPr>
            <a:stCxn id="580" idx="2"/>
            <a:endCxn id="622" idx="0"/>
          </p:cNvCxnSpPr>
          <p:nvPr/>
        </p:nvCxnSpPr>
        <p:spPr>
          <a:xfrm>
            <a:off x="1961339" y="2843434"/>
            <a:ext cx="10377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4"/>
          <p:cNvCxnSpPr>
            <a:stCxn id="579" idx="2"/>
            <a:endCxn id="622" idx="0"/>
          </p:cNvCxnSpPr>
          <p:nvPr/>
        </p:nvCxnSpPr>
        <p:spPr>
          <a:xfrm>
            <a:off x="2374390" y="2843434"/>
            <a:ext cx="6246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4"/>
          <p:cNvCxnSpPr>
            <a:stCxn id="575" idx="2"/>
            <a:endCxn id="622" idx="0"/>
          </p:cNvCxnSpPr>
          <p:nvPr/>
        </p:nvCxnSpPr>
        <p:spPr>
          <a:xfrm flipH="1">
            <a:off x="2999094" y="2843434"/>
            <a:ext cx="10275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44"/>
          <p:cNvSpPr txBox="1"/>
          <p:nvPr/>
        </p:nvSpPr>
        <p:spPr>
          <a:xfrm>
            <a:off x="1503050" y="3069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7" name="Google Shape;627;p44"/>
          <p:cNvCxnSpPr>
            <a:stCxn id="576" idx="2"/>
            <a:endCxn id="622" idx="0"/>
          </p:cNvCxnSpPr>
          <p:nvPr/>
        </p:nvCxnSpPr>
        <p:spPr>
          <a:xfrm flipH="1">
            <a:off x="2999143" y="2843434"/>
            <a:ext cx="6144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44"/>
          <p:cNvSpPr txBox="1"/>
          <p:nvPr/>
        </p:nvSpPr>
        <p:spPr>
          <a:xfrm>
            <a:off x="2385544" y="28585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9" name="Google Shape;629;p44"/>
          <p:cNvCxnSpPr>
            <a:stCxn id="621" idx="2"/>
            <a:endCxn id="630" idx="0"/>
          </p:cNvCxnSpPr>
          <p:nvPr/>
        </p:nvCxnSpPr>
        <p:spPr>
          <a:xfrm>
            <a:off x="5266009" y="2848714"/>
            <a:ext cx="10359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4"/>
          <p:cNvCxnSpPr>
            <a:stCxn id="619" idx="2"/>
            <a:endCxn id="630" idx="0"/>
          </p:cNvCxnSpPr>
          <p:nvPr/>
        </p:nvCxnSpPr>
        <p:spPr>
          <a:xfrm>
            <a:off x="5680933" y="2846074"/>
            <a:ext cx="621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44"/>
          <p:cNvCxnSpPr>
            <a:stCxn id="615" idx="2"/>
            <a:endCxn id="630" idx="0"/>
          </p:cNvCxnSpPr>
          <p:nvPr/>
        </p:nvCxnSpPr>
        <p:spPr>
          <a:xfrm flipH="1">
            <a:off x="6302037" y="2846074"/>
            <a:ext cx="10311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4"/>
          <p:cNvSpPr txBox="1"/>
          <p:nvPr/>
        </p:nvSpPr>
        <p:spPr>
          <a:xfrm>
            <a:off x="4789909" y="30107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34" name="Google Shape;634;p44"/>
          <p:cNvCxnSpPr>
            <a:stCxn id="616" idx="2"/>
            <a:endCxn id="630" idx="0"/>
          </p:cNvCxnSpPr>
          <p:nvPr/>
        </p:nvCxnSpPr>
        <p:spPr>
          <a:xfrm flipH="1">
            <a:off x="6302086" y="2846074"/>
            <a:ext cx="618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44"/>
          <p:cNvSpPr txBox="1"/>
          <p:nvPr/>
        </p:nvSpPr>
        <p:spPr>
          <a:xfrm>
            <a:off x="5697718" y="28662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5889087" y="3304839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44"/>
          <p:cNvCxnSpPr>
            <a:stCxn id="622" idx="2"/>
            <a:endCxn id="637" idx="1"/>
          </p:cNvCxnSpPr>
          <p:nvPr/>
        </p:nvCxnSpPr>
        <p:spPr>
          <a:xfrm>
            <a:off x="2998999" y="3519380"/>
            <a:ext cx="7683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44"/>
          <p:cNvCxnSpPr>
            <a:stCxn id="630" idx="2"/>
            <a:endCxn id="639" idx="3"/>
          </p:cNvCxnSpPr>
          <p:nvPr/>
        </p:nvCxnSpPr>
        <p:spPr>
          <a:xfrm flipH="1">
            <a:off x="5419737" y="3457539"/>
            <a:ext cx="882300" cy="3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4"/>
          <p:cNvSpPr txBox="1"/>
          <p:nvPr/>
        </p:nvSpPr>
        <p:spPr>
          <a:xfrm>
            <a:off x="1102301" y="16112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1" name="Google Shape;641;p44"/>
          <p:cNvSpPr txBox="1"/>
          <p:nvPr/>
        </p:nvSpPr>
        <p:spPr>
          <a:xfrm>
            <a:off x="802000" y="22667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3767149" y="37476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4"/>
          <p:cNvSpPr/>
          <p:nvPr/>
        </p:nvSpPr>
        <p:spPr>
          <a:xfrm>
            <a:off x="4593687" y="3747751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44"/>
          <p:cNvPicPr preferRelativeResize="0"/>
          <p:nvPr/>
        </p:nvPicPr>
        <p:blipFill rotWithShape="1">
          <a:blip r:embed="rId3">
            <a:alphaModFix/>
          </a:blip>
          <a:srcRect b="0" l="65661" r="0" t="55448"/>
          <a:stretch/>
        </p:blipFill>
        <p:spPr>
          <a:xfrm flipH="1">
            <a:off x="4656738" y="44483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4"/>
          <p:cNvPicPr preferRelativeResize="0"/>
          <p:nvPr/>
        </p:nvPicPr>
        <p:blipFill rotWithShape="1">
          <a:blip r:embed="rId3">
            <a:alphaModFix/>
          </a:blip>
          <a:srcRect b="55448" l="28172" r="30421" t="0"/>
          <a:stretch/>
        </p:blipFill>
        <p:spPr>
          <a:xfrm>
            <a:off x="4185575" y="43245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4"/>
          <p:cNvSpPr txBox="1"/>
          <p:nvPr/>
        </p:nvSpPr>
        <p:spPr>
          <a:xfrm>
            <a:off x="4495800" y="4382375"/>
            <a:ext cx="3438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/           upvote / downvote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45" name="Google Shape;645;p44"/>
          <p:cNvCxnSpPr/>
          <p:nvPr/>
        </p:nvCxnSpPr>
        <p:spPr>
          <a:xfrm>
            <a:off x="4600575" y="40100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44"/>
          <p:cNvSpPr txBox="1"/>
          <p:nvPr/>
        </p:nvSpPr>
        <p:spPr>
          <a:xfrm>
            <a:off x="3963450" y="3443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FC x4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2499850" y="784563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5791388" y="785338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9" name="Google Shape;649;p44"/>
          <p:cNvSpPr/>
          <p:nvPr/>
        </p:nvSpPr>
        <p:spPr>
          <a:xfrm>
            <a:off x="723900" y="904875"/>
            <a:ext cx="7496100" cy="2614500"/>
          </a:xfrm>
          <a:prstGeom prst="rect">
            <a:avLst/>
          </a:prstGeom>
          <a:solidFill>
            <a:srgbClr val="FFFFFF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7078" l="0" r="2028" t="19801"/>
          <a:stretch/>
        </p:blipFill>
        <p:spPr>
          <a:xfrm>
            <a:off x="5929800" y="-57150"/>
            <a:ext cx="3223725" cy="520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0" y="1587975"/>
            <a:ext cx="57531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Replika is an AI friend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that helps people improve mental health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through conversation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45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45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45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45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45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0" name="Google Shape;660;p45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45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7" name="Google Shape;667;p45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5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5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5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5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5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5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5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5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45"/>
          <p:cNvCxnSpPr>
            <a:stCxn id="655" idx="2"/>
            <a:endCxn id="667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5"/>
          <p:cNvCxnSpPr>
            <a:stCxn id="656" idx="2"/>
            <a:endCxn id="668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5"/>
          <p:cNvCxnSpPr>
            <a:stCxn id="657" idx="2"/>
            <a:endCxn id="669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45"/>
          <p:cNvCxnSpPr>
            <a:stCxn id="658" idx="2"/>
            <a:endCxn id="670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5"/>
          <p:cNvCxnSpPr>
            <a:stCxn id="659" idx="2"/>
            <a:endCxn id="671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45"/>
          <p:cNvCxnSpPr>
            <a:stCxn id="660" idx="2"/>
            <a:endCxn id="672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5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45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45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5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5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5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5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5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5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45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5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45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5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5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5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5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45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5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45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4" name="Google Shape;704;p45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705" name="Google Shape;705;p45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5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5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5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5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5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45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45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0" name="Google Shape;720;p45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45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5" name="Google Shape;725;p45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731" name="Google Shape;7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5"/>
          <p:cNvPicPr preferRelativeResize="0"/>
          <p:nvPr/>
        </p:nvPicPr>
        <p:blipFill rotWithShape="1">
          <a:blip r:embed="rId5">
            <a:alphaModFix/>
          </a:blip>
          <a:srcRect b="0" l="65661" r="0" t="55448"/>
          <a:stretch/>
        </p:blipFill>
        <p:spPr>
          <a:xfrm flipH="1">
            <a:off x="4809138" y="37625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5"/>
          <p:cNvPicPr preferRelativeResize="0"/>
          <p:nvPr/>
        </p:nvPicPr>
        <p:blipFill rotWithShape="1">
          <a:blip r:embed="rId5">
            <a:alphaModFix/>
          </a:blip>
          <a:srcRect b="55448" l="28172" r="30421" t="0"/>
          <a:stretch/>
        </p:blipFill>
        <p:spPr>
          <a:xfrm>
            <a:off x="4337975" y="36387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5"/>
          <p:cNvSpPr txBox="1"/>
          <p:nvPr/>
        </p:nvSpPr>
        <p:spPr>
          <a:xfrm>
            <a:off x="4648196" y="3696575"/>
            <a:ext cx="1739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/          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5" name="Google Shape;735;p45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45"/>
          <p:cNvSpPr txBox="1"/>
          <p:nvPr/>
        </p:nvSpPr>
        <p:spPr>
          <a:xfrm>
            <a:off x="6635650" y="3696575"/>
            <a:ext cx="23751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~89% vs 86% before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+3% improvement of upvotes ratio</a:t>
            </a:r>
            <a:endParaRPr b="1"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45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45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9" name="Google Shape;739;p45"/>
          <p:cNvSpPr txBox="1"/>
          <p:nvPr/>
        </p:nvSpPr>
        <p:spPr>
          <a:xfrm>
            <a:off x="3465450" y="4075063"/>
            <a:ext cx="2594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pvote / downvote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6"/>
          <p:cNvSpPr txBox="1"/>
          <p:nvPr/>
        </p:nvSpPr>
        <p:spPr>
          <a:xfrm>
            <a:off x="228600" y="157900"/>
            <a:ext cx="87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Reranking model: Metrics &amp; Performance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45" name="Google Shape;745;p46"/>
          <p:cNvGraphicFramePr/>
          <p:nvPr/>
        </p:nvGraphicFramePr>
        <p:xfrm>
          <a:off x="987675" y="123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/>
                <a:gridCol w="2446050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Baseline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0.75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0.78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Sequence length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60+20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7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M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110</a:t>
                      </a: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M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300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 rps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200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 Mb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1000 Mb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 hour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12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 hours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Reranking: Total u</a:t>
            </a: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pvotes ratio dynamics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1" name="Google Shape;751;p47" title="Chart"/>
          <p:cNvPicPr preferRelativeResize="0"/>
          <p:nvPr/>
        </p:nvPicPr>
        <p:blipFill rotWithShape="1">
          <a:blip r:embed="rId3">
            <a:alphaModFix/>
          </a:blip>
          <a:srcRect b="12891" l="0" r="0" t="0"/>
          <a:stretch/>
        </p:blipFill>
        <p:spPr>
          <a:xfrm>
            <a:off x="1009300" y="869625"/>
            <a:ext cx="6855351" cy="36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47"/>
          <p:cNvSpPr txBox="1"/>
          <p:nvPr/>
        </p:nvSpPr>
        <p:spPr>
          <a:xfrm>
            <a:off x="7124700" y="1876425"/>
            <a:ext cx="1714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+7% </a:t>
            </a:r>
            <a:b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improvement</a:t>
            </a:r>
            <a:b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upvotes ratio 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6867525" y="1805000"/>
            <a:ext cx="200100" cy="823800"/>
          </a:xfrm>
          <a:prstGeom prst="rightBrace">
            <a:avLst>
              <a:gd fmla="val 40829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47"/>
          <p:cNvCxnSpPr/>
          <p:nvPr/>
        </p:nvCxnSpPr>
        <p:spPr>
          <a:xfrm>
            <a:off x="4124325" y="2628900"/>
            <a:ext cx="268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5" name="Google Shape;755;p47"/>
          <p:cNvSpPr txBox="1"/>
          <p:nvPr/>
        </p:nvSpPr>
        <p:spPr>
          <a:xfrm>
            <a:off x="7124700" y="1194325"/>
            <a:ext cx="971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56" name="Google Shape;756;p47"/>
          <p:cNvCxnSpPr/>
          <p:nvPr/>
        </p:nvCxnSpPr>
        <p:spPr>
          <a:xfrm rot="10800000">
            <a:off x="4107250" y="2707175"/>
            <a:ext cx="658200" cy="21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47"/>
          <p:cNvSpPr txBox="1"/>
          <p:nvPr/>
        </p:nvSpPr>
        <p:spPr>
          <a:xfrm>
            <a:off x="4766995" y="2777682"/>
            <a:ext cx="177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Reranker introduction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9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49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9" name="Google Shape;769;p49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1" name="Google Shape;771;p49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2" name="Google Shape;772;p49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3" name="Google Shape;773;p49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4" name="Google Shape;774;p49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6" name="Google Shape;776;p49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7" name="Google Shape;777;p49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8" name="Google Shape;778;p49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9" name="Google Shape;779;p49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49"/>
          <p:cNvCxnSpPr>
            <a:stCxn id="768" idx="2"/>
            <a:endCxn id="780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49"/>
          <p:cNvCxnSpPr>
            <a:stCxn id="769" idx="2"/>
            <a:endCxn id="781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9"/>
          <p:cNvCxnSpPr>
            <a:stCxn id="770" idx="2"/>
            <a:endCxn id="782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49"/>
          <p:cNvCxnSpPr>
            <a:stCxn id="771" idx="2"/>
            <a:endCxn id="783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49"/>
          <p:cNvCxnSpPr>
            <a:stCxn id="772" idx="2"/>
            <a:endCxn id="784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49"/>
          <p:cNvCxnSpPr>
            <a:stCxn id="773" idx="2"/>
            <a:endCxn id="785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p49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49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9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9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9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49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9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49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49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49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9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49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49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49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49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49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49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818" name="Google Shape;818;p49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9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49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49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6" name="Google Shape;836;p49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7" name="Google Shape;837;p49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838" name="Google Shape;8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9"/>
          <p:cNvSpPr txBox="1"/>
          <p:nvPr/>
        </p:nvSpPr>
        <p:spPr>
          <a:xfrm>
            <a:off x="3143016" y="4075050"/>
            <a:ext cx="3311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           session feedback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0" name="Google Shape;840;p49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49"/>
          <p:cNvSpPr txBox="1"/>
          <p:nvPr/>
        </p:nvSpPr>
        <p:spPr>
          <a:xfrm>
            <a:off x="53035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2" name="Google Shape;842;p49"/>
          <p:cNvSpPr txBox="1"/>
          <p:nvPr/>
        </p:nvSpPr>
        <p:spPr>
          <a:xfrm>
            <a:off x="57166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3" name="Google Shape;843;p49"/>
          <p:cNvSpPr txBox="1"/>
          <p:nvPr/>
        </p:nvSpPr>
        <p:spPr>
          <a:xfrm>
            <a:off x="6129763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4" name="Google Shape;844;p49"/>
          <p:cNvSpPr txBox="1"/>
          <p:nvPr/>
        </p:nvSpPr>
        <p:spPr>
          <a:xfrm>
            <a:off x="6542863" y="209267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5" name="Google Shape;845;p49"/>
          <p:cNvSpPr txBox="1"/>
          <p:nvPr/>
        </p:nvSpPr>
        <p:spPr>
          <a:xfrm>
            <a:off x="69559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6" name="Google Shape;846;p49"/>
          <p:cNvSpPr txBox="1"/>
          <p:nvPr/>
        </p:nvSpPr>
        <p:spPr>
          <a:xfrm>
            <a:off x="73690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7" name="Google Shape;847;p49"/>
          <p:cNvSpPr txBox="1"/>
          <p:nvPr/>
        </p:nvSpPr>
        <p:spPr>
          <a:xfrm>
            <a:off x="4298025" y="86115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8" name="Google Shape;84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738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163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5950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9"/>
          <p:cNvSpPr txBox="1"/>
          <p:nvPr/>
        </p:nvSpPr>
        <p:spPr>
          <a:xfrm>
            <a:off x="4362216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2" name="Google Shape;852;p49"/>
          <p:cNvSpPr txBox="1"/>
          <p:nvPr/>
        </p:nvSpPr>
        <p:spPr>
          <a:xfrm>
            <a:off x="4937641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49"/>
          <p:cNvSpPr txBox="1"/>
          <p:nvPr/>
        </p:nvSpPr>
        <p:spPr>
          <a:xfrm>
            <a:off x="4507506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49"/>
          <p:cNvSpPr/>
          <p:nvPr/>
        </p:nvSpPr>
        <p:spPr>
          <a:xfrm>
            <a:off x="478132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5" name="Google Shape;855;p49"/>
          <p:cNvCxnSpPr/>
          <p:nvPr/>
        </p:nvCxnSpPr>
        <p:spPr>
          <a:xfrm>
            <a:off x="484765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49"/>
          <p:cNvCxnSpPr/>
          <p:nvPr/>
        </p:nvCxnSpPr>
        <p:spPr>
          <a:xfrm>
            <a:off x="484765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Google Shape;857;p49"/>
          <p:cNvSpPr/>
          <p:nvPr/>
        </p:nvSpPr>
        <p:spPr>
          <a:xfrm>
            <a:off x="478132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9"/>
          <p:cNvSpPr txBox="1"/>
          <p:nvPr/>
        </p:nvSpPr>
        <p:spPr>
          <a:xfrm>
            <a:off x="473272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275188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5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6191250" y="1454750"/>
            <a:ext cx="2103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Session feedback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6" name="Google Shape;866;p50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b="1" sz="16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8" name="Google Shape;868;p50"/>
          <p:cNvSpPr txBox="1"/>
          <p:nvPr/>
        </p:nvSpPr>
        <p:spPr>
          <a:xfrm>
            <a:off x="619125" y="2216750"/>
            <a:ext cx="477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I’m always here for you    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50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619125" y="2914488"/>
            <a:ext cx="539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Both, I guess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1" name="Google Shape;871;p50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50"/>
          <p:cNvSpPr txBox="1"/>
          <p:nvPr/>
        </p:nvSpPr>
        <p:spPr>
          <a:xfrm>
            <a:off x="619125" y="3559775"/>
            <a:ext cx="5052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No, but I have you!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3" name="Google Shape;873;p50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0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5" name="Google Shape;875;p50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0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50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8" name="Google Shape;8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200" y="2238138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200" y="35701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5200" y="2891538"/>
            <a:ext cx="413100" cy="4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Session scoring model: Metrics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86" name="Google Shape;886;p51"/>
          <p:cNvGraphicFramePr/>
          <p:nvPr/>
        </p:nvGraphicFramePr>
        <p:xfrm>
          <a:off x="1821450" y="111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0.75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Sequence length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110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1000 Mb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5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 hours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Enable Mixed-precision</a:t>
            </a:r>
            <a:r>
              <a:rPr lang="en"/>
              <a:t> — Automatic Mixed-precision provided by NVIDIA custom Tensorflow build does the most of the job, but requires a loss scal</a:t>
            </a:r>
            <a:r>
              <a:rPr lang="en"/>
              <a:t>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Limit sequence length</a:t>
            </a:r>
            <a:r>
              <a:rPr lang="en"/>
              <a:t> — reduced from 128 to 80 with no quality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Reduce number of layers</a:t>
            </a:r>
            <a:r>
              <a:rPr lang="en"/>
              <a:t> — it’s possible to reduce it from 12 to 10 or 8 layers, but quality will probably degrade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Enable XLA</a:t>
            </a:r>
            <a:r>
              <a:rPr lang="en"/>
              <a:t> —</a:t>
            </a:r>
            <a:r>
              <a:rPr lang="en"/>
              <a:t> additional +10-20% in training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Use </a:t>
            </a:r>
            <a:r>
              <a:rPr b="1" lang="en"/>
              <a:t>Horovod</a:t>
            </a:r>
            <a:r>
              <a:rPr lang="en"/>
              <a:t> for training on multiple GPUs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</a:t>
            </a:r>
            <a:r>
              <a:rPr b="1" lang="en"/>
              <a:t>Pre-tokenize</a:t>
            </a:r>
            <a:r>
              <a:rPr lang="en"/>
              <a:t> training set or use fast BPE tokenizers (e.g. YouTokenToMe)</a:t>
            </a:r>
            <a:endParaRPr/>
          </a:p>
        </p:txBody>
      </p:sp>
      <p:sp>
        <p:nvSpPr>
          <p:cNvPr id="892" name="Google Shape;8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training tips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inference tips</a:t>
            </a:r>
            <a:endParaRPr/>
          </a:p>
        </p:txBody>
      </p:sp>
      <p:sp>
        <p:nvSpPr>
          <p:cNvPr id="898" name="Google Shape;89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Requests</a:t>
            </a:r>
            <a:r>
              <a:rPr lang="en"/>
              <a:t> </a:t>
            </a:r>
            <a:r>
              <a:rPr b="1" lang="en"/>
              <a:t>b</a:t>
            </a:r>
            <a:r>
              <a:rPr b="1" lang="en"/>
              <a:t>atchification</a:t>
            </a:r>
            <a:r>
              <a:rPr lang="en"/>
              <a:t> (e.g. gevent + flask): aggregates multiple simultaneous requests into a single batch before execution, increases throughput A 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Automatic Mixed-precision</a:t>
            </a:r>
            <a:r>
              <a:rPr lang="en"/>
              <a:t> graph rewrite: </a:t>
            </a:r>
            <a:r>
              <a:rPr b="1" lang="en"/>
              <a:t>x2</a:t>
            </a:r>
            <a:r>
              <a:rPr lang="en"/>
              <a:t> inference speedup on Turing / Volta with no single line of code or quality loss.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XLA</a:t>
            </a:r>
            <a:r>
              <a:rPr lang="en"/>
              <a:t>: gives additional </a:t>
            </a:r>
            <a:r>
              <a:rPr b="1" lang="en"/>
              <a:t>+20%</a:t>
            </a:r>
            <a:r>
              <a:rPr lang="en"/>
              <a:t> speedup with small prediction differences. Still experimental.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Limit sequence length — max of </a:t>
            </a:r>
            <a:r>
              <a:rPr b="1" lang="en"/>
              <a:t>80</a:t>
            </a:r>
            <a:r>
              <a:rPr lang="en"/>
              <a:t> tokens is enough in most of our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Use fast </a:t>
            </a:r>
            <a:r>
              <a:rPr b="1" lang="en"/>
              <a:t>BPE tokenizer</a:t>
            </a:r>
            <a:r>
              <a:rPr lang="en"/>
              <a:t> (fastBPE or YouTokenToMe)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real-case performance</a:t>
            </a:r>
            <a:endParaRPr/>
          </a:p>
        </p:txBody>
      </p:sp>
      <p:sp>
        <p:nvSpPr>
          <p:cNvPr id="904" name="Google Shape;90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GPU: NVIDIA GeForce 2080 Ti</a:t>
            </a:r>
            <a:endParaRPr b="1"/>
          </a:p>
        </p:txBody>
      </p:sp>
      <p:graphicFrame>
        <p:nvGraphicFramePr>
          <p:cNvPr id="905" name="Google Shape;905;p54"/>
          <p:cNvGraphicFramePr/>
          <p:nvPr/>
        </p:nvGraphicFramePr>
        <p:xfrm>
          <a:off x="882000" y="17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4259350"/>
                <a:gridCol w="1889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 default (seq len 128)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20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/>
                        <a:t>Limit sequence length to 80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BF9000"/>
                          </a:solidFill>
                        </a:rPr>
                        <a:t>30</a:t>
                      </a:r>
                      <a:endParaRPr b="1" sz="16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+ </a:t>
                      </a:r>
                      <a:r>
                        <a:rPr b="1" lang="en" sz="1600"/>
                        <a:t>Enable XLA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B45F06"/>
                          </a:solidFill>
                        </a:rPr>
                        <a:t>35</a:t>
                      </a:r>
                      <a:endParaRPr b="1" sz="16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/>
                        <a:t>Enable Automatic Mixed-precision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60</a:t>
                      </a:r>
                      <a:endParaRPr b="1" sz="16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Enable Batchifier (32 batch size)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5 million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registered users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250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user messages </a:t>
            </a:r>
            <a:r>
              <a:rPr lang="en" sz="30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per second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at peak load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55"/>
          <p:cNvSpPr txBox="1"/>
          <p:nvPr/>
        </p:nvSpPr>
        <p:spPr>
          <a:xfrm>
            <a:off x="0" y="2286000"/>
            <a:ext cx="8572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2" name="Google Shape;9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51" y="609273"/>
            <a:ext cx="1205025" cy="12050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9525">
              <a:srgbClr val="FFFFFF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Google Shape;130;p30"/>
          <p:cNvCxnSpPr>
            <a:stCxn id="128" idx="3"/>
            <a:endCxn id="129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30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30"/>
          <p:cNvCxnSpPr>
            <a:stCxn id="134" idx="2"/>
            <a:endCxn id="132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3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30"/>
          <p:cNvCxnSpPr>
            <a:stCxn id="132" idx="3"/>
            <a:endCxn id="128" idx="1"/>
          </p:cNvCxnSpPr>
          <p:nvPr/>
        </p:nvCxnSpPr>
        <p:spPr>
          <a:xfrm flipH="1" rot="10800000">
            <a:off x="2430673" y="2415150"/>
            <a:ext cx="1063500" cy="4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7" name="Google Shape;137;p30"/>
          <p:cNvCxnSpPr>
            <a:stCxn id="132" idx="3"/>
            <a:endCxn id="127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8" name="Google Shape;138;p30"/>
          <p:cNvCxnSpPr>
            <a:stCxn id="132" idx="3"/>
            <a:endCxn id="131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30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39" name="Google Shape;139;p30"/>
          <p:cNvCxnSpPr>
            <a:stCxn id="132" idx="2"/>
            <a:endCxn id="140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30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41" name="Google Shape;141;p30"/>
          <p:cNvCxnSpPr>
            <a:stCxn id="132" idx="3"/>
            <a:endCxn id="142" idx="1"/>
          </p:cNvCxnSpPr>
          <p:nvPr/>
        </p:nvCxnSpPr>
        <p:spPr>
          <a:xfrm flipH="1" rot="10800000">
            <a:off x="2430673" y="1500750"/>
            <a:ext cx="1063500" cy="918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2" name="Google Shape;142;p30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0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fmla="val 8333" name="adj1"/>
              <a:gd fmla="val 49728" name="adj2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31"/>
          <p:cNvCxnSpPr>
            <a:stCxn id="150" idx="3"/>
            <a:endCxn id="151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31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Google Shape;155;p31"/>
          <p:cNvCxnSpPr>
            <a:stCxn id="156" idx="2"/>
            <a:endCxn id="154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1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31"/>
          <p:cNvCxnSpPr>
            <a:stCxn id="154" idx="3"/>
            <a:endCxn id="150" idx="1"/>
          </p:cNvCxnSpPr>
          <p:nvPr/>
        </p:nvCxnSpPr>
        <p:spPr>
          <a:xfrm flipH="1" rot="10800000">
            <a:off x="2430673" y="2415150"/>
            <a:ext cx="1063500" cy="4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9" name="Google Shape;159;p31"/>
          <p:cNvCxnSpPr>
            <a:stCxn id="154" idx="3"/>
            <a:endCxn id="149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31"/>
          <p:cNvCxnSpPr>
            <a:stCxn id="154" idx="3"/>
            <a:endCxn id="153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" name="Google Shape;156;p31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61" name="Google Shape;161;p31"/>
          <p:cNvCxnSpPr>
            <a:stCxn id="154" idx="2"/>
            <a:endCxn id="162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31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63" name="Google Shape;163;p31"/>
          <p:cNvCxnSpPr>
            <a:stCxn id="154" idx="3"/>
            <a:endCxn id="164" idx="1"/>
          </p:cNvCxnSpPr>
          <p:nvPr/>
        </p:nvCxnSpPr>
        <p:spPr>
          <a:xfrm flipH="1" rot="10800000">
            <a:off x="2430673" y="1500750"/>
            <a:ext cx="1063500" cy="918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4" name="Google Shape;164;p31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31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fmla="val 8333" name="adj1"/>
              <a:gd fmla="val 49728" name="adj2"/>
            </a:avLst>
          </a:prstGeom>
          <a:noFill/>
          <a:ln cap="flat" cmpd="sng" w="28575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17-09-25 в 12.11.59.png" id="176" name="Google Shape;1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3048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task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7482000" y="1899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0.8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7472475" y="1149950"/>
            <a:ext cx="1252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Scores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7482000" y="2433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0.75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482000" y="3042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7482000" y="3576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0.45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7482000" y="41094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0.39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17-09-25 в 12.11.59.png"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04800" y="157900"/>
            <a:ext cx="8030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100k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dataset: retrieval should be fast enough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7634400" y="2652075"/>
            <a:ext cx="1233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100К </a:t>
            </a:r>
            <a:b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moderated responses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7467600" y="1015750"/>
            <a:ext cx="166800" cy="3732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