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19" r:id="rId2"/>
    <p:sldId id="320" r:id="rId3"/>
    <p:sldId id="354" r:id="rId4"/>
    <p:sldId id="323" r:id="rId5"/>
    <p:sldId id="321" r:id="rId6"/>
    <p:sldId id="322" r:id="rId7"/>
    <p:sldId id="327" r:id="rId8"/>
    <p:sldId id="324" r:id="rId9"/>
    <p:sldId id="325" r:id="rId10"/>
    <p:sldId id="326" r:id="rId11"/>
    <p:sldId id="328" r:id="rId12"/>
    <p:sldId id="330" r:id="rId13"/>
    <p:sldId id="329" r:id="rId14"/>
    <p:sldId id="359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2" r:id="rId35"/>
    <p:sldId id="353" r:id="rId36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32787"/>
    <p:restoredTop sz="90929"/>
  </p:normalViewPr>
  <p:slideViewPr>
    <p:cSldViewPr>
      <p:cViewPr varScale="1">
        <p:scale>
          <a:sx n="114" d="100"/>
          <a:sy n="114" d="100"/>
        </p:scale>
        <p:origin x="-3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ko-KR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3F8A2FC3-757B-4D23-B06B-840492C4E27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F5BBC-3499-43D5-9895-22EFC14985FB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51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69988" y="723900"/>
            <a:ext cx="4518025" cy="3387725"/>
          </a:xfrm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081462"/>
          </a:xfrm>
          <a:ln/>
        </p:spPr>
        <p:txBody>
          <a:bodyPr tIns="47625" bIns="47625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B2C15-CAE2-42A3-8864-CC5E3409554E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235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265F5D-CE79-4D99-9C9F-3C370F27CA99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6175" y="688975"/>
            <a:ext cx="4565650" cy="3424238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4113213"/>
          </a:xfrm>
          <a:ln/>
        </p:spPr>
        <p:txBody>
          <a:bodyPr tIns="47625" bIns="47625"/>
          <a:lstStyle/>
          <a:p>
            <a:pPr defTabSz="966788"/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421E8D-3471-409A-BF16-125381130C30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AAC44-B222-4397-9CD9-D5700E96FA29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4222DE-7E89-4FFC-891F-848F5E26D6BB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8FEDED-C77E-4783-B27E-F53CC35002C5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4538" cy="3416300"/>
          </a:xfrm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tIns="47625" bIns="47625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4A952B-733B-4925-9490-3D7A6FFAF97B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4538" cy="3416300"/>
          </a:xfrm>
          <a:ln cap="flat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tIns="47625" bIns="47625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26E73-5F42-4B45-A97E-427BF950E3AA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4538" cy="3416300"/>
          </a:xfrm>
          <a:ln cap="flat"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tIns="47625" bIns="47625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8801E-5AA7-4394-850C-1FC968C223FD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4538" cy="3416300"/>
          </a:xfrm>
          <a:ln cap="flat"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tIns="47625" bIns="47625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9E942-5742-4182-8D5A-2FC9E571B6A2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FFAD1-CC34-4B51-9BAF-5246F3D623AF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71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69988" y="723900"/>
            <a:ext cx="4518025" cy="3387725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081462"/>
          </a:xfrm>
          <a:ln/>
        </p:spPr>
        <p:txBody>
          <a:bodyPr tIns="47625" bIns="47625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AAE346-6D7E-40CE-B11F-4D650F21A3E4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8DB2FC-4A21-4F39-869F-2DA743FD6AAF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4538" cy="3416300"/>
          </a:xfrm>
          <a:ln cap="flat"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tIns="47625" bIns="47625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A374E8-E6F9-4A32-ACB4-AE5F03334EE2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34528B-1D97-436B-A11F-CFB875BA43E5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708BF-D195-4033-B5E1-4C3C9A771101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0AFD7-537A-4FD0-9749-80CB03D2BE78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4CF45-B5F9-4150-AFC4-17C9BA9EA71C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1AF6A-2EB2-4D80-911F-E256228D1465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349B0-A250-4BBD-8FD6-02EB4C303CFB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437C22-5167-4392-B335-37072D885F06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CF59D-E886-4F90-95FC-150339284195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86200" y="1588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886200" y="8688388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6463"/>
            <a:r>
              <a:rPr lang="en-US" altLang="ko-KR" sz="1000" i="1">
                <a:latin typeface="Times New Roman" pitchFamily="18" charset="0"/>
              </a:rPr>
              <a:t>25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8388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1588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886200" y="1588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886200" y="8688388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6463"/>
            <a:r>
              <a:rPr lang="en-US" altLang="ko-KR" sz="1000" i="1">
                <a:latin typeface="Times New Roman" pitchFamily="18" charset="0"/>
              </a:rPr>
              <a:t>22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8688388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1588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886200" y="1588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3886200" y="8688388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6463"/>
            <a:r>
              <a:rPr lang="en-US" altLang="ko-KR" sz="1000" i="1">
                <a:latin typeface="Times New Roman" pitchFamily="18" charset="0"/>
              </a:rPr>
              <a:t>22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8688388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0" y="1588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884613" y="1588"/>
            <a:ext cx="2973387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884613" y="8688388"/>
            <a:ext cx="297338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6463"/>
            <a:r>
              <a:rPr lang="en-US" altLang="ko-KR" sz="1000" i="1">
                <a:latin typeface="Times New Roman" pitchFamily="18" charset="0"/>
              </a:rPr>
              <a:t>18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0" y="8688388"/>
            <a:ext cx="297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0" y="1588"/>
            <a:ext cx="2970213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34" name="Rectangle 18"/>
          <p:cNvSpPr>
            <a:spLocks noChangeArrowheads="1" noTextEdit="1"/>
          </p:cNvSpPr>
          <p:nvPr>
            <p:ph type="sldImg"/>
          </p:nvPr>
        </p:nvSpPr>
        <p:spPr>
          <a:xfrm>
            <a:off x="1154113" y="695325"/>
            <a:ext cx="4548187" cy="3411538"/>
          </a:xfrm>
          <a:ln cap="flat"/>
        </p:spPr>
      </p:sp>
      <p:sp>
        <p:nvSpPr>
          <p:cNvPr id="9235" name="Rectangle 19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06463"/>
            <a:endParaRPr lang="ko-KR" altLang="ko-K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ED480-458A-4DD7-BEAF-D87CD69265E8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8875" y="698500"/>
            <a:ext cx="4540250" cy="3405188"/>
          </a:xfrm>
          <a:ln cap="flat"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341813"/>
            <a:ext cx="5048250" cy="4105275"/>
          </a:xfrm>
          <a:ln/>
        </p:spPr>
        <p:txBody>
          <a:bodyPr lIns="90488" rIns="90488"/>
          <a:lstStyle/>
          <a:p>
            <a:pPr defTabSz="908050"/>
            <a:endParaRPr lang="ko-KR" altLang="ko-K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7496E9-8CCB-4CFB-BBED-3EE1C0768261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E484A2-C12C-417A-85F3-574F05AC5DEE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5F4B2C-ED14-4225-B56E-E78C4B3DD220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D7932C-4E50-46D9-A554-5E118D6BACE5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9CFCF-35DF-448E-AF96-516C06F335A6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26E839-0257-4016-9EA7-A04459130119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86200" y="1588"/>
            <a:ext cx="29718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86200" y="869315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30275"/>
            <a:r>
              <a:rPr lang="en-US" altLang="ko-KR" sz="1000" i="1">
                <a:latin typeface="Times New Roman" pitchFamily="18" charset="0"/>
              </a:rPr>
              <a:t>10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9315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1588"/>
            <a:ext cx="29718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886200" y="1588"/>
            <a:ext cx="29718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886200" y="869315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30275"/>
            <a:r>
              <a:rPr lang="en-US" altLang="ko-KR" sz="1000" i="1">
                <a:latin typeface="Times New Roman" pitchFamily="18" charset="0"/>
              </a:rPr>
              <a:t>7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869315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0" y="1588"/>
            <a:ext cx="29718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3886200" y="1588"/>
            <a:ext cx="29718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3886200" y="869315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30275"/>
            <a:r>
              <a:rPr lang="en-US" altLang="ko-KR" sz="1000" i="1">
                <a:latin typeface="Times New Roman" pitchFamily="18" charset="0"/>
              </a:rPr>
              <a:t>7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0" y="869315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0" y="1588"/>
            <a:ext cx="29718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3884613" y="1588"/>
            <a:ext cx="29733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3884613" y="8693150"/>
            <a:ext cx="2973387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30275"/>
            <a:r>
              <a:rPr lang="en-US" altLang="ko-KR" sz="1000" i="1">
                <a:latin typeface="Times New Roman" pitchFamily="18" charset="0"/>
              </a:rPr>
              <a:t>6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0" y="8693150"/>
            <a:ext cx="29702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0" y="1588"/>
            <a:ext cx="297021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884613" y="1588"/>
            <a:ext cx="2973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884613" y="8640763"/>
            <a:ext cx="297338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30275"/>
            <a:r>
              <a:rPr lang="en-US" altLang="ko-KR" sz="1000" i="1">
                <a:latin typeface="Times New Roman" pitchFamily="18" charset="0"/>
              </a:rPr>
              <a:t>8</a:t>
            </a: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0" y="8640763"/>
            <a:ext cx="29702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0" y="1588"/>
            <a:ext cx="2970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6" name="Rectangle 22"/>
          <p:cNvSpPr>
            <a:spLocks noChangeArrowheads="1" noTextEdit="1"/>
          </p:cNvSpPr>
          <p:nvPr>
            <p:ph type="sldImg"/>
          </p:nvPr>
        </p:nvSpPr>
        <p:spPr>
          <a:xfrm>
            <a:off x="1157288" y="698500"/>
            <a:ext cx="4543425" cy="3408363"/>
          </a:xfrm>
          <a:ln cap="flat"/>
        </p:spPr>
      </p:sp>
      <p:sp>
        <p:nvSpPr>
          <p:cNvPr id="11287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4108450"/>
          </a:xfrm>
          <a:ln/>
        </p:spPr>
        <p:txBody>
          <a:bodyPr tIns="47625" bIns="47625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774E1-4C56-4FC1-92EA-63AC3913237E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33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7EBA2-BFCB-41F8-85BA-ADF3F1ED5543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ACED7-729A-47C3-AF57-B5FFA426AE89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74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14E39-6860-4031-AE37-6226BF23904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94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E121A7-CBDD-4A56-BCB1-4384CDBA9749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215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33BA8-E6D7-4FA1-B0D9-ADDA7F6BA79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0419E-0E53-47B9-B6C2-A3C7E98AD9A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34200" y="1274763"/>
            <a:ext cx="2208213" cy="48212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274763"/>
            <a:ext cx="6477000" cy="48212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097F8-E317-41C9-85C6-D03A8DE7BD4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682F0-6C54-4EF0-A5E5-C4BE85A1CAB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8ECA9-BB9C-460D-9119-74C4E2EDF2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286000" y="1981200"/>
            <a:ext cx="335121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89613" y="1981200"/>
            <a:ext cx="3352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0BE21C-E3BA-4F1A-9EB2-E4FD2ECB96D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1D62C-D104-463D-AB8F-60B39A2664F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69DA19-37E9-4231-A832-AB9FBF30C9F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46B21-CD76-44DD-811B-D6896536338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153A6-3CD3-41F7-9CB5-96FEA17D8ED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21CB0-37AF-4248-ADD6-F8BE7EC728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 userDrawn="1"/>
        </p:nvSpPr>
        <p:spPr bwMode="auto">
          <a:xfrm>
            <a:off x="1143000" y="0"/>
            <a:ext cx="8001000" cy="6858000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720" y="1584"/>
              </a:cxn>
              <a:cxn ang="0">
                <a:pos x="695" y="1609"/>
              </a:cxn>
              <a:cxn ang="0">
                <a:pos x="720" y="1584"/>
              </a:cxn>
              <a:cxn ang="0">
                <a:pos x="0" y="1584"/>
              </a:cxn>
              <a:cxn ang="0">
                <a:pos x="0" y="4319"/>
              </a:cxn>
              <a:cxn ang="0">
                <a:pos x="48" y="4319"/>
              </a:cxn>
              <a:cxn ang="0">
                <a:pos x="5039" y="4319"/>
              </a:cxn>
              <a:cxn ang="0">
                <a:pos x="5039" y="4272"/>
              </a:cxn>
              <a:cxn ang="0">
                <a:pos x="5039" y="0"/>
              </a:cxn>
              <a:cxn ang="0">
                <a:pos x="4848" y="0"/>
              </a:cxn>
              <a:cxn ang="0">
                <a:pos x="720" y="0"/>
              </a:cxn>
            </a:cxnLst>
            <a:rect l="0" t="0" r="r" b="b"/>
            <a:pathLst>
              <a:path w="5040" h="4320">
                <a:moveTo>
                  <a:pt x="720" y="0"/>
                </a:moveTo>
                <a:lnTo>
                  <a:pt x="720" y="1584"/>
                </a:lnTo>
                <a:lnTo>
                  <a:pt x="695" y="1609"/>
                </a:lnTo>
                <a:lnTo>
                  <a:pt x="720" y="1584"/>
                </a:lnTo>
                <a:lnTo>
                  <a:pt x="0" y="1584"/>
                </a:lnTo>
                <a:lnTo>
                  <a:pt x="0" y="4319"/>
                </a:lnTo>
                <a:lnTo>
                  <a:pt x="48" y="4319"/>
                </a:lnTo>
                <a:lnTo>
                  <a:pt x="5039" y="4319"/>
                </a:lnTo>
                <a:lnTo>
                  <a:pt x="5039" y="4272"/>
                </a:lnTo>
                <a:lnTo>
                  <a:pt x="5039" y="0"/>
                </a:lnTo>
                <a:lnTo>
                  <a:pt x="4848" y="0"/>
                </a:lnTo>
                <a:lnTo>
                  <a:pt x="720" y="0"/>
                </a:lnTo>
              </a:path>
            </a:pathLst>
          </a:cu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143000"/>
            <a:ext cx="9142413" cy="60960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74763"/>
            <a:ext cx="8837613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981200"/>
            <a:ext cx="68564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2286000" cy="1143000"/>
          </a:xfrm>
          <a:prstGeom prst="rect">
            <a:avLst/>
          </a:prstGeom>
          <a:solidFill>
            <a:srgbClr val="2D165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altLang="ko-KR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endParaRPr lang="en-US" altLang="ko-KR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20688" y="54768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ko-KR" sz="2800">
                <a:solidFill>
                  <a:srgbClr val="FFCC00"/>
                </a:solidFill>
                <a:latin typeface="Times New Roman" pitchFamily="18" charset="0"/>
              </a:rPr>
              <a:t>Potential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71488" y="165100"/>
            <a:ext cx="13477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ko-KR" sz="1000">
                <a:solidFill>
                  <a:srgbClr val="FFCC00"/>
                </a:solidFill>
                <a:latin typeface="Times New Roman" pitchFamily="18" charset="0"/>
              </a:rPr>
              <a:t>Reach Your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93713" y="266700"/>
            <a:ext cx="13033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ko-KR" sz="2600">
                <a:solidFill>
                  <a:schemeClr val="bg1"/>
                </a:solidFill>
                <a:latin typeface="Times New Roman" pitchFamily="18" charset="0"/>
              </a:rPr>
              <a:t>True</a:t>
            </a:r>
          </a:p>
        </p:txBody>
      </p:sp>
      <p:pic>
        <p:nvPicPr>
          <p:cNvPr id="1036" name="Picture 12"/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49238" y="6196013"/>
            <a:ext cx="3651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454900" y="6483350"/>
            <a:ext cx="1543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000">
                <a:latin typeface="Times New Roman" pitchFamily="18" charset="0"/>
              </a:rPr>
              <a:t>©1996 All rights reserved.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8A0DBB46-AF6D-40F4-B35E-F22046E0E73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itchFamily="34" charset="0"/>
          <a:ea typeface="굴림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itchFamily="34" charset="0"/>
          <a:ea typeface="굴림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itchFamily="34" charset="0"/>
          <a:ea typeface="굴림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itchFamily="34" charset="0"/>
          <a:ea typeface="굴림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itchFamily="34" charset="0"/>
          <a:ea typeface="굴림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itchFamily="34" charset="0"/>
          <a:ea typeface="굴림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itchFamily="34" charset="0"/>
          <a:ea typeface="굴림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itchFamily="34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0"/>
            <a:ext cx="7772400" cy="2824163"/>
          </a:xfrm>
          <a:noFill/>
          <a:ln/>
        </p:spPr>
        <p:txBody>
          <a:bodyPr/>
          <a:lstStyle/>
          <a:p>
            <a:pPr algn="ctr"/>
            <a:r>
              <a:rPr lang="en-US" altLang="ko-KR" sz="6000" b="1">
                <a:solidFill>
                  <a:schemeClr val="tx1"/>
                </a:solidFill>
              </a:rPr>
              <a:t>DMCplus</a:t>
            </a:r>
            <a:r>
              <a:rPr lang="en-US" altLang="ko-KR" sz="6000">
                <a:solidFill>
                  <a:schemeClr val="tx1"/>
                </a:solidFill>
              </a:rPr>
              <a:t> </a:t>
            </a:r>
            <a:r>
              <a:rPr lang="en-US" altLang="ko-KR" sz="8000">
                <a:solidFill>
                  <a:schemeClr val="tx1"/>
                </a:solidFill>
              </a:rPr>
              <a:t/>
            </a:r>
            <a:br>
              <a:rPr lang="en-US" altLang="ko-KR" sz="8000">
                <a:solidFill>
                  <a:schemeClr val="tx1"/>
                </a:solidFill>
              </a:rPr>
            </a:br>
            <a:r>
              <a:rPr lang="en-US" altLang="ko-KR" sz="4000">
                <a:solidFill>
                  <a:schemeClr val="tx1"/>
                </a:solidFill>
              </a:rPr>
              <a:t/>
            </a:r>
            <a:br>
              <a:rPr lang="en-US" altLang="ko-KR" sz="4000">
                <a:solidFill>
                  <a:schemeClr val="tx1"/>
                </a:solidFill>
              </a:rPr>
            </a:br>
            <a:r>
              <a:rPr lang="en-US" altLang="ko-KR" sz="4000">
                <a:solidFill>
                  <a:schemeClr val="tx1"/>
                </a:solidFill>
              </a:rPr>
              <a:t>Features and Functions</a:t>
            </a:r>
            <a:br>
              <a:rPr lang="en-US" altLang="ko-KR" sz="4000">
                <a:solidFill>
                  <a:schemeClr val="tx1"/>
                </a:solidFill>
              </a:rPr>
            </a:br>
            <a:r>
              <a:rPr lang="en-US" altLang="ko-KR" sz="40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1EDE-DC26-461A-9730-575C178D9D7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Connect, CIMIO, CIMIO Server</a:t>
            </a:r>
          </a:p>
          <a:p>
            <a:pPr lvl="2"/>
            <a:r>
              <a:rPr lang="en-US" altLang="ko-KR"/>
              <a:t>AspenTech I/O Subsystem</a:t>
            </a:r>
          </a:p>
          <a:p>
            <a:r>
              <a:rPr lang="en-US" altLang="ko-KR"/>
              <a:t>View Client/Server</a:t>
            </a:r>
          </a:p>
          <a:p>
            <a:pPr lvl="2"/>
            <a:r>
              <a:rPr lang="en-US" altLang="ko-KR"/>
              <a:t>Display Live Controller Data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DMCplus Components</a:t>
            </a: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AF72-53E9-43DC-8D8A-0AEA7B052330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DMCplus-Control Structure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076450" y="1919288"/>
            <a:ext cx="6570663" cy="5889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550" tIns="41275" rIns="82550" bIns="41275" anchor="ctr"/>
          <a:lstStyle/>
          <a:p>
            <a:pPr algn="ctr" defTabSz="739775"/>
            <a:r>
              <a:rPr lang="en-US" altLang="ko-KR" sz="1800" b="1">
                <a:solidFill>
                  <a:schemeClr val="tx2"/>
                </a:solidFill>
              </a:rPr>
              <a:t>Economics</a:t>
            </a:r>
          </a:p>
          <a:p>
            <a:pPr algn="ctr" defTabSz="739775"/>
            <a:r>
              <a:rPr lang="en-US" altLang="ko-KR" sz="1400" b="1">
                <a:solidFill>
                  <a:schemeClr val="tx2"/>
                </a:solidFill>
              </a:rPr>
              <a:t>Costs on Manipulated Variables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76450" y="3389313"/>
            <a:ext cx="6570663" cy="1658937"/>
          </a:xfrm>
          <a:prstGeom prst="rect">
            <a:avLst/>
          </a:prstGeom>
          <a:gradFill rotWithShape="0">
            <a:gsLst>
              <a:gs pos="0">
                <a:srgbClr val="006633"/>
              </a:gs>
              <a:gs pos="50000">
                <a:srgbClr val="006633">
                  <a:gamma/>
                  <a:tint val="70196"/>
                  <a:invGamma/>
                </a:srgbClr>
              </a:gs>
              <a:gs pos="100000">
                <a:srgbClr val="006633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681538" y="3857625"/>
            <a:ext cx="1428750" cy="788988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550" tIns="41275" rIns="82550" bIns="41275" anchor="ctr"/>
          <a:lstStyle/>
          <a:p>
            <a:pPr algn="ctr" defTabSz="739775"/>
            <a:r>
              <a:rPr lang="en-US" altLang="ko-KR" sz="1800" b="1" i="1">
                <a:solidFill>
                  <a:srgbClr val="003300"/>
                </a:solidFill>
              </a:rPr>
              <a:t>Linear</a:t>
            </a:r>
          </a:p>
          <a:p>
            <a:pPr algn="ctr" defTabSz="739775"/>
            <a:r>
              <a:rPr lang="en-US" altLang="ko-KR" sz="1800" b="1" i="1">
                <a:solidFill>
                  <a:srgbClr val="003300"/>
                </a:solidFill>
              </a:rPr>
              <a:t>Program</a:t>
            </a:r>
          </a:p>
          <a:p>
            <a:pPr algn="ctr" defTabSz="739775"/>
            <a:r>
              <a:rPr lang="en-US" altLang="ko-KR" sz="1800" b="1" i="1">
                <a:solidFill>
                  <a:srgbClr val="003300"/>
                </a:solidFill>
              </a:rPr>
              <a:t>Module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877050" y="3857625"/>
            <a:ext cx="1495425" cy="788988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550" tIns="41275" rIns="82550" bIns="41275" anchor="ctr"/>
          <a:lstStyle/>
          <a:p>
            <a:pPr algn="ctr" defTabSz="739775"/>
            <a:r>
              <a:rPr lang="en-US" altLang="ko-KR" sz="1800" b="1" i="1">
                <a:solidFill>
                  <a:srgbClr val="003300"/>
                </a:solidFill>
              </a:rPr>
              <a:t>Dynamic </a:t>
            </a:r>
          </a:p>
          <a:p>
            <a:pPr algn="ctr" defTabSz="739775"/>
            <a:r>
              <a:rPr lang="en-US" altLang="ko-KR" sz="1800" b="1" i="1">
                <a:solidFill>
                  <a:srgbClr val="003300"/>
                </a:solidFill>
              </a:rPr>
              <a:t>Control </a:t>
            </a:r>
          </a:p>
          <a:p>
            <a:pPr algn="ctr" defTabSz="739775"/>
            <a:r>
              <a:rPr lang="en-US" altLang="ko-KR" sz="1800" b="1" i="1">
                <a:solidFill>
                  <a:srgbClr val="003300"/>
                </a:solidFill>
              </a:rPr>
              <a:t>Module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076450" y="5729288"/>
            <a:ext cx="6502400" cy="3222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550" tIns="41275" rIns="82550" bIns="41275" anchor="ctr"/>
          <a:lstStyle/>
          <a:p>
            <a:pPr algn="ctr" defTabSz="739775"/>
            <a:r>
              <a:rPr lang="en-US" altLang="ko-KR" sz="1800" b="1">
                <a:solidFill>
                  <a:schemeClr val="tx2"/>
                </a:solidFill>
              </a:rPr>
              <a:t>DCS/Real-Time Database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076450" y="6197600"/>
            <a:ext cx="6502400" cy="3206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550" tIns="41275" rIns="82550" bIns="41275" anchor="ctr"/>
          <a:lstStyle/>
          <a:p>
            <a:pPr algn="ctr" defTabSz="739775"/>
            <a:r>
              <a:rPr lang="en-US" altLang="ko-KR" sz="1800" b="1">
                <a:solidFill>
                  <a:schemeClr val="tx2"/>
                </a:solidFill>
              </a:rPr>
              <a:t>Process</a:t>
            </a: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3173413" y="5862638"/>
            <a:ext cx="365125" cy="522287"/>
          </a:xfrm>
          <a:prstGeom prst="upArrow">
            <a:avLst>
              <a:gd name="adj1" fmla="val 50000"/>
              <a:gd name="adj2" fmla="val 75078"/>
            </a:avLst>
          </a:prstGeom>
          <a:solidFill>
            <a:srgbClr val="006633"/>
          </a:solidFill>
          <a:ln w="12700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7288213" y="5862638"/>
            <a:ext cx="365125" cy="522287"/>
          </a:xfrm>
          <a:prstGeom prst="downArrow">
            <a:avLst>
              <a:gd name="adj1" fmla="val 50000"/>
              <a:gd name="adj2" fmla="val 75118"/>
            </a:avLst>
          </a:prstGeom>
          <a:solidFill>
            <a:srgbClr val="006633"/>
          </a:solidFill>
          <a:ln w="12700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2960688" y="4654550"/>
            <a:ext cx="0" cy="1068388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3167063" y="4654550"/>
            <a:ext cx="0" cy="1068388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5360988" y="4654550"/>
            <a:ext cx="0" cy="1068388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7556500" y="4654550"/>
            <a:ext cx="0" cy="1068388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4591" name="Freeform 15"/>
          <p:cNvSpPr>
            <a:spLocks/>
          </p:cNvSpPr>
          <p:nvPr/>
        </p:nvSpPr>
        <p:spPr bwMode="auto">
          <a:xfrm>
            <a:off x="3373438" y="4652963"/>
            <a:ext cx="3978275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5"/>
              </a:cxn>
              <a:cxn ang="0">
                <a:pos x="2505" y="295"/>
              </a:cxn>
              <a:cxn ang="0">
                <a:pos x="2505" y="0"/>
              </a:cxn>
            </a:cxnLst>
            <a:rect l="0" t="0" r="r" b="b"/>
            <a:pathLst>
              <a:path w="2506" h="296">
                <a:moveTo>
                  <a:pt x="0" y="0"/>
                </a:moveTo>
                <a:lnTo>
                  <a:pt x="0" y="295"/>
                </a:lnTo>
                <a:lnTo>
                  <a:pt x="2505" y="295"/>
                </a:lnTo>
                <a:lnTo>
                  <a:pt x="2505" y="0"/>
                </a:lnTo>
              </a:path>
            </a:pathLst>
          </a:custGeom>
          <a:noFill/>
          <a:ln w="50800" cap="rnd" cmpd="sng">
            <a:solidFill>
              <a:srgbClr val="003300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6118225" y="4386263"/>
            <a:ext cx="752475" cy="0"/>
          </a:xfrm>
          <a:prstGeom prst="line">
            <a:avLst/>
          </a:prstGeom>
          <a:noFill/>
          <a:ln w="50800">
            <a:solidFill>
              <a:srgbClr val="006633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3854450" y="4251325"/>
            <a:ext cx="820738" cy="0"/>
          </a:xfrm>
          <a:prstGeom prst="line">
            <a:avLst/>
          </a:prstGeom>
          <a:noFill/>
          <a:ln w="50800">
            <a:solidFill>
              <a:srgbClr val="006633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6118225" y="4119563"/>
            <a:ext cx="752475" cy="0"/>
          </a:xfrm>
          <a:prstGeom prst="line">
            <a:avLst/>
          </a:prstGeom>
          <a:noFill/>
          <a:ln w="50800">
            <a:solidFill>
              <a:srgbClr val="006633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1870075" y="5057775"/>
            <a:ext cx="10795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ctr" defTabSz="739775"/>
            <a:r>
              <a:rPr lang="en-US" altLang="ko-KR" sz="1400" b="1"/>
              <a:t>Dependent</a:t>
            </a:r>
          </a:p>
          <a:p>
            <a:pPr algn="ctr" defTabSz="739775"/>
            <a:r>
              <a:rPr lang="en-US" altLang="ko-KR" sz="1400" b="1"/>
              <a:t>Variable</a:t>
            </a:r>
          </a:p>
          <a:p>
            <a:pPr algn="ctr" defTabSz="739775"/>
            <a:r>
              <a:rPr lang="en-US" altLang="ko-KR" sz="1400" b="1"/>
              <a:t>Values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3181350" y="5259388"/>
            <a:ext cx="147955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ctr" defTabSz="739775"/>
            <a:r>
              <a:rPr lang="en-US" altLang="ko-KR" sz="1400" b="1"/>
              <a:t>Independent</a:t>
            </a:r>
          </a:p>
          <a:p>
            <a:pPr algn="ctr" defTabSz="739775"/>
            <a:r>
              <a:rPr lang="en-US" altLang="ko-KR" sz="1400" b="1"/>
              <a:t>Variable Values</a:t>
            </a: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5375275" y="5259388"/>
            <a:ext cx="147955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ctr" defTabSz="739775"/>
            <a:r>
              <a:rPr lang="en-US" altLang="ko-KR" sz="1400" b="1"/>
              <a:t>Manipulated</a:t>
            </a:r>
          </a:p>
          <a:p>
            <a:pPr algn="ctr" defTabSz="739775"/>
            <a:r>
              <a:rPr lang="en-US" altLang="ko-KR" sz="1400" b="1"/>
              <a:t>Variable Values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7664450" y="5057775"/>
            <a:ext cx="8763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ctr" defTabSz="739775"/>
            <a:r>
              <a:rPr lang="en-US" altLang="ko-KR" sz="1400" b="1"/>
              <a:t>Setpoint</a:t>
            </a:r>
          </a:p>
          <a:p>
            <a:pPr algn="ctr" defTabSz="739775"/>
            <a:r>
              <a:rPr lang="en-US" altLang="ko-KR" sz="1400" b="1"/>
              <a:t>Output</a:t>
            </a:r>
          </a:p>
          <a:p>
            <a:pPr algn="ctr" defTabSz="739775"/>
            <a:r>
              <a:rPr lang="en-US" altLang="ko-KR" sz="1400" b="1"/>
              <a:t>Values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2008188" y="2919413"/>
            <a:ext cx="10541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ctr" defTabSz="739775"/>
            <a:r>
              <a:rPr lang="en-US" altLang="ko-KR" sz="1400" b="1"/>
              <a:t>Limits and</a:t>
            </a:r>
          </a:p>
          <a:p>
            <a:pPr algn="ctr" defTabSz="739775"/>
            <a:r>
              <a:rPr lang="en-US" altLang="ko-KR" sz="1400" b="1"/>
              <a:t>Targets</a:t>
            </a:r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7675563" y="2919413"/>
            <a:ext cx="10302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ctr" defTabSz="739775"/>
            <a:r>
              <a:rPr lang="en-US" altLang="ko-KR" sz="1400" b="1"/>
              <a:t>Tuning</a:t>
            </a:r>
          </a:p>
          <a:p>
            <a:pPr algn="ctr" defTabSz="739775"/>
            <a:r>
              <a:rPr lang="en-US" altLang="ko-KR" sz="1400" b="1"/>
              <a:t>Constants</a:t>
            </a:r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7624763" y="2916238"/>
            <a:ext cx="0" cy="935037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3098800" y="3521075"/>
            <a:ext cx="1919288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ctr" defTabSz="739775"/>
            <a:r>
              <a:rPr lang="en-US" altLang="ko-KR" sz="1400" b="1"/>
              <a:t>Dynamic Predictions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6092825" y="3521075"/>
            <a:ext cx="80803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ctr" defTabSz="739775"/>
            <a:r>
              <a:rPr lang="en-US" altLang="ko-KR" sz="1400" b="1"/>
              <a:t>MV</a:t>
            </a:r>
          </a:p>
          <a:p>
            <a:pPr algn="ctr" defTabSz="739775"/>
            <a:r>
              <a:rPr lang="en-US" altLang="ko-KR" sz="1400" b="1"/>
              <a:t>Targets</a:t>
            </a: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3671888" y="4276725"/>
            <a:ext cx="118268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ctr" defTabSz="739775"/>
            <a:r>
              <a:rPr lang="en-US" altLang="ko-KR" sz="1400" b="1"/>
              <a:t>Steady</a:t>
            </a:r>
          </a:p>
          <a:p>
            <a:pPr algn="ctr" defTabSz="739775"/>
            <a:r>
              <a:rPr lang="en-US" altLang="ko-KR" sz="1400" b="1"/>
              <a:t>State</a:t>
            </a:r>
          </a:p>
          <a:p>
            <a:pPr algn="ctr" defTabSz="739775"/>
            <a:r>
              <a:rPr lang="en-US" altLang="ko-KR" sz="1400" b="1"/>
              <a:t> Predictions</a:t>
            </a: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6054725" y="4429125"/>
            <a:ext cx="80803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ctr" defTabSz="739775"/>
            <a:r>
              <a:rPr lang="en-US" altLang="ko-KR" sz="1400" b="1"/>
              <a:t>CV</a:t>
            </a:r>
          </a:p>
          <a:p>
            <a:pPr algn="ctr" defTabSz="739775"/>
            <a:r>
              <a:rPr lang="en-US" altLang="ko-KR" sz="1400" b="1"/>
              <a:t>Targets</a:t>
            </a:r>
          </a:p>
        </p:txBody>
      </p:sp>
      <p:sp>
        <p:nvSpPr>
          <p:cNvPr id="24606" name="Freeform 30"/>
          <p:cNvSpPr>
            <a:spLocks/>
          </p:cNvSpPr>
          <p:nvPr/>
        </p:nvSpPr>
        <p:spPr bwMode="auto">
          <a:xfrm>
            <a:off x="3167063" y="2914650"/>
            <a:ext cx="4184650" cy="938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3"/>
              </a:cxn>
              <a:cxn ang="0">
                <a:pos x="2635" y="83"/>
              </a:cxn>
              <a:cxn ang="0">
                <a:pos x="2635" y="590"/>
              </a:cxn>
            </a:cxnLst>
            <a:rect l="0" t="0" r="r" b="b"/>
            <a:pathLst>
              <a:path w="2636" h="591">
                <a:moveTo>
                  <a:pt x="0" y="0"/>
                </a:moveTo>
                <a:lnTo>
                  <a:pt x="0" y="83"/>
                </a:lnTo>
                <a:lnTo>
                  <a:pt x="2635" y="83"/>
                </a:lnTo>
                <a:lnTo>
                  <a:pt x="2635" y="590"/>
                </a:lnTo>
              </a:path>
            </a:pathLst>
          </a:custGeom>
          <a:noFill/>
          <a:ln w="50800" cap="rnd" cmpd="sng">
            <a:solidFill>
              <a:srgbClr val="003300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 flipV="1">
            <a:off x="5360988" y="3116263"/>
            <a:ext cx="0" cy="733425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 flipV="1">
            <a:off x="5360988" y="2516188"/>
            <a:ext cx="0" cy="465137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 flipV="1">
            <a:off x="5087938" y="3049588"/>
            <a:ext cx="0" cy="801687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4610" name="Freeform 34"/>
          <p:cNvSpPr>
            <a:spLocks/>
          </p:cNvSpPr>
          <p:nvPr/>
        </p:nvSpPr>
        <p:spPr bwMode="auto">
          <a:xfrm>
            <a:off x="5635625" y="3182938"/>
            <a:ext cx="1579563" cy="669925"/>
          </a:xfrm>
          <a:custGeom>
            <a:avLst/>
            <a:gdLst/>
            <a:ahLst/>
            <a:cxnLst>
              <a:cxn ang="0">
                <a:pos x="0" y="421"/>
              </a:cxn>
              <a:cxn ang="0">
                <a:pos x="0" y="0"/>
              </a:cxn>
              <a:cxn ang="0">
                <a:pos x="994" y="0"/>
              </a:cxn>
            </a:cxnLst>
            <a:rect l="0" t="0" r="r" b="b"/>
            <a:pathLst>
              <a:path w="995" h="422">
                <a:moveTo>
                  <a:pt x="0" y="421"/>
                </a:moveTo>
                <a:lnTo>
                  <a:pt x="0" y="0"/>
                </a:lnTo>
                <a:lnTo>
                  <a:pt x="994" y="0"/>
                </a:lnTo>
              </a:path>
            </a:pathLst>
          </a:custGeom>
          <a:noFill/>
          <a:ln w="50800" cap="rnd" cmpd="sng">
            <a:solidFill>
              <a:srgbClr val="003300"/>
            </a:solidFill>
            <a:prstDash val="solid"/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7489825" y="3182938"/>
            <a:ext cx="134938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2076450" y="2587625"/>
            <a:ext cx="2112963" cy="3206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550" tIns="41275" rIns="82550" bIns="41275" anchor="ctr"/>
          <a:lstStyle/>
          <a:p>
            <a:pPr algn="ctr" defTabSz="739775"/>
            <a:r>
              <a:rPr lang="en-US" altLang="ko-KR" sz="1800" b="1">
                <a:solidFill>
                  <a:schemeClr val="tx2"/>
                </a:solidFill>
              </a:rPr>
              <a:t>Operator</a:t>
            </a:r>
          </a:p>
        </p:txBody>
      </p:sp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6534150" y="2587625"/>
            <a:ext cx="2112963" cy="3206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550" tIns="41275" rIns="82550" bIns="41275" anchor="ctr"/>
          <a:lstStyle/>
          <a:p>
            <a:pPr algn="ctr" defTabSz="739775"/>
            <a:r>
              <a:rPr lang="en-US" altLang="ko-KR" sz="1800" b="1">
                <a:solidFill>
                  <a:schemeClr val="tx2"/>
                </a:solidFill>
              </a:rPr>
              <a:t>Control Engineer</a:t>
            </a:r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3030538" y="3451225"/>
            <a:ext cx="1920875" cy="401638"/>
          </a:xfrm>
          <a:custGeom>
            <a:avLst/>
            <a:gdLst/>
            <a:ahLst/>
            <a:cxnLst>
              <a:cxn ang="0">
                <a:pos x="0" y="252"/>
              </a:cxn>
              <a:cxn ang="0">
                <a:pos x="0" y="0"/>
              </a:cxn>
              <a:cxn ang="0">
                <a:pos x="1209" y="0"/>
              </a:cxn>
            </a:cxnLst>
            <a:rect l="0" t="0" r="r" b="b"/>
            <a:pathLst>
              <a:path w="1210" h="253">
                <a:moveTo>
                  <a:pt x="0" y="252"/>
                </a:moveTo>
                <a:lnTo>
                  <a:pt x="0" y="0"/>
                </a:lnTo>
                <a:lnTo>
                  <a:pt x="1209" y="0"/>
                </a:lnTo>
              </a:path>
            </a:pathLst>
          </a:custGeom>
          <a:noFill/>
          <a:ln w="50800" cap="rnd" cmpd="sng">
            <a:solidFill>
              <a:srgbClr val="00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>
            <a:off x="5157788" y="3451225"/>
            <a:ext cx="134937" cy="0"/>
          </a:xfrm>
          <a:prstGeom prst="line">
            <a:avLst/>
          </a:prstGeom>
          <a:noFill/>
          <a:ln w="50800">
            <a:solidFill>
              <a:srgbClr val="006633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4616" name="Line 40"/>
          <p:cNvSpPr>
            <a:spLocks noChangeShapeType="1"/>
          </p:cNvSpPr>
          <p:nvPr/>
        </p:nvSpPr>
        <p:spPr bwMode="auto">
          <a:xfrm>
            <a:off x="5491163" y="3451225"/>
            <a:ext cx="76200" cy="0"/>
          </a:xfrm>
          <a:prstGeom prst="line">
            <a:avLst/>
          </a:prstGeom>
          <a:noFill/>
          <a:ln w="50800">
            <a:solidFill>
              <a:srgbClr val="006633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4617" name="Freeform 41"/>
          <p:cNvSpPr>
            <a:spLocks/>
          </p:cNvSpPr>
          <p:nvPr/>
        </p:nvSpPr>
        <p:spPr bwMode="auto">
          <a:xfrm>
            <a:off x="5773738" y="3451225"/>
            <a:ext cx="1373187" cy="401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4" y="0"/>
              </a:cxn>
              <a:cxn ang="0">
                <a:pos x="864" y="252"/>
              </a:cxn>
            </a:cxnLst>
            <a:rect l="0" t="0" r="r" b="b"/>
            <a:pathLst>
              <a:path w="865" h="253">
                <a:moveTo>
                  <a:pt x="0" y="0"/>
                </a:moveTo>
                <a:lnTo>
                  <a:pt x="864" y="0"/>
                </a:lnTo>
                <a:lnTo>
                  <a:pt x="864" y="252"/>
                </a:lnTo>
              </a:path>
            </a:pathLst>
          </a:custGeom>
          <a:noFill/>
          <a:ln w="50800" cap="rnd" cmpd="sng">
            <a:solidFill>
              <a:srgbClr val="006633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2419350" y="3857625"/>
            <a:ext cx="1427163" cy="788988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550" tIns="41275" rIns="82550" bIns="41275" anchor="ctr"/>
          <a:lstStyle/>
          <a:p>
            <a:pPr algn="ctr" defTabSz="739775"/>
            <a:r>
              <a:rPr lang="en-US" altLang="ko-KR" sz="1800" b="1" i="1">
                <a:solidFill>
                  <a:srgbClr val="003300"/>
                </a:solidFill>
              </a:rPr>
              <a:t>Prediction</a:t>
            </a:r>
          </a:p>
          <a:p>
            <a:pPr algn="ctr" defTabSz="739775"/>
            <a:r>
              <a:rPr lang="en-US" altLang="ko-KR" sz="1800" b="1" i="1">
                <a:solidFill>
                  <a:srgbClr val="003300"/>
                </a:solidFill>
              </a:rPr>
              <a:t>Module</a:t>
            </a: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8362-F769-4709-8BD6-0A50F06D5CD8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DMCplus Features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Dynamic Weighting</a:t>
            </a:r>
          </a:p>
          <a:p>
            <a:r>
              <a:rPr lang="en-US" altLang="ko-KR"/>
              <a:t>Future Moves</a:t>
            </a:r>
          </a:p>
          <a:p>
            <a:r>
              <a:rPr lang="en-US" altLang="ko-KR"/>
              <a:t>CV Limit Ranking</a:t>
            </a:r>
          </a:p>
          <a:p>
            <a:r>
              <a:rPr lang="en-US" altLang="ko-KR"/>
              <a:t>Standard Transforms </a:t>
            </a:r>
          </a:p>
          <a:p>
            <a:r>
              <a:rPr lang="en-US" altLang="ko-KR"/>
              <a:t>Input and Output Calculations</a:t>
            </a:r>
          </a:p>
          <a:p>
            <a:r>
              <a:rPr lang="en-US" altLang="ko-KR"/>
              <a:t>Composite Linear Program </a:t>
            </a:r>
          </a:p>
          <a:p>
            <a:r>
              <a:rPr lang="en-US" altLang="ko-KR"/>
              <a:t>Subcontrollers</a:t>
            </a:r>
          </a:p>
          <a:p>
            <a:r>
              <a:rPr lang="en-US" altLang="ko-KR"/>
              <a:t>External Optimizer Targets</a:t>
            </a:r>
          </a:p>
          <a:p>
            <a:r>
              <a:rPr lang="en-US" altLang="ko-KR"/>
              <a:t>Variable Gains</a:t>
            </a: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C648-0D83-4A24-91CD-30AB11A6CB75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DMCplus Tuning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 b="1"/>
              <a:t>Equal Concern Error</a:t>
            </a:r>
            <a:endParaRPr lang="en-US" altLang="ko-KR"/>
          </a:p>
          <a:p>
            <a:pPr lvl="1"/>
            <a:r>
              <a:rPr lang="en-US" altLang="ko-KR"/>
              <a:t>Relative importance of CV errors</a:t>
            </a:r>
          </a:p>
          <a:p>
            <a:pPr lvl="1"/>
            <a:r>
              <a:rPr lang="en-US" altLang="ko-KR"/>
              <a:t>Steady-state constraints </a:t>
            </a:r>
            <a:r>
              <a:rPr lang="en-US" altLang="ko-KR" i="1"/>
              <a:t>and</a:t>
            </a:r>
            <a:r>
              <a:rPr lang="en-US" altLang="ko-KR"/>
              <a:t> CV dynamics</a:t>
            </a:r>
          </a:p>
          <a:p>
            <a:pPr lvl="1"/>
            <a:r>
              <a:rPr lang="en-US" altLang="ko-KR"/>
              <a:t>Engineering unit scaling </a:t>
            </a:r>
            <a:r>
              <a:rPr lang="en-US" altLang="ko-KR" i="1"/>
              <a:t>and</a:t>
            </a:r>
            <a:r>
              <a:rPr lang="en-US" altLang="ko-KR"/>
              <a:t> prioritization</a:t>
            </a:r>
          </a:p>
          <a:p>
            <a:r>
              <a:rPr lang="en-US" altLang="ko-KR" b="1"/>
              <a:t>Move Suppression</a:t>
            </a:r>
            <a:endParaRPr lang="en-US" altLang="ko-KR"/>
          </a:p>
          <a:p>
            <a:pPr lvl="1"/>
            <a:r>
              <a:rPr lang="en-US" altLang="ko-KR"/>
              <a:t>Balance MV movement and CV error</a:t>
            </a:r>
          </a:p>
          <a:p>
            <a:pPr lvl="1"/>
            <a:r>
              <a:rPr lang="en-US" altLang="ko-KR"/>
              <a:t>Optimal distribution of variability</a:t>
            </a: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B9CB-4069-4566-8639-4F8FBF0C4FAA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DMCPlus Peformance Issues</a:t>
            </a:r>
          </a:p>
        </p:txBody>
      </p:sp>
      <p:sp>
        <p:nvSpPr>
          <p:cNvPr id="30723" name="Freeform 3"/>
          <p:cNvSpPr>
            <a:spLocks/>
          </p:cNvSpPr>
          <p:nvPr/>
        </p:nvSpPr>
        <p:spPr bwMode="auto">
          <a:xfrm>
            <a:off x="2306638" y="2155825"/>
            <a:ext cx="69850" cy="63500"/>
          </a:xfrm>
          <a:custGeom>
            <a:avLst/>
            <a:gdLst/>
            <a:ahLst/>
            <a:cxnLst>
              <a:cxn ang="0">
                <a:pos x="0" y="39"/>
              </a:cxn>
              <a:cxn ang="0">
                <a:pos x="0" y="0"/>
              </a:cxn>
              <a:cxn ang="0">
                <a:pos x="43" y="0"/>
              </a:cxn>
              <a:cxn ang="0">
                <a:pos x="43" y="39"/>
              </a:cxn>
              <a:cxn ang="0">
                <a:pos x="0" y="39"/>
              </a:cxn>
            </a:cxnLst>
            <a:rect l="0" t="0" r="r" b="b"/>
            <a:pathLst>
              <a:path w="44" h="40">
                <a:moveTo>
                  <a:pt x="0" y="39"/>
                </a:moveTo>
                <a:lnTo>
                  <a:pt x="0" y="0"/>
                </a:lnTo>
                <a:lnTo>
                  <a:pt x="43" y="0"/>
                </a:lnTo>
                <a:lnTo>
                  <a:pt x="43" y="39"/>
                </a:lnTo>
                <a:lnTo>
                  <a:pt x="0" y="39"/>
                </a:lnTo>
              </a:path>
            </a:pathLst>
          </a:custGeom>
          <a:solidFill>
            <a:srgbClr val="0000FF"/>
          </a:solidFill>
          <a:ln w="12700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362200" y="1981200"/>
            <a:ext cx="4970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</a:rPr>
              <a:t>Higher Resolution in Model and Controller.</a:t>
            </a:r>
          </a:p>
        </p:txBody>
      </p:sp>
      <p:sp>
        <p:nvSpPr>
          <p:cNvPr id="30725" name="Freeform 5"/>
          <p:cNvSpPr>
            <a:spLocks/>
          </p:cNvSpPr>
          <p:nvPr/>
        </p:nvSpPr>
        <p:spPr bwMode="auto">
          <a:xfrm>
            <a:off x="2714625" y="2514600"/>
            <a:ext cx="109538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"/>
              </a:cxn>
              <a:cxn ang="0">
                <a:pos x="68" y="16"/>
              </a:cxn>
              <a:cxn ang="0">
                <a:pos x="68" y="0"/>
              </a:cxn>
              <a:cxn ang="0">
                <a:pos x="0" y="0"/>
              </a:cxn>
            </a:cxnLst>
            <a:rect l="0" t="0" r="r" b="b"/>
            <a:pathLst>
              <a:path w="69" h="17">
                <a:moveTo>
                  <a:pt x="0" y="0"/>
                </a:moveTo>
                <a:lnTo>
                  <a:pt x="0" y="16"/>
                </a:lnTo>
                <a:lnTo>
                  <a:pt x="68" y="16"/>
                </a:lnTo>
                <a:lnTo>
                  <a:pt x="6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789238" y="2317750"/>
            <a:ext cx="4956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</a:rPr>
              <a:t>Between 30 and 360 Coefficients In Model</a:t>
            </a:r>
          </a:p>
        </p:txBody>
      </p:sp>
      <p:sp>
        <p:nvSpPr>
          <p:cNvPr id="30727" name="Freeform 7"/>
          <p:cNvSpPr>
            <a:spLocks/>
          </p:cNvSpPr>
          <p:nvPr/>
        </p:nvSpPr>
        <p:spPr bwMode="auto">
          <a:xfrm>
            <a:off x="2714625" y="2854325"/>
            <a:ext cx="109538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"/>
              </a:cxn>
              <a:cxn ang="0">
                <a:pos x="68" y="16"/>
              </a:cxn>
              <a:cxn ang="0">
                <a:pos x="68" y="0"/>
              </a:cxn>
              <a:cxn ang="0">
                <a:pos x="0" y="0"/>
              </a:cxn>
            </a:cxnLst>
            <a:rect l="0" t="0" r="r" b="b"/>
            <a:pathLst>
              <a:path w="69" h="17">
                <a:moveTo>
                  <a:pt x="0" y="0"/>
                </a:moveTo>
                <a:lnTo>
                  <a:pt x="0" y="16"/>
                </a:lnTo>
                <a:lnTo>
                  <a:pt x="68" y="16"/>
                </a:lnTo>
                <a:lnTo>
                  <a:pt x="6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789238" y="2657475"/>
            <a:ext cx="4630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</a:rPr>
              <a:t>Up To 120 Coefficients in the Controller</a:t>
            </a:r>
          </a:p>
        </p:txBody>
      </p:sp>
      <p:sp>
        <p:nvSpPr>
          <p:cNvPr id="30729" name="Freeform 9"/>
          <p:cNvSpPr>
            <a:spLocks/>
          </p:cNvSpPr>
          <p:nvPr/>
        </p:nvSpPr>
        <p:spPr bwMode="auto">
          <a:xfrm>
            <a:off x="2306638" y="3281363"/>
            <a:ext cx="69850" cy="65087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0" y="0"/>
              </a:cxn>
              <a:cxn ang="0">
                <a:pos x="43" y="0"/>
              </a:cxn>
              <a:cxn ang="0">
                <a:pos x="43" y="40"/>
              </a:cxn>
              <a:cxn ang="0">
                <a:pos x="0" y="40"/>
              </a:cxn>
            </a:cxnLst>
            <a:rect l="0" t="0" r="r" b="b"/>
            <a:pathLst>
              <a:path w="44" h="41">
                <a:moveTo>
                  <a:pt x="0" y="40"/>
                </a:moveTo>
                <a:lnTo>
                  <a:pt x="0" y="0"/>
                </a:lnTo>
                <a:lnTo>
                  <a:pt x="43" y="0"/>
                </a:lnTo>
                <a:lnTo>
                  <a:pt x="43" y="40"/>
                </a:lnTo>
                <a:lnTo>
                  <a:pt x="0" y="40"/>
                </a:lnTo>
              </a:path>
            </a:pathLst>
          </a:custGeom>
          <a:solidFill>
            <a:srgbClr val="0000FF"/>
          </a:solidFill>
          <a:ln w="12700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2362200" y="3108325"/>
            <a:ext cx="6551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</a:rPr>
              <a:t>Calculates Between 8 and 14 Future Moves in Each MV.</a:t>
            </a:r>
          </a:p>
        </p:txBody>
      </p:sp>
      <p:sp>
        <p:nvSpPr>
          <p:cNvPr id="30731" name="Freeform 11"/>
          <p:cNvSpPr>
            <a:spLocks/>
          </p:cNvSpPr>
          <p:nvPr/>
        </p:nvSpPr>
        <p:spPr bwMode="auto">
          <a:xfrm>
            <a:off x="2714625" y="3641725"/>
            <a:ext cx="109538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"/>
              </a:cxn>
              <a:cxn ang="0">
                <a:pos x="68" y="16"/>
              </a:cxn>
              <a:cxn ang="0">
                <a:pos x="68" y="0"/>
              </a:cxn>
              <a:cxn ang="0">
                <a:pos x="0" y="0"/>
              </a:cxn>
            </a:cxnLst>
            <a:rect l="0" t="0" r="r" b="b"/>
            <a:pathLst>
              <a:path w="69" h="17">
                <a:moveTo>
                  <a:pt x="0" y="0"/>
                </a:moveTo>
                <a:lnTo>
                  <a:pt x="0" y="16"/>
                </a:lnTo>
                <a:lnTo>
                  <a:pt x="68" y="16"/>
                </a:lnTo>
                <a:lnTo>
                  <a:pt x="6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789238" y="3444875"/>
            <a:ext cx="2287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</a:rPr>
              <a:t>Integrators (levels)</a:t>
            </a:r>
          </a:p>
        </p:txBody>
      </p:sp>
      <p:sp>
        <p:nvSpPr>
          <p:cNvPr id="30733" name="Freeform 13"/>
          <p:cNvSpPr>
            <a:spLocks/>
          </p:cNvSpPr>
          <p:nvPr/>
        </p:nvSpPr>
        <p:spPr bwMode="auto">
          <a:xfrm>
            <a:off x="2714625" y="3979863"/>
            <a:ext cx="109538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"/>
              </a:cxn>
              <a:cxn ang="0">
                <a:pos x="68" y="16"/>
              </a:cxn>
              <a:cxn ang="0">
                <a:pos x="68" y="0"/>
              </a:cxn>
              <a:cxn ang="0">
                <a:pos x="0" y="0"/>
              </a:cxn>
            </a:cxnLst>
            <a:rect l="0" t="0" r="r" b="b"/>
            <a:pathLst>
              <a:path w="69" h="17">
                <a:moveTo>
                  <a:pt x="0" y="0"/>
                </a:moveTo>
                <a:lnTo>
                  <a:pt x="0" y="16"/>
                </a:lnTo>
                <a:lnTo>
                  <a:pt x="68" y="16"/>
                </a:lnTo>
                <a:lnTo>
                  <a:pt x="6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2789238" y="3783013"/>
            <a:ext cx="297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</a:rPr>
              <a:t>Systems With Dead-time</a:t>
            </a:r>
          </a:p>
        </p:txBody>
      </p:sp>
      <p:sp>
        <p:nvSpPr>
          <p:cNvPr id="30735" name="Freeform 15"/>
          <p:cNvSpPr>
            <a:spLocks/>
          </p:cNvSpPr>
          <p:nvPr/>
        </p:nvSpPr>
        <p:spPr bwMode="auto">
          <a:xfrm>
            <a:off x="2714625" y="4318000"/>
            <a:ext cx="109538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"/>
              </a:cxn>
              <a:cxn ang="0">
                <a:pos x="68" y="16"/>
              </a:cxn>
              <a:cxn ang="0">
                <a:pos x="68" y="0"/>
              </a:cxn>
              <a:cxn ang="0">
                <a:pos x="0" y="0"/>
              </a:cxn>
            </a:cxnLst>
            <a:rect l="0" t="0" r="r" b="b"/>
            <a:pathLst>
              <a:path w="69" h="17">
                <a:moveTo>
                  <a:pt x="0" y="0"/>
                </a:moveTo>
                <a:lnTo>
                  <a:pt x="0" y="16"/>
                </a:lnTo>
                <a:lnTo>
                  <a:pt x="68" y="16"/>
                </a:lnTo>
                <a:lnTo>
                  <a:pt x="6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789238" y="4121150"/>
            <a:ext cx="316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</a:rPr>
              <a:t>Varied Process Dynamics </a:t>
            </a:r>
          </a:p>
        </p:txBody>
      </p:sp>
      <p:sp>
        <p:nvSpPr>
          <p:cNvPr id="30737" name="Freeform 17"/>
          <p:cNvSpPr>
            <a:spLocks/>
          </p:cNvSpPr>
          <p:nvPr/>
        </p:nvSpPr>
        <p:spPr bwMode="auto">
          <a:xfrm>
            <a:off x="2306638" y="4746625"/>
            <a:ext cx="69850" cy="63500"/>
          </a:xfrm>
          <a:custGeom>
            <a:avLst/>
            <a:gdLst/>
            <a:ahLst/>
            <a:cxnLst>
              <a:cxn ang="0">
                <a:pos x="0" y="39"/>
              </a:cxn>
              <a:cxn ang="0">
                <a:pos x="0" y="0"/>
              </a:cxn>
              <a:cxn ang="0">
                <a:pos x="43" y="0"/>
              </a:cxn>
              <a:cxn ang="0">
                <a:pos x="43" y="39"/>
              </a:cxn>
              <a:cxn ang="0">
                <a:pos x="0" y="39"/>
              </a:cxn>
            </a:cxnLst>
            <a:rect l="0" t="0" r="r" b="b"/>
            <a:pathLst>
              <a:path w="44" h="40">
                <a:moveTo>
                  <a:pt x="0" y="39"/>
                </a:moveTo>
                <a:lnTo>
                  <a:pt x="0" y="0"/>
                </a:lnTo>
                <a:lnTo>
                  <a:pt x="43" y="0"/>
                </a:lnTo>
                <a:lnTo>
                  <a:pt x="43" y="39"/>
                </a:lnTo>
                <a:lnTo>
                  <a:pt x="0" y="39"/>
                </a:lnTo>
              </a:path>
            </a:pathLst>
          </a:custGeom>
          <a:solidFill>
            <a:srgbClr val="0000FF"/>
          </a:solidFill>
          <a:ln w="12700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2362200" y="4572000"/>
            <a:ext cx="3571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</a:rPr>
              <a:t>Normalized Move Distribution.</a:t>
            </a:r>
          </a:p>
        </p:txBody>
      </p:sp>
      <p:sp>
        <p:nvSpPr>
          <p:cNvPr id="30739" name="Freeform 19"/>
          <p:cNvSpPr>
            <a:spLocks/>
          </p:cNvSpPr>
          <p:nvPr/>
        </p:nvSpPr>
        <p:spPr bwMode="auto">
          <a:xfrm>
            <a:off x="2714625" y="5105400"/>
            <a:ext cx="109538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"/>
              </a:cxn>
              <a:cxn ang="0">
                <a:pos x="68" y="16"/>
              </a:cxn>
              <a:cxn ang="0">
                <a:pos x="68" y="0"/>
              </a:cxn>
              <a:cxn ang="0">
                <a:pos x="0" y="0"/>
              </a:cxn>
            </a:cxnLst>
            <a:rect l="0" t="0" r="r" b="b"/>
            <a:pathLst>
              <a:path w="69" h="17">
                <a:moveTo>
                  <a:pt x="0" y="0"/>
                </a:moveTo>
                <a:lnTo>
                  <a:pt x="0" y="16"/>
                </a:lnTo>
                <a:lnTo>
                  <a:pt x="68" y="16"/>
                </a:lnTo>
                <a:lnTo>
                  <a:pt x="6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3027363" y="5619750"/>
            <a:ext cx="5253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</a:rPr>
              <a:t>=&gt; More Model Coefficients Than Controller  </a:t>
            </a: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2832100" y="5843588"/>
            <a:ext cx="2076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</a:rPr>
              <a:t>        Coefficients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2895600" y="4953000"/>
            <a:ext cx="594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</a:rPr>
              <a:t>Optimal Path for MV Move Pattern Maintained For High Coefficient Models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4FC4-E81A-4E47-BC52-5587F156B57B}" type="slidenum">
              <a:rPr lang="en-US" altLang="ko-KR"/>
              <a:pPr/>
              <a:t>15</a:t>
            </a:fld>
            <a:endParaRPr lang="en-US" altLang="ko-KR"/>
          </a:p>
        </p:txBody>
      </p:sp>
      <p:grpSp>
        <p:nvGrpSpPr>
          <p:cNvPr id="32997" name="Group 229"/>
          <p:cNvGrpSpPr>
            <a:grpSpLocks/>
          </p:cNvGrpSpPr>
          <p:nvPr/>
        </p:nvGrpSpPr>
        <p:grpSpPr bwMode="auto">
          <a:xfrm>
            <a:off x="2106613" y="2035175"/>
            <a:ext cx="6561137" cy="4556125"/>
            <a:chOff x="1327" y="1282"/>
            <a:chExt cx="4133" cy="2870"/>
          </a:xfrm>
        </p:grpSpPr>
        <p:sp>
          <p:nvSpPr>
            <p:cNvPr id="32770" name="Line 2"/>
            <p:cNvSpPr>
              <a:spLocks noChangeShapeType="1"/>
            </p:cNvSpPr>
            <p:nvPr/>
          </p:nvSpPr>
          <p:spPr bwMode="auto">
            <a:xfrm>
              <a:off x="2453" y="1456"/>
              <a:ext cx="0" cy="22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71" name="Line 3"/>
            <p:cNvSpPr>
              <a:spLocks noChangeShapeType="1"/>
            </p:cNvSpPr>
            <p:nvPr/>
          </p:nvSpPr>
          <p:spPr bwMode="auto">
            <a:xfrm>
              <a:off x="2172" y="3578"/>
              <a:ext cx="30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72" name="Line 4"/>
            <p:cNvSpPr>
              <a:spLocks noChangeShapeType="1"/>
            </p:cNvSpPr>
            <p:nvPr/>
          </p:nvSpPr>
          <p:spPr bwMode="auto">
            <a:xfrm>
              <a:off x="4934" y="1444"/>
              <a:ext cx="0" cy="22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>
              <a:off x="2032" y="2054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74" name="Line 6"/>
            <p:cNvSpPr>
              <a:spLocks noChangeShapeType="1"/>
            </p:cNvSpPr>
            <p:nvPr/>
          </p:nvSpPr>
          <p:spPr bwMode="auto">
            <a:xfrm>
              <a:off x="2070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>
              <a:off x="2099" y="2054"/>
              <a:ext cx="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>
              <a:off x="2134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2164" y="2054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2199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2229" y="2054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2266" y="2054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>
              <a:off x="2293" y="2054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2331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>
              <a:off x="2359" y="2054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>
              <a:off x="2395" y="2054"/>
              <a:ext cx="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>
              <a:off x="2424" y="2054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>
              <a:off x="2461" y="2054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2489" y="2054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>
              <a:off x="2526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>
              <a:off x="2554" y="2054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>
              <a:off x="2591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>
              <a:off x="2620" y="2054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>
              <a:off x="2655" y="2054"/>
              <a:ext cx="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>
              <a:off x="2685" y="2054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>
              <a:off x="2721" y="2054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>
              <a:off x="2750" y="2054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>
              <a:off x="2786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>
              <a:off x="2816" y="2054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2852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>
              <a:off x="2880" y="2054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>
              <a:off x="2918" y="2054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2945" y="2054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2983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3010" y="2054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3047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3076" y="2054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3112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3142" y="2054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3178" y="2054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3206" y="2054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>
              <a:off x="3243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3272" y="2054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>
              <a:off x="3307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>
              <a:off x="3337" y="2054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>
              <a:off x="3373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>
              <a:off x="3402" y="2054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>
              <a:off x="3439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>
              <a:off x="3466" y="2054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>
              <a:off x="3504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>
              <a:off x="3532" y="2054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>
              <a:off x="3568" y="2054"/>
              <a:ext cx="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>
              <a:off x="3597" y="2054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>
              <a:off x="3634" y="2054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>
              <a:off x="3662" y="2054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>
              <a:off x="3699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>
              <a:off x="3729" y="2054"/>
              <a:ext cx="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>
              <a:off x="3764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>
              <a:off x="3793" y="2054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>
              <a:off x="3829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>
              <a:off x="3858" y="2054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>
              <a:off x="3896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>
              <a:off x="3923" y="2054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>
              <a:off x="3960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>
              <a:off x="3989" y="2054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>
              <a:off x="4025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>
              <a:off x="4053" y="2054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>
              <a:off x="4091" y="2054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>
              <a:off x="4118" y="2054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>
              <a:off x="4156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>
              <a:off x="4184" y="2054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40" name="Line 72"/>
            <p:cNvSpPr>
              <a:spLocks noChangeShapeType="1"/>
            </p:cNvSpPr>
            <p:nvPr/>
          </p:nvSpPr>
          <p:spPr bwMode="auto">
            <a:xfrm>
              <a:off x="4220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>
              <a:off x="4250" y="2054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>
              <a:off x="4285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43" name="Line 75"/>
            <p:cNvSpPr>
              <a:spLocks noChangeShapeType="1"/>
            </p:cNvSpPr>
            <p:nvPr/>
          </p:nvSpPr>
          <p:spPr bwMode="auto">
            <a:xfrm>
              <a:off x="4315" y="2054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>
              <a:off x="4351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>
              <a:off x="4379" y="2054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>
              <a:off x="4416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>
              <a:off x="4445" y="2054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>
              <a:off x="4481" y="2054"/>
              <a:ext cx="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>
              <a:off x="4510" y="2054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>
              <a:off x="4547" y="2054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>
              <a:off x="4575" y="2054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>
              <a:off x="4612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>
              <a:off x="4640" y="2054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>
              <a:off x="4677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>
              <a:off x="4705" y="2054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>
              <a:off x="4742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>
              <a:off x="4771" y="2054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>
              <a:off x="4807" y="2054"/>
              <a:ext cx="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>
              <a:off x="4836" y="2054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>
              <a:off x="4872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>
              <a:off x="4902" y="2054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>
              <a:off x="4937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>
              <a:off x="4966" y="2054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>
              <a:off x="5004" y="2054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>
              <a:off x="5031" y="2054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>
              <a:off x="5069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>
              <a:off x="5097" y="2054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>
              <a:off x="5133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>
              <a:off x="5162" y="2054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70" name="Line 102"/>
            <p:cNvSpPr>
              <a:spLocks noChangeShapeType="1"/>
            </p:cNvSpPr>
            <p:nvPr/>
          </p:nvSpPr>
          <p:spPr bwMode="auto">
            <a:xfrm>
              <a:off x="5198" y="2054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71" name="Line 103"/>
            <p:cNvSpPr>
              <a:spLocks noChangeShapeType="1"/>
            </p:cNvSpPr>
            <p:nvPr/>
          </p:nvSpPr>
          <p:spPr bwMode="auto">
            <a:xfrm>
              <a:off x="5226" y="2054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72" name="Rectangle 104"/>
            <p:cNvSpPr>
              <a:spLocks noChangeArrowheads="1"/>
            </p:cNvSpPr>
            <p:nvPr/>
          </p:nvSpPr>
          <p:spPr bwMode="auto">
            <a:xfrm>
              <a:off x="1327" y="2357"/>
              <a:ext cx="6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 MT" charset="0"/>
                </a:rPr>
                <a:t>Controlled </a:t>
              </a:r>
            </a:p>
          </p:txBody>
        </p:sp>
        <p:sp>
          <p:nvSpPr>
            <p:cNvPr id="32873" name="Rectangle 105"/>
            <p:cNvSpPr>
              <a:spLocks noChangeArrowheads="1"/>
            </p:cNvSpPr>
            <p:nvPr/>
          </p:nvSpPr>
          <p:spPr bwMode="auto">
            <a:xfrm>
              <a:off x="1327" y="2497"/>
              <a:ext cx="5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 MT" charset="0"/>
                </a:rPr>
                <a:t>Variable 2</a:t>
              </a:r>
            </a:p>
          </p:txBody>
        </p:sp>
        <p:sp>
          <p:nvSpPr>
            <p:cNvPr id="32874" name="Rectangle 106"/>
            <p:cNvSpPr>
              <a:spLocks noChangeArrowheads="1"/>
            </p:cNvSpPr>
            <p:nvPr/>
          </p:nvSpPr>
          <p:spPr bwMode="auto">
            <a:xfrm>
              <a:off x="1351" y="1616"/>
              <a:ext cx="6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 MT" charset="0"/>
                </a:rPr>
                <a:t>Controlled </a:t>
              </a:r>
            </a:p>
          </p:txBody>
        </p:sp>
        <p:sp>
          <p:nvSpPr>
            <p:cNvPr id="32875" name="Rectangle 107"/>
            <p:cNvSpPr>
              <a:spLocks noChangeArrowheads="1"/>
            </p:cNvSpPr>
            <p:nvPr/>
          </p:nvSpPr>
          <p:spPr bwMode="auto">
            <a:xfrm>
              <a:off x="1351" y="1757"/>
              <a:ext cx="5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 MT" charset="0"/>
                </a:rPr>
                <a:t>Variable 1</a:t>
              </a:r>
            </a:p>
          </p:txBody>
        </p:sp>
        <p:sp>
          <p:nvSpPr>
            <p:cNvPr id="32876" name="Freeform 108"/>
            <p:cNvSpPr>
              <a:spLocks/>
            </p:cNvSpPr>
            <p:nvPr/>
          </p:nvSpPr>
          <p:spPr bwMode="auto">
            <a:xfrm>
              <a:off x="2168" y="1511"/>
              <a:ext cx="2792" cy="278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167" y="250"/>
                </a:cxn>
                <a:cxn ang="0">
                  <a:pos x="304" y="268"/>
                </a:cxn>
                <a:cxn ang="0">
                  <a:pos x="364" y="275"/>
                </a:cxn>
                <a:cxn ang="0">
                  <a:pos x="390" y="276"/>
                </a:cxn>
                <a:cxn ang="0">
                  <a:pos x="412" y="277"/>
                </a:cxn>
                <a:cxn ang="0">
                  <a:pos x="554" y="263"/>
                </a:cxn>
                <a:cxn ang="0">
                  <a:pos x="716" y="235"/>
                </a:cxn>
                <a:cxn ang="0">
                  <a:pos x="1078" y="150"/>
                </a:cxn>
                <a:cxn ang="0">
                  <a:pos x="1439" y="63"/>
                </a:cxn>
                <a:cxn ang="0">
                  <a:pos x="1743" y="8"/>
                </a:cxn>
                <a:cxn ang="0">
                  <a:pos x="2015" y="0"/>
                </a:cxn>
                <a:cxn ang="0">
                  <a:pos x="2101" y="0"/>
                </a:cxn>
                <a:cxn ang="0">
                  <a:pos x="2144" y="0"/>
                </a:cxn>
                <a:cxn ang="0">
                  <a:pos x="2188" y="0"/>
                </a:cxn>
                <a:cxn ang="0">
                  <a:pos x="2364" y="3"/>
                </a:cxn>
                <a:cxn ang="0">
                  <a:pos x="2791" y="17"/>
                </a:cxn>
              </a:cxnLst>
              <a:rect l="0" t="0" r="r" b="b"/>
              <a:pathLst>
                <a:path w="2792" h="278">
                  <a:moveTo>
                    <a:pt x="0" y="223"/>
                  </a:moveTo>
                  <a:lnTo>
                    <a:pt x="167" y="250"/>
                  </a:lnTo>
                  <a:lnTo>
                    <a:pt x="304" y="268"/>
                  </a:lnTo>
                  <a:lnTo>
                    <a:pt x="364" y="275"/>
                  </a:lnTo>
                  <a:lnTo>
                    <a:pt x="390" y="276"/>
                  </a:lnTo>
                  <a:lnTo>
                    <a:pt x="412" y="277"/>
                  </a:lnTo>
                  <a:lnTo>
                    <a:pt x="554" y="263"/>
                  </a:lnTo>
                  <a:lnTo>
                    <a:pt x="716" y="235"/>
                  </a:lnTo>
                  <a:lnTo>
                    <a:pt x="1078" y="150"/>
                  </a:lnTo>
                  <a:lnTo>
                    <a:pt x="1439" y="63"/>
                  </a:lnTo>
                  <a:lnTo>
                    <a:pt x="1743" y="8"/>
                  </a:lnTo>
                  <a:lnTo>
                    <a:pt x="2015" y="0"/>
                  </a:lnTo>
                  <a:lnTo>
                    <a:pt x="2101" y="0"/>
                  </a:lnTo>
                  <a:lnTo>
                    <a:pt x="2144" y="0"/>
                  </a:lnTo>
                  <a:lnTo>
                    <a:pt x="2188" y="0"/>
                  </a:lnTo>
                  <a:lnTo>
                    <a:pt x="2364" y="3"/>
                  </a:lnTo>
                  <a:lnTo>
                    <a:pt x="2791" y="17"/>
                  </a:lnTo>
                </a:path>
              </a:pathLst>
            </a:custGeom>
            <a:noFill/>
            <a:ln w="2540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77" name="Freeform 109"/>
            <p:cNvSpPr>
              <a:spLocks/>
            </p:cNvSpPr>
            <p:nvPr/>
          </p:nvSpPr>
          <p:spPr bwMode="auto">
            <a:xfrm>
              <a:off x="2181" y="2365"/>
              <a:ext cx="2755" cy="2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41"/>
                </a:cxn>
                <a:cxn ang="0">
                  <a:pos x="105" y="97"/>
                </a:cxn>
                <a:cxn ang="0">
                  <a:pos x="222" y="136"/>
                </a:cxn>
                <a:cxn ang="0">
                  <a:pos x="373" y="168"/>
                </a:cxn>
                <a:cxn ang="0">
                  <a:pos x="659" y="204"/>
                </a:cxn>
                <a:cxn ang="0">
                  <a:pos x="718" y="206"/>
                </a:cxn>
                <a:cxn ang="0">
                  <a:pos x="751" y="206"/>
                </a:cxn>
                <a:cxn ang="0">
                  <a:pos x="786" y="206"/>
                </a:cxn>
                <a:cxn ang="0">
                  <a:pos x="936" y="197"/>
                </a:cxn>
                <a:cxn ang="0">
                  <a:pos x="1270" y="165"/>
                </a:cxn>
                <a:cxn ang="0">
                  <a:pos x="1605" y="128"/>
                </a:cxn>
                <a:cxn ang="0">
                  <a:pos x="1883" y="106"/>
                </a:cxn>
                <a:cxn ang="0">
                  <a:pos x="1982" y="106"/>
                </a:cxn>
                <a:cxn ang="0">
                  <a:pos x="2011" y="106"/>
                </a:cxn>
                <a:cxn ang="0">
                  <a:pos x="2043" y="106"/>
                </a:cxn>
                <a:cxn ang="0">
                  <a:pos x="2110" y="108"/>
                </a:cxn>
                <a:cxn ang="0">
                  <a:pos x="2399" y="117"/>
                </a:cxn>
                <a:cxn ang="0">
                  <a:pos x="2754" y="133"/>
                </a:cxn>
              </a:cxnLst>
              <a:rect l="0" t="0" r="r" b="b"/>
              <a:pathLst>
                <a:path w="2755" h="207">
                  <a:moveTo>
                    <a:pt x="0" y="0"/>
                  </a:moveTo>
                  <a:lnTo>
                    <a:pt x="39" y="41"/>
                  </a:lnTo>
                  <a:lnTo>
                    <a:pt x="105" y="97"/>
                  </a:lnTo>
                  <a:lnTo>
                    <a:pt x="222" y="136"/>
                  </a:lnTo>
                  <a:lnTo>
                    <a:pt x="373" y="168"/>
                  </a:lnTo>
                  <a:lnTo>
                    <a:pt x="659" y="204"/>
                  </a:lnTo>
                  <a:lnTo>
                    <a:pt x="718" y="206"/>
                  </a:lnTo>
                  <a:lnTo>
                    <a:pt x="751" y="206"/>
                  </a:lnTo>
                  <a:lnTo>
                    <a:pt x="786" y="206"/>
                  </a:lnTo>
                  <a:lnTo>
                    <a:pt x="936" y="197"/>
                  </a:lnTo>
                  <a:lnTo>
                    <a:pt x="1270" y="165"/>
                  </a:lnTo>
                  <a:lnTo>
                    <a:pt x="1605" y="128"/>
                  </a:lnTo>
                  <a:lnTo>
                    <a:pt x="1883" y="106"/>
                  </a:lnTo>
                  <a:lnTo>
                    <a:pt x="1982" y="106"/>
                  </a:lnTo>
                  <a:lnTo>
                    <a:pt x="2011" y="106"/>
                  </a:lnTo>
                  <a:lnTo>
                    <a:pt x="2043" y="106"/>
                  </a:lnTo>
                  <a:lnTo>
                    <a:pt x="2110" y="108"/>
                  </a:lnTo>
                  <a:lnTo>
                    <a:pt x="2399" y="117"/>
                  </a:lnTo>
                  <a:lnTo>
                    <a:pt x="2754" y="133"/>
                  </a:lnTo>
                </a:path>
              </a:pathLst>
            </a:custGeom>
            <a:noFill/>
            <a:ln w="2540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>
              <a:off x="5248" y="1444"/>
              <a:ext cx="0" cy="22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>
              <a:off x="2171" y="1444"/>
              <a:ext cx="0" cy="22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80" name="Freeform 112"/>
            <p:cNvSpPr>
              <a:spLocks/>
            </p:cNvSpPr>
            <p:nvPr/>
          </p:nvSpPr>
          <p:spPr bwMode="auto">
            <a:xfrm>
              <a:off x="2429" y="1407"/>
              <a:ext cx="2856" cy="362"/>
            </a:xfrm>
            <a:custGeom>
              <a:avLst/>
              <a:gdLst/>
              <a:ahLst/>
              <a:cxnLst>
                <a:cxn ang="0">
                  <a:pos x="0" y="361"/>
                </a:cxn>
                <a:cxn ang="0">
                  <a:pos x="329" y="313"/>
                </a:cxn>
                <a:cxn ang="0">
                  <a:pos x="578" y="250"/>
                </a:cxn>
                <a:cxn ang="0">
                  <a:pos x="875" y="164"/>
                </a:cxn>
                <a:cxn ang="0">
                  <a:pos x="1174" y="82"/>
                </a:cxn>
                <a:cxn ang="0">
                  <a:pos x="1426" y="29"/>
                </a:cxn>
                <a:cxn ang="0">
                  <a:pos x="1797" y="5"/>
                </a:cxn>
                <a:cxn ang="0">
                  <a:pos x="2272" y="0"/>
                </a:cxn>
                <a:cxn ang="0">
                  <a:pos x="2387" y="0"/>
                </a:cxn>
                <a:cxn ang="0">
                  <a:pos x="2441" y="0"/>
                </a:cxn>
                <a:cxn ang="0">
                  <a:pos x="2495" y="0"/>
                </a:cxn>
                <a:cxn ang="0">
                  <a:pos x="2681" y="2"/>
                </a:cxn>
                <a:cxn ang="0">
                  <a:pos x="2855" y="5"/>
                </a:cxn>
              </a:cxnLst>
              <a:rect l="0" t="0" r="r" b="b"/>
              <a:pathLst>
                <a:path w="2856" h="362">
                  <a:moveTo>
                    <a:pt x="0" y="361"/>
                  </a:moveTo>
                  <a:lnTo>
                    <a:pt x="329" y="313"/>
                  </a:lnTo>
                  <a:lnTo>
                    <a:pt x="578" y="250"/>
                  </a:lnTo>
                  <a:lnTo>
                    <a:pt x="875" y="164"/>
                  </a:lnTo>
                  <a:lnTo>
                    <a:pt x="1174" y="82"/>
                  </a:lnTo>
                  <a:lnTo>
                    <a:pt x="1426" y="29"/>
                  </a:lnTo>
                  <a:lnTo>
                    <a:pt x="1797" y="5"/>
                  </a:lnTo>
                  <a:lnTo>
                    <a:pt x="2272" y="0"/>
                  </a:lnTo>
                  <a:lnTo>
                    <a:pt x="2387" y="0"/>
                  </a:lnTo>
                  <a:lnTo>
                    <a:pt x="2441" y="0"/>
                  </a:lnTo>
                  <a:lnTo>
                    <a:pt x="2495" y="0"/>
                  </a:lnTo>
                  <a:lnTo>
                    <a:pt x="2681" y="2"/>
                  </a:lnTo>
                  <a:lnTo>
                    <a:pt x="2855" y="5"/>
                  </a:lnTo>
                </a:path>
              </a:pathLst>
            </a:custGeom>
            <a:noFill/>
            <a:ln w="254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81" name="Freeform 113"/>
            <p:cNvSpPr>
              <a:spLocks/>
            </p:cNvSpPr>
            <p:nvPr/>
          </p:nvSpPr>
          <p:spPr bwMode="auto">
            <a:xfrm>
              <a:off x="2459" y="2527"/>
              <a:ext cx="2796" cy="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7" y="54"/>
                </a:cxn>
                <a:cxn ang="0">
                  <a:pos x="252" y="94"/>
                </a:cxn>
                <a:cxn ang="0">
                  <a:pos x="346" y="118"/>
                </a:cxn>
                <a:cxn ang="0">
                  <a:pos x="457" y="124"/>
                </a:cxn>
                <a:cxn ang="0">
                  <a:pos x="521" y="124"/>
                </a:cxn>
                <a:cxn ang="0">
                  <a:pos x="589" y="120"/>
                </a:cxn>
                <a:cxn ang="0">
                  <a:pos x="886" y="90"/>
                </a:cxn>
                <a:cxn ang="0">
                  <a:pos x="1183" y="54"/>
                </a:cxn>
                <a:cxn ang="0">
                  <a:pos x="1428" y="35"/>
                </a:cxn>
                <a:cxn ang="0">
                  <a:pos x="1474" y="35"/>
                </a:cxn>
                <a:cxn ang="0">
                  <a:pos x="1500" y="35"/>
                </a:cxn>
                <a:cxn ang="0">
                  <a:pos x="1527" y="36"/>
                </a:cxn>
                <a:cxn ang="0">
                  <a:pos x="1642" y="39"/>
                </a:cxn>
                <a:cxn ang="0">
                  <a:pos x="1899" y="55"/>
                </a:cxn>
                <a:cxn ang="0">
                  <a:pos x="2371" y="82"/>
                </a:cxn>
                <a:cxn ang="0">
                  <a:pos x="2622" y="83"/>
                </a:cxn>
                <a:cxn ang="0">
                  <a:pos x="2795" y="82"/>
                </a:cxn>
              </a:cxnLst>
              <a:rect l="0" t="0" r="r" b="b"/>
              <a:pathLst>
                <a:path w="2796" h="125">
                  <a:moveTo>
                    <a:pt x="0" y="0"/>
                  </a:moveTo>
                  <a:lnTo>
                    <a:pt x="137" y="54"/>
                  </a:lnTo>
                  <a:lnTo>
                    <a:pt x="252" y="94"/>
                  </a:lnTo>
                  <a:lnTo>
                    <a:pt x="346" y="118"/>
                  </a:lnTo>
                  <a:lnTo>
                    <a:pt x="457" y="124"/>
                  </a:lnTo>
                  <a:lnTo>
                    <a:pt x="521" y="124"/>
                  </a:lnTo>
                  <a:lnTo>
                    <a:pt x="589" y="120"/>
                  </a:lnTo>
                  <a:lnTo>
                    <a:pt x="886" y="90"/>
                  </a:lnTo>
                  <a:lnTo>
                    <a:pt x="1183" y="54"/>
                  </a:lnTo>
                  <a:lnTo>
                    <a:pt x="1428" y="35"/>
                  </a:lnTo>
                  <a:lnTo>
                    <a:pt x="1474" y="35"/>
                  </a:lnTo>
                  <a:lnTo>
                    <a:pt x="1500" y="35"/>
                  </a:lnTo>
                  <a:lnTo>
                    <a:pt x="1527" y="36"/>
                  </a:lnTo>
                  <a:lnTo>
                    <a:pt x="1642" y="39"/>
                  </a:lnTo>
                  <a:lnTo>
                    <a:pt x="1899" y="55"/>
                  </a:lnTo>
                  <a:lnTo>
                    <a:pt x="2371" y="82"/>
                  </a:lnTo>
                  <a:lnTo>
                    <a:pt x="2622" y="83"/>
                  </a:lnTo>
                  <a:lnTo>
                    <a:pt x="2795" y="82"/>
                  </a:lnTo>
                </a:path>
              </a:pathLst>
            </a:custGeom>
            <a:noFill/>
            <a:ln w="254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>
              <a:off x="2040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>
              <a:off x="2076" y="2918"/>
              <a:ext cx="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>
              <a:off x="2105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>
              <a:off x="2142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>
              <a:off x="2171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>
              <a:off x="2207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88" name="Line 120"/>
            <p:cNvSpPr>
              <a:spLocks noChangeShapeType="1"/>
            </p:cNvSpPr>
            <p:nvPr/>
          </p:nvSpPr>
          <p:spPr bwMode="auto">
            <a:xfrm>
              <a:off x="2235" y="291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89" name="Line 121"/>
            <p:cNvSpPr>
              <a:spLocks noChangeShapeType="1"/>
            </p:cNvSpPr>
            <p:nvPr/>
          </p:nvSpPr>
          <p:spPr bwMode="auto">
            <a:xfrm>
              <a:off x="2273" y="291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90" name="Line 122"/>
            <p:cNvSpPr>
              <a:spLocks noChangeShapeType="1"/>
            </p:cNvSpPr>
            <p:nvPr/>
          </p:nvSpPr>
          <p:spPr bwMode="auto">
            <a:xfrm>
              <a:off x="2300" y="291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91" name="Line 123"/>
            <p:cNvSpPr>
              <a:spLocks noChangeShapeType="1"/>
            </p:cNvSpPr>
            <p:nvPr/>
          </p:nvSpPr>
          <p:spPr bwMode="auto">
            <a:xfrm>
              <a:off x="2338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92" name="Line 124"/>
            <p:cNvSpPr>
              <a:spLocks noChangeShapeType="1"/>
            </p:cNvSpPr>
            <p:nvPr/>
          </p:nvSpPr>
          <p:spPr bwMode="auto">
            <a:xfrm>
              <a:off x="2366" y="2918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93" name="Line 125"/>
            <p:cNvSpPr>
              <a:spLocks noChangeShapeType="1"/>
            </p:cNvSpPr>
            <p:nvPr/>
          </p:nvSpPr>
          <p:spPr bwMode="auto">
            <a:xfrm>
              <a:off x="2402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94" name="Line 126"/>
            <p:cNvSpPr>
              <a:spLocks noChangeShapeType="1"/>
            </p:cNvSpPr>
            <p:nvPr/>
          </p:nvSpPr>
          <p:spPr bwMode="auto">
            <a:xfrm>
              <a:off x="2431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95" name="Line 127"/>
            <p:cNvSpPr>
              <a:spLocks noChangeShapeType="1"/>
            </p:cNvSpPr>
            <p:nvPr/>
          </p:nvSpPr>
          <p:spPr bwMode="auto">
            <a:xfrm>
              <a:off x="2467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96" name="Line 128"/>
            <p:cNvSpPr>
              <a:spLocks noChangeShapeType="1"/>
            </p:cNvSpPr>
            <p:nvPr/>
          </p:nvSpPr>
          <p:spPr bwMode="auto">
            <a:xfrm>
              <a:off x="2497" y="2918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97" name="Line 129"/>
            <p:cNvSpPr>
              <a:spLocks noChangeShapeType="1"/>
            </p:cNvSpPr>
            <p:nvPr/>
          </p:nvSpPr>
          <p:spPr bwMode="auto">
            <a:xfrm>
              <a:off x="2533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98" name="Line 130"/>
            <p:cNvSpPr>
              <a:spLocks noChangeShapeType="1"/>
            </p:cNvSpPr>
            <p:nvPr/>
          </p:nvSpPr>
          <p:spPr bwMode="auto">
            <a:xfrm>
              <a:off x="2561" y="291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99" name="Line 131"/>
            <p:cNvSpPr>
              <a:spLocks noChangeShapeType="1"/>
            </p:cNvSpPr>
            <p:nvPr/>
          </p:nvSpPr>
          <p:spPr bwMode="auto">
            <a:xfrm>
              <a:off x="2598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00" name="Line 132"/>
            <p:cNvSpPr>
              <a:spLocks noChangeShapeType="1"/>
            </p:cNvSpPr>
            <p:nvPr/>
          </p:nvSpPr>
          <p:spPr bwMode="auto">
            <a:xfrm>
              <a:off x="2627" y="291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01" name="Line 133"/>
            <p:cNvSpPr>
              <a:spLocks noChangeShapeType="1"/>
            </p:cNvSpPr>
            <p:nvPr/>
          </p:nvSpPr>
          <p:spPr bwMode="auto">
            <a:xfrm>
              <a:off x="2662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02" name="Line 134"/>
            <p:cNvSpPr>
              <a:spLocks noChangeShapeType="1"/>
            </p:cNvSpPr>
            <p:nvPr/>
          </p:nvSpPr>
          <p:spPr bwMode="auto">
            <a:xfrm>
              <a:off x="2692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03" name="Line 135"/>
            <p:cNvSpPr>
              <a:spLocks noChangeShapeType="1"/>
            </p:cNvSpPr>
            <p:nvPr/>
          </p:nvSpPr>
          <p:spPr bwMode="auto">
            <a:xfrm>
              <a:off x="2729" y="291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04" name="Line 136"/>
            <p:cNvSpPr>
              <a:spLocks noChangeShapeType="1"/>
            </p:cNvSpPr>
            <p:nvPr/>
          </p:nvSpPr>
          <p:spPr bwMode="auto">
            <a:xfrm>
              <a:off x="2757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05" name="Line 137"/>
            <p:cNvSpPr>
              <a:spLocks noChangeShapeType="1"/>
            </p:cNvSpPr>
            <p:nvPr/>
          </p:nvSpPr>
          <p:spPr bwMode="auto">
            <a:xfrm>
              <a:off x="2794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06" name="Line 138"/>
            <p:cNvSpPr>
              <a:spLocks noChangeShapeType="1"/>
            </p:cNvSpPr>
            <p:nvPr/>
          </p:nvSpPr>
          <p:spPr bwMode="auto">
            <a:xfrm>
              <a:off x="2822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07" name="Line 139"/>
            <p:cNvSpPr>
              <a:spLocks noChangeShapeType="1"/>
            </p:cNvSpPr>
            <p:nvPr/>
          </p:nvSpPr>
          <p:spPr bwMode="auto">
            <a:xfrm>
              <a:off x="2859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08" name="Line 140"/>
            <p:cNvSpPr>
              <a:spLocks noChangeShapeType="1"/>
            </p:cNvSpPr>
            <p:nvPr/>
          </p:nvSpPr>
          <p:spPr bwMode="auto">
            <a:xfrm>
              <a:off x="2887" y="291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09" name="Line 141"/>
            <p:cNvSpPr>
              <a:spLocks noChangeShapeType="1"/>
            </p:cNvSpPr>
            <p:nvPr/>
          </p:nvSpPr>
          <p:spPr bwMode="auto">
            <a:xfrm>
              <a:off x="2923" y="2918"/>
              <a:ext cx="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10" name="Line 142"/>
            <p:cNvSpPr>
              <a:spLocks noChangeShapeType="1"/>
            </p:cNvSpPr>
            <p:nvPr/>
          </p:nvSpPr>
          <p:spPr bwMode="auto">
            <a:xfrm>
              <a:off x="2952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11" name="Line 143"/>
            <p:cNvSpPr>
              <a:spLocks noChangeShapeType="1"/>
            </p:cNvSpPr>
            <p:nvPr/>
          </p:nvSpPr>
          <p:spPr bwMode="auto">
            <a:xfrm>
              <a:off x="2989" y="2918"/>
              <a:ext cx="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12" name="Line 144"/>
            <p:cNvSpPr>
              <a:spLocks noChangeShapeType="1"/>
            </p:cNvSpPr>
            <p:nvPr/>
          </p:nvSpPr>
          <p:spPr bwMode="auto">
            <a:xfrm>
              <a:off x="3018" y="2918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13" name="Line 145"/>
            <p:cNvSpPr>
              <a:spLocks noChangeShapeType="1"/>
            </p:cNvSpPr>
            <p:nvPr/>
          </p:nvSpPr>
          <p:spPr bwMode="auto">
            <a:xfrm>
              <a:off x="3054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14" name="Line 146"/>
            <p:cNvSpPr>
              <a:spLocks noChangeShapeType="1"/>
            </p:cNvSpPr>
            <p:nvPr/>
          </p:nvSpPr>
          <p:spPr bwMode="auto">
            <a:xfrm>
              <a:off x="3084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15" name="Line 147"/>
            <p:cNvSpPr>
              <a:spLocks noChangeShapeType="1"/>
            </p:cNvSpPr>
            <p:nvPr/>
          </p:nvSpPr>
          <p:spPr bwMode="auto">
            <a:xfrm>
              <a:off x="3119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16" name="Line 148"/>
            <p:cNvSpPr>
              <a:spLocks noChangeShapeType="1"/>
            </p:cNvSpPr>
            <p:nvPr/>
          </p:nvSpPr>
          <p:spPr bwMode="auto">
            <a:xfrm>
              <a:off x="3148" y="291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17" name="Line 149"/>
            <p:cNvSpPr>
              <a:spLocks noChangeShapeType="1"/>
            </p:cNvSpPr>
            <p:nvPr/>
          </p:nvSpPr>
          <p:spPr bwMode="auto">
            <a:xfrm>
              <a:off x="3185" y="291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18" name="Line 150"/>
            <p:cNvSpPr>
              <a:spLocks noChangeShapeType="1"/>
            </p:cNvSpPr>
            <p:nvPr/>
          </p:nvSpPr>
          <p:spPr bwMode="auto">
            <a:xfrm>
              <a:off x="3213" y="291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19" name="Line 151"/>
            <p:cNvSpPr>
              <a:spLocks noChangeShapeType="1"/>
            </p:cNvSpPr>
            <p:nvPr/>
          </p:nvSpPr>
          <p:spPr bwMode="auto">
            <a:xfrm>
              <a:off x="3251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20" name="Line 152"/>
            <p:cNvSpPr>
              <a:spLocks noChangeShapeType="1"/>
            </p:cNvSpPr>
            <p:nvPr/>
          </p:nvSpPr>
          <p:spPr bwMode="auto">
            <a:xfrm>
              <a:off x="3279" y="2918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21" name="Line 153"/>
            <p:cNvSpPr>
              <a:spLocks noChangeShapeType="1"/>
            </p:cNvSpPr>
            <p:nvPr/>
          </p:nvSpPr>
          <p:spPr bwMode="auto">
            <a:xfrm>
              <a:off x="3315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22" name="Line 154"/>
            <p:cNvSpPr>
              <a:spLocks noChangeShapeType="1"/>
            </p:cNvSpPr>
            <p:nvPr/>
          </p:nvSpPr>
          <p:spPr bwMode="auto">
            <a:xfrm>
              <a:off x="3344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23" name="Line 155"/>
            <p:cNvSpPr>
              <a:spLocks noChangeShapeType="1"/>
            </p:cNvSpPr>
            <p:nvPr/>
          </p:nvSpPr>
          <p:spPr bwMode="auto">
            <a:xfrm>
              <a:off x="3380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24" name="Line 156"/>
            <p:cNvSpPr>
              <a:spLocks noChangeShapeType="1"/>
            </p:cNvSpPr>
            <p:nvPr/>
          </p:nvSpPr>
          <p:spPr bwMode="auto">
            <a:xfrm>
              <a:off x="3408" y="291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25" name="Line 157"/>
            <p:cNvSpPr>
              <a:spLocks noChangeShapeType="1"/>
            </p:cNvSpPr>
            <p:nvPr/>
          </p:nvSpPr>
          <p:spPr bwMode="auto">
            <a:xfrm>
              <a:off x="3446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26" name="Line 158"/>
            <p:cNvSpPr>
              <a:spLocks noChangeShapeType="1"/>
            </p:cNvSpPr>
            <p:nvPr/>
          </p:nvSpPr>
          <p:spPr bwMode="auto">
            <a:xfrm>
              <a:off x="3473" y="291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27" name="Line 159"/>
            <p:cNvSpPr>
              <a:spLocks noChangeShapeType="1"/>
            </p:cNvSpPr>
            <p:nvPr/>
          </p:nvSpPr>
          <p:spPr bwMode="auto">
            <a:xfrm>
              <a:off x="3511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28" name="Line 160"/>
            <p:cNvSpPr>
              <a:spLocks noChangeShapeType="1"/>
            </p:cNvSpPr>
            <p:nvPr/>
          </p:nvSpPr>
          <p:spPr bwMode="auto">
            <a:xfrm>
              <a:off x="3539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29" name="Line 161"/>
            <p:cNvSpPr>
              <a:spLocks noChangeShapeType="1"/>
            </p:cNvSpPr>
            <p:nvPr/>
          </p:nvSpPr>
          <p:spPr bwMode="auto">
            <a:xfrm>
              <a:off x="3575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30" name="Line 162"/>
            <p:cNvSpPr>
              <a:spLocks noChangeShapeType="1"/>
            </p:cNvSpPr>
            <p:nvPr/>
          </p:nvSpPr>
          <p:spPr bwMode="auto">
            <a:xfrm>
              <a:off x="3605" y="2918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31" name="Line 163"/>
            <p:cNvSpPr>
              <a:spLocks noChangeShapeType="1"/>
            </p:cNvSpPr>
            <p:nvPr/>
          </p:nvSpPr>
          <p:spPr bwMode="auto">
            <a:xfrm>
              <a:off x="3641" y="291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32" name="Line 164"/>
            <p:cNvSpPr>
              <a:spLocks noChangeShapeType="1"/>
            </p:cNvSpPr>
            <p:nvPr/>
          </p:nvSpPr>
          <p:spPr bwMode="auto">
            <a:xfrm>
              <a:off x="3670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33" name="Line 165"/>
            <p:cNvSpPr>
              <a:spLocks noChangeShapeType="1"/>
            </p:cNvSpPr>
            <p:nvPr/>
          </p:nvSpPr>
          <p:spPr bwMode="auto">
            <a:xfrm>
              <a:off x="3706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34" name="Line 166"/>
            <p:cNvSpPr>
              <a:spLocks noChangeShapeType="1"/>
            </p:cNvSpPr>
            <p:nvPr/>
          </p:nvSpPr>
          <p:spPr bwMode="auto">
            <a:xfrm>
              <a:off x="3735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35" name="Line 167"/>
            <p:cNvSpPr>
              <a:spLocks noChangeShapeType="1"/>
            </p:cNvSpPr>
            <p:nvPr/>
          </p:nvSpPr>
          <p:spPr bwMode="auto">
            <a:xfrm>
              <a:off x="3772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36" name="Line 168"/>
            <p:cNvSpPr>
              <a:spLocks noChangeShapeType="1"/>
            </p:cNvSpPr>
            <p:nvPr/>
          </p:nvSpPr>
          <p:spPr bwMode="auto">
            <a:xfrm>
              <a:off x="3800" y="291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37" name="Line 169"/>
            <p:cNvSpPr>
              <a:spLocks noChangeShapeType="1"/>
            </p:cNvSpPr>
            <p:nvPr/>
          </p:nvSpPr>
          <p:spPr bwMode="auto">
            <a:xfrm>
              <a:off x="3836" y="2918"/>
              <a:ext cx="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38" name="Line 170"/>
            <p:cNvSpPr>
              <a:spLocks noChangeShapeType="1"/>
            </p:cNvSpPr>
            <p:nvPr/>
          </p:nvSpPr>
          <p:spPr bwMode="auto">
            <a:xfrm>
              <a:off x="3865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39" name="Line 171"/>
            <p:cNvSpPr>
              <a:spLocks noChangeShapeType="1"/>
            </p:cNvSpPr>
            <p:nvPr/>
          </p:nvSpPr>
          <p:spPr bwMode="auto">
            <a:xfrm>
              <a:off x="3902" y="291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40" name="Line 172"/>
            <p:cNvSpPr>
              <a:spLocks noChangeShapeType="1"/>
            </p:cNvSpPr>
            <p:nvPr/>
          </p:nvSpPr>
          <p:spPr bwMode="auto">
            <a:xfrm>
              <a:off x="3930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41" name="Line 173"/>
            <p:cNvSpPr>
              <a:spLocks noChangeShapeType="1"/>
            </p:cNvSpPr>
            <p:nvPr/>
          </p:nvSpPr>
          <p:spPr bwMode="auto">
            <a:xfrm>
              <a:off x="3967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42" name="Line 174"/>
            <p:cNvSpPr>
              <a:spLocks noChangeShapeType="1"/>
            </p:cNvSpPr>
            <p:nvPr/>
          </p:nvSpPr>
          <p:spPr bwMode="auto">
            <a:xfrm>
              <a:off x="3995" y="291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43" name="Line 175"/>
            <p:cNvSpPr>
              <a:spLocks noChangeShapeType="1"/>
            </p:cNvSpPr>
            <p:nvPr/>
          </p:nvSpPr>
          <p:spPr bwMode="auto">
            <a:xfrm>
              <a:off x="4032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44" name="Line 176"/>
            <p:cNvSpPr>
              <a:spLocks noChangeShapeType="1"/>
            </p:cNvSpPr>
            <p:nvPr/>
          </p:nvSpPr>
          <p:spPr bwMode="auto">
            <a:xfrm>
              <a:off x="4060" y="291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45" name="Line 177"/>
            <p:cNvSpPr>
              <a:spLocks noChangeShapeType="1"/>
            </p:cNvSpPr>
            <p:nvPr/>
          </p:nvSpPr>
          <p:spPr bwMode="auto">
            <a:xfrm>
              <a:off x="4098" y="291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46" name="Line 178"/>
            <p:cNvSpPr>
              <a:spLocks noChangeShapeType="1"/>
            </p:cNvSpPr>
            <p:nvPr/>
          </p:nvSpPr>
          <p:spPr bwMode="auto">
            <a:xfrm>
              <a:off x="4126" y="2918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47" name="Line 179"/>
            <p:cNvSpPr>
              <a:spLocks noChangeShapeType="1"/>
            </p:cNvSpPr>
            <p:nvPr/>
          </p:nvSpPr>
          <p:spPr bwMode="auto">
            <a:xfrm>
              <a:off x="4162" y="2918"/>
              <a:ext cx="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48" name="Line 180"/>
            <p:cNvSpPr>
              <a:spLocks noChangeShapeType="1"/>
            </p:cNvSpPr>
            <p:nvPr/>
          </p:nvSpPr>
          <p:spPr bwMode="auto">
            <a:xfrm>
              <a:off x="4192" y="2918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49" name="Line 181"/>
            <p:cNvSpPr>
              <a:spLocks noChangeShapeType="1"/>
            </p:cNvSpPr>
            <p:nvPr/>
          </p:nvSpPr>
          <p:spPr bwMode="auto">
            <a:xfrm>
              <a:off x="4227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50" name="Line 182"/>
            <p:cNvSpPr>
              <a:spLocks noChangeShapeType="1"/>
            </p:cNvSpPr>
            <p:nvPr/>
          </p:nvSpPr>
          <p:spPr bwMode="auto">
            <a:xfrm>
              <a:off x="4257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51" name="Line 183"/>
            <p:cNvSpPr>
              <a:spLocks noChangeShapeType="1"/>
            </p:cNvSpPr>
            <p:nvPr/>
          </p:nvSpPr>
          <p:spPr bwMode="auto">
            <a:xfrm>
              <a:off x="4292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52" name="Line 184"/>
            <p:cNvSpPr>
              <a:spLocks noChangeShapeType="1"/>
            </p:cNvSpPr>
            <p:nvPr/>
          </p:nvSpPr>
          <p:spPr bwMode="auto">
            <a:xfrm>
              <a:off x="4321" y="291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53" name="Line 185"/>
            <p:cNvSpPr>
              <a:spLocks noChangeShapeType="1"/>
            </p:cNvSpPr>
            <p:nvPr/>
          </p:nvSpPr>
          <p:spPr bwMode="auto">
            <a:xfrm>
              <a:off x="4359" y="291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54" name="Line 186"/>
            <p:cNvSpPr>
              <a:spLocks noChangeShapeType="1"/>
            </p:cNvSpPr>
            <p:nvPr/>
          </p:nvSpPr>
          <p:spPr bwMode="auto">
            <a:xfrm>
              <a:off x="4386" y="291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55" name="Line 187"/>
            <p:cNvSpPr>
              <a:spLocks noChangeShapeType="1"/>
            </p:cNvSpPr>
            <p:nvPr/>
          </p:nvSpPr>
          <p:spPr bwMode="auto">
            <a:xfrm>
              <a:off x="4424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56" name="Line 188"/>
            <p:cNvSpPr>
              <a:spLocks noChangeShapeType="1"/>
            </p:cNvSpPr>
            <p:nvPr/>
          </p:nvSpPr>
          <p:spPr bwMode="auto">
            <a:xfrm>
              <a:off x="4452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57" name="Line 189"/>
            <p:cNvSpPr>
              <a:spLocks noChangeShapeType="1"/>
            </p:cNvSpPr>
            <p:nvPr/>
          </p:nvSpPr>
          <p:spPr bwMode="auto">
            <a:xfrm>
              <a:off x="4488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58" name="Line 190"/>
            <p:cNvSpPr>
              <a:spLocks noChangeShapeType="1"/>
            </p:cNvSpPr>
            <p:nvPr/>
          </p:nvSpPr>
          <p:spPr bwMode="auto">
            <a:xfrm>
              <a:off x="4517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59" name="Line 191"/>
            <p:cNvSpPr>
              <a:spLocks noChangeShapeType="1"/>
            </p:cNvSpPr>
            <p:nvPr/>
          </p:nvSpPr>
          <p:spPr bwMode="auto">
            <a:xfrm>
              <a:off x="4554" y="291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60" name="Line 192"/>
            <p:cNvSpPr>
              <a:spLocks noChangeShapeType="1"/>
            </p:cNvSpPr>
            <p:nvPr/>
          </p:nvSpPr>
          <p:spPr bwMode="auto">
            <a:xfrm>
              <a:off x="4581" y="291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61" name="Line 193"/>
            <p:cNvSpPr>
              <a:spLocks noChangeShapeType="1"/>
            </p:cNvSpPr>
            <p:nvPr/>
          </p:nvSpPr>
          <p:spPr bwMode="auto">
            <a:xfrm>
              <a:off x="4619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62" name="Line 194"/>
            <p:cNvSpPr>
              <a:spLocks noChangeShapeType="1"/>
            </p:cNvSpPr>
            <p:nvPr/>
          </p:nvSpPr>
          <p:spPr bwMode="auto">
            <a:xfrm>
              <a:off x="4647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63" name="Line 195"/>
            <p:cNvSpPr>
              <a:spLocks noChangeShapeType="1"/>
            </p:cNvSpPr>
            <p:nvPr/>
          </p:nvSpPr>
          <p:spPr bwMode="auto">
            <a:xfrm>
              <a:off x="4684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64" name="Line 196"/>
            <p:cNvSpPr>
              <a:spLocks noChangeShapeType="1"/>
            </p:cNvSpPr>
            <p:nvPr/>
          </p:nvSpPr>
          <p:spPr bwMode="auto">
            <a:xfrm>
              <a:off x="4713" y="291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65" name="Line 197"/>
            <p:cNvSpPr>
              <a:spLocks noChangeShapeType="1"/>
            </p:cNvSpPr>
            <p:nvPr/>
          </p:nvSpPr>
          <p:spPr bwMode="auto">
            <a:xfrm>
              <a:off x="4748" y="2918"/>
              <a:ext cx="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66" name="Line 198"/>
            <p:cNvSpPr>
              <a:spLocks noChangeShapeType="1"/>
            </p:cNvSpPr>
            <p:nvPr/>
          </p:nvSpPr>
          <p:spPr bwMode="auto">
            <a:xfrm>
              <a:off x="4778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67" name="Line 199"/>
            <p:cNvSpPr>
              <a:spLocks noChangeShapeType="1"/>
            </p:cNvSpPr>
            <p:nvPr/>
          </p:nvSpPr>
          <p:spPr bwMode="auto">
            <a:xfrm>
              <a:off x="4814" y="291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68" name="Line 200"/>
            <p:cNvSpPr>
              <a:spLocks noChangeShapeType="1"/>
            </p:cNvSpPr>
            <p:nvPr/>
          </p:nvSpPr>
          <p:spPr bwMode="auto">
            <a:xfrm>
              <a:off x="4843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69" name="Line 201"/>
            <p:cNvSpPr>
              <a:spLocks noChangeShapeType="1"/>
            </p:cNvSpPr>
            <p:nvPr/>
          </p:nvSpPr>
          <p:spPr bwMode="auto">
            <a:xfrm>
              <a:off x="4880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70" name="Line 202"/>
            <p:cNvSpPr>
              <a:spLocks noChangeShapeType="1"/>
            </p:cNvSpPr>
            <p:nvPr/>
          </p:nvSpPr>
          <p:spPr bwMode="auto">
            <a:xfrm>
              <a:off x="4908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71" name="Line 203"/>
            <p:cNvSpPr>
              <a:spLocks noChangeShapeType="1"/>
            </p:cNvSpPr>
            <p:nvPr/>
          </p:nvSpPr>
          <p:spPr bwMode="auto">
            <a:xfrm>
              <a:off x="4945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72" name="Line 204"/>
            <p:cNvSpPr>
              <a:spLocks noChangeShapeType="1"/>
            </p:cNvSpPr>
            <p:nvPr/>
          </p:nvSpPr>
          <p:spPr bwMode="auto">
            <a:xfrm>
              <a:off x="4973" y="291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73" name="Line 205"/>
            <p:cNvSpPr>
              <a:spLocks noChangeShapeType="1"/>
            </p:cNvSpPr>
            <p:nvPr/>
          </p:nvSpPr>
          <p:spPr bwMode="auto">
            <a:xfrm>
              <a:off x="5011" y="291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74" name="Line 206"/>
            <p:cNvSpPr>
              <a:spLocks noChangeShapeType="1"/>
            </p:cNvSpPr>
            <p:nvPr/>
          </p:nvSpPr>
          <p:spPr bwMode="auto">
            <a:xfrm>
              <a:off x="5038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75" name="Line 207"/>
            <p:cNvSpPr>
              <a:spLocks noChangeShapeType="1"/>
            </p:cNvSpPr>
            <p:nvPr/>
          </p:nvSpPr>
          <p:spPr bwMode="auto">
            <a:xfrm>
              <a:off x="5075" y="2918"/>
              <a:ext cx="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76" name="Line 208"/>
            <p:cNvSpPr>
              <a:spLocks noChangeShapeType="1"/>
            </p:cNvSpPr>
            <p:nvPr/>
          </p:nvSpPr>
          <p:spPr bwMode="auto">
            <a:xfrm>
              <a:off x="5103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77" name="Line 209"/>
            <p:cNvSpPr>
              <a:spLocks noChangeShapeType="1"/>
            </p:cNvSpPr>
            <p:nvPr/>
          </p:nvSpPr>
          <p:spPr bwMode="auto">
            <a:xfrm>
              <a:off x="5140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78" name="Line 210"/>
            <p:cNvSpPr>
              <a:spLocks noChangeShapeType="1"/>
            </p:cNvSpPr>
            <p:nvPr/>
          </p:nvSpPr>
          <p:spPr bwMode="auto">
            <a:xfrm>
              <a:off x="5169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79" name="Line 211"/>
            <p:cNvSpPr>
              <a:spLocks noChangeShapeType="1"/>
            </p:cNvSpPr>
            <p:nvPr/>
          </p:nvSpPr>
          <p:spPr bwMode="auto">
            <a:xfrm>
              <a:off x="5205" y="291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80" name="Line 212"/>
            <p:cNvSpPr>
              <a:spLocks noChangeShapeType="1"/>
            </p:cNvSpPr>
            <p:nvPr/>
          </p:nvSpPr>
          <p:spPr bwMode="auto">
            <a:xfrm>
              <a:off x="5234" y="291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81" name="Rectangle 213"/>
            <p:cNvSpPr>
              <a:spLocks noChangeArrowheads="1"/>
            </p:cNvSpPr>
            <p:nvPr/>
          </p:nvSpPr>
          <p:spPr bwMode="auto">
            <a:xfrm>
              <a:off x="2423" y="1282"/>
              <a:ext cx="9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 MT" charset="0"/>
                </a:rPr>
                <a:t>Updated Prediction</a:t>
              </a:r>
            </a:p>
          </p:txBody>
        </p:sp>
        <p:sp>
          <p:nvSpPr>
            <p:cNvPr id="32982" name="Rectangle 214"/>
            <p:cNvSpPr>
              <a:spLocks noChangeArrowheads="1"/>
            </p:cNvSpPr>
            <p:nvPr/>
          </p:nvSpPr>
          <p:spPr bwMode="auto">
            <a:xfrm>
              <a:off x="2727" y="2148"/>
              <a:ext cx="97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 MT" charset="0"/>
                </a:rPr>
                <a:t>Prediction At  t = 0</a:t>
              </a:r>
            </a:p>
          </p:txBody>
        </p:sp>
        <p:sp>
          <p:nvSpPr>
            <p:cNvPr id="32983" name="Rectangle 215"/>
            <p:cNvSpPr>
              <a:spLocks noChangeArrowheads="1"/>
            </p:cNvSpPr>
            <p:nvPr/>
          </p:nvSpPr>
          <p:spPr bwMode="auto">
            <a:xfrm>
              <a:off x="2312" y="3714"/>
              <a:ext cx="29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 MT" charset="0"/>
                </a:rPr>
                <a:t>t = 1</a:t>
              </a:r>
            </a:p>
          </p:txBody>
        </p:sp>
        <p:sp>
          <p:nvSpPr>
            <p:cNvPr id="32984" name="Rectangle 216"/>
            <p:cNvSpPr>
              <a:spLocks noChangeArrowheads="1"/>
            </p:cNvSpPr>
            <p:nvPr/>
          </p:nvSpPr>
          <p:spPr bwMode="auto">
            <a:xfrm>
              <a:off x="1936" y="3714"/>
              <a:ext cx="29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 MT" charset="0"/>
                </a:rPr>
                <a:t>t = 0</a:t>
              </a:r>
            </a:p>
          </p:txBody>
        </p:sp>
        <p:sp>
          <p:nvSpPr>
            <p:cNvPr id="32985" name="Rectangle 217"/>
            <p:cNvSpPr>
              <a:spLocks noChangeArrowheads="1"/>
            </p:cNvSpPr>
            <p:nvPr/>
          </p:nvSpPr>
          <p:spPr bwMode="auto">
            <a:xfrm>
              <a:off x="5054" y="3669"/>
              <a:ext cx="40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 MT" charset="0"/>
                </a:rPr>
                <a:t>t=SS+1</a:t>
              </a:r>
            </a:p>
          </p:txBody>
        </p:sp>
        <p:sp>
          <p:nvSpPr>
            <p:cNvPr id="32986" name="Rectangle 218"/>
            <p:cNvSpPr>
              <a:spLocks noChangeArrowheads="1"/>
            </p:cNvSpPr>
            <p:nvPr/>
          </p:nvSpPr>
          <p:spPr bwMode="auto">
            <a:xfrm>
              <a:off x="4635" y="3664"/>
              <a:ext cx="35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 MT" charset="0"/>
                </a:rPr>
                <a:t>t = SS</a:t>
              </a:r>
            </a:p>
          </p:txBody>
        </p:sp>
        <p:sp>
          <p:nvSpPr>
            <p:cNvPr id="32987" name="Rectangle 219"/>
            <p:cNvSpPr>
              <a:spLocks noChangeArrowheads="1"/>
            </p:cNvSpPr>
            <p:nvPr/>
          </p:nvSpPr>
          <p:spPr bwMode="auto">
            <a:xfrm>
              <a:off x="2659" y="3921"/>
              <a:ext cx="1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800" b="1">
                  <a:solidFill>
                    <a:srgbClr val="000080"/>
                  </a:solidFill>
                  <a:latin typeface="Times New Roman" pitchFamily="18" charset="0"/>
                </a:rPr>
                <a:t>Time Horizon (120 Minutes)</a:t>
              </a:r>
            </a:p>
          </p:txBody>
        </p:sp>
        <p:sp>
          <p:nvSpPr>
            <p:cNvPr id="32988" name="Line 220"/>
            <p:cNvSpPr>
              <a:spLocks noChangeShapeType="1"/>
            </p:cNvSpPr>
            <p:nvPr/>
          </p:nvSpPr>
          <p:spPr bwMode="auto">
            <a:xfrm>
              <a:off x="3146" y="2302"/>
              <a:ext cx="265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89" name="Freeform 221"/>
            <p:cNvSpPr>
              <a:spLocks/>
            </p:cNvSpPr>
            <p:nvPr/>
          </p:nvSpPr>
          <p:spPr bwMode="auto">
            <a:xfrm>
              <a:off x="3305" y="2431"/>
              <a:ext cx="117" cy="92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116" y="91"/>
                </a:cxn>
                <a:cxn ang="0">
                  <a:pos x="0" y="34"/>
                </a:cxn>
                <a:cxn ang="0">
                  <a:pos x="48" y="0"/>
                </a:cxn>
              </a:cxnLst>
              <a:rect l="0" t="0" r="r" b="b"/>
              <a:pathLst>
                <a:path w="117" h="92">
                  <a:moveTo>
                    <a:pt x="48" y="0"/>
                  </a:moveTo>
                  <a:lnTo>
                    <a:pt x="116" y="91"/>
                  </a:lnTo>
                  <a:lnTo>
                    <a:pt x="0" y="34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90" name="Line 222"/>
            <p:cNvSpPr>
              <a:spLocks noChangeShapeType="1"/>
            </p:cNvSpPr>
            <p:nvPr/>
          </p:nvSpPr>
          <p:spPr bwMode="auto">
            <a:xfrm flipV="1">
              <a:off x="3068" y="1638"/>
              <a:ext cx="469" cy="4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91" name="Freeform 223"/>
            <p:cNvSpPr>
              <a:spLocks/>
            </p:cNvSpPr>
            <p:nvPr/>
          </p:nvSpPr>
          <p:spPr bwMode="auto">
            <a:xfrm>
              <a:off x="3440" y="1629"/>
              <a:ext cx="106" cy="9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05" y="0"/>
                </a:cxn>
                <a:cxn ang="0">
                  <a:pos x="55" y="97"/>
                </a:cxn>
                <a:cxn ang="0">
                  <a:pos x="0" y="68"/>
                </a:cxn>
              </a:cxnLst>
              <a:rect l="0" t="0" r="r" b="b"/>
              <a:pathLst>
                <a:path w="106" h="98">
                  <a:moveTo>
                    <a:pt x="0" y="68"/>
                  </a:moveTo>
                  <a:lnTo>
                    <a:pt x="105" y="0"/>
                  </a:lnTo>
                  <a:lnTo>
                    <a:pt x="55" y="97"/>
                  </a:lnTo>
                  <a:lnTo>
                    <a:pt x="0" y="68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92" name="Line 224"/>
            <p:cNvSpPr>
              <a:spLocks noChangeShapeType="1"/>
            </p:cNvSpPr>
            <p:nvPr/>
          </p:nvSpPr>
          <p:spPr bwMode="auto">
            <a:xfrm flipV="1">
              <a:off x="3600" y="2586"/>
              <a:ext cx="423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93" name="Freeform 225"/>
            <p:cNvSpPr>
              <a:spLocks/>
            </p:cNvSpPr>
            <p:nvPr/>
          </p:nvSpPr>
          <p:spPr bwMode="auto">
            <a:xfrm>
              <a:off x="3902" y="2582"/>
              <a:ext cx="134" cy="7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133" y="0"/>
                </a:cxn>
                <a:cxn ang="0">
                  <a:pos x="30" y="69"/>
                </a:cxn>
                <a:cxn ang="0">
                  <a:pos x="0" y="24"/>
                </a:cxn>
              </a:cxnLst>
              <a:rect l="0" t="0" r="r" b="b"/>
              <a:pathLst>
                <a:path w="134" h="70">
                  <a:moveTo>
                    <a:pt x="0" y="24"/>
                  </a:moveTo>
                  <a:lnTo>
                    <a:pt x="133" y="0"/>
                  </a:lnTo>
                  <a:lnTo>
                    <a:pt x="30" y="69"/>
                  </a:lnTo>
                  <a:lnTo>
                    <a:pt x="0" y="2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94" name="Line 226"/>
            <p:cNvSpPr>
              <a:spLocks noChangeShapeType="1"/>
            </p:cNvSpPr>
            <p:nvPr/>
          </p:nvSpPr>
          <p:spPr bwMode="auto">
            <a:xfrm>
              <a:off x="2847" y="1449"/>
              <a:ext cx="125" cy="1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95" name="Freeform 227"/>
            <p:cNvSpPr>
              <a:spLocks/>
            </p:cNvSpPr>
            <p:nvPr/>
          </p:nvSpPr>
          <p:spPr bwMode="auto">
            <a:xfrm>
              <a:off x="2884" y="1523"/>
              <a:ext cx="95" cy="101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94" y="100"/>
                </a:cxn>
                <a:cxn ang="0">
                  <a:pos x="0" y="25"/>
                </a:cxn>
                <a:cxn ang="0">
                  <a:pos x="58" y="0"/>
                </a:cxn>
              </a:cxnLst>
              <a:rect l="0" t="0" r="r" b="b"/>
              <a:pathLst>
                <a:path w="95" h="101">
                  <a:moveTo>
                    <a:pt x="58" y="0"/>
                  </a:moveTo>
                  <a:lnTo>
                    <a:pt x="94" y="100"/>
                  </a:lnTo>
                  <a:lnTo>
                    <a:pt x="0" y="25"/>
                  </a:lnTo>
                  <a:lnTo>
                    <a:pt x="5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96" name="Rectangle 228"/>
            <p:cNvSpPr>
              <a:spLocks noChangeArrowheads="1"/>
            </p:cNvSpPr>
            <p:nvPr/>
          </p:nvSpPr>
          <p:spPr bwMode="auto">
            <a:xfrm>
              <a:off x="3192" y="2754"/>
              <a:ext cx="9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 MT" charset="0"/>
                </a:rPr>
                <a:t>Updated Prediction</a:t>
              </a:r>
            </a:p>
          </p:txBody>
        </p:sp>
      </p:grpSp>
      <p:sp>
        <p:nvSpPr>
          <p:cNvPr id="32998" name="Rectangle 230"/>
          <p:cNvSpPr>
            <a:spLocks noChangeArrowheads="1"/>
          </p:cNvSpPr>
          <p:nvPr/>
        </p:nvSpPr>
        <p:spPr bwMode="auto">
          <a:xfrm>
            <a:off x="0" y="323850"/>
            <a:ext cx="6991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80000"/>
              </a:lnSpc>
            </a:pPr>
            <a:endParaRPr lang="ko-KR" altLang="ko-KR"/>
          </a:p>
        </p:txBody>
      </p:sp>
      <p:sp>
        <p:nvSpPr>
          <p:cNvPr id="32999" name="Rectangle 231"/>
          <p:cNvSpPr>
            <a:spLocks noChangeArrowheads="1"/>
          </p:cNvSpPr>
          <p:nvPr/>
        </p:nvSpPr>
        <p:spPr bwMode="auto">
          <a:xfrm>
            <a:off x="381000" y="1803400"/>
            <a:ext cx="1525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4000" b="1">
                <a:latin typeface="Times New Roman" pitchFamily="18" charset="0"/>
              </a:rPr>
              <a:t>Step 1</a:t>
            </a:r>
          </a:p>
        </p:txBody>
      </p:sp>
      <p:sp>
        <p:nvSpPr>
          <p:cNvPr id="33000" name="Rectangle 23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Controller Prediction Routine Update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2DE9-466A-4B9C-A9AE-EF0BEE4069C3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1643063"/>
            <a:ext cx="69881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E5405D"/>
              </a:buClr>
              <a:buSzPct val="110000"/>
              <a:buFont typeface="Wingdings" pitchFamily="2" charset="2"/>
              <a:buChar char="w"/>
            </a:pPr>
            <a:endParaRPr lang="ko-KR" altLang="ko-KR"/>
          </a:p>
        </p:txBody>
      </p:sp>
      <p:grpSp>
        <p:nvGrpSpPr>
          <p:cNvPr id="35082" name="Group 266"/>
          <p:cNvGrpSpPr>
            <a:grpSpLocks/>
          </p:cNvGrpSpPr>
          <p:nvPr/>
        </p:nvGrpSpPr>
        <p:grpSpPr bwMode="auto">
          <a:xfrm>
            <a:off x="1271588" y="1812925"/>
            <a:ext cx="7688262" cy="4946650"/>
            <a:chOff x="801" y="1142"/>
            <a:chExt cx="4843" cy="3116"/>
          </a:xfrm>
        </p:grpSpPr>
        <p:sp>
          <p:nvSpPr>
            <p:cNvPr id="34819" name="Line 3"/>
            <p:cNvSpPr>
              <a:spLocks noChangeShapeType="1"/>
            </p:cNvSpPr>
            <p:nvPr/>
          </p:nvSpPr>
          <p:spPr bwMode="auto">
            <a:xfrm>
              <a:off x="2210" y="1484"/>
              <a:ext cx="0" cy="22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0" name="Line 4"/>
            <p:cNvSpPr>
              <a:spLocks noChangeShapeType="1"/>
            </p:cNvSpPr>
            <p:nvPr/>
          </p:nvSpPr>
          <p:spPr bwMode="auto">
            <a:xfrm>
              <a:off x="2229" y="3690"/>
              <a:ext cx="27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1" name="Line 5"/>
            <p:cNvSpPr>
              <a:spLocks noChangeShapeType="1"/>
            </p:cNvSpPr>
            <p:nvPr/>
          </p:nvSpPr>
          <p:spPr bwMode="auto">
            <a:xfrm>
              <a:off x="2024" y="2039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>
              <a:off x="2061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2088" y="2039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2124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>
              <a:off x="2152" y="2039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>
              <a:off x="2188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2215" y="2039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>
              <a:off x="2252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2280" y="2039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0" name="Line 14"/>
            <p:cNvSpPr>
              <a:spLocks noChangeShapeType="1"/>
            </p:cNvSpPr>
            <p:nvPr/>
          </p:nvSpPr>
          <p:spPr bwMode="auto">
            <a:xfrm>
              <a:off x="2316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>
              <a:off x="2343" y="2039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2" name="Line 16"/>
            <p:cNvSpPr>
              <a:spLocks noChangeShapeType="1"/>
            </p:cNvSpPr>
            <p:nvPr/>
          </p:nvSpPr>
          <p:spPr bwMode="auto">
            <a:xfrm>
              <a:off x="2379" y="2039"/>
              <a:ext cx="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2408" y="2039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>
              <a:off x="2443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>
              <a:off x="2471" y="2039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>
              <a:off x="2507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7" name="Line 21"/>
            <p:cNvSpPr>
              <a:spLocks noChangeShapeType="1"/>
            </p:cNvSpPr>
            <p:nvPr/>
          </p:nvSpPr>
          <p:spPr bwMode="auto">
            <a:xfrm>
              <a:off x="2535" y="2039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8" name="Line 22"/>
            <p:cNvSpPr>
              <a:spLocks noChangeShapeType="1"/>
            </p:cNvSpPr>
            <p:nvPr/>
          </p:nvSpPr>
          <p:spPr bwMode="auto">
            <a:xfrm>
              <a:off x="2571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9" name="Line 23"/>
            <p:cNvSpPr>
              <a:spLocks noChangeShapeType="1"/>
            </p:cNvSpPr>
            <p:nvPr/>
          </p:nvSpPr>
          <p:spPr bwMode="auto">
            <a:xfrm>
              <a:off x="2599" y="2039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0" name="Line 24"/>
            <p:cNvSpPr>
              <a:spLocks noChangeShapeType="1"/>
            </p:cNvSpPr>
            <p:nvPr/>
          </p:nvSpPr>
          <p:spPr bwMode="auto">
            <a:xfrm>
              <a:off x="2635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1" name="Line 25"/>
            <p:cNvSpPr>
              <a:spLocks noChangeShapeType="1"/>
            </p:cNvSpPr>
            <p:nvPr/>
          </p:nvSpPr>
          <p:spPr bwMode="auto">
            <a:xfrm>
              <a:off x="2663" y="2039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2" name="Line 26"/>
            <p:cNvSpPr>
              <a:spLocks noChangeShapeType="1"/>
            </p:cNvSpPr>
            <p:nvPr/>
          </p:nvSpPr>
          <p:spPr bwMode="auto">
            <a:xfrm>
              <a:off x="2698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3" name="Line 27"/>
            <p:cNvSpPr>
              <a:spLocks noChangeShapeType="1"/>
            </p:cNvSpPr>
            <p:nvPr/>
          </p:nvSpPr>
          <p:spPr bwMode="auto">
            <a:xfrm>
              <a:off x="2727" y="2039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4" name="Line 28"/>
            <p:cNvSpPr>
              <a:spLocks noChangeShapeType="1"/>
            </p:cNvSpPr>
            <p:nvPr/>
          </p:nvSpPr>
          <p:spPr bwMode="auto">
            <a:xfrm>
              <a:off x="2763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5" name="Line 29"/>
            <p:cNvSpPr>
              <a:spLocks noChangeShapeType="1"/>
            </p:cNvSpPr>
            <p:nvPr/>
          </p:nvSpPr>
          <p:spPr bwMode="auto">
            <a:xfrm>
              <a:off x="2791" y="2039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6" name="Line 30"/>
            <p:cNvSpPr>
              <a:spLocks noChangeShapeType="1"/>
            </p:cNvSpPr>
            <p:nvPr/>
          </p:nvSpPr>
          <p:spPr bwMode="auto">
            <a:xfrm>
              <a:off x="2826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7" name="Line 31"/>
            <p:cNvSpPr>
              <a:spLocks noChangeShapeType="1"/>
            </p:cNvSpPr>
            <p:nvPr/>
          </p:nvSpPr>
          <p:spPr bwMode="auto">
            <a:xfrm>
              <a:off x="2854" y="2039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>
              <a:off x="2891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>
              <a:off x="2919" y="2039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0" name="Line 34"/>
            <p:cNvSpPr>
              <a:spLocks noChangeShapeType="1"/>
            </p:cNvSpPr>
            <p:nvPr/>
          </p:nvSpPr>
          <p:spPr bwMode="auto">
            <a:xfrm>
              <a:off x="2954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>
              <a:off x="2982" y="2039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>
              <a:off x="3018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3" name="Line 37"/>
            <p:cNvSpPr>
              <a:spLocks noChangeShapeType="1"/>
            </p:cNvSpPr>
            <p:nvPr/>
          </p:nvSpPr>
          <p:spPr bwMode="auto">
            <a:xfrm>
              <a:off x="3047" y="2039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4" name="Line 38"/>
            <p:cNvSpPr>
              <a:spLocks noChangeShapeType="1"/>
            </p:cNvSpPr>
            <p:nvPr/>
          </p:nvSpPr>
          <p:spPr bwMode="auto">
            <a:xfrm>
              <a:off x="3082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5" name="Line 39"/>
            <p:cNvSpPr>
              <a:spLocks noChangeShapeType="1"/>
            </p:cNvSpPr>
            <p:nvPr/>
          </p:nvSpPr>
          <p:spPr bwMode="auto">
            <a:xfrm>
              <a:off x="3110" y="2039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6" name="Line 40"/>
            <p:cNvSpPr>
              <a:spLocks noChangeShapeType="1"/>
            </p:cNvSpPr>
            <p:nvPr/>
          </p:nvSpPr>
          <p:spPr bwMode="auto">
            <a:xfrm>
              <a:off x="3146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7" name="Line 41"/>
            <p:cNvSpPr>
              <a:spLocks noChangeShapeType="1"/>
            </p:cNvSpPr>
            <p:nvPr/>
          </p:nvSpPr>
          <p:spPr bwMode="auto">
            <a:xfrm>
              <a:off x="3174" y="2039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8" name="Line 42"/>
            <p:cNvSpPr>
              <a:spLocks noChangeShapeType="1"/>
            </p:cNvSpPr>
            <p:nvPr/>
          </p:nvSpPr>
          <p:spPr bwMode="auto">
            <a:xfrm>
              <a:off x="3209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9" name="Line 43"/>
            <p:cNvSpPr>
              <a:spLocks noChangeShapeType="1"/>
            </p:cNvSpPr>
            <p:nvPr/>
          </p:nvSpPr>
          <p:spPr bwMode="auto">
            <a:xfrm>
              <a:off x="3238" y="2039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60" name="Line 44"/>
            <p:cNvSpPr>
              <a:spLocks noChangeShapeType="1"/>
            </p:cNvSpPr>
            <p:nvPr/>
          </p:nvSpPr>
          <p:spPr bwMode="auto">
            <a:xfrm>
              <a:off x="3274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61" name="Line 45"/>
            <p:cNvSpPr>
              <a:spLocks noChangeShapeType="1"/>
            </p:cNvSpPr>
            <p:nvPr/>
          </p:nvSpPr>
          <p:spPr bwMode="auto">
            <a:xfrm>
              <a:off x="3302" y="2039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62" name="Line 46"/>
            <p:cNvSpPr>
              <a:spLocks noChangeShapeType="1"/>
            </p:cNvSpPr>
            <p:nvPr/>
          </p:nvSpPr>
          <p:spPr bwMode="auto">
            <a:xfrm>
              <a:off x="3337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63" name="Line 47"/>
            <p:cNvSpPr>
              <a:spLocks noChangeShapeType="1"/>
            </p:cNvSpPr>
            <p:nvPr/>
          </p:nvSpPr>
          <p:spPr bwMode="auto">
            <a:xfrm>
              <a:off x="3365" y="2039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64" name="Line 48"/>
            <p:cNvSpPr>
              <a:spLocks noChangeShapeType="1"/>
            </p:cNvSpPr>
            <p:nvPr/>
          </p:nvSpPr>
          <p:spPr bwMode="auto">
            <a:xfrm>
              <a:off x="3402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65" name="Line 49"/>
            <p:cNvSpPr>
              <a:spLocks noChangeShapeType="1"/>
            </p:cNvSpPr>
            <p:nvPr/>
          </p:nvSpPr>
          <p:spPr bwMode="auto">
            <a:xfrm>
              <a:off x="3430" y="2039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66" name="Line 50"/>
            <p:cNvSpPr>
              <a:spLocks noChangeShapeType="1"/>
            </p:cNvSpPr>
            <p:nvPr/>
          </p:nvSpPr>
          <p:spPr bwMode="auto">
            <a:xfrm>
              <a:off x="3465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67" name="Line 51"/>
            <p:cNvSpPr>
              <a:spLocks noChangeShapeType="1"/>
            </p:cNvSpPr>
            <p:nvPr/>
          </p:nvSpPr>
          <p:spPr bwMode="auto">
            <a:xfrm>
              <a:off x="3493" y="2039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68" name="Line 52"/>
            <p:cNvSpPr>
              <a:spLocks noChangeShapeType="1"/>
            </p:cNvSpPr>
            <p:nvPr/>
          </p:nvSpPr>
          <p:spPr bwMode="auto">
            <a:xfrm>
              <a:off x="3529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69" name="Line 53"/>
            <p:cNvSpPr>
              <a:spLocks noChangeShapeType="1"/>
            </p:cNvSpPr>
            <p:nvPr/>
          </p:nvSpPr>
          <p:spPr bwMode="auto">
            <a:xfrm>
              <a:off x="3558" y="2039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70" name="Line 54"/>
            <p:cNvSpPr>
              <a:spLocks noChangeShapeType="1"/>
            </p:cNvSpPr>
            <p:nvPr/>
          </p:nvSpPr>
          <p:spPr bwMode="auto">
            <a:xfrm>
              <a:off x="3593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71" name="Line 55"/>
            <p:cNvSpPr>
              <a:spLocks noChangeShapeType="1"/>
            </p:cNvSpPr>
            <p:nvPr/>
          </p:nvSpPr>
          <p:spPr bwMode="auto">
            <a:xfrm>
              <a:off x="3621" y="2039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72" name="Line 56"/>
            <p:cNvSpPr>
              <a:spLocks noChangeShapeType="1"/>
            </p:cNvSpPr>
            <p:nvPr/>
          </p:nvSpPr>
          <p:spPr bwMode="auto">
            <a:xfrm>
              <a:off x="3657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73" name="Line 57"/>
            <p:cNvSpPr>
              <a:spLocks noChangeShapeType="1"/>
            </p:cNvSpPr>
            <p:nvPr/>
          </p:nvSpPr>
          <p:spPr bwMode="auto">
            <a:xfrm>
              <a:off x="3685" y="2039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74" name="Line 58"/>
            <p:cNvSpPr>
              <a:spLocks noChangeShapeType="1"/>
            </p:cNvSpPr>
            <p:nvPr/>
          </p:nvSpPr>
          <p:spPr bwMode="auto">
            <a:xfrm>
              <a:off x="3721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75" name="Line 59"/>
            <p:cNvSpPr>
              <a:spLocks noChangeShapeType="1"/>
            </p:cNvSpPr>
            <p:nvPr/>
          </p:nvSpPr>
          <p:spPr bwMode="auto">
            <a:xfrm>
              <a:off x="3749" y="2039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76" name="Line 60"/>
            <p:cNvSpPr>
              <a:spLocks noChangeShapeType="1"/>
            </p:cNvSpPr>
            <p:nvPr/>
          </p:nvSpPr>
          <p:spPr bwMode="auto">
            <a:xfrm>
              <a:off x="3785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77" name="Line 61"/>
            <p:cNvSpPr>
              <a:spLocks noChangeShapeType="1"/>
            </p:cNvSpPr>
            <p:nvPr/>
          </p:nvSpPr>
          <p:spPr bwMode="auto">
            <a:xfrm>
              <a:off x="3813" y="2039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78" name="Line 62"/>
            <p:cNvSpPr>
              <a:spLocks noChangeShapeType="1"/>
            </p:cNvSpPr>
            <p:nvPr/>
          </p:nvSpPr>
          <p:spPr bwMode="auto">
            <a:xfrm>
              <a:off x="3848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79" name="Line 63"/>
            <p:cNvSpPr>
              <a:spLocks noChangeShapeType="1"/>
            </p:cNvSpPr>
            <p:nvPr/>
          </p:nvSpPr>
          <p:spPr bwMode="auto">
            <a:xfrm>
              <a:off x="3877" y="2039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80" name="Line 64"/>
            <p:cNvSpPr>
              <a:spLocks noChangeShapeType="1"/>
            </p:cNvSpPr>
            <p:nvPr/>
          </p:nvSpPr>
          <p:spPr bwMode="auto">
            <a:xfrm>
              <a:off x="3913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81" name="Line 65"/>
            <p:cNvSpPr>
              <a:spLocks noChangeShapeType="1"/>
            </p:cNvSpPr>
            <p:nvPr/>
          </p:nvSpPr>
          <p:spPr bwMode="auto">
            <a:xfrm>
              <a:off x="3941" y="2039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82" name="Line 66"/>
            <p:cNvSpPr>
              <a:spLocks noChangeShapeType="1"/>
            </p:cNvSpPr>
            <p:nvPr/>
          </p:nvSpPr>
          <p:spPr bwMode="auto">
            <a:xfrm>
              <a:off x="3976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83" name="Line 67"/>
            <p:cNvSpPr>
              <a:spLocks noChangeShapeType="1"/>
            </p:cNvSpPr>
            <p:nvPr/>
          </p:nvSpPr>
          <p:spPr bwMode="auto">
            <a:xfrm>
              <a:off x="4004" y="2039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84" name="Line 68"/>
            <p:cNvSpPr>
              <a:spLocks noChangeShapeType="1"/>
            </p:cNvSpPr>
            <p:nvPr/>
          </p:nvSpPr>
          <p:spPr bwMode="auto">
            <a:xfrm>
              <a:off x="4041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85" name="Line 69"/>
            <p:cNvSpPr>
              <a:spLocks noChangeShapeType="1"/>
            </p:cNvSpPr>
            <p:nvPr/>
          </p:nvSpPr>
          <p:spPr bwMode="auto">
            <a:xfrm>
              <a:off x="4069" y="2039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86" name="Line 70"/>
            <p:cNvSpPr>
              <a:spLocks noChangeShapeType="1"/>
            </p:cNvSpPr>
            <p:nvPr/>
          </p:nvSpPr>
          <p:spPr bwMode="auto">
            <a:xfrm>
              <a:off x="4104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87" name="Line 71"/>
            <p:cNvSpPr>
              <a:spLocks noChangeShapeType="1"/>
            </p:cNvSpPr>
            <p:nvPr/>
          </p:nvSpPr>
          <p:spPr bwMode="auto">
            <a:xfrm>
              <a:off x="4132" y="2039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88" name="Line 72"/>
            <p:cNvSpPr>
              <a:spLocks noChangeShapeType="1"/>
            </p:cNvSpPr>
            <p:nvPr/>
          </p:nvSpPr>
          <p:spPr bwMode="auto">
            <a:xfrm>
              <a:off x="4168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89" name="Line 73"/>
            <p:cNvSpPr>
              <a:spLocks noChangeShapeType="1"/>
            </p:cNvSpPr>
            <p:nvPr/>
          </p:nvSpPr>
          <p:spPr bwMode="auto">
            <a:xfrm>
              <a:off x="4197" y="2039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90" name="Line 74"/>
            <p:cNvSpPr>
              <a:spLocks noChangeShapeType="1"/>
            </p:cNvSpPr>
            <p:nvPr/>
          </p:nvSpPr>
          <p:spPr bwMode="auto">
            <a:xfrm>
              <a:off x="4232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91" name="Line 75"/>
            <p:cNvSpPr>
              <a:spLocks noChangeShapeType="1"/>
            </p:cNvSpPr>
            <p:nvPr/>
          </p:nvSpPr>
          <p:spPr bwMode="auto">
            <a:xfrm>
              <a:off x="4260" y="2039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92" name="Line 76"/>
            <p:cNvSpPr>
              <a:spLocks noChangeShapeType="1"/>
            </p:cNvSpPr>
            <p:nvPr/>
          </p:nvSpPr>
          <p:spPr bwMode="auto">
            <a:xfrm>
              <a:off x="4296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93" name="Line 77"/>
            <p:cNvSpPr>
              <a:spLocks noChangeShapeType="1"/>
            </p:cNvSpPr>
            <p:nvPr/>
          </p:nvSpPr>
          <p:spPr bwMode="auto">
            <a:xfrm>
              <a:off x="4324" y="2039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94" name="Line 78"/>
            <p:cNvSpPr>
              <a:spLocks noChangeShapeType="1"/>
            </p:cNvSpPr>
            <p:nvPr/>
          </p:nvSpPr>
          <p:spPr bwMode="auto">
            <a:xfrm>
              <a:off x="4359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95" name="Line 79"/>
            <p:cNvSpPr>
              <a:spLocks noChangeShapeType="1"/>
            </p:cNvSpPr>
            <p:nvPr/>
          </p:nvSpPr>
          <p:spPr bwMode="auto">
            <a:xfrm>
              <a:off x="4388" y="2039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96" name="Line 80"/>
            <p:cNvSpPr>
              <a:spLocks noChangeShapeType="1"/>
            </p:cNvSpPr>
            <p:nvPr/>
          </p:nvSpPr>
          <p:spPr bwMode="auto">
            <a:xfrm>
              <a:off x="4424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97" name="Line 81"/>
            <p:cNvSpPr>
              <a:spLocks noChangeShapeType="1"/>
            </p:cNvSpPr>
            <p:nvPr/>
          </p:nvSpPr>
          <p:spPr bwMode="auto">
            <a:xfrm>
              <a:off x="4452" y="2039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98" name="Line 82"/>
            <p:cNvSpPr>
              <a:spLocks noChangeShapeType="1"/>
            </p:cNvSpPr>
            <p:nvPr/>
          </p:nvSpPr>
          <p:spPr bwMode="auto">
            <a:xfrm>
              <a:off x="4487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99" name="Line 83"/>
            <p:cNvSpPr>
              <a:spLocks noChangeShapeType="1"/>
            </p:cNvSpPr>
            <p:nvPr/>
          </p:nvSpPr>
          <p:spPr bwMode="auto">
            <a:xfrm>
              <a:off x="4515" y="2039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00" name="Line 84"/>
            <p:cNvSpPr>
              <a:spLocks noChangeShapeType="1"/>
            </p:cNvSpPr>
            <p:nvPr/>
          </p:nvSpPr>
          <p:spPr bwMode="auto">
            <a:xfrm>
              <a:off x="4552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01" name="Line 85"/>
            <p:cNvSpPr>
              <a:spLocks noChangeShapeType="1"/>
            </p:cNvSpPr>
            <p:nvPr/>
          </p:nvSpPr>
          <p:spPr bwMode="auto">
            <a:xfrm>
              <a:off x="4580" y="2039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02" name="Line 86"/>
            <p:cNvSpPr>
              <a:spLocks noChangeShapeType="1"/>
            </p:cNvSpPr>
            <p:nvPr/>
          </p:nvSpPr>
          <p:spPr bwMode="auto">
            <a:xfrm>
              <a:off x="4615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03" name="Line 87"/>
            <p:cNvSpPr>
              <a:spLocks noChangeShapeType="1"/>
            </p:cNvSpPr>
            <p:nvPr/>
          </p:nvSpPr>
          <p:spPr bwMode="auto">
            <a:xfrm>
              <a:off x="4643" y="2039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04" name="Line 88"/>
            <p:cNvSpPr>
              <a:spLocks noChangeShapeType="1"/>
            </p:cNvSpPr>
            <p:nvPr/>
          </p:nvSpPr>
          <p:spPr bwMode="auto">
            <a:xfrm>
              <a:off x="4679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05" name="Line 89"/>
            <p:cNvSpPr>
              <a:spLocks noChangeShapeType="1"/>
            </p:cNvSpPr>
            <p:nvPr/>
          </p:nvSpPr>
          <p:spPr bwMode="auto">
            <a:xfrm>
              <a:off x="4708" y="2039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06" name="Line 90"/>
            <p:cNvSpPr>
              <a:spLocks noChangeShapeType="1"/>
            </p:cNvSpPr>
            <p:nvPr/>
          </p:nvSpPr>
          <p:spPr bwMode="auto">
            <a:xfrm>
              <a:off x="4743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07" name="Line 91"/>
            <p:cNvSpPr>
              <a:spLocks noChangeShapeType="1"/>
            </p:cNvSpPr>
            <p:nvPr/>
          </p:nvSpPr>
          <p:spPr bwMode="auto">
            <a:xfrm>
              <a:off x="4771" y="2039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08" name="Line 92"/>
            <p:cNvSpPr>
              <a:spLocks noChangeShapeType="1"/>
            </p:cNvSpPr>
            <p:nvPr/>
          </p:nvSpPr>
          <p:spPr bwMode="auto">
            <a:xfrm>
              <a:off x="4807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09" name="Line 93"/>
            <p:cNvSpPr>
              <a:spLocks noChangeShapeType="1"/>
            </p:cNvSpPr>
            <p:nvPr/>
          </p:nvSpPr>
          <p:spPr bwMode="auto">
            <a:xfrm>
              <a:off x="4835" y="2039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10" name="Line 94"/>
            <p:cNvSpPr>
              <a:spLocks noChangeShapeType="1"/>
            </p:cNvSpPr>
            <p:nvPr/>
          </p:nvSpPr>
          <p:spPr bwMode="auto">
            <a:xfrm>
              <a:off x="4870" y="2039"/>
              <a:ext cx="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11" name="Line 95"/>
            <p:cNvSpPr>
              <a:spLocks noChangeShapeType="1"/>
            </p:cNvSpPr>
            <p:nvPr/>
          </p:nvSpPr>
          <p:spPr bwMode="auto">
            <a:xfrm>
              <a:off x="4899" y="2039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12" name="Line 96"/>
            <p:cNvSpPr>
              <a:spLocks noChangeShapeType="1"/>
            </p:cNvSpPr>
            <p:nvPr/>
          </p:nvSpPr>
          <p:spPr bwMode="auto">
            <a:xfrm>
              <a:off x="4935" y="2039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13" name="Rectangle 97"/>
            <p:cNvSpPr>
              <a:spLocks noChangeArrowheads="1"/>
            </p:cNvSpPr>
            <p:nvPr/>
          </p:nvSpPr>
          <p:spPr bwMode="auto">
            <a:xfrm>
              <a:off x="4985" y="2223"/>
              <a:ext cx="65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 MT" charset="0"/>
                </a:rPr>
                <a:t>Controlled </a:t>
              </a:r>
            </a:p>
          </p:txBody>
        </p:sp>
        <p:sp>
          <p:nvSpPr>
            <p:cNvPr id="34914" name="Rectangle 98"/>
            <p:cNvSpPr>
              <a:spLocks noChangeArrowheads="1"/>
            </p:cNvSpPr>
            <p:nvPr/>
          </p:nvSpPr>
          <p:spPr bwMode="auto">
            <a:xfrm>
              <a:off x="4985" y="2355"/>
              <a:ext cx="61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 MT" charset="0"/>
                </a:rPr>
                <a:t>Variable 2</a:t>
              </a:r>
            </a:p>
          </p:txBody>
        </p:sp>
        <p:sp>
          <p:nvSpPr>
            <p:cNvPr id="34915" name="Rectangle 99"/>
            <p:cNvSpPr>
              <a:spLocks noChangeArrowheads="1"/>
            </p:cNvSpPr>
            <p:nvPr/>
          </p:nvSpPr>
          <p:spPr bwMode="auto">
            <a:xfrm>
              <a:off x="4978" y="1582"/>
              <a:ext cx="65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 MT" charset="0"/>
                </a:rPr>
                <a:t>Controlled </a:t>
              </a:r>
            </a:p>
          </p:txBody>
        </p:sp>
        <p:sp>
          <p:nvSpPr>
            <p:cNvPr id="34916" name="Rectangle 100"/>
            <p:cNvSpPr>
              <a:spLocks noChangeArrowheads="1"/>
            </p:cNvSpPr>
            <p:nvPr/>
          </p:nvSpPr>
          <p:spPr bwMode="auto">
            <a:xfrm>
              <a:off x="4978" y="1712"/>
              <a:ext cx="61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 MT" charset="0"/>
                </a:rPr>
                <a:t>Variable 1</a:t>
              </a:r>
            </a:p>
          </p:txBody>
        </p:sp>
        <p:sp>
          <p:nvSpPr>
            <p:cNvPr id="34917" name="Line 101"/>
            <p:cNvSpPr>
              <a:spLocks noChangeShapeType="1"/>
            </p:cNvSpPr>
            <p:nvPr/>
          </p:nvSpPr>
          <p:spPr bwMode="auto">
            <a:xfrm>
              <a:off x="4949" y="1472"/>
              <a:ext cx="0" cy="22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18" name="Freeform 102"/>
            <p:cNvSpPr>
              <a:spLocks/>
            </p:cNvSpPr>
            <p:nvPr/>
          </p:nvSpPr>
          <p:spPr bwMode="auto">
            <a:xfrm>
              <a:off x="2186" y="1438"/>
              <a:ext cx="2800" cy="337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322" y="291"/>
                </a:cxn>
                <a:cxn ang="0">
                  <a:pos x="566" y="233"/>
                </a:cxn>
                <a:cxn ang="0">
                  <a:pos x="858" y="153"/>
                </a:cxn>
                <a:cxn ang="0">
                  <a:pos x="1151" y="77"/>
                </a:cxn>
                <a:cxn ang="0">
                  <a:pos x="1398" y="27"/>
                </a:cxn>
                <a:cxn ang="0">
                  <a:pos x="1763" y="5"/>
                </a:cxn>
                <a:cxn ang="0">
                  <a:pos x="2227" y="0"/>
                </a:cxn>
                <a:cxn ang="0">
                  <a:pos x="2340" y="0"/>
                </a:cxn>
                <a:cxn ang="0">
                  <a:pos x="2394" y="0"/>
                </a:cxn>
                <a:cxn ang="0">
                  <a:pos x="2446" y="0"/>
                </a:cxn>
                <a:cxn ang="0">
                  <a:pos x="2628" y="2"/>
                </a:cxn>
                <a:cxn ang="0">
                  <a:pos x="2799" y="5"/>
                </a:cxn>
              </a:cxnLst>
              <a:rect l="0" t="0" r="r" b="b"/>
              <a:pathLst>
                <a:path w="2800" h="337">
                  <a:moveTo>
                    <a:pt x="0" y="336"/>
                  </a:moveTo>
                  <a:lnTo>
                    <a:pt x="322" y="291"/>
                  </a:lnTo>
                  <a:lnTo>
                    <a:pt x="566" y="233"/>
                  </a:lnTo>
                  <a:lnTo>
                    <a:pt x="858" y="153"/>
                  </a:lnTo>
                  <a:lnTo>
                    <a:pt x="1151" y="77"/>
                  </a:lnTo>
                  <a:lnTo>
                    <a:pt x="1398" y="27"/>
                  </a:lnTo>
                  <a:lnTo>
                    <a:pt x="1763" y="5"/>
                  </a:lnTo>
                  <a:lnTo>
                    <a:pt x="2227" y="0"/>
                  </a:lnTo>
                  <a:lnTo>
                    <a:pt x="2340" y="0"/>
                  </a:lnTo>
                  <a:lnTo>
                    <a:pt x="2394" y="0"/>
                  </a:lnTo>
                  <a:lnTo>
                    <a:pt x="2446" y="0"/>
                  </a:lnTo>
                  <a:lnTo>
                    <a:pt x="2628" y="2"/>
                  </a:lnTo>
                  <a:lnTo>
                    <a:pt x="2799" y="5"/>
                  </a:lnTo>
                </a:path>
              </a:pathLst>
            </a:custGeom>
            <a:noFill/>
            <a:ln w="12700" cap="rnd" cmpd="sng">
              <a:solidFill>
                <a:srgbClr val="00C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19" name="Freeform 103"/>
            <p:cNvSpPr>
              <a:spLocks/>
            </p:cNvSpPr>
            <p:nvPr/>
          </p:nvSpPr>
          <p:spPr bwMode="auto">
            <a:xfrm>
              <a:off x="2216" y="2475"/>
              <a:ext cx="2739" cy="1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51"/>
                </a:cxn>
                <a:cxn ang="0">
                  <a:pos x="246" y="88"/>
                </a:cxn>
                <a:cxn ang="0">
                  <a:pos x="339" y="110"/>
                </a:cxn>
                <a:cxn ang="0">
                  <a:pos x="448" y="116"/>
                </a:cxn>
                <a:cxn ang="0">
                  <a:pos x="510" y="116"/>
                </a:cxn>
                <a:cxn ang="0">
                  <a:pos x="577" y="111"/>
                </a:cxn>
                <a:cxn ang="0">
                  <a:pos x="868" y="84"/>
                </a:cxn>
                <a:cxn ang="0">
                  <a:pos x="1158" y="51"/>
                </a:cxn>
                <a:cxn ang="0">
                  <a:pos x="1400" y="33"/>
                </a:cxn>
                <a:cxn ang="0">
                  <a:pos x="1444" y="33"/>
                </a:cxn>
                <a:cxn ang="0">
                  <a:pos x="1469" y="33"/>
                </a:cxn>
                <a:cxn ang="0">
                  <a:pos x="1495" y="33"/>
                </a:cxn>
                <a:cxn ang="0">
                  <a:pos x="1608" y="37"/>
                </a:cxn>
                <a:cxn ang="0">
                  <a:pos x="1860" y="52"/>
                </a:cxn>
                <a:cxn ang="0">
                  <a:pos x="2323" y="77"/>
                </a:cxn>
                <a:cxn ang="0">
                  <a:pos x="2569" y="78"/>
                </a:cxn>
                <a:cxn ang="0">
                  <a:pos x="2738" y="77"/>
                </a:cxn>
              </a:cxnLst>
              <a:rect l="0" t="0" r="r" b="b"/>
              <a:pathLst>
                <a:path w="2739" h="117">
                  <a:moveTo>
                    <a:pt x="0" y="0"/>
                  </a:moveTo>
                  <a:lnTo>
                    <a:pt x="134" y="51"/>
                  </a:lnTo>
                  <a:lnTo>
                    <a:pt x="246" y="88"/>
                  </a:lnTo>
                  <a:lnTo>
                    <a:pt x="339" y="110"/>
                  </a:lnTo>
                  <a:lnTo>
                    <a:pt x="448" y="116"/>
                  </a:lnTo>
                  <a:lnTo>
                    <a:pt x="510" y="116"/>
                  </a:lnTo>
                  <a:lnTo>
                    <a:pt x="577" y="111"/>
                  </a:lnTo>
                  <a:lnTo>
                    <a:pt x="868" y="84"/>
                  </a:lnTo>
                  <a:lnTo>
                    <a:pt x="1158" y="51"/>
                  </a:lnTo>
                  <a:lnTo>
                    <a:pt x="1400" y="33"/>
                  </a:lnTo>
                  <a:lnTo>
                    <a:pt x="1444" y="33"/>
                  </a:lnTo>
                  <a:lnTo>
                    <a:pt x="1469" y="33"/>
                  </a:lnTo>
                  <a:lnTo>
                    <a:pt x="1495" y="33"/>
                  </a:lnTo>
                  <a:lnTo>
                    <a:pt x="1608" y="37"/>
                  </a:lnTo>
                  <a:lnTo>
                    <a:pt x="1860" y="52"/>
                  </a:lnTo>
                  <a:lnTo>
                    <a:pt x="2323" y="77"/>
                  </a:lnTo>
                  <a:lnTo>
                    <a:pt x="2569" y="78"/>
                  </a:lnTo>
                  <a:lnTo>
                    <a:pt x="2738" y="77"/>
                  </a:lnTo>
                </a:path>
              </a:pathLst>
            </a:custGeom>
            <a:noFill/>
            <a:ln w="2540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20" name="Line 104"/>
            <p:cNvSpPr>
              <a:spLocks noChangeShapeType="1"/>
            </p:cNvSpPr>
            <p:nvPr/>
          </p:nvSpPr>
          <p:spPr bwMode="auto">
            <a:xfrm>
              <a:off x="2032" y="283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21" name="Line 105"/>
            <p:cNvSpPr>
              <a:spLocks noChangeShapeType="1"/>
            </p:cNvSpPr>
            <p:nvPr/>
          </p:nvSpPr>
          <p:spPr bwMode="auto">
            <a:xfrm>
              <a:off x="2068" y="2838"/>
              <a:ext cx="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22" name="Line 106"/>
            <p:cNvSpPr>
              <a:spLocks noChangeShapeType="1"/>
            </p:cNvSpPr>
            <p:nvPr/>
          </p:nvSpPr>
          <p:spPr bwMode="auto">
            <a:xfrm>
              <a:off x="2096" y="283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23" name="Line 107"/>
            <p:cNvSpPr>
              <a:spLocks noChangeShapeType="1"/>
            </p:cNvSpPr>
            <p:nvPr/>
          </p:nvSpPr>
          <p:spPr bwMode="auto">
            <a:xfrm>
              <a:off x="2132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24" name="Line 108"/>
            <p:cNvSpPr>
              <a:spLocks noChangeShapeType="1"/>
            </p:cNvSpPr>
            <p:nvPr/>
          </p:nvSpPr>
          <p:spPr bwMode="auto">
            <a:xfrm>
              <a:off x="2160" y="2838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25" name="Line 109"/>
            <p:cNvSpPr>
              <a:spLocks noChangeShapeType="1"/>
            </p:cNvSpPr>
            <p:nvPr/>
          </p:nvSpPr>
          <p:spPr bwMode="auto">
            <a:xfrm>
              <a:off x="2196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26" name="Line 110"/>
            <p:cNvSpPr>
              <a:spLocks noChangeShapeType="1"/>
            </p:cNvSpPr>
            <p:nvPr/>
          </p:nvSpPr>
          <p:spPr bwMode="auto">
            <a:xfrm>
              <a:off x="2223" y="283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27" name="Line 111"/>
            <p:cNvSpPr>
              <a:spLocks noChangeShapeType="1"/>
            </p:cNvSpPr>
            <p:nvPr/>
          </p:nvSpPr>
          <p:spPr bwMode="auto">
            <a:xfrm>
              <a:off x="2260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28" name="Line 112"/>
            <p:cNvSpPr>
              <a:spLocks noChangeShapeType="1"/>
            </p:cNvSpPr>
            <p:nvPr/>
          </p:nvSpPr>
          <p:spPr bwMode="auto">
            <a:xfrm>
              <a:off x="2288" y="2838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29" name="Line 113"/>
            <p:cNvSpPr>
              <a:spLocks noChangeShapeType="1"/>
            </p:cNvSpPr>
            <p:nvPr/>
          </p:nvSpPr>
          <p:spPr bwMode="auto">
            <a:xfrm>
              <a:off x="2324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30" name="Line 114"/>
            <p:cNvSpPr>
              <a:spLocks noChangeShapeType="1"/>
            </p:cNvSpPr>
            <p:nvPr/>
          </p:nvSpPr>
          <p:spPr bwMode="auto">
            <a:xfrm>
              <a:off x="2351" y="283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31" name="Line 115"/>
            <p:cNvSpPr>
              <a:spLocks noChangeShapeType="1"/>
            </p:cNvSpPr>
            <p:nvPr/>
          </p:nvSpPr>
          <p:spPr bwMode="auto">
            <a:xfrm>
              <a:off x="2387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32" name="Line 116"/>
            <p:cNvSpPr>
              <a:spLocks noChangeShapeType="1"/>
            </p:cNvSpPr>
            <p:nvPr/>
          </p:nvSpPr>
          <p:spPr bwMode="auto">
            <a:xfrm>
              <a:off x="2416" y="2838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33" name="Line 117"/>
            <p:cNvSpPr>
              <a:spLocks noChangeShapeType="1"/>
            </p:cNvSpPr>
            <p:nvPr/>
          </p:nvSpPr>
          <p:spPr bwMode="auto">
            <a:xfrm>
              <a:off x="2452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34" name="Line 118"/>
            <p:cNvSpPr>
              <a:spLocks noChangeShapeType="1"/>
            </p:cNvSpPr>
            <p:nvPr/>
          </p:nvSpPr>
          <p:spPr bwMode="auto">
            <a:xfrm>
              <a:off x="2479" y="283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35" name="Line 119"/>
            <p:cNvSpPr>
              <a:spLocks noChangeShapeType="1"/>
            </p:cNvSpPr>
            <p:nvPr/>
          </p:nvSpPr>
          <p:spPr bwMode="auto">
            <a:xfrm>
              <a:off x="2515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36" name="Line 120"/>
            <p:cNvSpPr>
              <a:spLocks noChangeShapeType="1"/>
            </p:cNvSpPr>
            <p:nvPr/>
          </p:nvSpPr>
          <p:spPr bwMode="auto">
            <a:xfrm>
              <a:off x="2543" y="283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37" name="Line 121"/>
            <p:cNvSpPr>
              <a:spLocks noChangeShapeType="1"/>
            </p:cNvSpPr>
            <p:nvPr/>
          </p:nvSpPr>
          <p:spPr bwMode="auto">
            <a:xfrm>
              <a:off x="2580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38" name="Line 122"/>
            <p:cNvSpPr>
              <a:spLocks noChangeShapeType="1"/>
            </p:cNvSpPr>
            <p:nvPr/>
          </p:nvSpPr>
          <p:spPr bwMode="auto">
            <a:xfrm>
              <a:off x="2607" y="283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39" name="Line 123"/>
            <p:cNvSpPr>
              <a:spLocks noChangeShapeType="1"/>
            </p:cNvSpPr>
            <p:nvPr/>
          </p:nvSpPr>
          <p:spPr bwMode="auto">
            <a:xfrm>
              <a:off x="2643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40" name="Line 124"/>
            <p:cNvSpPr>
              <a:spLocks noChangeShapeType="1"/>
            </p:cNvSpPr>
            <p:nvPr/>
          </p:nvSpPr>
          <p:spPr bwMode="auto">
            <a:xfrm>
              <a:off x="2671" y="2838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41" name="Line 125"/>
            <p:cNvSpPr>
              <a:spLocks noChangeShapeType="1"/>
            </p:cNvSpPr>
            <p:nvPr/>
          </p:nvSpPr>
          <p:spPr bwMode="auto">
            <a:xfrm>
              <a:off x="2707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42" name="Line 126"/>
            <p:cNvSpPr>
              <a:spLocks noChangeShapeType="1"/>
            </p:cNvSpPr>
            <p:nvPr/>
          </p:nvSpPr>
          <p:spPr bwMode="auto">
            <a:xfrm>
              <a:off x="2734" y="283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43" name="Line 127"/>
            <p:cNvSpPr>
              <a:spLocks noChangeShapeType="1"/>
            </p:cNvSpPr>
            <p:nvPr/>
          </p:nvSpPr>
          <p:spPr bwMode="auto">
            <a:xfrm>
              <a:off x="2771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44" name="Line 128"/>
            <p:cNvSpPr>
              <a:spLocks noChangeShapeType="1"/>
            </p:cNvSpPr>
            <p:nvPr/>
          </p:nvSpPr>
          <p:spPr bwMode="auto">
            <a:xfrm>
              <a:off x="2799" y="2838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45" name="Line 129"/>
            <p:cNvSpPr>
              <a:spLocks noChangeShapeType="1"/>
            </p:cNvSpPr>
            <p:nvPr/>
          </p:nvSpPr>
          <p:spPr bwMode="auto">
            <a:xfrm>
              <a:off x="2835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46" name="Line 130"/>
            <p:cNvSpPr>
              <a:spLocks noChangeShapeType="1"/>
            </p:cNvSpPr>
            <p:nvPr/>
          </p:nvSpPr>
          <p:spPr bwMode="auto">
            <a:xfrm>
              <a:off x="2862" y="283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47" name="Line 131"/>
            <p:cNvSpPr>
              <a:spLocks noChangeShapeType="1"/>
            </p:cNvSpPr>
            <p:nvPr/>
          </p:nvSpPr>
          <p:spPr bwMode="auto">
            <a:xfrm>
              <a:off x="2898" y="2838"/>
              <a:ext cx="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48" name="Line 132"/>
            <p:cNvSpPr>
              <a:spLocks noChangeShapeType="1"/>
            </p:cNvSpPr>
            <p:nvPr/>
          </p:nvSpPr>
          <p:spPr bwMode="auto">
            <a:xfrm>
              <a:off x="2927" y="2838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49" name="Line 133"/>
            <p:cNvSpPr>
              <a:spLocks noChangeShapeType="1"/>
            </p:cNvSpPr>
            <p:nvPr/>
          </p:nvSpPr>
          <p:spPr bwMode="auto">
            <a:xfrm>
              <a:off x="2963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50" name="Line 134"/>
            <p:cNvSpPr>
              <a:spLocks noChangeShapeType="1"/>
            </p:cNvSpPr>
            <p:nvPr/>
          </p:nvSpPr>
          <p:spPr bwMode="auto">
            <a:xfrm>
              <a:off x="2990" y="283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51" name="Line 135"/>
            <p:cNvSpPr>
              <a:spLocks noChangeShapeType="1"/>
            </p:cNvSpPr>
            <p:nvPr/>
          </p:nvSpPr>
          <p:spPr bwMode="auto">
            <a:xfrm>
              <a:off x="3026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52" name="Line 136"/>
            <p:cNvSpPr>
              <a:spLocks noChangeShapeType="1"/>
            </p:cNvSpPr>
            <p:nvPr/>
          </p:nvSpPr>
          <p:spPr bwMode="auto">
            <a:xfrm>
              <a:off x="3054" y="283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53" name="Line 137"/>
            <p:cNvSpPr>
              <a:spLocks noChangeShapeType="1"/>
            </p:cNvSpPr>
            <p:nvPr/>
          </p:nvSpPr>
          <p:spPr bwMode="auto">
            <a:xfrm>
              <a:off x="3091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54" name="Line 138"/>
            <p:cNvSpPr>
              <a:spLocks noChangeShapeType="1"/>
            </p:cNvSpPr>
            <p:nvPr/>
          </p:nvSpPr>
          <p:spPr bwMode="auto">
            <a:xfrm>
              <a:off x="3118" y="283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55" name="Line 139"/>
            <p:cNvSpPr>
              <a:spLocks noChangeShapeType="1"/>
            </p:cNvSpPr>
            <p:nvPr/>
          </p:nvSpPr>
          <p:spPr bwMode="auto">
            <a:xfrm>
              <a:off x="3154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56" name="Line 140"/>
            <p:cNvSpPr>
              <a:spLocks noChangeShapeType="1"/>
            </p:cNvSpPr>
            <p:nvPr/>
          </p:nvSpPr>
          <p:spPr bwMode="auto">
            <a:xfrm>
              <a:off x="3182" y="283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57" name="Line 141"/>
            <p:cNvSpPr>
              <a:spLocks noChangeShapeType="1"/>
            </p:cNvSpPr>
            <p:nvPr/>
          </p:nvSpPr>
          <p:spPr bwMode="auto">
            <a:xfrm>
              <a:off x="3218" y="2838"/>
              <a:ext cx="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58" name="Line 142"/>
            <p:cNvSpPr>
              <a:spLocks noChangeShapeType="1"/>
            </p:cNvSpPr>
            <p:nvPr/>
          </p:nvSpPr>
          <p:spPr bwMode="auto">
            <a:xfrm>
              <a:off x="3246" y="283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59" name="Line 143"/>
            <p:cNvSpPr>
              <a:spLocks noChangeShapeType="1"/>
            </p:cNvSpPr>
            <p:nvPr/>
          </p:nvSpPr>
          <p:spPr bwMode="auto">
            <a:xfrm>
              <a:off x="3282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60" name="Line 144"/>
            <p:cNvSpPr>
              <a:spLocks noChangeShapeType="1"/>
            </p:cNvSpPr>
            <p:nvPr/>
          </p:nvSpPr>
          <p:spPr bwMode="auto">
            <a:xfrm>
              <a:off x="3310" y="2838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61" name="Line 145"/>
            <p:cNvSpPr>
              <a:spLocks noChangeShapeType="1"/>
            </p:cNvSpPr>
            <p:nvPr/>
          </p:nvSpPr>
          <p:spPr bwMode="auto">
            <a:xfrm>
              <a:off x="3346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62" name="Line 146"/>
            <p:cNvSpPr>
              <a:spLocks noChangeShapeType="1"/>
            </p:cNvSpPr>
            <p:nvPr/>
          </p:nvSpPr>
          <p:spPr bwMode="auto">
            <a:xfrm>
              <a:off x="3373" y="283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63" name="Line 147"/>
            <p:cNvSpPr>
              <a:spLocks noChangeShapeType="1"/>
            </p:cNvSpPr>
            <p:nvPr/>
          </p:nvSpPr>
          <p:spPr bwMode="auto">
            <a:xfrm>
              <a:off x="3410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64" name="Line 148"/>
            <p:cNvSpPr>
              <a:spLocks noChangeShapeType="1"/>
            </p:cNvSpPr>
            <p:nvPr/>
          </p:nvSpPr>
          <p:spPr bwMode="auto">
            <a:xfrm>
              <a:off x="3438" y="2838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65" name="Line 149"/>
            <p:cNvSpPr>
              <a:spLocks noChangeShapeType="1"/>
            </p:cNvSpPr>
            <p:nvPr/>
          </p:nvSpPr>
          <p:spPr bwMode="auto">
            <a:xfrm>
              <a:off x="3473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66" name="Line 150"/>
            <p:cNvSpPr>
              <a:spLocks noChangeShapeType="1"/>
            </p:cNvSpPr>
            <p:nvPr/>
          </p:nvSpPr>
          <p:spPr bwMode="auto">
            <a:xfrm>
              <a:off x="3501" y="283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67" name="Line 151"/>
            <p:cNvSpPr>
              <a:spLocks noChangeShapeType="1"/>
            </p:cNvSpPr>
            <p:nvPr/>
          </p:nvSpPr>
          <p:spPr bwMode="auto">
            <a:xfrm>
              <a:off x="3537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68" name="Line 152"/>
            <p:cNvSpPr>
              <a:spLocks noChangeShapeType="1"/>
            </p:cNvSpPr>
            <p:nvPr/>
          </p:nvSpPr>
          <p:spPr bwMode="auto">
            <a:xfrm>
              <a:off x="3566" y="2838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69" name="Line 153"/>
            <p:cNvSpPr>
              <a:spLocks noChangeShapeType="1"/>
            </p:cNvSpPr>
            <p:nvPr/>
          </p:nvSpPr>
          <p:spPr bwMode="auto">
            <a:xfrm>
              <a:off x="3601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70" name="Line 154"/>
            <p:cNvSpPr>
              <a:spLocks noChangeShapeType="1"/>
            </p:cNvSpPr>
            <p:nvPr/>
          </p:nvSpPr>
          <p:spPr bwMode="auto">
            <a:xfrm>
              <a:off x="3629" y="283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71" name="Line 155"/>
            <p:cNvSpPr>
              <a:spLocks noChangeShapeType="1"/>
            </p:cNvSpPr>
            <p:nvPr/>
          </p:nvSpPr>
          <p:spPr bwMode="auto">
            <a:xfrm>
              <a:off x="3665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72" name="Line 156"/>
            <p:cNvSpPr>
              <a:spLocks noChangeShapeType="1"/>
            </p:cNvSpPr>
            <p:nvPr/>
          </p:nvSpPr>
          <p:spPr bwMode="auto">
            <a:xfrm>
              <a:off x="3693" y="283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73" name="Line 157"/>
            <p:cNvSpPr>
              <a:spLocks noChangeShapeType="1"/>
            </p:cNvSpPr>
            <p:nvPr/>
          </p:nvSpPr>
          <p:spPr bwMode="auto">
            <a:xfrm>
              <a:off x="3728" y="2838"/>
              <a:ext cx="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74" name="Line 158"/>
            <p:cNvSpPr>
              <a:spLocks noChangeShapeType="1"/>
            </p:cNvSpPr>
            <p:nvPr/>
          </p:nvSpPr>
          <p:spPr bwMode="auto">
            <a:xfrm>
              <a:off x="3757" y="283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75" name="Line 159"/>
            <p:cNvSpPr>
              <a:spLocks noChangeShapeType="1"/>
            </p:cNvSpPr>
            <p:nvPr/>
          </p:nvSpPr>
          <p:spPr bwMode="auto">
            <a:xfrm>
              <a:off x="3793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76" name="Line 160"/>
            <p:cNvSpPr>
              <a:spLocks noChangeShapeType="1"/>
            </p:cNvSpPr>
            <p:nvPr/>
          </p:nvSpPr>
          <p:spPr bwMode="auto">
            <a:xfrm>
              <a:off x="3821" y="2838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77" name="Line 161"/>
            <p:cNvSpPr>
              <a:spLocks noChangeShapeType="1"/>
            </p:cNvSpPr>
            <p:nvPr/>
          </p:nvSpPr>
          <p:spPr bwMode="auto">
            <a:xfrm>
              <a:off x="3856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78" name="Line 162"/>
            <p:cNvSpPr>
              <a:spLocks noChangeShapeType="1"/>
            </p:cNvSpPr>
            <p:nvPr/>
          </p:nvSpPr>
          <p:spPr bwMode="auto">
            <a:xfrm>
              <a:off x="3884" y="283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79" name="Line 163"/>
            <p:cNvSpPr>
              <a:spLocks noChangeShapeType="1"/>
            </p:cNvSpPr>
            <p:nvPr/>
          </p:nvSpPr>
          <p:spPr bwMode="auto">
            <a:xfrm>
              <a:off x="3921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80" name="Line 164"/>
            <p:cNvSpPr>
              <a:spLocks noChangeShapeType="1"/>
            </p:cNvSpPr>
            <p:nvPr/>
          </p:nvSpPr>
          <p:spPr bwMode="auto">
            <a:xfrm>
              <a:off x="3949" y="2838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81" name="Line 165"/>
            <p:cNvSpPr>
              <a:spLocks noChangeShapeType="1"/>
            </p:cNvSpPr>
            <p:nvPr/>
          </p:nvSpPr>
          <p:spPr bwMode="auto">
            <a:xfrm>
              <a:off x="3984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82" name="Line 166"/>
            <p:cNvSpPr>
              <a:spLocks noChangeShapeType="1"/>
            </p:cNvSpPr>
            <p:nvPr/>
          </p:nvSpPr>
          <p:spPr bwMode="auto">
            <a:xfrm>
              <a:off x="4012" y="283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83" name="Line 167"/>
            <p:cNvSpPr>
              <a:spLocks noChangeShapeType="1"/>
            </p:cNvSpPr>
            <p:nvPr/>
          </p:nvSpPr>
          <p:spPr bwMode="auto">
            <a:xfrm>
              <a:off x="4048" y="2838"/>
              <a:ext cx="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84" name="Line 168"/>
            <p:cNvSpPr>
              <a:spLocks noChangeShapeType="1"/>
            </p:cNvSpPr>
            <p:nvPr/>
          </p:nvSpPr>
          <p:spPr bwMode="auto">
            <a:xfrm>
              <a:off x="4077" y="2838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85" name="Line 169"/>
            <p:cNvSpPr>
              <a:spLocks noChangeShapeType="1"/>
            </p:cNvSpPr>
            <p:nvPr/>
          </p:nvSpPr>
          <p:spPr bwMode="auto">
            <a:xfrm>
              <a:off x="4112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86" name="Line 170"/>
            <p:cNvSpPr>
              <a:spLocks noChangeShapeType="1"/>
            </p:cNvSpPr>
            <p:nvPr/>
          </p:nvSpPr>
          <p:spPr bwMode="auto">
            <a:xfrm>
              <a:off x="4140" y="283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87" name="Line 171"/>
            <p:cNvSpPr>
              <a:spLocks noChangeShapeType="1"/>
            </p:cNvSpPr>
            <p:nvPr/>
          </p:nvSpPr>
          <p:spPr bwMode="auto">
            <a:xfrm>
              <a:off x="4176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88" name="Line 172"/>
            <p:cNvSpPr>
              <a:spLocks noChangeShapeType="1"/>
            </p:cNvSpPr>
            <p:nvPr/>
          </p:nvSpPr>
          <p:spPr bwMode="auto">
            <a:xfrm>
              <a:off x="4204" y="283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89" name="Line 173"/>
            <p:cNvSpPr>
              <a:spLocks noChangeShapeType="1"/>
            </p:cNvSpPr>
            <p:nvPr/>
          </p:nvSpPr>
          <p:spPr bwMode="auto">
            <a:xfrm>
              <a:off x="4240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90" name="Line 174"/>
            <p:cNvSpPr>
              <a:spLocks noChangeShapeType="1"/>
            </p:cNvSpPr>
            <p:nvPr/>
          </p:nvSpPr>
          <p:spPr bwMode="auto">
            <a:xfrm>
              <a:off x="4268" y="283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91" name="Line 175"/>
            <p:cNvSpPr>
              <a:spLocks noChangeShapeType="1"/>
            </p:cNvSpPr>
            <p:nvPr/>
          </p:nvSpPr>
          <p:spPr bwMode="auto">
            <a:xfrm>
              <a:off x="4304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92" name="Line 176"/>
            <p:cNvSpPr>
              <a:spLocks noChangeShapeType="1"/>
            </p:cNvSpPr>
            <p:nvPr/>
          </p:nvSpPr>
          <p:spPr bwMode="auto">
            <a:xfrm>
              <a:off x="4332" y="283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93" name="Line 177"/>
            <p:cNvSpPr>
              <a:spLocks noChangeShapeType="1"/>
            </p:cNvSpPr>
            <p:nvPr/>
          </p:nvSpPr>
          <p:spPr bwMode="auto">
            <a:xfrm>
              <a:off x="4367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94" name="Line 178"/>
            <p:cNvSpPr>
              <a:spLocks noChangeShapeType="1"/>
            </p:cNvSpPr>
            <p:nvPr/>
          </p:nvSpPr>
          <p:spPr bwMode="auto">
            <a:xfrm>
              <a:off x="4396" y="283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95" name="Line 179"/>
            <p:cNvSpPr>
              <a:spLocks noChangeShapeType="1"/>
            </p:cNvSpPr>
            <p:nvPr/>
          </p:nvSpPr>
          <p:spPr bwMode="auto">
            <a:xfrm>
              <a:off x="4432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96" name="Line 180"/>
            <p:cNvSpPr>
              <a:spLocks noChangeShapeType="1"/>
            </p:cNvSpPr>
            <p:nvPr/>
          </p:nvSpPr>
          <p:spPr bwMode="auto">
            <a:xfrm>
              <a:off x="4460" y="2838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97" name="Line 181"/>
            <p:cNvSpPr>
              <a:spLocks noChangeShapeType="1"/>
            </p:cNvSpPr>
            <p:nvPr/>
          </p:nvSpPr>
          <p:spPr bwMode="auto">
            <a:xfrm>
              <a:off x="4495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98" name="Line 182"/>
            <p:cNvSpPr>
              <a:spLocks noChangeShapeType="1"/>
            </p:cNvSpPr>
            <p:nvPr/>
          </p:nvSpPr>
          <p:spPr bwMode="auto">
            <a:xfrm>
              <a:off x="4523" y="283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99" name="Line 183"/>
            <p:cNvSpPr>
              <a:spLocks noChangeShapeType="1"/>
            </p:cNvSpPr>
            <p:nvPr/>
          </p:nvSpPr>
          <p:spPr bwMode="auto">
            <a:xfrm>
              <a:off x="4560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00" name="Line 184"/>
            <p:cNvSpPr>
              <a:spLocks noChangeShapeType="1"/>
            </p:cNvSpPr>
            <p:nvPr/>
          </p:nvSpPr>
          <p:spPr bwMode="auto">
            <a:xfrm>
              <a:off x="4588" y="2838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01" name="Line 185"/>
            <p:cNvSpPr>
              <a:spLocks noChangeShapeType="1"/>
            </p:cNvSpPr>
            <p:nvPr/>
          </p:nvSpPr>
          <p:spPr bwMode="auto">
            <a:xfrm>
              <a:off x="4623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02" name="Line 186"/>
            <p:cNvSpPr>
              <a:spLocks noChangeShapeType="1"/>
            </p:cNvSpPr>
            <p:nvPr/>
          </p:nvSpPr>
          <p:spPr bwMode="auto">
            <a:xfrm>
              <a:off x="4651" y="2838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03" name="Line 187"/>
            <p:cNvSpPr>
              <a:spLocks noChangeShapeType="1"/>
            </p:cNvSpPr>
            <p:nvPr/>
          </p:nvSpPr>
          <p:spPr bwMode="auto">
            <a:xfrm>
              <a:off x="4687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04" name="Line 188"/>
            <p:cNvSpPr>
              <a:spLocks noChangeShapeType="1"/>
            </p:cNvSpPr>
            <p:nvPr/>
          </p:nvSpPr>
          <p:spPr bwMode="auto">
            <a:xfrm>
              <a:off x="4716" y="2838"/>
              <a:ext cx="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05" name="Line 189"/>
            <p:cNvSpPr>
              <a:spLocks noChangeShapeType="1"/>
            </p:cNvSpPr>
            <p:nvPr/>
          </p:nvSpPr>
          <p:spPr bwMode="auto">
            <a:xfrm>
              <a:off x="4751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06" name="Line 190"/>
            <p:cNvSpPr>
              <a:spLocks noChangeShapeType="1"/>
            </p:cNvSpPr>
            <p:nvPr/>
          </p:nvSpPr>
          <p:spPr bwMode="auto">
            <a:xfrm>
              <a:off x="4779" y="283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07" name="Line 191"/>
            <p:cNvSpPr>
              <a:spLocks noChangeShapeType="1"/>
            </p:cNvSpPr>
            <p:nvPr/>
          </p:nvSpPr>
          <p:spPr bwMode="auto">
            <a:xfrm>
              <a:off x="4815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08" name="Line 192"/>
            <p:cNvSpPr>
              <a:spLocks noChangeShapeType="1"/>
            </p:cNvSpPr>
            <p:nvPr/>
          </p:nvSpPr>
          <p:spPr bwMode="auto">
            <a:xfrm>
              <a:off x="4843" y="283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09" name="Line 193"/>
            <p:cNvSpPr>
              <a:spLocks noChangeShapeType="1"/>
            </p:cNvSpPr>
            <p:nvPr/>
          </p:nvSpPr>
          <p:spPr bwMode="auto">
            <a:xfrm>
              <a:off x="4878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10" name="Line 194"/>
            <p:cNvSpPr>
              <a:spLocks noChangeShapeType="1"/>
            </p:cNvSpPr>
            <p:nvPr/>
          </p:nvSpPr>
          <p:spPr bwMode="auto">
            <a:xfrm>
              <a:off x="4907" y="283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11" name="Line 195"/>
            <p:cNvSpPr>
              <a:spLocks noChangeShapeType="1"/>
            </p:cNvSpPr>
            <p:nvPr/>
          </p:nvSpPr>
          <p:spPr bwMode="auto">
            <a:xfrm>
              <a:off x="4943" y="2838"/>
              <a:ext cx="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12" name="Rectangle 196"/>
            <p:cNvSpPr>
              <a:spLocks noChangeArrowheads="1"/>
            </p:cNvSpPr>
            <p:nvPr/>
          </p:nvSpPr>
          <p:spPr bwMode="auto">
            <a:xfrm>
              <a:off x="3757" y="1869"/>
              <a:ext cx="80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 MT" charset="0"/>
                </a:rPr>
                <a:t>Fully Updated</a:t>
              </a:r>
            </a:p>
          </p:txBody>
        </p:sp>
        <p:sp>
          <p:nvSpPr>
            <p:cNvPr id="35013" name="Rectangle 197"/>
            <p:cNvSpPr>
              <a:spLocks noChangeArrowheads="1"/>
            </p:cNvSpPr>
            <p:nvPr/>
          </p:nvSpPr>
          <p:spPr bwMode="auto">
            <a:xfrm>
              <a:off x="3757" y="2001"/>
              <a:ext cx="6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 MT" charset="0"/>
                </a:rPr>
                <a:t> Prediction</a:t>
              </a:r>
            </a:p>
          </p:txBody>
        </p:sp>
        <p:sp>
          <p:nvSpPr>
            <p:cNvPr id="35014" name="Rectangle 198"/>
            <p:cNvSpPr>
              <a:spLocks noChangeArrowheads="1"/>
            </p:cNvSpPr>
            <p:nvPr/>
          </p:nvSpPr>
          <p:spPr bwMode="auto">
            <a:xfrm>
              <a:off x="2058" y="3785"/>
              <a:ext cx="30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300">
                  <a:solidFill>
                    <a:srgbClr val="000000"/>
                  </a:solidFill>
                  <a:latin typeface="Arial MT" charset="0"/>
                </a:rPr>
                <a:t>t = 0</a:t>
              </a:r>
            </a:p>
          </p:txBody>
        </p:sp>
        <p:sp>
          <p:nvSpPr>
            <p:cNvPr id="35015" name="Rectangle 199"/>
            <p:cNvSpPr>
              <a:spLocks noChangeArrowheads="1"/>
            </p:cNvSpPr>
            <p:nvPr/>
          </p:nvSpPr>
          <p:spPr bwMode="auto">
            <a:xfrm>
              <a:off x="4727" y="3814"/>
              <a:ext cx="37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300">
                  <a:solidFill>
                    <a:srgbClr val="000000"/>
                  </a:solidFill>
                  <a:latin typeface="Arial MT" charset="0"/>
                </a:rPr>
                <a:t>t = SS</a:t>
              </a:r>
            </a:p>
          </p:txBody>
        </p:sp>
        <p:sp>
          <p:nvSpPr>
            <p:cNvPr id="35016" name="Rectangle 200"/>
            <p:cNvSpPr>
              <a:spLocks noChangeArrowheads="1"/>
            </p:cNvSpPr>
            <p:nvPr/>
          </p:nvSpPr>
          <p:spPr bwMode="auto">
            <a:xfrm>
              <a:off x="2495" y="4008"/>
              <a:ext cx="20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000" b="1">
                  <a:solidFill>
                    <a:srgbClr val="000080"/>
                  </a:solidFill>
                  <a:latin typeface="Times New Roman" pitchFamily="18" charset="0"/>
                </a:rPr>
                <a:t>Time Horizon (120 Minutes)</a:t>
              </a:r>
            </a:p>
          </p:txBody>
        </p:sp>
        <p:sp>
          <p:nvSpPr>
            <p:cNvPr id="35017" name="Freeform 201"/>
            <p:cNvSpPr>
              <a:spLocks/>
            </p:cNvSpPr>
            <p:nvPr/>
          </p:nvSpPr>
          <p:spPr bwMode="auto">
            <a:xfrm>
              <a:off x="2186" y="1438"/>
              <a:ext cx="2800" cy="337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322" y="291"/>
                </a:cxn>
                <a:cxn ang="0">
                  <a:pos x="566" y="233"/>
                </a:cxn>
                <a:cxn ang="0">
                  <a:pos x="858" y="153"/>
                </a:cxn>
                <a:cxn ang="0">
                  <a:pos x="1151" y="77"/>
                </a:cxn>
                <a:cxn ang="0">
                  <a:pos x="1398" y="27"/>
                </a:cxn>
                <a:cxn ang="0">
                  <a:pos x="1763" y="5"/>
                </a:cxn>
                <a:cxn ang="0">
                  <a:pos x="2227" y="0"/>
                </a:cxn>
                <a:cxn ang="0">
                  <a:pos x="2340" y="0"/>
                </a:cxn>
                <a:cxn ang="0">
                  <a:pos x="2394" y="0"/>
                </a:cxn>
                <a:cxn ang="0">
                  <a:pos x="2446" y="0"/>
                </a:cxn>
                <a:cxn ang="0">
                  <a:pos x="2628" y="2"/>
                </a:cxn>
                <a:cxn ang="0">
                  <a:pos x="2799" y="5"/>
                </a:cxn>
              </a:cxnLst>
              <a:rect l="0" t="0" r="r" b="b"/>
              <a:pathLst>
                <a:path w="2800" h="337">
                  <a:moveTo>
                    <a:pt x="0" y="336"/>
                  </a:moveTo>
                  <a:lnTo>
                    <a:pt x="322" y="291"/>
                  </a:lnTo>
                  <a:lnTo>
                    <a:pt x="566" y="233"/>
                  </a:lnTo>
                  <a:lnTo>
                    <a:pt x="858" y="153"/>
                  </a:lnTo>
                  <a:lnTo>
                    <a:pt x="1151" y="77"/>
                  </a:lnTo>
                  <a:lnTo>
                    <a:pt x="1398" y="27"/>
                  </a:lnTo>
                  <a:lnTo>
                    <a:pt x="1763" y="5"/>
                  </a:lnTo>
                  <a:lnTo>
                    <a:pt x="2227" y="0"/>
                  </a:lnTo>
                  <a:lnTo>
                    <a:pt x="2340" y="0"/>
                  </a:lnTo>
                  <a:lnTo>
                    <a:pt x="2394" y="0"/>
                  </a:lnTo>
                  <a:lnTo>
                    <a:pt x="2446" y="0"/>
                  </a:lnTo>
                  <a:lnTo>
                    <a:pt x="2628" y="2"/>
                  </a:lnTo>
                  <a:lnTo>
                    <a:pt x="2799" y="5"/>
                  </a:lnTo>
                </a:path>
              </a:pathLst>
            </a:custGeom>
            <a:noFill/>
            <a:ln w="12700" cap="rnd" cmpd="sng">
              <a:solidFill>
                <a:srgbClr val="00C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18" name="Freeform 202"/>
            <p:cNvSpPr>
              <a:spLocks/>
            </p:cNvSpPr>
            <p:nvPr/>
          </p:nvSpPr>
          <p:spPr bwMode="auto">
            <a:xfrm>
              <a:off x="2186" y="1438"/>
              <a:ext cx="2800" cy="337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322" y="291"/>
                </a:cxn>
                <a:cxn ang="0">
                  <a:pos x="566" y="233"/>
                </a:cxn>
                <a:cxn ang="0">
                  <a:pos x="858" y="153"/>
                </a:cxn>
                <a:cxn ang="0">
                  <a:pos x="1151" y="77"/>
                </a:cxn>
                <a:cxn ang="0">
                  <a:pos x="1398" y="27"/>
                </a:cxn>
                <a:cxn ang="0">
                  <a:pos x="1763" y="5"/>
                </a:cxn>
                <a:cxn ang="0">
                  <a:pos x="2227" y="0"/>
                </a:cxn>
                <a:cxn ang="0">
                  <a:pos x="2340" y="0"/>
                </a:cxn>
                <a:cxn ang="0">
                  <a:pos x="2394" y="0"/>
                </a:cxn>
                <a:cxn ang="0">
                  <a:pos x="2446" y="0"/>
                </a:cxn>
                <a:cxn ang="0">
                  <a:pos x="2628" y="2"/>
                </a:cxn>
                <a:cxn ang="0">
                  <a:pos x="2799" y="5"/>
                </a:cxn>
              </a:cxnLst>
              <a:rect l="0" t="0" r="r" b="b"/>
              <a:pathLst>
                <a:path w="2800" h="337">
                  <a:moveTo>
                    <a:pt x="0" y="336"/>
                  </a:moveTo>
                  <a:lnTo>
                    <a:pt x="322" y="291"/>
                  </a:lnTo>
                  <a:lnTo>
                    <a:pt x="566" y="233"/>
                  </a:lnTo>
                  <a:lnTo>
                    <a:pt x="858" y="153"/>
                  </a:lnTo>
                  <a:lnTo>
                    <a:pt x="1151" y="77"/>
                  </a:lnTo>
                  <a:lnTo>
                    <a:pt x="1398" y="27"/>
                  </a:lnTo>
                  <a:lnTo>
                    <a:pt x="1763" y="5"/>
                  </a:lnTo>
                  <a:lnTo>
                    <a:pt x="2227" y="0"/>
                  </a:lnTo>
                  <a:lnTo>
                    <a:pt x="2340" y="0"/>
                  </a:lnTo>
                  <a:lnTo>
                    <a:pt x="2394" y="0"/>
                  </a:lnTo>
                  <a:lnTo>
                    <a:pt x="2446" y="0"/>
                  </a:lnTo>
                  <a:lnTo>
                    <a:pt x="2628" y="2"/>
                  </a:lnTo>
                  <a:lnTo>
                    <a:pt x="2799" y="5"/>
                  </a:lnTo>
                </a:path>
              </a:pathLst>
            </a:custGeom>
            <a:noFill/>
            <a:ln w="2540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19" name="Freeform 203"/>
            <p:cNvSpPr>
              <a:spLocks/>
            </p:cNvSpPr>
            <p:nvPr/>
          </p:nvSpPr>
          <p:spPr bwMode="auto">
            <a:xfrm>
              <a:off x="2221" y="1645"/>
              <a:ext cx="2723" cy="290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62" y="289"/>
                </a:cxn>
                <a:cxn ang="0">
                  <a:pos x="113" y="289"/>
                </a:cxn>
                <a:cxn ang="0">
                  <a:pos x="134" y="289"/>
                </a:cxn>
                <a:cxn ang="0">
                  <a:pos x="152" y="288"/>
                </a:cxn>
                <a:cxn ang="0">
                  <a:pos x="448" y="236"/>
                </a:cxn>
                <a:cxn ang="0">
                  <a:pos x="798" y="151"/>
                </a:cxn>
                <a:cxn ang="0">
                  <a:pos x="1148" y="67"/>
                </a:cxn>
                <a:cxn ang="0">
                  <a:pos x="1446" y="15"/>
                </a:cxn>
                <a:cxn ang="0">
                  <a:pos x="1777" y="0"/>
                </a:cxn>
                <a:cxn ang="0">
                  <a:pos x="1986" y="0"/>
                </a:cxn>
                <a:cxn ang="0">
                  <a:pos x="2040" y="0"/>
                </a:cxn>
                <a:cxn ang="0">
                  <a:pos x="2094" y="0"/>
                </a:cxn>
                <a:cxn ang="0">
                  <a:pos x="2201" y="2"/>
                </a:cxn>
                <a:cxn ang="0">
                  <a:pos x="2722" y="15"/>
                </a:cxn>
              </a:cxnLst>
              <a:rect l="0" t="0" r="r" b="b"/>
              <a:pathLst>
                <a:path w="2723" h="290">
                  <a:moveTo>
                    <a:pt x="0" y="288"/>
                  </a:moveTo>
                  <a:lnTo>
                    <a:pt x="62" y="289"/>
                  </a:lnTo>
                  <a:lnTo>
                    <a:pt x="113" y="289"/>
                  </a:lnTo>
                  <a:lnTo>
                    <a:pt x="134" y="289"/>
                  </a:lnTo>
                  <a:lnTo>
                    <a:pt x="152" y="288"/>
                  </a:lnTo>
                  <a:lnTo>
                    <a:pt x="448" y="236"/>
                  </a:lnTo>
                  <a:lnTo>
                    <a:pt x="798" y="151"/>
                  </a:lnTo>
                  <a:lnTo>
                    <a:pt x="1148" y="67"/>
                  </a:lnTo>
                  <a:lnTo>
                    <a:pt x="1446" y="15"/>
                  </a:lnTo>
                  <a:lnTo>
                    <a:pt x="1777" y="0"/>
                  </a:lnTo>
                  <a:lnTo>
                    <a:pt x="1986" y="0"/>
                  </a:lnTo>
                  <a:lnTo>
                    <a:pt x="2040" y="0"/>
                  </a:lnTo>
                  <a:lnTo>
                    <a:pt x="2094" y="0"/>
                  </a:lnTo>
                  <a:lnTo>
                    <a:pt x="2201" y="2"/>
                  </a:lnTo>
                  <a:lnTo>
                    <a:pt x="2722" y="15"/>
                  </a:lnTo>
                </a:path>
              </a:pathLst>
            </a:custGeom>
            <a:noFill/>
            <a:ln w="254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20" name="Freeform 204"/>
            <p:cNvSpPr>
              <a:spLocks/>
            </p:cNvSpPr>
            <p:nvPr/>
          </p:nvSpPr>
          <p:spPr bwMode="auto">
            <a:xfrm>
              <a:off x="2205" y="2252"/>
              <a:ext cx="2755" cy="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56"/>
                </a:cxn>
                <a:cxn ang="0">
                  <a:pos x="338" y="97"/>
                </a:cxn>
                <a:cxn ang="0">
                  <a:pos x="461" y="121"/>
                </a:cxn>
                <a:cxn ang="0">
                  <a:pos x="507" y="124"/>
                </a:cxn>
                <a:cxn ang="0">
                  <a:pos x="532" y="124"/>
                </a:cxn>
                <a:cxn ang="0">
                  <a:pos x="558" y="124"/>
                </a:cxn>
                <a:cxn ang="0">
                  <a:pos x="672" y="118"/>
                </a:cxn>
                <a:cxn ang="0">
                  <a:pos x="929" y="90"/>
                </a:cxn>
                <a:cxn ang="0">
                  <a:pos x="1186" y="60"/>
                </a:cxn>
                <a:cxn ang="0">
                  <a:pos x="1400" y="44"/>
                </a:cxn>
                <a:cxn ang="0">
                  <a:pos x="1442" y="44"/>
                </a:cxn>
                <a:cxn ang="0">
                  <a:pos x="1464" y="44"/>
                </a:cxn>
                <a:cxn ang="0">
                  <a:pos x="1488" y="44"/>
                </a:cxn>
                <a:cxn ang="0">
                  <a:pos x="1591" y="48"/>
                </a:cxn>
                <a:cxn ang="0">
                  <a:pos x="1823" y="62"/>
                </a:cxn>
                <a:cxn ang="0">
                  <a:pos x="2246" y="87"/>
                </a:cxn>
                <a:cxn ang="0">
                  <a:pos x="2547" y="89"/>
                </a:cxn>
                <a:cxn ang="0">
                  <a:pos x="2754" y="87"/>
                </a:cxn>
              </a:cxnLst>
              <a:rect l="0" t="0" r="r" b="b"/>
              <a:pathLst>
                <a:path w="2755" h="125">
                  <a:moveTo>
                    <a:pt x="0" y="0"/>
                  </a:moveTo>
                  <a:lnTo>
                    <a:pt x="185" y="56"/>
                  </a:lnTo>
                  <a:lnTo>
                    <a:pt x="338" y="97"/>
                  </a:lnTo>
                  <a:lnTo>
                    <a:pt x="461" y="121"/>
                  </a:lnTo>
                  <a:lnTo>
                    <a:pt x="507" y="124"/>
                  </a:lnTo>
                  <a:lnTo>
                    <a:pt x="532" y="124"/>
                  </a:lnTo>
                  <a:lnTo>
                    <a:pt x="558" y="124"/>
                  </a:lnTo>
                  <a:lnTo>
                    <a:pt x="672" y="118"/>
                  </a:lnTo>
                  <a:lnTo>
                    <a:pt x="929" y="90"/>
                  </a:lnTo>
                  <a:lnTo>
                    <a:pt x="1186" y="60"/>
                  </a:lnTo>
                  <a:lnTo>
                    <a:pt x="1400" y="44"/>
                  </a:lnTo>
                  <a:lnTo>
                    <a:pt x="1442" y="44"/>
                  </a:lnTo>
                  <a:lnTo>
                    <a:pt x="1464" y="44"/>
                  </a:lnTo>
                  <a:lnTo>
                    <a:pt x="1488" y="44"/>
                  </a:lnTo>
                  <a:lnTo>
                    <a:pt x="1591" y="48"/>
                  </a:lnTo>
                  <a:lnTo>
                    <a:pt x="1823" y="62"/>
                  </a:lnTo>
                  <a:lnTo>
                    <a:pt x="2246" y="87"/>
                  </a:lnTo>
                  <a:lnTo>
                    <a:pt x="2547" y="89"/>
                  </a:lnTo>
                  <a:lnTo>
                    <a:pt x="2754" y="87"/>
                  </a:lnTo>
                </a:path>
              </a:pathLst>
            </a:custGeom>
            <a:noFill/>
            <a:ln w="254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21" name="Line 205"/>
            <p:cNvSpPr>
              <a:spLocks noChangeShapeType="1"/>
            </p:cNvSpPr>
            <p:nvPr/>
          </p:nvSpPr>
          <p:spPr bwMode="auto">
            <a:xfrm>
              <a:off x="1914" y="1945"/>
              <a:ext cx="2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22" name="Freeform 206"/>
            <p:cNvSpPr>
              <a:spLocks/>
            </p:cNvSpPr>
            <p:nvPr/>
          </p:nvSpPr>
          <p:spPr bwMode="auto">
            <a:xfrm>
              <a:off x="2089" y="1922"/>
              <a:ext cx="131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23"/>
                </a:cxn>
                <a:cxn ang="0">
                  <a:pos x="0" y="46"/>
                </a:cxn>
                <a:cxn ang="0">
                  <a:pos x="0" y="0"/>
                </a:cxn>
              </a:cxnLst>
              <a:rect l="0" t="0" r="r" b="b"/>
              <a:pathLst>
                <a:path w="131" h="47">
                  <a:moveTo>
                    <a:pt x="0" y="0"/>
                  </a:moveTo>
                  <a:lnTo>
                    <a:pt x="130" y="23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23" name="Rectangle 207"/>
            <p:cNvSpPr>
              <a:spLocks noChangeArrowheads="1"/>
            </p:cNvSpPr>
            <p:nvPr/>
          </p:nvSpPr>
          <p:spPr bwMode="auto">
            <a:xfrm>
              <a:off x="940" y="2175"/>
              <a:ext cx="75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 MT" charset="0"/>
                </a:rPr>
                <a:t>Actual Value</a:t>
              </a:r>
            </a:p>
          </p:txBody>
        </p:sp>
        <p:sp>
          <p:nvSpPr>
            <p:cNvPr id="35024" name="Rectangle 208"/>
            <p:cNvSpPr>
              <a:spLocks noChangeArrowheads="1"/>
            </p:cNvSpPr>
            <p:nvPr/>
          </p:nvSpPr>
          <p:spPr bwMode="auto">
            <a:xfrm>
              <a:off x="1694" y="2116"/>
              <a:ext cx="16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500">
                  <a:solidFill>
                    <a:srgbClr val="FF0000"/>
                  </a:solidFill>
                  <a:latin typeface="Arial MT" charset="0"/>
                </a:rPr>
                <a:t> </a:t>
              </a:r>
            </a:p>
          </p:txBody>
        </p:sp>
        <p:sp>
          <p:nvSpPr>
            <p:cNvPr id="35025" name="Line 209"/>
            <p:cNvSpPr>
              <a:spLocks noChangeShapeType="1"/>
            </p:cNvSpPr>
            <p:nvPr/>
          </p:nvSpPr>
          <p:spPr bwMode="auto">
            <a:xfrm>
              <a:off x="1868" y="2483"/>
              <a:ext cx="2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26" name="Freeform 210"/>
            <p:cNvSpPr>
              <a:spLocks/>
            </p:cNvSpPr>
            <p:nvPr/>
          </p:nvSpPr>
          <p:spPr bwMode="auto">
            <a:xfrm>
              <a:off x="2043" y="2460"/>
              <a:ext cx="131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22"/>
                </a:cxn>
                <a:cxn ang="0">
                  <a:pos x="0" y="46"/>
                </a:cxn>
                <a:cxn ang="0">
                  <a:pos x="0" y="0"/>
                </a:cxn>
              </a:cxnLst>
              <a:rect l="0" t="0" r="r" b="b"/>
              <a:pathLst>
                <a:path w="131" h="47">
                  <a:moveTo>
                    <a:pt x="0" y="0"/>
                  </a:moveTo>
                  <a:lnTo>
                    <a:pt x="130" y="22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27" name="Rectangle 211"/>
            <p:cNvSpPr>
              <a:spLocks noChangeArrowheads="1"/>
            </p:cNvSpPr>
            <p:nvPr/>
          </p:nvSpPr>
          <p:spPr bwMode="auto">
            <a:xfrm>
              <a:off x="942" y="2370"/>
              <a:ext cx="8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 MT" charset="0"/>
                </a:rPr>
                <a:t>Predicted Value</a:t>
              </a:r>
            </a:p>
          </p:txBody>
        </p:sp>
        <p:sp>
          <p:nvSpPr>
            <p:cNvPr id="35028" name="Rectangle 212"/>
            <p:cNvSpPr>
              <a:spLocks noChangeArrowheads="1"/>
            </p:cNvSpPr>
            <p:nvPr/>
          </p:nvSpPr>
          <p:spPr bwMode="auto">
            <a:xfrm>
              <a:off x="1891" y="2313"/>
              <a:ext cx="16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500">
                  <a:solidFill>
                    <a:srgbClr val="000000"/>
                  </a:solidFill>
                  <a:latin typeface="Arial MT" charset="0"/>
                </a:rPr>
                <a:t> </a:t>
              </a:r>
            </a:p>
          </p:txBody>
        </p:sp>
        <p:sp>
          <p:nvSpPr>
            <p:cNvPr id="35029" name="Line 213"/>
            <p:cNvSpPr>
              <a:spLocks noChangeShapeType="1"/>
            </p:cNvSpPr>
            <p:nvPr/>
          </p:nvSpPr>
          <p:spPr bwMode="auto">
            <a:xfrm>
              <a:off x="1899" y="2252"/>
              <a:ext cx="2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30" name="Freeform 214"/>
            <p:cNvSpPr>
              <a:spLocks/>
            </p:cNvSpPr>
            <p:nvPr/>
          </p:nvSpPr>
          <p:spPr bwMode="auto">
            <a:xfrm>
              <a:off x="2074" y="2229"/>
              <a:ext cx="131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23"/>
                </a:cxn>
                <a:cxn ang="0">
                  <a:pos x="0" y="46"/>
                </a:cxn>
                <a:cxn ang="0">
                  <a:pos x="0" y="0"/>
                </a:cxn>
              </a:cxnLst>
              <a:rect l="0" t="0" r="r" b="b"/>
              <a:pathLst>
                <a:path w="131" h="47">
                  <a:moveTo>
                    <a:pt x="0" y="0"/>
                  </a:moveTo>
                  <a:lnTo>
                    <a:pt x="130" y="23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31" name="Line 215"/>
            <p:cNvSpPr>
              <a:spLocks noChangeShapeType="1"/>
            </p:cNvSpPr>
            <p:nvPr/>
          </p:nvSpPr>
          <p:spPr bwMode="auto">
            <a:xfrm>
              <a:off x="1914" y="1769"/>
              <a:ext cx="2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32" name="Freeform 216"/>
            <p:cNvSpPr>
              <a:spLocks/>
            </p:cNvSpPr>
            <p:nvPr/>
          </p:nvSpPr>
          <p:spPr bwMode="auto">
            <a:xfrm>
              <a:off x="2089" y="1746"/>
              <a:ext cx="131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23"/>
                </a:cxn>
                <a:cxn ang="0">
                  <a:pos x="0" y="47"/>
                </a:cxn>
                <a:cxn ang="0">
                  <a:pos x="0" y="0"/>
                </a:cxn>
              </a:cxnLst>
              <a:rect l="0" t="0" r="r" b="b"/>
              <a:pathLst>
                <a:path w="131" h="48">
                  <a:moveTo>
                    <a:pt x="0" y="0"/>
                  </a:moveTo>
                  <a:lnTo>
                    <a:pt x="130" y="23"/>
                  </a:lnTo>
                  <a:lnTo>
                    <a:pt x="0" y="4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33" name="Rectangle 217"/>
            <p:cNvSpPr>
              <a:spLocks noChangeArrowheads="1"/>
            </p:cNvSpPr>
            <p:nvPr/>
          </p:nvSpPr>
          <p:spPr bwMode="auto">
            <a:xfrm>
              <a:off x="801" y="1712"/>
              <a:ext cx="8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 MT" charset="0"/>
                </a:rPr>
                <a:t>Predicted Value</a:t>
              </a:r>
            </a:p>
          </p:txBody>
        </p:sp>
        <p:sp>
          <p:nvSpPr>
            <p:cNvPr id="35034" name="Rectangle 218"/>
            <p:cNvSpPr>
              <a:spLocks noChangeArrowheads="1"/>
            </p:cNvSpPr>
            <p:nvPr/>
          </p:nvSpPr>
          <p:spPr bwMode="auto">
            <a:xfrm>
              <a:off x="1751" y="1655"/>
              <a:ext cx="16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500">
                  <a:solidFill>
                    <a:srgbClr val="000000"/>
                  </a:solidFill>
                  <a:latin typeface="Arial MT" charset="0"/>
                </a:rPr>
                <a:t> </a:t>
              </a:r>
            </a:p>
          </p:txBody>
        </p:sp>
        <p:sp>
          <p:nvSpPr>
            <p:cNvPr id="35035" name="Rectangle 219"/>
            <p:cNvSpPr>
              <a:spLocks noChangeArrowheads="1"/>
            </p:cNvSpPr>
            <p:nvPr/>
          </p:nvSpPr>
          <p:spPr bwMode="auto">
            <a:xfrm>
              <a:off x="988" y="1911"/>
              <a:ext cx="75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 MT" charset="0"/>
                </a:rPr>
                <a:t>Actual Value</a:t>
              </a:r>
            </a:p>
          </p:txBody>
        </p:sp>
        <p:sp>
          <p:nvSpPr>
            <p:cNvPr id="35036" name="Rectangle 220"/>
            <p:cNvSpPr>
              <a:spLocks noChangeArrowheads="1"/>
            </p:cNvSpPr>
            <p:nvPr/>
          </p:nvSpPr>
          <p:spPr bwMode="auto">
            <a:xfrm>
              <a:off x="1742" y="1853"/>
              <a:ext cx="16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500">
                  <a:solidFill>
                    <a:srgbClr val="FF0000"/>
                  </a:solidFill>
                  <a:latin typeface="Arial MT" charset="0"/>
                </a:rPr>
                <a:t> </a:t>
              </a:r>
            </a:p>
          </p:txBody>
        </p:sp>
        <p:sp>
          <p:nvSpPr>
            <p:cNvPr id="35037" name="Line 221"/>
            <p:cNvSpPr>
              <a:spLocks noChangeShapeType="1"/>
            </p:cNvSpPr>
            <p:nvPr/>
          </p:nvSpPr>
          <p:spPr bwMode="auto">
            <a:xfrm>
              <a:off x="2590" y="1715"/>
              <a:ext cx="0" cy="1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38" name="Freeform 222"/>
            <p:cNvSpPr>
              <a:spLocks/>
            </p:cNvSpPr>
            <p:nvPr/>
          </p:nvSpPr>
          <p:spPr bwMode="auto">
            <a:xfrm>
              <a:off x="2557" y="1775"/>
              <a:ext cx="67" cy="9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33" y="94"/>
                </a:cxn>
                <a:cxn ang="0">
                  <a:pos x="0" y="0"/>
                </a:cxn>
                <a:cxn ang="0">
                  <a:pos x="66" y="0"/>
                </a:cxn>
              </a:cxnLst>
              <a:rect l="0" t="0" r="r" b="b"/>
              <a:pathLst>
                <a:path w="67" h="95">
                  <a:moveTo>
                    <a:pt x="66" y="0"/>
                  </a:moveTo>
                  <a:lnTo>
                    <a:pt x="33" y="94"/>
                  </a:lnTo>
                  <a:lnTo>
                    <a:pt x="0" y="0"/>
                  </a:lnTo>
                  <a:lnTo>
                    <a:pt x="6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39" name="Line 223"/>
            <p:cNvSpPr>
              <a:spLocks noChangeShapeType="1"/>
            </p:cNvSpPr>
            <p:nvPr/>
          </p:nvSpPr>
          <p:spPr bwMode="auto">
            <a:xfrm>
              <a:off x="3867" y="1463"/>
              <a:ext cx="0" cy="1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40" name="Freeform 224"/>
            <p:cNvSpPr>
              <a:spLocks/>
            </p:cNvSpPr>
            <p:nvPr/>
          </p:nvSpPr>
          <p:spPr bwMode="auto">
            <a:xfrm>
              <a:off x="3834" y="1555"/>
              <a:ext cx="66" cy="9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32" y="92"/>
                </a:cxn>
                <a:cxn ang="0">
                  <a:pos x="0" y="0"/>
                </a:cxn>
                <a:cxn ang="0">
                  <a:pos x="65" y="0"/>
                </a:cxn>
              </a:cxnLst>
              <a:rect l="0" t="0" r="r" b="b"/>
              <a:pathLst>
                <a:path w="66" h="93">
                  <a:moveTo>
                    <a:pt x="65" y="0"/>
                  </a:moveTo>
                  <a:lnTo>
                    <a:pt x="32" y="92"/>
                  </a:lnTo>
                  <a:lnTo>
                    <a:pt x="0" y="0"/>
                  </a:lnTo>
                  <a:lnTo>
                    <a:pt x="6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41" name="Line 225"/>
            <p:cNvSpPr>
              <a:spLocks noChangeShapeType="1"/>
            </p:cNvSpPr>
            <p:nvPr/>
          </p:nvSpPr>
          <p:spPr bwMode="auto">
            <a:xfrm>
              <a:off x="4497" y="1463"/>
              <a:ext cx="0" cy="1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42" name="Freeform 226"/>
            <p:cNvSpPr>
              <a:spLocks/>
            </p:cNvSpPr>
            <p:nvPr/>
          </p:nvSpPr>
          <p:spPr bwMode="auto">
            <a:xfrm>
              <a:off x="4465" y="1566"/>
              <a:ext cx="66" cy="9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32" y="92"/>
                </a:cxn>
                <a:cxn ang="0">
                  <a:pos x="0" y="0"/>
                </a:cxn>
                <a:cxn ang="0">
                  <a:pos x="65" y="0"/>
                </a:cxn>
              </a:cxnLst>
              <a:rect l="0" t="0" r="r" b="b"/>
              <a:pathLst>
                <a:path w="66" h="93">
                  <a:moveTo>
                    <a:pt x="65" y="0"/>
                  </a:moveTo>
                  <a:lnTo>
                    <a:pt x="32" y="92"/>
                  </a:lnTo>
                  <a:lnTo>
                    <a:pt x="0" y="0"/>
                  </a:lnTo>
                  <a:lnTo>
                    <a:pt x="6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43" name="Line 227"/>
            <p:cNvSpPr>
              <a:spLocks noChangeShapeType="1"/>
            </p:cNvSpPr>
            <p:nvPr/>
          </p:nvSpPr>
          <p:spPr bwMode="auto">
            <a:xfrm>
              <a:off x="3144" y="1573"/>
              <a:ext cx="0" cy="1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44" name="Freeform 228"/>
            <p:cNvSpPr>
              <a:spLocks/>
            </p:cNvSpPr>
            <p:nvPr/>
          </p:nvSpPr>
          <p:spPr bwMode="auto">
            <a:xfrm>
              <a:off x="3111" y="1686"/>
              <a:ext cx="67" cy="9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33" y="93"/>
                </a:cxn>
                <a:cxn ang="0">
                  <a:pos x="0" y="0"/>
                </a:cxn>
                <a:cxn ang="0">
                  <a:pos x="66" y="0"/>
                </a:cxn>
              </a:cxnLst>
              <a:rect l="0" t="0" r="r" b="b"/>
              <a:pathLst>
                <a:path w="67" h="94">
                  <a:moveTo>
                    <a:pt x="66" y="0"/>
                  </a:moveTo>
                  <a:lnTo>
                    <a:pt x="33" y="93"/>
                  </a:lnTo>
                  <a:lnTo>
                    <a:pt x="0" y="0"/>
                  </a:lnTo>
                  <a:lnTo>
                    <a:pt x="6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45" name="Line 229"/>
            <p:cNvSpPr>
              <a:spLocks noChangeShapeType="1"/>
            </p:cNvSpPr>
            <p:nvPr/>
          </p:nvSpPr>
          <p:spPr bwMode="auto">
            <a:xfrm flipV="1">
              <a:off x="2636" y="2385"/>
              <a:ext cx="0" cy="1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46" name="Freeform 230"/>
            <p:cNvSpPr>
              <a:spLocks/>
            </p:cNvSpPr>
            <p:nvPr/>
          </p:nvSpPr>
          <p:spPr bwMode="auto">
            <a:xfrm>
              <a:off x="2603" y="2375"/>
              <a:ext cx="67" cy="93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33" y="0"/>
                </a:cxn>
                <a:cxn ang="0">
                  <a:pos x="66" y="92"/>
                </a:cxn>
                <a:cxn ang="0">
                  <a:pos x="0" y="92"/>
                </a:cxn>
              </a:cxnLst>
              <a:rect l="0" t="0" r="r" b="b"/>
              <a:pathLst>
                <a:path w="67" h="93">
                  <a:moveTo>
                    <a:pt x="0" y="92"/>
                  </a:moveTo>
                  <a:lnTo>
                    <a:pt x="33" y="0"/>
                  </a:lnTo>
                  <a:lnTo>
                    <a:pt x="66" y="92"/>
                  </a:lnTo>
                  <a:lnTo>
                    <a:pt x="0" y="9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47" name="Line 231"/>
            <p:cNvSpPr>
              <a:spLocks noChangeShapeType="1"/>
            </p:cNvSpPr>
            <p:nvPr/>
          </p:nvSpPr>
          <p:spPr bwMode="auto">
            <a:xfrm flipV="1">
              <a:off x="3221" y="2341"/>
              <a:ext cx="0" cy="1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48" name="Freeform 232"/>
            <p:cNvSpPr>
              <a:spLocks/>
            </p:cNvSpPr>
            <p:nvPr/>
          </p:nvSpPr>
          <p:spPr bwMode="auto">
            <a:xfrm>
              <a:off x="3188" y="2330"/>
              <a:ext cx="67" cy="94"/>
            </a:xfrm>
            <a:custGeom>
              <a:avLst/>
              <a:gdLst/>
              <a:ahLst/>
              <a:cxnLst>
                <a:cxn ang="0">
                  <a:pos x="0" y="93"/>
                </a:cxn>
                <a:cxn ang="0">
                  <a:pos x="33" y="0"/>
                </a:cxn>
                <a:cxn ang="0">
                  <a:pos x="66" y="93"/>
                </a:cxn>
                <a:cxn ang="0">
                  <a:pos x="0" y="93"/>
                </a:cxn>
              </a:cxnLst>
              <a:rect l="0" t="0" r="r" b="b"/>
              <a:pathLst>
                <a:path w="67" h="94">
                  <a:moveTo>
                    <a:pt x="0" y="93"/>
                  </a:moveTo>
                  <a:lnTo>
                    <a:pt x="33" y="0"/>
                  </a:lnTo>
                  <a:lnTo>
                    <a:pt x="66" y="93"/>
                  </a:lnTo>
                  <a:lnTo>
                    <a:pt x="0" y="93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49" name="Line 233"/>
            <p:cNvSpPr>
              <a:spLocks noChangeShapeType="1"/>
            </p:cNvSpPr>
            <p:nvPr/>
          </p:nvSpPr>
          <p:spPr bwMode="auto">
            <a:xfrm flipV="1">
              <a:off x="3882" y="2307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50" name="Freeform 234"/>
            <p:cNvSpPr>
              <a:spLocks/>
            </p:cNvSpPr>
            <p:nvPr/>
          </p:nvSpPr>
          <p:spPr bwMode="auto">
            <a:xfrm>
              <a:off x="3850" y="2297"/>
              <a:ext cx="65" cy="94"/>
            </a:xfrm>
            <a:custGeom>
              <a:avLst/>
              <a:gdLst/>
              <a:ahLst/>
              <a:cxnLst>
                <a:cxn ang="0">
                  <a:pos x="0" y="93"/>
                </a:cxn>
                <a:cxn ang="0">
                  <a:pos x="32" y="0"/>
                </a:cxn>
                <a:cxn ang="0">
                  <a:pos x="64" y="93"/>
                </a:cxn>
                <a:cxn ang="0">
                  <a:pos x="0" y="93"/>
                </a:cxn>
              </a:cxnLst>
              <a:rect l="0" t="0" r="r" b="b"/>
              <a:pathLst>
                <a:path w="65" h="94">
                  <a:moveTo>
                    <a:pt x="0" y="93"/>
                  </a:moveTo>
                  <a:lnTo>
                    <a:pt x="32" y="0"/>
                  </a:lnTo>
                  <a:lnTo>
                    <a:pt x="64" y="93"/>
                  </a:lnTo>
                  <a:lnTo>
                    <a:pt x="0" y="93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51" name="Line 235"/>
            <p:cNvSpPr>
              <a:spLocks noChangeShapeType="1"/>
            </p:cNvSpPr>
            <p:nvPr/>
          </p:nvSpPr>
          <p:spPr bwMode="auto">
            <a:xfrm flipV="1">
              <a:off x="4513" y="2329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52" name="Freeform 236"/>
            <p:cNvSpPr>
              <a:spLocks/>
            </p:cNvSpPr>
            <p:nvPr/>
          </p:nvSpPr>
          <p:spPr bwMode="auto">
            <a:xfrm>
              <a:off x="4481" y="2320"/>
              <a:ext cx="65" cy="93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32" y="0"/>
                </a:cxn>
                <a:cxn ang="0">
                  <a:pos x="64" y="92"/>
                </a:cxn>
                <a:cxn ang="0">
                  <a:pos x="0" y="92"/>
                </a:cxn>
              </a:cxnLst>
              <a:rect l="0" t="0" r="r" b="b"/>
              <a:pathLst>
                <a:path w="65" h="93">
                  <a:moveTo>
                    <a:pt x="0" y="92"/>
                  </a:moveTo>
                  <a:lnTo>
                    <a:pt x="32" y="0"/>
                  </a:lnTo>
                  <a:lnTo>
                    <a:pt x="64" y="92"/>
                  </a:lnTo>
                  <a:lnTo>
                    <a:pt x="0" y="9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53" name="Rectangle 237"/>
            <p:cNvSpPr>
              <a:spLocks noChangeArrowheads="1"/>
            </p:cNvSpPr>
            <p:nvPr/>
          </p:nvSpPr>
          <p:spPr bwMode="auto">
            <a:xfrm>
              <a:off x="2185" y="3118"/>
              <a:ext cx="6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 MT" charset="0"/>
                </a:rPr>
                <a:t>Prediction </a:t>
              </a:r>
            </a:p>
          </p:txBody>
        </p:sp>
        <p:sp>
          <p:nvSpPr>
            <p:cNvPr id="35054" name="Rectangle 238"/>
            <p:cNvSpPr>
              <a:spLocks noChangeArrowheads="1"/>
            </p:cNvSpPr>
            <p:nvPr/>
          </p:nvSpPr>
          <p:spPr bwMode="auto">
            <a:xfrm>
              <a:off x="2185" y="3249"/>
              <a:ext cx="36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 MT" charset="0"/>
                </a:rPr>
                <a:t>Error</a:t>
              </a:r>
            </a:p>
          </p:txBody>
        </p:sp>
        <p:sp>
          <p:nvSpPr>
            <p:cNvPr id="35055" name="Rectangle 239"/>
            <p:cNvSpPr>
              <a:spLocks noChangeArrowheads="1"/>
            </p:cNvSpPr>
            <p:nvPr/>
          </p:nvSpPr>
          <p:spPr bwMode="auto">
            <a:xfrm>
              <a:off x="3428" y="1142"/>
              <a:ext cx="95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 MT" charset="0"/>
                </a:rPr>
                <a:t>Partially Updated</a:t>
              </a:r>
            </a:p>
          </p:txBody>
        </p:sp>
        <p:sp>
          <p:nvSpPr>
            <p:cNvPr id="35056" name="Rectangle 240"/>
            <p:cNvSpPr>
              <a:spLocks noChangeArrowheads="1"/>
            </p:cNvSpPr>
            <p:nvPr/>
          </p:nvSpPr>
          <p:spPr bwMode="auto">
            <a:xfrm>
              <a:off x="3428" y="1272"/>
              <a:ext cx="6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 MT" charset="0"/>
                </a:rPr>
                <a:t> Prediction</a:t>
              </a:r>
            </a:p>
          </p:txBody>
        </p:sp>
        <p:sp>
          <p:nvSpPr>
            <p:cNvPr id="35057" name="Line 241"/>
            <p:cNvSpPr>
              <a:spLocks noChangeShapeType="1"/>
            </p:cNvSpPr>
            <p:nvPr/>
          </p:nvSpPr>
          <p:spPr bwMode="auto">
            <a:xfrm flipV="1">
              <a:off x="4078" y="1655"/>
              <a:ext cx="61" cy="2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58" name="Freeform 242"/>
            <p:cNvSpPr>
              <a:spLocks/>
            </p:cNvSpPr>
            <p:nvPr/>
          </p:nvSpPr>
          <p:spPr bwMode="auto">
            <a:xfrm>
              <a:off x="4084" y="1646"/>
              <a:ext cx="64" cy="96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57" y="0"/>
                </a:cxn>
                <a:cxn ang="0">
                  <a:pos x="63" y="95"/>
                </a:cxn>
                <a:cxn ang="0">
                  <a:pos x="0" y="86"/>
                </a:cxn>
              </a:cxnLst>
              <a:rect l="0" t="0" r="r" b="b"/>
              <a:pathLst>
                <a:path w="64" h="96">
                  <a:moveTo>
                    <a:pt x="0" y="86"/>
                  </a:moveTo>
                  <a:lnTo>
                    <a:pt x="57" y="0"/>
                  </a:lnTo>
                  <a:lnTo>
                    <a:pt x="63" y="95"/>
                  </a:lnTo>
                  <a:lnTo>
                    <a:pt x="0" y="86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59" name="Line 243"/>
            <p:cNvSpPr>
              <a:spLocks noChangeShapeType="1"/>
            </p:cNvSpPr>
            <p:nvPr/>
          </p:nvSpPr>
          <p:spPr bwMode="auto">
            <a:xfrm>
              <a:off x="4094" y="2118"/>
              <a:ext cx="91" cy="1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60" name="Freeform 244"/>
            <p:cNvSpPr>
              <a:spLocks/>
            </p:cNvSpPr>
            <p:nvPr/>
          </p:nvSpPr>
          <p:spPr bwMode="auto">
            <a:xfrm>
              <a:off x="4114" y="2217"/>
              <a:ext cx="76" cy="97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75" y="96"/>
                </a:cxn>
                <a:cxn ang="0">
                  <a:pos x="0" y="16"/>
                </a:cxn>
                <a:cxn ang="0">
                  <a:pos x="62" y="0"/>
                </a:cxn>
              </a:cxnLst>
              <a:rect l="0" t="0" r="r" b="b"/>
              <a:pathLst>
                <a:path w="76" h="97">
                  <a:moveTo>
                    <a:pt x="62" y="0"/>
                  </a:moveTo>
                  <a:lnTo>
                    <a:pt x="75" y="96"/>
                  </a:lnTo>
                  <a:lnTo>
                    <a:pt x="0" y="16"/>
                  </a:lnTo>
                  <a:lnTo>
                    <a:pt x="6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61" name="Line 245"/>
            <p:cNvSpPr>
              <a:spLocks noChangeShapeType="1"/>
            </p:cNvSpPr>
            <p:nvPr/>
          </p:nvSpPr>
          <p:spPr bwMode="auto">
            <a:xfrm flipV="1">
              <a:off x="4370" y="2557"/>
              <a:ext cx="245" cy="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62" name="Freeform 246"/>
            <p:cNvSpPr>
              <a:spLocks/>
            </p:cNvSpPr>
            <p:nvPr/>
          </p:nvSpPr>
          <p:spPr bwMode="auto">
            <a:xfrm>
              <a:off x="4510" y="2550"/>
              <a:ext cx="115" cy="82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14" y="0"/>
                </a:cxn>
                <a:cxn ang="0">
                  <a:pos x="45" y="81"/>
                </a:cxn>
                <a:cxn ang="0">
                  <a:pos x="0" y="48"/>
                </a:cxn>
              </a:cxnLst>
              <a:rect l="0" t="0" r="r" b="b"/>
              <a:pathLst>
                <a:path w="115" h="82">
                  <a:moveTo>
                    <a:pt x="0" y="48"/>
                  </a:moveTo>
                  <a:lnTo>
                    <a:pt x="114" y="0"/>
                  </a:lnTo>
                  <a:lnTo>
                    <a:pt x="45" y="81"/>
                  </a:lnTo>
                  <a:lnTo>
                    <a:pt x="0" y="48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63" name="Line 247"/>
            <p:cNvSpPr>
              <a:spLocks noChangeShapeType="1"/>
            </p:cNvSpPr>
            <p:nvPr/>
          </p:nvSpPr>
          <p:spPr bwMode="auto">
            <a:xfrm>
              <a:off x="4217" y="1295"/>
              <a:ext cx="414" cy="1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64" name="Freeform 248"/>
            <p:cNvSpPr>
              <a:spLocks/>
            </p:cNvSpPr>
            <p:nvPr/>
          </p:nvSpPr>
          <p:spPr bwMode="auto">
            <a:xfrm>
              <a:off x="4511" y="1379"/>
              <a:ext cx="133" cy="62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32" y="61"/>
                </a:cxn>
                <a:cxn ang="0">
                  <a:pos x="0" y="41"/>
                </a:cxn>
                <a:cxn ang="0">
                  <a:pos x="28" y="0"/>
                </a:cxn>
              </a:cxnLst>
              <a:rect l="0" t="0" r="r" b="b"/>
              <a:pathLst>
                <a:path w="133" h="62">
                  <a:moveTo>
                    <a:pt x="28" y="0"/>
                  </a:moveTo>
                  <a:lnTo>
                    <a:pt x="132" y="61"/>
                  </a:lnTo>
                  <a:lnTo>
                    <a:pt x="0" y="41"/>
                  </a:lnTo>
                  <a:lnTo>
                    <a:pt x="2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65" name="Rectangle 249"/>
            <p:cNvSpPr>
              <a:spLocks noChangeArrowheads="1"/>
            </p:cNvSpPr>
            <p:nvPr/>
          </p:nvSpPr>
          <p:spPr bwMode="auto">
            <a:xfrm>
              <a:off x="3827" y="2755"/>
              <a:ext cx="95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 MT" charset="0"/>
                </a:rPr>
                <a:t>Partially Updated</a:t>
              </a:r>
            </a:p>
          </p:txBody>
        </p:sp>
        <p:sp>
          <p:nvSpPr>
            <p:cNvPr id="35066" name="Rectangle 250"/>
            <p:cNvSpPr>
              <a:spLocks noChangeArrowheads="1"/>
            </p:cNvSpPr>
            <p:nvPr/>
          </p:nvSpPr>
          <p:spPr bwMode="auto">
            <a:xfrm>
              <a:off x="3827" y="2886"/>
              <a:ext cx="6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 MT" charset="0"/>
                </a:rPr>
                <a:t> Prediction</a:t>
              </a:r>
            </a:p>
          </p:txBody>
        </p:sp>
        <p:sp>
          <p:nvSpPr>
            <p:cNvPr id="35067" name="Line 251"/>
            <p:cNvSpPr>
              <a:spLocks noChangeShapeType="1"/>
            </p:cNvSpPr>
            <p:nvPr/>
          </p:nvSpPr>
          <p:spPr bwMode="auto">
            <a:xfrm>
              <a:off x="2324" y="2294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68" name="Freeform 252"/>
            <p:cNvSpPr>
              <a:spLocks/>
            </p:cNvSpPr>
            <p:nvPr/>
          </p:nvSpPr>
          <p:spPr bwMode="auto">
            <a:xfrm>
              <a:off x="2307" y="2487"/>
              <a:ext cx="34" cy="4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17" y="46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r" b="b"/>
              <a:pathLst>
                <a:path w="34" h="47">
                  <a:moveTo>
                    <a:pt x="33" y="0"/>
                  </a:moveTo>
                  <a:lnTo>
                    <a:pt x="17" y="46"/>
                  </a:lnTo>
                  <a:lnTo>
                    <a:pt x="0" y="0"/>
                  </a:lnTo>
                  <a:lnTo>
                    <a:pt x="3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69" name="Freeform 253"/>
            <p:cNvSpPr>
              <a:spLocks/>
            </p:cNvSpPr>
            <p:nvPr/>
          </p:nvSpPr>
          <p:spPr bwMode="auto">
            <a:xfrm>
              <a:off x="2307" y="2283"/>
              <a:ext cx="34" cy="47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17" y="0"/>
                </a:cxn>
                <a:cxn ang="0">
                  <a:pos x="33" y="46"/>
                </a:cxn>
                <a:cxn ang="0">
                  <a:pos x="0" y="46"/>
                </a:cxn>
              </a:cxnLst>
              <a:rect l="0" t="0" r="r" b="b"/>
              <a:pathLst>
                <a:path w="34" h="47">
                  <a:moveTo>
                    <a:pt x="0" y="46"/>
                  </a:moveTo>
                  <a:lnTo>
                    <a:pt x="17" y="0"/>
                  </a:lnTo>
                  <a:lnTo>
                    <a:pt x="33" y="46"/>
                  </a:lnTo>
                  <a:lnTo>
                    <a:pt x="0" y="46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70" name="Line 254"/>
            <p:cNvSpPr>
              <a:spLocks noChangeShapeType="1"/>
            </p:cNvSpPr>
            <p:nvPr/>
          </p:nvSpPr>
          <p:spPr bwMode="auto">
            <a:xfrm>
              <a:off x="2308" y="1767"/>
              <a:ext cx="0" cy="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71" name="Freeform 255"/>
            <p:cNvSpPr>
              <a:spLocks/>
            </p:cNvSpPr>
            <p:nvPr/>
          </p:nvSpPr>
          <p:spPr bwMode="auto">
            <a:xfrm>
              <a:off x="2291" y="1894"/>
              <a:ext cx="34" cy="46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17" y="4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r" b="b"/>
              <a:pathLst>
                <a:path w="34" h="46">
                  <a:moveTo>
                    <a:pt x="33" y="0"/>
                  </a:moveTo>
                  <a:lnTo>
                    <a:pt x="17" y="45"/>
                  </a:lnTo>
                  <a:lnTo>
                    <a:pt x="0" y="0"/>
                  </a:lnTo>
                  <a:lnTo>
                    <a:pt x="3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72" name="Freeform 256"/>
            <p:cNvSpPr>
              <a:spLocks/>
            </p:cNvSpPr>
            <p:nvPr/>
          </p:nvSpPr>
          <p:spPr bwMode="auto">
            <a:xfrm>
              <a:off x="2291" y="1756"/>
              <a:ext cx="34" cy="47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17" y="0"/>
                </a:cxn>
                <a:cxn ang="0">
                  <a:pos x="33" y="46"/>
                </a:cxn>
                <a:cxn ang="0">
                  <a:pos x="0" y="46"/>
                </a:cxn>
              </a:cxnLst>
              <a:rect l="0" t="0" r="r" b="b"/>
              <a:pathLst>
                <a:path w="34" h="47">
                  <a:moveTo>
                    <a:pt x="0" y="46"/>
                  </a:moveTo>
                  <a:lnTo>
                    <a:pt x="17" y="0"/>
                  </a:lnTo>
                  <a:lnTo>
                    <a:pt x="33" y="46"/>
                  </a:lnTo>
                  <a:lnTo>
                    <a:pt x="0" y="46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73" name="Freeform 257"/>
            <p:cNvSpPr>
              <a:spLocks/>
            </p:cNvSpPr>
            <p:nvPr/>
          </p:nvSpPr>
          <p:spPr bwMode="auto">
            <a:xfrm>
              <a:off x="2339" y="2446"/>
              <a:ext cx="261" cy="682"/>
            </a:xfrm>
            <a:custGeom>
              <a:avLst/>
              <a:gdLst/>
              <a:ahLst/>
              <a:cxnLst>
                <a:cxn ang="0">
                  <a:pos x="153" y="681"/>
                </a:cxn>
                <a:cxn ang="0">
                  <a:pos x="222" y="468"/>
                </a:cxn>
                <a:cxn ang="0">
                  <a:pos x="256" y="296"/>
                </a:cxn>
                <a:cxn ang="0">
                  <a:pos x="260" y="258"/>
                </a:cxn>
                <a:cxn ang="0">
                  <a:pos x="260" y="239"/>
                </a:cxn>
                <a:cxn ang="0">
                  <a:pos x="260" y="222"/>
                </a:cxn>
                <a:cxn ang="0">
                  <a:pos x="246" y="164"/>
                </a:cxn>
                <a:cxn ang="0">
                  <a:pos x="196" y="115"/>
                </a:cxn>
                <a:cxn ang="0">
                  <a:pos x="113" y="60"/>
                </a:cxn>
                <a:cxn ang="0">
                  <a:pos x="0" y="0"/>
                </a:cxn>
              </a:cxnLst>
              <a:rect l="0" t="0" r="r" b="b"/>
              <a:pathLst>
                <a:path w="261" h="682">
                  <a:moveTo>
                    <a:pt x="153" y="681"/>
                  </a:moveTo>
                  <a:lnTo>
                    <a:pt x="222" y="468"/>
                  </a:lnTo>
                  <a:lnTo>
                    <a:pt x="256" y="296"/>
                  </a:lnTo>
                  <a:lnTo>
                    <a:pt x="260" y="258"/>
                  </a:lnTo>
                  <a:lnTo>
                    <a:pt x="260" y="239"/>
                  </a:lnTo>
                  <a:lnTo>
                    <a:pt x="260" y="222"/>
                  </a:lnTo>
                  <a:lnTo>
                    <a:pt x="246" y="164"/>
                  </a:lnTo>
                  <a:lnTo>
                    <a:pt x="196" y="115"/>
                  </a:lnTo>
                  <a:lnTo>
                    <a:pt x="113" y="6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74" name="Freeform 258"/>
            <p:cNvSpPr>
              <a:spLocks/>
            </p:cNvSpPr>
            <p:nvPr/>
          </p:nvSpPr>
          <p:spPr bwMode="auto">
            <a:xfrm>
              <a:off x="2329" y="2441"/>
              <a:ext cx="62" cy="38"/>
            </a:xfrm>
            <a:custGeom>
              <a:avLst/>
              <a:gdLst/>
              <a:ahLst/>
              <a:cxnLst>
                <a:cxn ang="0">
                  <a:pos x="40" y="37"/>
                </a:cxn>
                <a:cxn ang="0">
                  <a:pos x="0" y="0"/>
                </a:cxn>
                <a:cxn ang="0">
                  <a:pos x="61" y="19"/>
                </a:cxn>
                <a:cxn ang="0">
                  <a:pos x="40" y="37"/>
                </a:cxn>
              </a:cxnLst>
              <a:rect l="0" t="0" r="r" b="b"/>
              <a:pathLst>
                <a:path w="62" h="38">
                  <a:moveTo>
                    <a:pt x="40" y="37"/>
                  </a:moveTo>
                  <a:lnTo>
                    <a:pt x="0" y="0"/>
                  </a:lnTo>
                  <a:lnTo>
                    <a:pt x="61" y="19"/>
                  </a:lnTo>
                  <a:lnTo>
                    <a:pt x="40" y="37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75" name="Freeform 259"/>
            <p:cNvSpPr>
              <a:spLocks/>
            </p:cNvSpPr>
            <p:nvPr/>
          </p:nvSpPr>
          <p:spPr bwMode="auto">
            <a:xfrm>
              <a:off x="2355" y="1853"/>
              <a:ext cx="523" cy="1264"/>
            </a:xfrm>
            <a:custGeom>
              <a:avLst/>
              <a:gdLst/>
              <a:ahLst/>
              <a:cxnLst>
                <a:cxn ang="0">
                  <a:pos x="137" y="1263"/>
                </a:cxn>
                <a:cxn ang="0">
                  <a:pos x="332" y="910"/>
                </a:cxn>
                <a:cxn ang="0">
                  <a:pos x="464" y="619"/>
                </a:cxn>
                <a:cxn ang="0">
                  <a:pos x="507" y="488"/>
                </a:cxn>
                <a:cxn ang="0">
                  <a:pos x="518" y="433"/>
                </a:cxn>
                <a:cxn ang="0">
                  <a:pos x="520" y="408"/>
                </a:cxn>
                <a:cxn ang="0">
                  <a:pos x="522" y="384"/>
                </a:cxn>
                <a:cxn ang="0">
                  <a:pos x="517" y="364"/>
                </a:cxn>
                <a:cxn ang="0">
                  <a:pos x="506" y="339"/>
                </a:cxn>
                <a:cxn ang="0">
                  <a:pos x="476" y="296"/>
                </a:cxn>
                <a:cxn ang="0">
                  <a:pos x="364" y="211"/>
                </a:cxn>
                <a:cxn ang="0">
                  <a:pos x="204" y="113"/>
                </a:cxn>
                <a:cxn ang="0">
                  <a:pos x="0" y="0"/>
                </a:cxn>
              </a:cxnLst>
              <a:rect l="0" t="0" r="r" b="b"/>
              <a:pathLst>
                <a:path w="523" h="1264">
                  <a:moveTo>
                    <a:pt x="137" y="1263"/>
                  </a:moveTo>
                  <a:lnTo>
                    <a:pt x="332" y="910"/>
                  </a:lnTo>
                  <a:lnTo>
                    <a:pt x="464" y="619"/>
                  </a:lnTo>
                  <a:lnTo>
                    <a:pt x="507" y="488"/>
                  </a:lnTo>
                  <a:lnTo>
                    <a:pt x="518" y="433"/>
                  </a:lnTo>
                  <a:lnTo>
                    <a:pt x="520" y="408"/>
                  </a:lnTo>
                  <a:lnTo>
                    <a:pt x="522" y="384"/>
                  </a:lnTo>
                  <a:lnTo>
                    <a:pt x="517" y="364"/>
                  </a:lnTo>
                  <a:lnTo>
                    <a:pt x="506" y="339"/>
                  </a:lnTo>
                  <a:lnTo>
                    <a:pt x="476" y="296"/>
                  </a:lnTo>
                  <a:lnTo>
                    <a:pt x="364" y="211"/>
                  </a:lnTo>
                  <a:lnTo>
                    <a:pt x="204" y="1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76" name="Freeform 260"/>
            <p:cNvSpPr>
              <a:spLocks/>
            </p:cNvSpPr>
            <p:nvPr/>
          </p:nvSpPr>
          <p:spPr bwMode="auto">
            <a:xfrm>
              <a:off x="2344" y="1848"/>
              <a:ext cx="63" cy="38"/>
            </a:xfrm>
            <a:custGeom>
              <a:avLst/>
              <a:gdLst/>
              <a:ahLst/>
              <a:cxnLst>
                <a:cxn ang="0">
                  <a:pos x="41" y="37"/>
                </a:cxn>
                <a:cxn ang="0">
                  <a:pos x="0" y="0"/>
                </a:cxn>
                <a:cxn ang="0">
                  <a:pos x="62" y="19"/>
                </a:cxn>
                <a:cxn ang="0">
                  <a:pos x="41" y="37"/>
                </a:cxn>
              </a:cxnLst>
              <a:rect l="0" t="0" r="r" b="b"/>
              <a:pathLst>
                <a:path w="63" h="38">
                  <a:moveTo>
                    <a:pt x="41" y="37"/>
                  </a:moveTo>
                  <a:lnTo>
                    <a:pt x="0" y="0"/>
                  </a:lnTo>
                  <a:lnTo>
                    <a:pt x="62" y="19"/>
                  </a:lnTo>
                  <a:lnTo>
                    <a:pt x="41" y="37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77" name="Rectangle 261"/>
            <p:cNvSpPr>
              <a:spLocks noChangeArrowheads="1"/>
            </p:cNvSpPr>
            <p:nvPr/>
          </p:nvSpPr>
          <p:spPr bwMode="auto">
            <a:xfrm>
              <a:off x="3061" y="3123"/>
              <a:ext cx="11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 MT" charset="0"/>
                </a:rPr>
                <a:t>Prediction Error Shift</a:t>
              </a:r>
            </a:p>
          </p:txBody>
        </p:sp>
        <p:sp>
          <p:nvSpPr>
            <p:cNvPr id="35078" name="Freeform 262"/>
            <p:cNvSpPr>
              <a:spLocks/>
            </p:cNvSpPr>
            <p:nvPr/>
          </p:nvSpPr>
          <p:spPr bwMode="auto">
            <a:xfrm>
              <a:off x="3231" y="2479"/>
              <a:ext cx="236" cy="671"/>
            </a:xfrm>
            <a:custGeom>
              <a:avLst/>
              <a:gdLst/>
              <a:ahLst/>
              <a:cxnLst>
                <a:cxn ang="0">
                  <a:pos x="30" y="670"/>
                </a:cxn>
                <a:cxn ang="0">
                  <a:pos x="144" y="475"/>
                </a:cxn>
                <a:cxn ang="0">
                  <a:pos x="214" y="314"/>
                </a:cxn>
                <a:cxn ang="0">
                  <a:pos x="232" y="243"/>
                </a:cxn>
                <a:cxn ang="0">
                  <a:pos x="235" y="212"/>
                </a:cxn>
                <a:cxn ang="0">
                  <a:pos x="233" y="198"/>
                </a:cxn>
                <a:cxn ang="0">
                  <a:pos x="230" y="186"/>
                </a:cxn>
                <a:cxn ang="0">
                  <a:pos x="187" y="132"/>
                </a:cxn>
                <a:cxn ang="0">
                  <a:pos x="108" y="70"/>
                </a:cxn>
                <a:cxn ang="0">
                  <a:pos x="0" y="0"/>
                </a:cxn>
              </a:cxnLst>
              <a:rect l="0" t="0" r="r" b="b"/>
              <a:pathLst>
                <a:path w="236" h="671">
                  <a:moveTo>
                    <a:pt x="30" y="670"/>
                  </a:moveTo>
                  <a:lnTo>
                    <a:pt x="144" y="475"/>
                  </a:lnTo>
                  <a:lnTo>
                    <a:pt x="214" y="314"/>
                  </a:lnTo>
                  <a:lnTo>
                    <a:pt x="232" y="243"/>
                  </a:lnTo>
                  <a:lnTo>
                    <a:pt x="235" y="212"/>
                  </a:lnTo>
                  <a:lnTo>
                    <a:pt x="233" y="198"/>
                  </a:lnTo>
                  <a:lnTo>
                    <a:pt x="230" y="186"/>
                  </a:lnTo>
                  <a:lnTo>
                    <a:pt x="187" y="132"/>
                  </a:lnTo>
                  <a:lnTo>
                    <a:pt x="108" y="7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79" name="Freeform 263"/>
            <p:cNvSpPr>
              <a:spLocks/>
            </p:cNvSpPr>
            <p:nvPr/>
          </p:nvSpPr>
          <p:spPr bwMode="auto">
            <a:xfrm>
              <a:off x="3222" y="2473"/>
              <a:ext cx="59" cy="41"/>
            </a:xfrm>
            <a:custGeom>
              <a:avLst/>
              <a:gdLst/>
              <a:ahLst/>
              <a:cxnLst>
                <a:cxn ang="0">
                  <a:pos x="36" y="40"/>
                </a:cxn>
                <a:cxn ang="0">
                  <a:pos x="0" y="0"/>
                </a:cxn>
                <a:cxn ang="0">
                  <a:pos x="58" y="23"/>
                </a:cxn>
                <a:cxn ang="0">
                  <a:pos x="36" y="40"/>
                </a:cxn>
              </a:cxnLst>
              <a:rect l="0" t="0" r="r" b="b"/>
              <a:pathLst>
                <a:path w="59" h="41">
                  <a:moveTo>
                    <a:pt x="36" y="40"/>
                  </a:moveTo>
                  <a:lnTo>
                    <a:pt x="0" y="0"/>
                  </a:lnTo>
                  <a:lnTo>
                    <a:pt x="58" y="23"/>
                  </a:lnTo>
                  <a:lnTo>
                    <a:pt x="36" y="4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80" name="Freeform 264"/>
            <p:cNvSpPr>
              <a:spLocks/>
            </p:cNvSpPr>
            <p:nvPr/>
          </p:nvSpPr>
          <p:spPr bwMode="auto">
            <a:xfrm>
              <a:off x="3200" y="1623"/>
              <a:ext cx="497" cy="1494"/>
            </a:xfrm>
            <a:custGeom>
              <a:avLst/>
              <a:gdLst/>
              <a:ahLst/>
              <a:cxnLst>
                <a:cxn ang="0">
                  <a:pos x="154" y="1493"/>
                </a:cxn>
                <a:cxn ang="0">
                  <a:pos x="315" y="1211"/>
                </a:cxn>
                <a:cxn ang="0">
                  <a:pos x="431" y="979"/>
                </a:cxn>
                <a:cxn ang="0">
                  <a:pos x="492" y="790"/>
                </a:cxn>
                <a:cxn ang="0">
                  <a:pos x="496" y="712"/>
                </a:cxn>
                <a:cxn ang="0">
                  <a:pos x="496" y="667"/>
                </a:cxn>
                <a:cxn ang="0">
                  <a:pos x="494" y="643"/>
                </a:cxn>
                <a:cxn ang="0">
                  <a:pos x="493" y="619"/>
                </a:cxn>
                <a:cxn ang="0">
                  <a:pos x="464" y="411"/>
                </a:cxn>
                <a:cxn ang="0">
                  <a:pos x="399" y="211"/>
                </a:cxn>
                <a:cxn ang="0">
                  <a:pos x="352" y="129"/>
                </a:cxn>
                <a:cxn ang="0">
                  <a:pos x="292" y="65"/>
                </a:cxn>
                <a:cxn ang="0">
                  <a:pos x="225" y="38"/>
                </a:cxn>
                <a:cxn ang="0">
                  <a:pos x="126" y="17"/>
                </a:cxn>
                <a:cxn ang="0">
                  <a:pos x="0" y="0"/>
                </a:cxn>
              </a:cxnLst>
              <a:rect l="0" t="0" r="r" b="b"/>
              <a:pathLst>
                <a:path w="497" h="1494">
                  <a:moveTo>
                    <a:pt x="154" y="1493"/>
                  </a:moveTo>
                  <a:lnTo>
                    <a:pt x="315" y="1211"/>
                  </a:lnTo>
                  <a:lnTo>
                    <a:pt x="431" y="979"/>
                  </a:lnTo>
                  <a:lnTo>
                    <a:pt x="492" y="790"/>
                  </a:lnTo>
                  <a:lnTo>
                    <a:pt x="496" y="712"/>
                  </a:lnTo>
                  <a:lnTo>
                    <a:pt x="496" y="667"/>
                  </a:lnTo>
                  <a:lnTo>
                    <a:pt x="494" y="643"/>
                  </a:lnTo>
                  <a:lnTo>
                    <a:pt x="493" y="619"/>
                  </a:lnTo>
                  <a:lnTo>
                    <a:pt x="464" y="411"/>
                  </a:lnTo>
                  <a:lnTo>
                    <a:pt x="399" y="211"/>
                  </a:lnTo>
                  <a:lnTo>
                    <a:pt x="352" y="129"/>
                  </a:lnTo>
                  <a:lnTo>
                    <a:pt x="292" y="65"/>
                  </a:lnTo>
                  <a:lnTo>
                    <a:pt x="225" y="38"/>
                  </a:lnTo>
                  <a:lnTo>
                    <a:pt x="126" y="1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81" name="Freeform 265"/>
            <p:cNvSpPr>
              <a:spLocks/>
            </p:cNvSpPr>
            <p:nvPr/>
          </p:nvSpPr>
          <p:spPr bwMode="auto">
            <a:xfrm>
              <a:off x="3187" y="1619"/>
              <a:ext cx="68" cy="23"/>
            </a:xfrm>
            <a:custGeom>
              <a:avLst/>
              <a:gdLst/>
              <a:ahLst/>
              <a:cxnLst>
                <a:cxn ang="0">
                  <a:pos x="61" y="22"/>
                </a:cxn>
                <a:cxn ang="0">
                  <a:pos x="0" y="2"/>
                </a:cxn>
                <a:cxn ang="0">
                  <a:pos x="67" y="0"/>
                </a:cxn>
                <a:cxn ang="0">
                  <a:pos x="61" y="22"/>
                </a:cxn>
              </a:cxnLst>
              <a:rect l="0" t="0" r="r" b="b"/>
              <a:pathLst>
                <a:path w="68" h="23">
                  <a:moveTo>
                    <a:pt x="61" y="22"/>
                  </a:moveTo>
                  <a:lnTo>
                    <a:pt x="0" y="2"/>
                  </a:lnTo>
                  <a:lnTo>
                    <a:pt x="67" y="0"/>
                  </a:lnTo>
                  <a:lnTo>
                    <a:pt x="61" y="2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5083" name="Rectangle 267"/>
          <p:cNvSpPr>
            <a:spLocks noChangeArrowheads="1"/>
          </p:cNvSpPr>
          <p:nvPr/>
        </p:nvSpPr>
        <p:spPr bwMode="auto">
          <a:xfrm>
            <a:off x="347663" y="1770063"/>
            <a:ext cx="15255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4000" b="1">
                <a:latin typeface="Times New Roman" pitchFamily="18" charset="0"/>
              </a:rPr>
              <a:t>Step 2</a:t>
            </a:r>
          </a:p>
        </p:txBody>
      </p:sp>
      <p:sp>
        <p:nvSpPr>
          <p:cNvPr id="35084" name="Rectangle 26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Controller Prediction Routine Update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8988-781C-4C89-8315-D1AE5855AE8F}" type="slidenum">
              <a:rPr lang="en-US" altLang="ko-KR"/>
              <a:pPr/>
              <a:t>17</a:t>
            </a:fld>
            <a:endParaRPr lang="en-US" altLang="ko-KR"/>
          </a:p>
        </p:txBody>
      </p:sp>
      <p:grpSp>
        <p:nvGrpSpPr>
          <p:cNvPr id="36970" name="Group 106"/>
          <p:cNvGrpSpPr>
            <a:grpSpLocks/>
          </p:cNvGrpSpPr>
          <p:nvPr/>
        </p:nvGrpSpPr>
        <p:grpSpPr bwMode="auto">
          <a:xfrm>
            <a:off x="2276475" y="1728788"/>
            <a:ext cx="5789613" cy="5216525"/>
            <a:chOff x="1434" y="1089"/>
            <a:chExt cx="3647" cy="3286"/>
          </a:xfrm>
        </p:grpSpPr>
        <p:sp>
          <p:nvSpPr>
            <p:cNvPr id="36866" name="Line 2"/>
            <p:cNvSpPr>
              <a:spLocks noChangeShapeType="1"/>
            </p:cNvSpPr>
            <p:nvPr/>
          </p:nvSpPr>
          <p:spPr bwMode="auto">
            <a:xfrm>
              <a:off x="2349" y="1210"/>
              <a:ext cx="0" cy="276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67" name="Line 3"/>
            <p:cNvSpPr>
              <a:spLocks noChangeShapeType="1"/>
            </p:cNvSpPr>
            <p:nvPr/>
          </p:nvSpPr>
          <p:spPr bwMode="auto">
            <a:xfrm>
              <a:off x="2365" y="3909"/>
              <a:ext cx="20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68" name="Line 4"/>
            <p:cNvSpPr>
              <a:spLocks noChangeShapeType="1"/>
            </p:cNvSpPr>
            <p:nvPr/>
          </p:nvSpPr>
          <p:spPr bwMode="auto">
            <a:xfrm>
              <a:off x="2377" y="1781"/>
              <a:ext cx="2235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1637" y="2609"/>
              <a:ext cx="60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 MT" charset="0"/>
                </a:rPr>
                <a:t>Manipulated  </a:t>
              </a:r>
            </a:p>
          </p:txBody>
        </p: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1637" y="2715"/>
              <a:ext cx="48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 MT" charset="0"/>
                </a:rPr>
                <a:t>Variable 1</a:t>
              </a:r>
            </a:p>
          </p:txBody>
        </p:sp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1822" y="2009"/>
              <a:ext cx="51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 MT" charset="0"/>
                </a:rPr>
                <a:t>Controlled </a:t>
              </a:r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1822" y="2115"/>
              <a:ext cx="48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 MT" charset="0"/>
                </a:rPr>
                <a:t>Variable 2</a:t>
              </a:r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4442" y="1198"/>
              <a:ext cx="0" cy="27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>
              <a:off x="2352" y="1991"/>
              <a:ext cx="223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2191" y="3977"/>
              <a:ext cx="27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 MT" charset="0"/>
                </a:rPr>
                <a:t>t = 0</a:t>
              </a:r>
            </a:p>
          </p:txBody>
        </p:sp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4253" y="3961"/>
              <a:ext cx="33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 MT" charset="0"/>
                </a:rPr>
                <a:t>t = SS</a:t>
              </a:r>
            </a:p>
          </p:txBody>
        </p:sp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2450" y="4154"/>
              <a:ext cx="172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700" b="1">
                  <a:solidFill>
                    <a:srgbClr val="000080"/>
                  </a:solidFill>
                  <a:latin typeface="Times New Roman" pitchFamily="18" charset="0"/>
                </a:rPr>
                <a:t>Time Horizon (120 Minutes</a:t>
              </a:r>
            </a:p>
          </p:txBody>
        </p:sp>
        <p:sp>
          <p:nvSpPr>
            <p:cNvPr id="36878" name="Rectangle 14"/>
            <p:cNvSpPr>
              <a:spLocks noChangeArrowheads="1"/>
            </p:cNvSpPr>
            <p:nvPr/>
          </p:nvSpPr>
          <p:spPr bwMode="auto">
            <a:xfrm>
              <a:off x="4018" y="4150"/>
              <a:ext cx="195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700" b="1">
                  <a:solidFill>
                    <a:srgbClr val="0000FF"/>
                  </a:solidFill>
                  <a:latin typeface="Arial MT" charset="0"/>
                </a:rPr>
                <a:t> )</a:t>
              </a:r>
            </a:p>
          </p:txBody>
        </p:sp>
        <p:sp>
          <p:nvSpPr>
            <p:cNvPr id="36879" name="Freeform 15"/>
            <p:cNvSpPr>
              <a:spLocks/>
            </p:cNvSpPr>
            <p:nvPr/>
          </p:nvSpPr>
          <p:spPr bwMode="auto">
            <a:xfrm>
              <a:off x="2373" y="1365"/>
              <a:ext cx="2081" cy="287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48" y="286"/>
                </a:cxn>
                <a:cxn ang="0">
                  <a:pos x="87" y="286"/>
                </a:cxn>
                <a:cxn ang="0">
                  <a:pos x="104" y="286"/>
                </a:cxn>
                <a:cxn ang="0">
                  <a:pos x="118" y="285"/>
                </a:cxn>
                <a:cxn ang="0">
                  <a:pos x="343" y="233"/>
                </a:cxn>
                <a:cxn ang="0">
                  <a:pos x="611" y="150"/>
                </a:cxn>
                <a:cxn ang="0">
                  <a:pos x="878" y="66"/>
                </a:cxn>
                <a:cxn ang="0">
                  <a:pos x="1105" y="14"/>
                </a:cxn>
                <a:cxn ang="0">
                  <a:pos x="1358" y="0"/>
                </a:cxn>
                <a:cxn ang="0">
                  <a:pos x="1519" y="0"/>
                </a:cxn>
                <a:cxn ang="0">
                  <a:pos x="1559" y="0"/>
                </a:cxn>
                <a:cxn ang="0">
                  <a:pos x="1601" y="0"/>
                </a:cxn>
                <a:cxn ang="0">
                  <a:pos x="1682" y="2"/>
                </a:cxn>
                <a:cxn ang="0">
                  <a:pos x="2080" y="14"/>
                </a:cxn>
              </a:cxnLst>
              <a:rect l="0" t="0" r="r" b="b"/>
              <a:pathLst>
                <a:path w="2081" h="287">
                  <a:moveTo>
                    <a:pt x="0" y="285"/>
                  </a:moveTo>
                  <a:lnTo>
                    <a:pt x="48" y="286"/>
                  </a:lnTo>
                  <a:lnTo>
                    <a:pt x="87" y="286"/>
                  </a:lnTo>
                  <a:lnTo>
                    <a:pt x="104" y="286"/>
                  </a:lnTo>
                  <a:lnTo>
                    <a:pt x="118" y="285"/>
                  </a:lnTo>
                  <a:lnTo>
                    <a:pt x="343" y="233"/>
                  </a:lnTo>
                  <a:lnTo>
                    <a:pt x="611" y="150"/>
                  </a:lnTo>
                  <a:lnTo>
                    <a:pt x="878" y="66"/>
                  </a:lnTo>
                  <a:lnTo>
                    <a:pt x="1105" y="14"/>
                  </a:lnTo>
                  <a:lnTo>
                    <a:pt x="1358" y="0"/>
                  </a:lnTo>
                  <a:lnTo>
                    <a:pt x="1519" y="0"/>
                  </a:lnTo>
                  <a:lnTo>
                    <a:pt x="1559" y="0"/>
                  </a:lnTo>
                  <a:lnTo>
                    <a:pt x="1601" y="0"/>
                  </a:lnTo>
                  <a:lnTo>
                    <a:pt x="1682" y="2"/>
                  </a:lnTo>
                  <a:lnTo>
                    <a:pt x="2080" y="14"/>
                  </a:lnTo>
                </a:path>
              </a:pathLst>
            </a:custGeom>
            <a:noFill/>
            <a:ln w="254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80" name="Freeform 16"/>
            <p:cNvSpPr>
              <a:spLocks/>
            </p:cNvSpPr>
            <p:nvPr/>
          </p:nvSpPr>
          <p:spPr bwMode="auto">
            <a:xfrm>
              <a:off x="2346" y="2119"/>
              <a:ext cx="2104" cy="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1" y="55"/>
                </a:cxn>
                <a:cxn ang="0">
                  <a:pos x="258" y="95"/>
                </a:cxn>
                <a:cxn ang="0">
                  <a:pos x="352" y="119"/>
                </a:cxn>
                <a:cxn ang="0">
                  <a:pos x="387" y="121"/>
                </a:cxn>
                <a:cxn ang="0">
                  <a:pos x="406" y="121"/>
                </a:cxn>
                <a:cxn ang="0">
                  <a:pos x="426" y="122"/>
                </a:cxn>
                <a:cxn ang="0">
                  <a:pos x="514" y="116"/>
                </a:cxn>
                <a:cxn ang="0">
                  <a:pos x="710" y="89"/>
                </a:cxn>
                <a:cxn ang="0">
                  <a:pos x="906" y="59"/>
                </a:cxn>
                <a:cxn ang="0">
                  <a:pos x="1069" y="43"/>
                </a:cxn>
                <a:cxn ang="0">
                  <a:pos x="1101" y="43"/>
                </a:cxn>
                <a:cxn ang="0">
                  <a:pos x="1118" y="43"/>
                </a:cxn>
                <a:cxn ang="0">
                  <a:pos x="1136" y="44"/>
                </a:cxn>
                <a:cxn ang="0">
                  <a:pos x="1215" y="47"/>
                </a:cxn>
                <a:cxn ang="0">
                  <a:pos x="1392" y="61"/>
                </a:cxn>
                <a:cxn ang="0">
                  <a:pos x="1716" y="86"/>
                </a:cxn>
                <a:cxn ang="0">
                  <a:pos x="1946" y="88"/>
                </a:cxn>
                <a:cxn ang="0">
                  <a:pos x="2103" y="86"/>
                </a:cxn>
              </a:cxnLst>
              <a:rect l="0" t="0" r="r" b="b"/>
              <a:pathLst>
                <a:path w="2104" h="123">
                  <a:moveTo>
                    <a:pt x="0" y="0"/>
                  </a:moveTo>
                  <a:lnTo>
                    <a:pt x="141" y="55"/>
                  </a:lnTo>
                  <a:lnTo>
                    <a:pt x="258" y="95"/>
                  </a:lnTo>
                  <a:lnTo>
                    <a:pt x="352" y="119"/>
                  </a:lnTo>
                  <a:lnTo>
                    <a:pt x="387" y="121"/>
                  </a:lnTo>
                  <a:lnTo>
                    <a:pt x="406" y="121"/>
                  </a:lnTo>
                  <a:lnTo>
                    <a:pt x="426" y="122"/>
                  </a:lnTo>
                  <a:lnTo>
                    <a:pt x="514" y="116"/>
                  </a:lnTo>
                  <a:lnTo>
                    <a:pt x="710" y="89"/>
                  </a:lnTo>
                  <a:lnTo>
                    <a:pt x="906" y="59"/>
                  </a:lnTo>
                  <a:lnTo>
                    <a:pt x="1069" y="43"/>
                  </a:lnTo>
                  <a:lnTo>
                    <a:pt x="1101" y="43"/>
                  </a:lnTo>
                  <a:lnTo>
                    <a:pt x="1118" y="43"/>
                  </a:lnTo>
                  <a:lnTo>
                    <a:pt x="1136" y="44"/>
                  </a:lnTo>
                  <a:lnTo>
                    <a:pt x="1215" y="47"/>
                  </a:lnTo>
                  <a:lnTo>
                    <a:pt x="1392" y="61"/>
                  </a:lnTo>
                  <a:lnTo>
                    <a:pt x="1716" y="86"/>
                  </a:lnTo>
                  <a:lnTo>
                    <a:pt x="1946" y="88"/>
                  </a:lnTo>
                  <a:lnTo>
                    <a:pt x="2103" y="86"/>
                  </a:lnTo>
                </a:path>
              </a:pathLst>
            </a:custGeom>
            <a:noFill/>
            <a:ln w="254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2377" y="3315"/>
              <a:ext cx="2235" cy="0"/>
            </a:xfrm>
            <a:prstGeom prst="line">
              <a:avLst/>
            </a:prstGeom>
            <a:noFill/>
            <a:ln w="12700">
              <a:solidFill>
                <a:srgbClr val="808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2343" y="3141"/>
              <a:ext cx="223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83" name="Rectangle 19"/>
            <p:cNvSpPr>
              <a:spLocks noChangeArrowheads="1"/>
            </p:cNvSpPr>
            <p:nvPr/>
          </p:nvSpPr>
          <p:spPr bwMode="auto">
            <a:xfrm>
              <a:off x="4557" y="3236"/>
              <a:ext cx="42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 MT" charset="0"/>
                </a:rPr>
                <a:t>Hi Limit</a:t>
              </a:r>
            </a:p>
          </p:txBody>
        </p:sp>
        <p:sp>
          <p:nvSpPr>
            <p:cNvPr id="36884" name="Rectangle 20"/>
            <p:cNvSpPr>
              <a:spLocks noChangeArrowheads="1"/>
            </p:cNvSpPr>
            <p:nvPr/>
          </p:nvSpPr>
          <p:spPr bwMode="auto">
            <a:xfrm>
              <a:off x="4530" y="3701"/>
              <a:ext cx="49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 MT" charset="0"/>
                </a:rPr>
                <a:t>Low Limit</a:t>
              </a:r>
            </a:p>
          </p:txBody>
        </p:sp>
        <p:sp>
          <p:nvSpPr>
            <p:cNvPr id="36885" name="Rectangle 21"/>
            <p:cNvSpPr>
              <a:spLocks noChangeArrowheads="1"/>
            </p:cNvSpPr>
            <p:nvPr/>
          </p:nvSpPr>
          <p:spPr bwMode="auto">
            <a:xfrm>
              <a:off x="4551" y="1363"/>
              <a:ext cx="42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 MT" charset="0"/>
                </a:rPr>
                <a:t>Hi Limit</a:t>
              </a:r>
            </a:p>
          </p:txBody>
        </p:sp>
        <p:sp>
          <p:nvSpPr>
            <p:cNvPr id="36886" name="Rectangle 22"/>
            <p:cNvSpPr>
              <a:spLocks noChangeArrowheads="1"/>
            </p:cNvSpPr>
            <p:nvPr/>
          </p:nvSpPr>
          <p:spPr bwMode="auto">
            <a:xfrm>
              <a:off x="4533" y="1711"/>
              <a:ext cx="49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 MT" charset="0"/>
                </a:rPr>
                <a:t>Low Limit</a:t>
              </a:r>
            </a:p>
          </p:txBody>
        </p:sp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>
              <a:off x="2369" y="2282"/>
              <a:ext cx="2235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88" name="Rectangle 24"/>
            <p:cNvSpPr>
              <a:spLocks noChangeArrowheads="1"/>
            </p:cNvSpPr>
            <p:nvPr/>
          </p:nvSpPr>
          <p:spPr bwMode="auto">
            <a:xfrm>
              <a:off x="4510" y="3462"/>
              <a:ext cx="535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300">
                  <a:solidFill>
                    <a:srgbClr val="004000"/>
                  </a:solidFill>
                  <a:latin typeface="Arial MT" charset="0"/>
                </a:rPr>
                <a:t>LP Target</a:t>
              </a:r>
            </a:p>
          </p:txBody>
        </p:sp>
        <p:sp>
          <p:nvSpPr>
            <p:cNvPr id="36889" name="Line 25"/>
            <p:cNvSpPr>
              <a:spLocks noChangeShapeType="1"/>
            </p:cNvSpPr>
            <p:nvPr/>
          </p:nvSpPr>
          <p:spPr bwMode="auto">
            <a:xfrm flipH="1">
              <a:off x="2405" y="1459"/>
              <a:ext cx="157" cy="1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90" name="Line 26"/>
            <p:cNvSpPr>
              <a:spLocks noChangeShapeType="1"/>
            </p:cNvSpPr>
            <p:nvPr/>
          </p:nvSpPr>
          <p:spPr bwMode="auto">
            <a:xfrm flipH="1">
              <a:off x="2537" y="1459"/>
              <a:ext cx="14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91" name="Line 27"/>
            <p:cNvSpPr>
              <a:spLocks noChangeShapeType="1"/>
            </p:cNvSpPr>
            <p:nvPr/>
          </p:nvSpPr>
          <p:spPr bwMode="auto">
            <a:xfrm flipH="1">
              <a:off x="2687" y="1451"/>
              <a:ext cx="122" cy="1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 flipH="1">
              <a:off x="2361" y="1451"/>
              <a:ext cx="6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93" name="Line 29"/>
            <p:cNvSpPr>
              <a:spLocks noChangeShapeType="1"/>
            </p:cNvSpPr>
            <p:nvPr/>
          </p:nvSpPr>
          <p:spPr bwMode="auto">
            <a:xfrm flipH="1">
              <a:off x="2828" y="1459"/>
              <a:ext cx="7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H="1">
              <a:off x="2969" y="1451"/>
              <a:ext cx="43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95" name="Line 31"/>
            <p:cNvSpPr>
              <a:spLocks noChangeShapeType="1"/>
            </p:cNvSpPr>
            <p:nvPr/>
          </p:nvSpPr>
          <p:spPr bwMode="auto">
            <a:xfrm flipH="1">
              <a:off x="3506" y="1394"/>
              <a:ext cx="8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 flipH="1">
              <a:off x="3612" y="1370"/>
              <a:ext cx="28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 flipH="1">
              <a:off x="3383" y="1402"/>
              <a:ext cx="26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98" name="Line 34"/>
            <p:cNvSpPr>
              <a:spLocks noChangeShapeType="1"/>
            </p:cNvSpPr>
            <p:nvPr/>
          </p:nvSpPr>
          <p:spPr bwMode="auto">
            <a:xfrm flipH="1">
              <a:off x="3736" y="1379"/>
              <a:ext cx="16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 flipH="1">
              <a:off x="3850" y="1370"/>
              <a:ext cx="26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 flipH="1">
              <a:off x="3982" y="1370"/>
              <a:ext cx="17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 flipH="1">
              <a:off x="4106" y="1379"/>
              <a:ext cx="25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 flipH="1">
              <a:off x="4247" y="1379"/>
              <a:ext cx="17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 flipH="1">
              <a:off x="4370" y="1379"/>
              <a:ext cx="8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 flipH="1">
              <a:off x="2396" y="2169"/>
              <a:ext cx="52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05" name="Line 41"/>
            <p:cNvSpPr>
              <a:spLocks noChangeShapeType="1"/>
            </p:cNvSpPr>
            <p:nvPr/>
          </p:nvSpPr>
          <p:spPr bwMode="auto">
            <a:xfrm flipH="1">
              <a:off x="2528" y="2201"/>
              <a:ext cx="34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 flipH="1">
              <a:off x="2660" y="2234"/>
              <a:ext cx="26" cy="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07" name="Line 43"/>
            <p:cNvSpPr>
              <a:spLocks noChangeShapeType="1"/>
            </p:cNvSpPr>
            <p:nvPr/>
          </p:nvSpPr>
          <p:spPr bwMode="auto">
            <a:xfrm flipH="1">
              <a:off x="2793" y="2249"/>
              <a:ext cx="16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08" name="Line 44"/>
            <p:cNvSpPr>
              <a:spLocks noChangeShapeType="1"/>
            </p:cNvSpPr>
            <p:nvPr/>
          </p:nvSpPr>
          <p:spPr bwMode="auto">
            <a:xfrm flipH="1">
              <a:off x="2916" y="2226"/>
              <a:ext cx="16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 flipH="1">
              <a:off x="3031" y="2208"/>
              <a:ext cx="43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10" name="Line 46"/>
            <p:cNvSpPr>
              <a:spLocks noChangeShapeType="1"/>
            </p:cNvSpPr>
            <p:nvPr/>
          </p:nvSpPr>
          <p:spPr bwMode="auto">
            <a:xfrm flipH="1">
              <a:off x="3445" y="2177"/>
              <a:ext cx="25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11" name="Line 47"/>
            <p:cNvSpPr>
              <a:spLocks noChangeShapeType="1"/>
            </p:cNvSpPr>
            <p:nvPr/>
          </p:nvSpPr>
          <p:spPr bwMode="auto">
            <a:xfrm flipH="1">
              <a:off x="3559" y="2177"/>
              <a:ext cx="26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 flipH="1">
              <a:off x="3692" y="2193"/>
              <a:ext cx="25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13" name="Line 49"/>
            <p:cNvSpPr>
              <a:spLocks noChangeShapeType="1"/>
            </p:cNvSpPr>
            <p:nvPr/>
          </p:nvSpPr>
          <p:spPr bwMode="auto">
            <a:xfrm flipH="1">
              <a:off x="3824" y="2201"/>
              <a:ext cx="25" cy="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14" name="Line 50"/>
            <p:cNvSpPr>
              <a:spLocks noChangeShapeType="1"/>
            </p:cNvSpPr>
            <p:nvPr/>
          </p:nvSpPr>
          <p:spPr bwMode="auto">
            <a:xfrm flipH="1">
              <a:off x="3947" y="2208"/>
              <a:ext cx="26" cy="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 flipH="1">
              <a:off x="4220" y="2208"/>
              <a:ext cx="26" cy="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16" name="Line 52"/>
            <p:cNvSpPr>
              <a:spLocks noChangeShapeType="1"/>
            </p:cNvSpPr>
            <p:nvPr/>
          </p:nvSpPr>
          <p:spPr bwMode="auto">
            <a:xfrm flipH="1">
              <a:off x="4379" y="2217"/>
              <a:ext cx="17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17" name="Line 53"/>
            <p:cNvSpPr>
              <a:spLocks noChangeShapeType="1"/>
            </p:cNvSpPr>
            <p:nvPr/>
          </p:nvSpPr>
          <p:spPr bwMode="auto">
            <a:xfrm flipH="1">
              <a:off x="4080" y="2201"/>
              <a:ext cx="25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18" name="Freeform 54"/>
            <p:cNvSpPr>
              <a:spLocks/>
            </p:cNvSpPr>
            <p:nvPr/>
          </p:nvSpPr>
          <p:spPr bwMode="auto">
            <a:xfrm>
              <a:off x="2562" y="1522"/>
              <a:ext cx="275" cy="381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86" y="70"/>
                </a:cxn>
                <a:cxn ang="0">
                  <a:pos x="25" y="131"/>
                </a:cxn>
                <a:cxn ang="0">
                  <a:pos x="7" y="159"/>
                </a:cxn>
                <a:cxn ang="0">
                  <a:pos x="0" y="186"/>
                </a:cxn>
                <a:cxn ang="0">
                  <a:pos x="11" y="214"/>
                </a:cxn>
                <a:cxn ang="0">
                  <a:pos x="35" y="243"/>
                </a:cxn>
                <a:cxn ang="0">
                  <a:pos x="110" y="297"/>
                </a:cxn>
                <a:cxn ang="0">
                  <a:pos x="198" y="342"/>
                </a:cxn>
                <a:cxn ang="0">
                  <a:pos x="274" y="371"/>
                </a:cxn>
                <a:cxn ang="0">
                  <a:pos x="274" y="363"/>
                </a:cxn>
                <a:cxn ang="0">
                  <a:pos x="265" y="380"/>
                </a:cxn>
              </a:cxnLst>
              <a:rect l="0" t="0" r="r" b="b"/>
              <a:pathLst>
                <a:path w="275" h="381">
                  <a:moveTo>
                    <a:pt x="176" y="0"/>
                  </a:moveTo>
                  <a:lnTo>
                    <a:pt x="86" y="70"/>
                  </a:lnTo>
                  <a:lnTo>
                    <a:pt x="25" y="131"/>
                  </a:lnTo>
                  <a:lnTo>
                    <a:pt x="7" y="159"/>
                  </a:lnTo>
                  <a:lnTo>
                    <a:pt x="0" y="186"/>
                  </a:lnTo>
                  <a:lnTo>
                    <a:pt x="11" y="214"/>
                  </a:lnTo>
                  <a:lnTo>
                    <a:pt x="35" y="243"/>
                  </a:lnTo>
                  <a:lnTo>
                    <a:pt x="110" y="297"/>
                  </a:lnTo>
                  <a:lnTo>
                    <a:pt x="198" y="342"/>
                  </a:lnTo>
                  <a:lnTo>
                    <a:pt x="274" y="371"/>
                  </a:lnTo>
                  <a:lnTo>
                    <a:pt x="274" y="363"/>
                  </a:lnTo>
                  <a:lnTo>
                    <a:pt x="265" y="38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19" name="Freeform 55"/>
            <p:cNvSpPr>
              <a:spLocks/>
            </p:cNvSpPr>
            <p:nvPr/>
          </p:nvSpPr>
          <p:spPr bwMode="auto">
            <a:xfrm>
              <a:off x="2654" y="1517"/>
              <a:ext cx="93" cy="76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92" y="0"/>
                </a:cxn>
                <a:cxn ang="0">
                  <a:pos x="32" y="75"/>
                </a:cxn>
                <a:cxn ang="0">
                  <a:pos x="0" y="40"/>
                </a:cxn>
              </a:cxnLst>
              <a:rect l="0" t="0" r="r" b="b"/>
              <a:pathLst>
                <a:path w="93" h="76">
                  <a:moveTo>
                    <a:pt x="0" y="40"/>
                  </a:moveTo>
                  <a:lnTo>
                    <a:pt x="92" y="0"/>
                  </a:lnTo>
                  <a:lnTo>
                    <a:pt x="32" y="75"/>
                  </a:lnTo>
                  <a:lnTo>
                    <a:pt x="0" y="4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20" name="Rectangle 56"/>
            <p:cNvSpPr>
              <a:spLocks noChangeArrowheads="1"/>
            </p:cNvSpPr>
            <p:nvPr/>
          </p:nvSpPr>
          <p:spPr bwMode="auto">
            <a:xfrm>
              <a:off x="2818" y="1787"/>
              <a:ext cx="98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700">
                  <a:solidFill>
                    <a:srgbClr val="000000"/>
                  </a:solidFill>
                  <a:latin typeface="Arial MT" charset="0"/>
                </a:rPr>
                <a:t>Integrated Error</a:t>
              </a:r>
            </a:p>
          </p:txBody>
        </p:sp>
        <p:sp>
          <p:nvSpPr>
            <p:cNvPr id="36921" name="Line 57"/>
            <p:cNvSpPr>
              <a:spLocks noChangeShapeType="1"/>
            </p:cNvSpPr>
            <p:nvPr/>
          </p:nvSpPr>
          <p:spPr bwMode="auto">
            <a:xfrm>
              <a:off x="2352" y="2406"/>
              <a:ext cx="223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22" name="Line 58"/>
            <p:cNvSpPr>
              <a:spLocks noChangeShapeType="1"/>
            </p:cNvSpPr>
            <p:nvPr/>
          </p:nvSpPr>
          <p:spPr bwMode="auto">
            <a:xfrm>
              <a:off x="2343" y="3770"/>
              <a:ext cx="223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23" name="Line 59"/>
            <p:cNvSpPr>
              <a:spLocks noChangeShapeType="1"/>
            </p:cNvSpPr>
            <p:nvPr/>
          </p:nvSpPr>
          <p:spPr bwMode="auto">
            <a:xfrm>
              <a:off x="2369" y="2640"/>
              <a:ext cx="223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24" name="Line 60"/>
            <p:cNvSpPr>
              <a:spLocks noChangeShapeType="1"/>
            </p:cNvSpPr>
            <p:nvPr/>
          </p:nvSpPr>
          <p:spPr bwMode="auto">
            <a:xfrm>
              <a:off x="2360" y="3326"/>
              <a:ext cx="2237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25" name="Rectangle 61"/>
            <p:cNvSpPr>
              <a:spLocks noChangeArrowheads="1"/>
            </p:cNvSpPr>
            <p:nvPr/>
          </p:nvSpPr>
          <p:spPr bwMode="auto">
            <a:xfrm>
              <a:off x="4564" y="2314"/>
              <a:ext cx="49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 MT" charset="0"/>
                </a:rPr>
                <a:t>Low Limit</a:t>
              </a:r>
            </a:p>
          </p:txBody>
        </p:sp>
        <p:sp>
          <p:nvSpPr>
            <p:cNvPr id="36926" name="Rectangle 62"/>
            <p:cNvSpPr>
              <a:spLocks noChangeArrowheads="1"/>
            </p:cNvSpPr>
            <p:nvPr/>
          </p:nvSpPr>
          <p:spPr bwMode="auto">
            <a:xfrm>
              <a:off x="4547" y="3047"/>
              <a:ext cx="49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 MT" charset="0"/>
                </a:rPr>
                <a:t>Low Limit</a:t>
              </a:r>
            </a:p>
          </p:txBody>
        </p:sp>
        <p:sp>
          <p:nvSpPr>
            <p:cNvPr id="36927" name="Rectangle 63"/>
            <p:cNvSpPr>
              <a:spLocks noChangeArrowheads="1"/>
            </p:cNvSpPr>
            <p:nvPr/>
          </p:nvSpPr>
          <p:spPr bwMode="auto">
            <a:xfrm>
              <a:off x="1678" y="3531"/>
              <a:ext cx="60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 MT" charset="0"/>
                </a:rPr>
                <a:t>Manipulated  </a:t>
              </a:r>
            </a:p>
          </p:txBody>
        </p:sp>
        <p:sp>
          <p:nvSpPr>
            <p:cNvPr id="36928" name="Rectangle 64"/>
            <p:cNvSpPr>
              <a:spLocks noChangeArrowheads="1"/>
            </p:cNvSpPr>
            <p:nvPr/>
          </p:nvSpPr>
          <p:spPr bwMode="auto">
            <a:xfrm>
              <a:off x="1678" y="3637"/>
              <a:ext cx="48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 MT" charset="0"/>
                </a:rPr>
                <a:t>Variable 2</a:t>
              </a:r>
            </a:p>
          </p:txBody>
        </p:sp>
        <p:sp>
          <p:nvSpPr>
            <p:cNvPr id="36929" name="Line 65"/>
            <p:cNvSpPr>
              <a:spLocks noChangeShapeType="1"/>
            </p:cNvSpPr>
            <p:nvPr/>
          </p:nvSpPr>
          <p:spPr bwMode="auto">
            <a:xfrm flipH="1">
              <a:off x="3163" y="2185"/>
              <a:ext cx="43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30" name="Line 66"/>
            <p:cNvSpPr>
              <a:spLocks noChangeShapeType="1"/>
            </p:cNvSpPr>
            <p:nvPr/>
          </p:nvSpPr>
          <p:spPr bwMode="auto">
            <a:xfrm flipH="1">
              <a:off x="3304" y="2177"/>
              <a:ext cx="34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31" name="Line 67"/>
            <p:cNvSpPr>
              <a:spLocks noChangeShapeType="1"/>
            </p:cNvSpPr>
            <p:nvPr/>
          </p:nvSpPr>
          <p:spPr bwMode="auto">
            <a:xfrm>
              <a:off x="2377" y="2984"/>
              <a:ext cx="2235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32" name="Rectangle 68"/>
            <p:cNvSpPr>
              <a:spLocks noChangeArrowheads="1"/>
            </p:cNvSpPr>
            <p:nvPr/>
          </p:nvSpPr>
          <p:spPr bwMode="auto">
            <a:xfrm>
              <a:off x="4557" y="2565"/>
              <a:ext cx="42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 MT" charset="0"/>
                </a:rPr>
                <a:t>Hi Limit</a:t>
              </a:r>
            </a:p>
          </p:txBody>
        </p:sp>
        <p:sp>
          <p:nvSpPr>
            <p:cNvPr id="36933" name="Line 69"/>
            <p:cNvSpPr>
              <a:spLocks noChangeShapeType="1"/>
            </p:cNvSpPr>
            <p:nvPr/>
          </p:nvSpPr>
          <p:spPr bwMode="auto">
            <a:xfrm>
              <a:off x="2377" y="1450"/>
              <a:ext cx="2235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34" name="Line 70"/>
            <p:cNvSpPr>
              <a:spLocks noChangeShapeType="1"/>
            </p:cNvSpPr>
            <p:nvPr/>
          </p:nvSpPr>
          <p:spPr bwMode="auto">
            <a:xfrm flipH="1">
              <a:off x="4491" y="1221"/>
              <a:ext cx="193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35" name="Freeform 71"/>
            <p:cNvSpPr>
              <a:spLocks/>
            </p:cNvSpPr>
            <p:nvPr/>
          </p:nvSpPr>
          <p:spPr bwMode="auto">
            <a:xfrm>
              <a:off x="4484" y="1366"/>
              <a:ext cx="81" cy="87"/>
            </a:xfrm>
            <a:custGeom>
              <a:avLst/>
              <a:gdLst/>
              <a:ahLst/>
              <a:cxnLst>
                <a:cxn ang="0">
                  <a:pos x="80" y="28"/>
                </a:cxn>
                <a:cxn ang="0">
                  <a:pos x="0" y="86"/>
                </a:cxn>
                <a:cxn ang="0">
                  <a:pos x="42" y="0"/>
                </a:cxn>
                <a:cxn ang="0">
                  <a:pos x="80" y="28"/>
                </a:cxn>
              </a:cxnLst>
              <a:rect l="0" t="0" r="r" b="b"/>
              <a:pathLst>
                <a:path w="81" h="87">
                  <a:moveTo>
                    <a:pt x="80" y="28"/>
                  </a:moveTo>
                  <a:lnTo>
                    <a:pt x="0" y="86"/>
                  </a:lnTo>
                  <a:lnTo>
                    <a:pt x="42" y="0"/>
                  </a:lnTo>
                  <a:lnTo>
                    <a:pt x="80" y="28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36" name="Rectangle 72"/>
            <p:cNvSpPr>
              <a:spLocks noChangeArrowheads="1"/>
            </p:cNvSpPr>
            <p:nvPr/>
          </p:nvSpPr>
          <p:spPr bwMode="auto">
            <a:xfrm>
              <a:off x="4540" y="2181"/>
              <a:ext cx="535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300">
                  <a:solidFill>
                    <a:srgbClr val="004000"/>
                  </a:solidFill>
                  <a:latin typeface="Arial MT" charset="0"/>
                </a:rPr>
                <a:t>LP Target</a:t>
              </a:r>
            </a:p>
          </p:txBody>
        </p:sp>
        <p:sp>
          <p:nvSpPr>
            <p:cNvPr id="36937" name="Line 73"/>
            <p:cNvSpPr>
              <a:spLocks noChangeShapeType="1"/>
            </p:cNvSpPr>
            <p:nvPr/>
          </p:nvSpPr>
          <p:spPr bwMode="auto">
            <a:xfrm flipH="1" flipV="1">
              <a:off x="4526" y="3333"/>
              <a:ext cx="299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38" name="Freeform 74"/>
            <p:cNvSpPr>
              <a:spLocks/>
            </p:cNvSpPr>
            <p:nvPr/>
          </p:nvSpPr>
          <p:spPr bwMode="auto">
            <a:xfrm>
              <a:off x="4516" y="3329"/>
              <a:ext cx="100" cy="63"/>
            </a:xfrm>
            <a:custGeom>
              <a:avLst/>
              <a:gdLst/>
              <a:ahLst/>
              <a:cxnLst>
                <a:cxn ang="0">
                  <a:pos x="76" y="62"/>
                </a:cxn>
                <a:cxn ang="0">
                  <a:pos x="0" y="0"/>
                </a:cxn>
                <a:cxn ang="0">
                  <a:pos x="99" y="22"/>
                </a:cxn>
                <a:cxn ang="0">
                  <a:pos x="76" y="62"/>
                </a:cxn>
              </a:cxnLst>
              <a:rect l="0" t="0" r="r" b="b"/>
              <a:pathLst>
                <a:path w="100" h="63">
                  <a:moveTo>
                    <a:pt x="76" y="62"/>
                  </a:moveTo>
                  <a:lnTo>
                    <a:pt x="0" y="0"/>
                  </a:lnTo>
                  <a:lnTo>
                    <a:pt x="99" y="22"/>
                  </a:lnTo>
                  <a:lnTo>
                    <a:pt x="76" y="6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39" name="Line 75"/>
            <p:cNvSpPr>
              <a:spLocks noChangeShapeType="1"/>
            </p:cNvSpPr>
            <p:nvPr/>
          </p:nvSpPr>
          <p:spPr bwMode="auto">
            <a:xfrm flipH="1">
              <a:off x="2288" y="2931"/>
              <a:ext cx="69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40" name="Line 76"/>
            <p:cNvSpPr>
              <a:spLocks noChangeShapeType="1"/>
            </p:cNvSpPr>
            <p:nvPr/>
          </p:nvSpPr>
          <p:spPr bwMode="auto">
            <a:xfrm>
              <a:off x="2455" y="3600"/>
              <a:ext cx="4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41" name="Line 77"/>
            <p:cNvSpPr>
              <a:spLocks noChangeShapeType="1"/>
            </p:cNvSpPr>
            <p:nvPr/>
          </p:nvSpPr>
          <p:spPr bwMode="auto">
            <a:xfrm>
              <a:off x="2587" y="2849"/>
              <a:ext cx="4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42" name="Line 78"/>
            <p:cNvSpPr>
              <a:spLocks noChangeShapeType="1"/>
            </p:cNvSpPr>
            <p:nvPr/>
          </p:nvSpPr>
          <p:spPr bwMode="auto">
            <a:xfrm>
              <a:off x="2702" y="2971"/>
              <a:ext cx="4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43" name="Line 79"/>
            <p:cNvSpPr>
              <a:spLocks noChangeShapeType="1"/>
            </p:cNvSpPr>
            <p:nvPr/>
          </p:nvSpPr>
          <p:spPr bwMode="auto">
            <a:xfrm>
              <a:off x="3143" y="3051"/>
              <a:ext cx="4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44" name="Line 80"/>
            <p:cNvSpPr>
              <a:spLocks noChangeShapeType="1"/>
            </p:cNvSpPr>
            <p:nvPr/>
          </p:nvSpPr>
          <p:spPr bwMode="auto">
            <a:xfrm>
              <a:off x="2367" y="2769"/>
              <a:ext cx="4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45" name="Line 81"/>
            <p:cNvSpPr>
              <a:spLocks noChangeShapeType="1"/>
            </p:cNvSpPr>
            <p:nvPr/>
          </p:nvSpPr>
          <p:spPr bwMode="auto">
            <a:xfrm>
              <a:off x="2834" y="3051"/>
              <a:ext cx="4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46" name="Line 82"/>
            <p:cNvSpPr>
              <a:spLocks noChangeShapeType="1"/>
            </p:cNvSpPr>
            <p:nvPr/>
          </p:nvSpPr>
          <p:spPr bwMode="auto">
            <a:xfrm>
              <a:off x="3310" y="2986"/>
              <a:ext cx="4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47" name="Line 83"/>
            <p:cNvSpPr>
              <a:spLocks noChangeShapeType="1"/>
            </p:cNvSpPr>
            <p:nvPr/>
          </p:nvSpPr>
          <p:spPr bwMode="auto">
            <a:xfrm>
              <a:off x="3001" y="3067"/>
              <a:ext cx="4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48" name="Line 84"/>
            <p:cNvSpPr>
              <a:spLocks noChangeShapeType="1"/>
            </p:cNvSpPr>
            <p:nvPr/>
          </p:nvSpPr>
          <p:spPr bwMode="auto">
            <a:xfrm>
              <a:off x="2481" y="2712"/>
              <a:ext cx="44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49" name="Line 85"/>
            <p:cNvSpPr>
              <a:spLocks noChangeShapeType="1"/>
            </p:cNvSpPr>
            <p:nvPr/>
          </p:nvSpPr>
          <p:spPr bwMode="auto">
            <a:xfrm>
              <a:off x="2278" y="3439"/>
              <a:ext cx="4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50" name="Line 86"/>
            <p:cNvSpPr>
              <a:spLocks noChangeShapeType="1"/>
            </p:cNvSpPr>
            <p:nvPr/>
          </p:nvSpPr>
          <p:spPr bwMode="auto">
            <a:xfrm>
              <a:off x="2675" y="3503"/>
              <a:ext cx="4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51" name="Line 87"/>
            <p:cNvSpPr>
              <a:spLocks noChangeShapeType="1"/>
            </p:cNvSpPr>
            <p:nvPr/>
          </p:nvSpPr>
          <p:spPr bwMode="auto">
            <a:xfrm>
              <a:off x="2817" y="3439"/>
              <a:ext cx="4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52" name="Line 88"/>
            <p:cNvSpPr>
              <a:spLocks noChangeShapeType="1"/>
            </p:cNvSpPr>
            <p:nvPr/>
          </p:nvSpPr>
          <p:spPr bwMode="auto">
            <a:xfrm>
              <a:off x="2993" y="3381"/>
              <a:ext cx="4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53" name="Line 89"/>
            <p:cNvSpPr>
              <a:spLocks noChangeShapeType="1"/>
            </p:cNvSpPr>
            <p:nvPr/>
          </p:nvSpPr>
          <p:spPr bwMode="auto">
            <a:xfrm>
              <a:off x="3151" y="3325"/>
              <a:ext cx="4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54" name="Line 90"/>
            <p:cNvSpPr>
              <a:spLocks noChangeShapeType="1"/>
            </p:cNvSpPr>
            <p:nvPr/>
          </p:nvSpPr>
          <p:spPr bwMode="auto">
            <a:xfrm>
              <a:off x="3310" y="3318"/>
              <a:ext cx="4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55" name="Line 91"/>
            <p:cNvSpPr>
              <a:spLocks noChangeShapeType="1"/>
            </p:cNvSpPr>
            <p:nvPr/>
          </p:nvSpPr>
          <p:spPr bwMode="auto">
            <a:xfrm>
              <a:off x="2367" y="3503"/>
              <a:ext cx="4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56" name="Rectangle 92"/>
            <p:cNvSpPr>
              <a:spLocks noChangeArrowheads="1"/>
            </p:cNvSpPr>
            <p:nvPr/>
          </p:nvSpPr>
          <p:spPr bwMode="auto">
            <a:xfrm>
              <a:off x="1434" y="3120"/>
              <a:ext cx="78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 MT" charset="0"/>
                </a:rPr>
                <a:t>Current MV Value</a:t>
              </a:r>
            </a:p>
          </p:txBody>
        </p:sp>
        <p:sp>
          <p:nvSpPr>
            <p:cNvPr id="36957" name="Line 93"/>
            <p:cNvSpPr>
              <a:spLocks noChangeShapeType="1"/>
            </p:cNvSpPr>
            <p:nvPr/>
          </p:nvSpPr>
          <p:spPr bwMode="auto">
            <a:xfrm flipV="1">
              <a:off x="1727" y="2956"/>
              <a:ext cx="516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58" name="Freeform 94"/>
            <p:cNvSpPr>
              <a:spLocks/>
            </p:cNvSpPr>
            <p:nvPr/>
          </p:nvSpPr>
          <p:spPr bwMode="auto">
            <a:xfrm>
              <a:off x="2152" y="2952"/>
              <a:ext cx="103" cy="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02" y="0"/>
                </a:cxn>
                <a:cxn ang="0">
                  <a:pos x="17" y="53"/>
                </a:cxn>
                <a:cxn ang="0">
                  <a:pos x="0" y="10"/>
                </a:cxn>
              </a:cxnLst>
              <a:rect l="0" t="0" r="r" b="b"/>
              <a:pathLst>
                <a:path w="103" h="54">
                  <a:moveTo>
                    <a:pt x="0" y="10"/>
                  </a:moveTo>
                  <a:lnTo>
                    <a:pt x="102" y="0"/>
                  </a:lnTo>
                  <a:lnTo>
                    <a:pt x="17" y="53"/>
                  </a:lnTo>
                  <a:lnTo>
                    <a:pt x="0" y="1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59" name="Rectangle 95"/>
            <p:cNvSpPr>
              <a:spLocks noChangeArrowheads="1"/>
            </p:cNvSpPr>
            <p:nvPr/>
          </p:nvSpPr>
          <p:spPr bwMode="auto">
            <a:xfrm>
              <a:off x="2677" y="3447"/>
              <a:ext cx="60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 MT" charset="0"/>
                </a:rPr>
                <a:t>Future Moves</a:t>
              </a:r>
            </a:p>
          </p:txBody>
        </p:sp>
        <p:sp>
          <p:nvSpPr>
            <p:cNvPr id="36960" name="Rectangle 96"/>
            <p:cNvSpPr>
              <a:spLocks noChangeArrowheads="1"/>
            </p:cNvSpPr>
            <p:nvPr/>
          </p:nvSpPr>
          <p:spPr bwMode="auto">
            <a:xfrm>
              <a:off x="2620" y="2693"/>
              <a:ext cx="60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 MT" charset="0"/>
                </a:rPr>
                <a:t>Future Moves</a:t>
              </a:r>
            </a:p>
          </p:txBody>
        </p:sp>
        <p:sp>
          <p:nvSpPr>
            <p:cNvPr id="36961" name="Line 97"/>
            <p:cNvSpPr>
              <a:spLocks noChangeShapeType="1"/>
            </p:cNvSpPr>
            <p:nvPr/>
          </p:nvSpPr>
          <p:spPr bwMode="auto">
            <a:xfrm>
              <a:off x="3068" y="1944"/>
              <a:ext cx="504" cy="2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62" name="Freeform 98"/>
            <p:cNvSpPr>
              <a:spLocks/>
            </p:cNvSpPr>
            <p:nvPr/>
          </p:nvSpPr>
          <p:spPr bwMode="auto">
            <a:xfrm>
              <a:off x="3483" y="2172"/>
              <a:ext cx="99" cy="6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98" y="67"/>
                </a:cxn>
                <a:cxn ang="0">
                  <a:pos x="0" y="38"/>
                </a:cxn>
                <a:cxn ang="0">
                  <a:pos x="27" y="0"/>
                </a:cxn>
              </a:cxnLst>
              <a:rect l="0" t="0" r="r" b="b"/>
              <a:pathLst>
                <a:path w="99" h="68">
                  <a:moveTo>
                    <a:pt x="27" y="0"/>
                  </a:moveTo>
                  <a:lnTo>
                    <a:pt x="98" y="67"/>
                  </a:lnTo>
                  <a:lnTo>
                    <a:pt x="0" y="38"/>
                  </a:lnTo>
                  <a:lnTo>
                    <a:pt x="2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63" name="Rectangle 99"/>
            <p:cNvSpPr>
              <a:spLocks noChangeArrowheads="1"/>
            </p:cNvSpPr>
            <p:nvPr/>
          </p:nvSpPr>
          <p:spPr bwMode="auto">
            <a:xfrm>
              <a:off x="4510" y="1089"/>
              <a:ext cx="535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300">
                  <a:solidFill>
                    <a:srgbClr val="004000"/>
                  </a:solidFill>
                  <a:latin typeface="Arial MT" charset="0"/>
                </a:rPr>
                <a:t>LP Target</a:t>
              </a:r>
            </a:p>
          </p:txBody>
        </p:sp>
        <p:sp>
          <p:nvSpPr>
            <p:cNvPr id="36964" name="Rectangle 100"/>
            <p:cNvSpPr>
              <a:spLocks noChangeArrowheads="1"/>
            </p:cNvSpPr>
            <p:nvPr/>
          </p:nvSpPr>
          <p:spPr bwMode="auto">
            <a:xfrm>
              <a:off x="4546" y="2905"/>
              <a:ext cx="535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300">
                  <a:solidFill>
                    <a:srgbClr val="004000"/>
                  </a:solidFill>
                  <a:latin typeface="Arial MT" charset="0"/>
                </a:rPr>
                <a:t>LP Target</a:t>
              </a:r>
            </a:p>
          </p:txBody>
        </p:sp>
        <p:sp>
          <p:nvSpPr>
            <p:cNvPr id="36965" name="Rectangle 101"/>
            <p:cNvSpPr>
              <a:spLocks noChangeArrowheads="1"/>
            </p:cNvSpPr>
            <p:nvPr/>
          </p:nvSpPr>
          <p:spPr bwMode="auto">
            <a:xfrm>
              <a:off x="1863" y="1504"/>
              <a:ext cx="51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 MT" charset="0"/>
                </a:rPr>
                <a:t>Controlled </a:t>
              </a:r>
            </a:p>
          </p:txBody>
        </p:sp>
        <p:sp>
          <p:nvSpPr>
            <p:cNvPr id="36966" name="Rectangle 102"/>
            <p:cNvSpPr>
              <a:spLocks noChangeArrowheads="1"/>
            </p:cNvSpPr>
            <p:nvPr/>
          </p:nvSpPr>
          <p:spPr bwMode="auto">
            <a:xfrm>
              <a:off x="1863" y="1612"/>
              <a:ext cx="48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 MT" charset="0"/>
                </a:rPr>
                <a:t>Variable 1</a:t>
              </a:r>
            </a:p>
          </p:txBody>
        </p:sp>
        <p:sp>
          <p:nvSpPr>
            <p:cNvPr id="36967" name="Line 103"/>
            <p:cNvSpPr>
              <a:spLocks noChangeShapeType="1"/>
            </p:cNvSpPr>
            <p:nvPr/>
          </p:nvSpPr>
          <p:spPr bwMode="auto">
            <a:xfrm>
              <a:off x="2561" y="3584"/>
              <a:ext cx="4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68" name="Line 104"/>
            <p:cNvSpPr>
              <a:spLocks noChangeShapeType="1"/>
            </p:cNvSpPr>
            <p:nvPr/>
          </p:nvSpPr>
          <p:spPr bwMode="auto">
            <a:xfrm>
              <a:off x="1732" y="3243"/>
              <a:ext cx="43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69" name="Freeform 105"/>
            <p:cNvSpPr>
              <a:spLocks/>
            </p:cNvSpPr>
            <p:nvPr/>
          </p:nvSpPr>
          <p:spPr bwMode="auto">
            <a:xfrm>
              <a:off x="2070" y="3338"/>
              <a:ext cx="103" cy="5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02" y="52"/>
                </a:cxn>
                <a:cxn ang="0">
                  <a:pos x="0" y="41"/>
                </a:cxn>
                <a:cxn ang="0">
                  <a:pos x="17" y="0"/>
                </a:cxn>
              </a:cxnLst>
              <a:rect l="0" t="0" r="r" b="b"/>
              <a:pathLst>
                <a:path w="103" h="53">
                  <a:moveTo>
                    <a:pt x="17" y="0"/>
                  </a:moveTo>
                  <a:lnTo>
                    <a:pt x="102" y="52"/>
                  </a:lnTo>
                  <a:lnTo>
                    <a:pt x="0" y="41"/>
                  </a:lnTo>
                  <a:lnTo>
                    <a:pt x="1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6971" name="Rectangle 10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Linear Program / Dynamic Control Routine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84DA-B764-43D1-AF6A-A643A759A32F}" type="slidenum">
              <a:rPr lang="en-US" altLang="ko-KR"/>
              <a:pPr/>
              <a:t>18</a:t>
            </a:fld>
            <a:endParaRPr lang="en-US" altLang="ko-KR"/>
          </a:p>
        </p:txBody>
      </p:sp>
      <p:grpSp>
        <p:nvGrpSpPr>
          <p:cNvPr id="39166" name="Group 254"/>
          <p:cNvGrpSpPr>
            <a:grpSpLocks/>
          </p:cNvGrpSpPr>
          <p:nvPr/>
        </p:nvGrpSpPr>
        <p:grpSpPr bwMode="auto">
          <a:xfrm>
            <a:off x="1998663" y="2127250"/>
            <a:ext cx="6756400" cy="4427538"/>
            <a:chOff x="1259" y="1340"/>
            <a:chExt cx="4256" cy="2789"/>
          </a:xfrm>
        </p:grpSpPr>
        <p:sp>
          <p:nvSpPr>
            <p:cNvPr id="38914" name="Freeform 2"/>
            <p:cNvSpPr>
              <a:spLocks/>
            </p:cNvSpPr>
            <p:nvPr/>
          </p:nvSpPr>
          <p:spPr bwMode="auto">
            <a:xfrm>
              <a:off x="1467" y="1777"/>
              <a:ext cx="3738" cy="12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1" y="0"/>
                </a:cxn>
                <a:cxn ang="0">
                  <a:pos x="1443" y="1267"/>
                </a:cxn>
                <a:cxn ang="0">
                  <a:pos x="2864" y="1267"/>
                </a:cxn>
                <a:cxn ang="0">
                  <a:pos x="3148" y="481"/>
                </a:cxn>
                <a:cxn ang="0">
                  <a:pos x="3737" y="481"/>
                </a:cxn>
              </a:cxnLst>
              <a:rect l="0" t="0" r="r" b="b"/>
              <a:pathLst>
                <a:path w="3738" h="1268">
                  <a:moveTo>
                    <a:pt x="0" y="0"/>
                  </a:moveTo>
                  <a:lnTo>
                    <a:pt x="691" y="0"/>
                  </a:lnTo>
                  <a:lnTo>
                    <a:pt x="1443" y="1267"/>
                  </a:lnTo>
                  <a:lnTo>
                    <a:pt x="2864" y="1267"/>
                  </a:lnTo>
                  <a:lnTo>
                    <a:pt x="3148" y="481"/>
                  </a:lnTo>
                  <a:lnTo>
                    <a:pt x="3737" y="481"/>
                  </a:lnTo>
                </a:path>
              </a:pathLst>
            </a:custGeom>
            <a:noFill/>
            <a:ln w="50800" cap="rnd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15" name="Line 3"/>
            <p:cNvSpPr>
              <a:spLocks noChangeShapeType="1"/>
            </p:cNvSpPr>
            <p:nvPr/>
          </p:nvSpPr>
          <p:spPr bwMode="auto">
            <a:xfrm>
              <a:off x="4636" y="1376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16" name="Line 4"/>
            <p:cNvSpPr>
              <a:spLocks noChangeShapeType="1"/>
            </p:cNvSpPr>
            <p:nvPr/>
          </p:nvSpPr>
          <p:spPr bwMode="auto">
            <a:xfrm>
              <a:off x="4636" y="1414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17" name="Line 5"/>
            <p:cNvSpPr>
              <a:spLocks noChangeShapeType="1"/>
            </p:cNvSpPr>
            <p:nvPr/>
          </p:nvSpPr>
          <p:spPr bwMode="auto">
            <a:xfrm>
              <a:off x="4636" y="1452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18" name="Line 6"/>
            <p:cNvSpPr>
              <a:spLocks noChangeShapeType="1"/>
            </p:cNvSpPr>
            <p:nvPr/>
          </p:nvSpPr>
          <p:spPr bwMode="auto">
            <a:xfrm>
              <a:off x="4636" y="1490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>
              <a:off x="4636" y="1527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0" name="Line 8"/>
            <p:cNvSpPr>
              <a:spLocks noChangeShapeType="1"/>
            </p:cNvSpPr>
            <p:nvPr/>
          </p:nvSpPr>
          <p:spPr bwMode="auto">
            <a:xfrm>
              <a:off x="4636" y="1565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1" name="Line 9"/>
            <p:cNvSpPr>
              <a:spLocks noChangeShapeType="1"/>
            </p:cNvSpPr>
            <p:nvPr/>
          </p:nvSpPr>
          <p:spPr bwMode="auto">
            <a:xfrm>
              <a:off x="4636" y="1603"/>
              <a:ext cx="0" cy="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2" name="Line 10"/>
            <p:cNvSpPr>
              <a:spLocks noChangeShapeType="1"/>
            </p:cNvSpPr>
            <p:nvPr/>
          </p:nvSpPr>
          <p:spPr bwMode="auto">
            <a:xfrm>
              <a:off x="4636" y="1641"/>
              <a:ext cx="0" cy="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>
              <a:off x="4636" y="1678"/>
              <a:ext cx="0" cy="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>
              <a:off x="4636" y="1715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>
              <a:off x="4636" y="1753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4636" y="1790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4636" y="1828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4636" y="1865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4636" y="1903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>
              <a:off x="4636" y="1941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4636" y="1979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4636" y="2016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>
              <a:off x="4636" y="2054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4636" y="2092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636" y="2130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4636" y="2167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7" name="Line 25"/>
            <p:cNvSpPr>
              <a:spLocks noChangeShapeType="1"/>
            </p:cNvSpPr>
            <p:nvPr/>
          </p:nvSpPr>
          <p:spPr bwMode="auto">
            <a:xfrm>
              <a:off x="4636" y="2205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8" name="Line 26"/>
            <p:cNvSpPr>
              <a:spLocks noChangeShapeType="1"/>
            </p:cNvSpPr>
            <p:nvPr/>
          </p:nvSpPr>
          <p:spPr bwMode="auto">
            <a:xfrm>
              <a:off x="4636" y="2243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9" name="Line 27"/>
            <p:cNvSpPr>
              <a:spLocks noChangeShapeType="1"/>
            </p:cNvSpPr>
            <p:nvPr/>
          </p:nvSpPr>
          <p:spPr bwMode="auto">
            <a:xfrm>
              <a:off x="4636" y="2281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>
              <a:off x="4636" y="2318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41" name="Line 29"/>
            <p:cNvSpPr>
              <a:spLocks noChangeShapeType="1"/>
            </p:cNvSpPr>
            <p:nvPr/>
          </p:nvSpPr>
          <p:spPr bwMode="auto">
            <a:xfrm>
              <a:off x="4636" y="2356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>
              <a:off x="4636" y="2394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43" name="Line 31"/>
            <p:cNvSpPr>
              <a:spLocks noChangeShapeType="1"/>
            </p:cNvSpPr>
            <p:nvPr/>
          </p:nvSpPr>
          <p:spPr bwMode="auto">
            <a:xfrm>
              <a:off x="4636" y="2432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44" name="Line 32"/>
            <p:cNvSpPr>
              <a:spLocks noChangeShapeType="1"/>
            </p:cNvSpPr>
            <p:nvPr/>
          </p:nvSpPr>
          <p:spPr bwMode="auto">
            <a:xfrm>
              <a:off x="4636" y="2470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45" name="Line 33"/>
            <p:cNvSpPr>
              <a:spLocks noChangeShapeType="1"/>
            </p:cNvSpPr>
            <p:nvPr/>
          </p:nvSpPr>
          <p:spPr bwMode="auto">
            <a:xfrm>
              <a:off x="4636" y="2507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4636" y="2544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47" name="Line 35"/>
            <p:cNvSpPr>
              <a:spLocks noChangeShapeType="1"/>
            </p:cNvSpPr>
            <p:nvPr/>
          </p:nvSpPr>
          <p:spPr bwMode="auto">
            <a:xfrm>
              <a:off x="4636" y="2582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48" name="Line 36"/>
            <p:cNvSpPr>
              <a:spLocks noChangeShapeType="1"/>
            </p:cNvSpPr>
            <p:nvPr/>
          </p:nvSpPr>
          <p:spPr bwMode="auto">
            <a:xfrm>
              <a:off x="4636" y="2620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49" name="Line 37"/>
            <p:cNvSpPr>
              <a:spLocks noChangeShapeType="1"/>
            </p:cNvSpPr>
            <p:nvPr/>
          </p:nvSpPr>
          <p:spPr bwMode="auto">
            <a:xfrm>
              <a:off x="4636" y="2657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50" name="Line 38"/>
            <p:cNvSpPr>
              <a:spLocks noChangeShapeType="1"/>
            </p:cNvSpPr>
            <p:nvPr/>
          </p:nvSpPr>
          <p:spPr bwMode="auto">
            <a:xfrm>
              <a:off x="4636" y="2695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51" name="Line 39"/>
            <p:cNvSpPr>
              <a:spLocks noChangeShapeType="1"/>
            </p:cNvSpPr>
            <p:nvPr/>
          </p:nvSpPr>
          <p:spPr bwMode="auto">
            <a:xfrm>
              <a:off x="4636" y="2733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52" name="Line 40"/>
            <p:cNvSpPr>
              <a:spLocks noChangeShapeType="1"/>
            </p:cNvSpPr>
            <p:nvPr/>
          </p:nvSpPr>
          <p:spPr bwMode="auto">
            <a:xfrm>
              <a:off x="4636" y="2771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>
              <a:off x="4636" y="2808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54" name="Line 42"/>
            <p:cNvSpPr>
              <a:spLocks noChangeShapeType="1"/>
            </p:cNvSpPr>
            <p:nvPr/>
          </p:nvSpPr>
          <p:spPr bwMode="auto">
            <a:xfrm>
              <a:off x="4636" y="2846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55" name="Line 43"/>
            <p:cNvSpPr>
              <a:spLocks noChangeShapeType="1"/>
            </p:cNvSpPr>
            <p:nvPr/>
          </p:nvSpPr>
          <p:spPr bwMode="auto">
            <a:xfrm>
              <a:off x="4636" y="2884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56" name="Line 44"/>
            <p:cNvSpPr>
              <a:spLocks noChangeShapeType="1"/>
            </p:cNvSpPr>
            <p:nvPr/>
          </p:nvSpPr>
          <p:spPr bwMode="auto">
            <a:xfrm>
              <a:off x="4636" y="2922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57" name="Line 45"/>
            <p:cNvSpPr>
              <a:spLocks noChangeShapeType="1"/>
            </p:cNvSpPr>
            <p:nvPr/>
          </p:nvSpPr>
          <p:spPr bwMode="auto">
            <a:xfrm>
              <a:off x="4636" y="2959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58" name="Line 46"/>
            <p:cNvSpPr>
              <a:spLocks noChangeShapeType="1"/>
            </p:cNvSpPr>
            <p:nvPr/>
          </p:nvSpPr>
          <p:spPr bwMode="auto">
            <a:xfrm>
              <a:off x="4636" y="2997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59" name="Line 47"/>
            <p:cNvSpPr>
              <a:spLocks noChangeShapeType="1"/>
            </p:cNvSpPr>
            <p:nvPr/>
          </p:nvSpPr>
          <p:spPr bwMode="auto">
            <a:xfrm>
              <a:off x="4636" y="3035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60" name="Line 48"/>
            <p:cNvSpPr>
              <a:spLocks noChangeShapeType="1"/>
            </p:cNvSpPr>
            <p:nvPr/>
          </p:nvSpPr>
          <p:spPr bwMode="auto">
            <a:xfrm>
              <a:off x="4636" y="3073"/>
              <a:ext cx="0" cy="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>
              <a:off x="4636" y="3111"/>
              <a:ext cx="0" cy="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>
              <a:off x="4636" y="3148"/>
              <a:ext cx="0" cy="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63" name="Line 51"/>
            <p:cNvSpPr>
              <a:spLocks noChangeShapeType="1"/>
            </p:cNvSpPr>
            <p:nvPr/>
          </p:nvSpPr>
          <p:spPr bwMode="auto">
            <a:xfrm>
              <a:off x="4636" y="3186"/>
              <a:ext cx="0" cy="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64" name="Line 52"/>
            <p:cNvSpPr>
              <a:spLocks noChangeShapeType="1"/>
            </p:cNvSpPr>
            <p:nvPr/>
          </p:nvSpPr>
          <p:spPr bwMode="auto">
            <a:xfrm>
              <a:off x="4636" y="3223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65" name="Line 53"/>
            <p:cNvSpPr>
              <a:spLocks noChangeShapeType="1"/>
            </p:cNvSpPr>
            <p:nvPr/>
          </p:nvSpPr>
          <p:spPr bwMode="auto">
            <a:xfrm>
              <a:off x="4636" y="3260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66" name="Line 54"/>
            <p:cNvSpPr>
              <a:spLocks noChangeShapeType="1"/>
            </p:cNvSpPr>
            <p:nvPr/>
          </p:nvSpPr>
          <p:spPr bwMode="auto">
            <a:xfrm>
              <a:off x="4636" y="3297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67" name="Line 55"/>
            <p:cNvSpPr>
              <a:spLocks noChangeShapeType="1"/>
            </p:cNvSpPr>
            <p:nvPr/>
          </p:nvSpPr>
          <p:spPr bwMode="auto">
            <a:xfrm>
              <a:off x="4636" y="3335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68" name="Line 56"/>
            <p:cNvSpPr>
              <a:spLocks noChangeShapeType="1"/>
            </p:cNvSpPr>
            <p:nvPr/>
          </p:nvSpPr>
          <p:spPr bwMode="auto">
            <a:xfrm>
              <a:off x="4636" y="3373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69" name="Line 57"/>
            <p:cNvSpPr>
              <a:spLocks noChangeShapeType="1"/>
            </p:cNvSpPr>
            <p:nvPr/>
          </p:nvSpPr>
          <p:spPr bwMode="auto">
            <a:xfrm>
              <a:off x="4636" y="3411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70" name="Freeform 58"/>
            <p:cNvSpPr>
              <a:spLocks/>
            </p:cNvSpPr>
            <p:nvPr/>
          </p:nvSpPr>
          <p:spPr bwMode="auto">
            <a:xfrm>
              <a:off x="4636" y="3447"/>
              <a:ext cx="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noFill/>
            <a:ln w="25400" cap="rnd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71" name="Line 59"/>
            <p:cNvSpPr>
              <a:spLocks noChangeShapeType="1"/>
            </p:cNvSpPr>
            <p:nvPr/>
          </p:nvSpPr>
          <p:spPr bwMode="auto">
            <a:xfrm>
              <a:off x="2849" y="1340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72" name="Line 60"/>
            <p:cNvSpPr>
              <a:spLocks noChangeShapeType="1"/>
            </p:cNvSpPr>
            <p:nvPr/>
          </p:nvSpPr>
          <p:spPr bwMode="auto">
            <a:xfrm>
              <a:off x="2849" y="1378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73" name="Line 61"/>
            <p:cNvSpPr>
              <a:spLocks noChangeShapeType="1"/>
            </p:cNvSpPr>
            <p:nvPr/>
          </p:nvSpPr>
          <p:spPr bwMode="auto">
            <a:xfrm>
              <a:off x="2849" y="1416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2849" y="1454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75" name="Line 63"/>
            <p:cNvSpPr>
              <a:spLocks noChangeShapeType="1"/>
            </p:cNvSpPr>
            <p:nvPr/>
          </p:nvSpPr>
          <p:spPr bwMode="auto">
            <a:xfrm>
              <a:off x="2849" y="1491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76" name="Line 64"/>
            <p:cNvSpPr>
              <a:spLocks noChangeShapeType="1"/>
            </p:cNvSpPr>
            <p:nvPr/>
          </p:nvSpPr>
          <p:spPr bwMode="auto">
            <a:xfrm>
              <a:off x="2849" y="1529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2849" y="1567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2849" y="1605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79" name="Line 67"/>
            <p:cNvSpPr>
              <a:spLocks noChangeShapeType="1"/>
            </p:cNvSpPr>
            <p:nvPr/>
          </p:nvSpPr>
          <p:spPr bwMode="auto">
            <a:xfrm>
              <a:off x="2849" y="1641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80" name="Line 68"/>
            <p:cNvSpPr>
              <a:spLocks noChangeShapeType="1"/>
            </p:cNvSpPr>
            <p:nvPr/>
          </p:nvSpPr>
          <p:spPr bwMode="auto">
            <a:xfrm>
              <a:off x="2849" y="1679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81" name="Line 69"/>
            <p:cNvSpPr>
              <a:spLocks noChangeShapeType="1"/>
            </p:cNvSpPr>
            <p:nvPr/>
          </p:nvSpPr>
          <p:spPr bwMode="auto">
            <a:xfrm>
              <a:off x="2849" y="1717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82" name="Line 70"/>
            <p:cNvSpPr>
              <a:spLocks noChangeShapeType="1"/>
            </p:cNvSpPr>
            <p:nvPr/>
          </p:nvSpPr>
          <p:spPr bwMode="auto">
            <a:xfrm>
              <a:off x="2849" y="1755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>
              <a:off x="2849" y="1793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>
              <a:off x="2849" y="1830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2849" y="1868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>
              <a:off x="2849" y="1906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>
              <a:off x="2849" y="1944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2849" y="1980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89" name="Line 77"/>
            <p:cNvSpPr>
              <a:spLocks noChangeShapeType="1"/>
            </p:cNvSpPr>
            <p:nvPr/>
          </p:nvSpPr>
          <p:spPr bwMode="auto">
            <a:xfrm>
              <a:off x="2849" y="2018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90" name="Line 78"/>
            <p:cNvSpPr>
              <a:spLocks noChangeShapeType="1"/>
            </p:cNvSpPr>
            <p:nvPr/>
          </p:nvSpPr>
          <p:spPr bwMode="auto">
            <a:xfrm>
              <a:off x="2849" y="2056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91" name="Line 79"/>
            <p:cNvSpPr>
              <a:spLocks noChangeShapeType="1"/>
            </p:cNvSpPr>
            <p:nvPr/>
          </p:nvSpPr>
          <p:spPr bwMode="auto">
            <a:xfrm>
              <a:off x="2849" y="2094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92" name="Line 80"/>
            <p:cNvSpPr>
              <a:spLocks noChangeShapeType="1"/>
            </p:cNvSpPr>
            <p:nvPr/>
          </p:nvSpPr>
          <p:spPr bwMode="auto">
            <a:xfrm>
              <a:off x="2849" y="2131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93" name="Line 81"/>
            <p:cNvSpPr>
              <a:spLocks noChangeShapeType="1"/>
            </p:cNvSpPr>
            <p:nvPr/>
          </p:nvSpPr>
          <p:spPr bwMode="auto">
            <a:xfrm>
              <a:off x="2849" y="2169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94" name="Line 82"/>
            <p:cNvSpPr>
              <a:spLocks noChangeShapeType="1"/>
            </p:cNvSpPr>
            <p:nvPr/>
          </p:nvSpPr>
          <p:spPr bwMode="auto">
            <a:xfrm>
              <a:off x="2849" y="2207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95" name="Line 83"/>
            <p:cNvSpPr>
              <a:spLocks noChangeShapeType="1"/>
            </p:cNvSpPr>
            <p:nvPr/>
          </p:nvSpPr>
          <p:spPr bwMode="auto">
            <a:xfrm>
              <a:off x="2849" y="2245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96" name="Line 84"/>
            <p:cNvSpPr>
              <a:spLocks noChangeShapeType="1"/>
            </p:cNvSpPr>
            <p:nvPr/>
          </p:nvSpPr>
          <p:spPr bwMode="auto">
            <a:xfrm>
              <a:off x="2849" y="2283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97" name="Line 85"/>
            <p:cNvSpPr>
              <a:spLocks noChangeShapeType="1"/>
            </p:cNvSpPr>
            <p:nvPr/>
          </p:nvSpPr>
          <p:spPr bwMode="auto">
            <a:xfrm>
              <a:off x="2849" y="2320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98" name="Line 86"/>
            <p:cNvSpPr>
              <a:spLocks noChangeShapeType="1"/>
            </p:cNvSpPr>
            <p:nvPr/>
          </p:nvSpPr>
          <p:spPr bwMode="auto">
            <a:xfrm>
              <a:off x="2849" y="2358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99" name="Line 87"/>
            <p:cNvSpPr>
              <a:spLocks noChangeShapeType="1"/>
            </p:cNvSpPr>
            <p:nvPr/>
          </p:nvSpPr>
          <p:spPr bwMode="auto">
            <a:xfrm>
              <a:off x="2849" y="2396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00" name="Line 88"/>
            <p:cNvSpPr>
              <a:spLocks noChangeShapeType="1"/>
            </p:cNvSpPr>
            <p:nvPr/>
          </p:nvSpPr>
          <p:spPr bwMode="auto">
            <a:xfrm>
              <a:off x="2849" y="2434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01" name="Line 89"/>
            <p:cNvSpPr>
              <a:spLocks noChangeShapeType="1"/>
            </p:cNvSpPr>
            <p:nvPr/>
          </p:nvSpPr>
          <p:spPr bwMode="auto">
            <a:xfrm>
              <a:off x="2849" y="2471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02" name="Line 90"/>
            <p:cNvSpPr>
              <a:spLocks noChangeShapeType="1"/>
            </p:cNvSpPr>
            <p:nvPr/>
          </p:nvSpPr>
          <p:spPr bwMode="auto">
            <a:xfrm>
              <a:off x="2849" y="2509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03" name="Line 91"/>
            <p:cNvSpPr>
              <a:spLocks noChangeShapeType="1"/>
            </p:cNvSpPr>
            <p:nvPr/>
          </p:nvSpPr>
          <p:spPr bwMode="auto">
            <a:xfrm>
              <a:off x="2849" y="2547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04" name="Line 92"/>
            <p:cNvSpPr>
              <a:spLocks noChangeShapeType="1"/>
            </p:cNvSpPr>
            <p:nvPr/>
          </p:nvSpPr>
          <p:spPr bwMode="auto">
            <a:xfrm>
              <a:off x="2849" y="2585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05" name="Line 93"/>
            <p:cNvSpPr>
              <a:spLocks noChangeShapeType="1"/>
            </p:cNvSpPr>
            <p:nvPr/>
          </p:nvSpPr>
          <p:spPr bwMode="auto">
            <a:xfrm>
              <a:off x="2849" y="2622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06" name="Line 94"/>
            <p:cNvSpPr>
              <a:spLocks noChangeShapeType="1"/>
            </p:cNvSpPr>
            <p:nvPr/>
          </p:nvSpPr>
          <p:spPr bwMode="auto">
            <a:xfrm>
              <a:off x="2849" y="2660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07" name="Line 95"/>
            <p:cNvSpPr>
              <a:spLocks noChangeShapeType="1"/>
            </p:cNvSpPr>
            <p:nvPr/>
          </p:nvSpPr>
          <p:spPr bwMode="auto">
            <a:xfrm>
              <a:off x="2849" y="2698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08" name="Line 96"/>
            <p:cNvSpPr>
              <a:spLocks noChangeShapeType="1"/>
            </p:cNvSpPr>
            <p:nvPr/>
          </p:nvSpPr>
          <p:spPr bwMode="auto">
            <a:xfrm>
              <a:off x="2849" y="2735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09" name="Line 97"/>
            <p:cNvSpPr>
              <a:spLocks noChangeShapeType="1"/>
            </p:cNvSpPr>
            <p:nvPr/>
          </p:nvSpPr>
          <p:spPr bwMode="auto">
            <a:xfrm>
              <a:off x="2849" y="2772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10" name="Line 98"/>
            <p:cNvSpPr>
              <a:spLocks noChangeShapeType="1"/>
            </p:cNvSpPr>
            <p:nvPr/>
          </p:nvSpPr>
          <p:spPr bwMode="auto">
            <a:xfrm>
              <a:off x="2849" y="2810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11" name="Line 99"/>
            <p:cNvSpPr>
              <a:spLocks noChangeShapeType="1"/>
            </p:cNvSpPr>
            <p:nvPr/>
          </p:nvSpPr>
          <p:spPr bwMode="auto">
            <a:xfrm>
              <a:off x="2849" y="2848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12" name="Line 100"/>
            <p:cNvSpPr>
              <a:spLocks noChangeShapeType="1"/>
            </p:cNvSpPr>
            <p:nvPr/>
          </p:nvSpPr>
          <p:spPr bwMode="auto">
            <a:xfrm>
              <a:off x="2849" y="2886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13" name="Line 101"/>
            <p:cNvSpPr>
              <a:spLocks noChangeShapeType="1"/>
            </p:cNvSpPr>
            <p:nvPr/>
          </p:nvSpPr>
          <p:spPr bwMode="auto">
            <a:xfrm>
              <a:off x="2849" y="2924"/>
              <a:ext cx="0" cy="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14" name="Line 102"/>
            <p:cNvSpPr>
              <a:spLocks noChangeShapeType="1"/>
            </p:cNvSpPr>
            <p:nvPr/>
          </p:nvSpPr>
          <p:spPr bwMode="auto">
            <a:xfrm>
              <a:off x="2849" y="2961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15" name="Line 103"/>
            <p:cNvSpPr>
              <a:spLocks noChangeShapeType="1"/>
            </p:cNvSpPr>
            <p:nvPr/>
          </p:nvSpPr>
          <p:spPr bwMode="auto">
            <a:xfrm>
              <a:off x="2849" y="2999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16" name="Line 104"/>
            <p:cNvSpPr>
              <a:spLocks noChangeShapeType="1"/>
            </p:cNvSpPr>
            <p:nvPr/>
          </p:nvSpPr>
          <p:spPr bwMode="auto">
            <a:xfrm>
              <a:off x="2849" y="3037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17" name="Line 105"/>
            <p:cNvSpPr>
              <a:spLocks noChangeShapeType="1"/>
            </p:cNvSpPr>
            <p:nvPr/>
          </p:nvSpPr>
          <p:spPr bwMode="auto">
            <a:xfrm>
              <a:off x="2849" y="3075"/>
              <a:ext cx="0" cy="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18" name="Line 106"/>
            <p:cNvSpPr>
              <a:spLocks noChangeShapeType="1"/>
            </p:cNvSpPr>
            <p:nvPr/>
          </p:nvSpPr>
          <p:spPr bwMode="auto">
            <a:xfrm>
              <a:off x="2849" y="3112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19" name="Line 107"/>
            <p:cNvSpPr>
              <a:spLocks noChangeShapeType="1"/>
            </p:cNvSpPr>
            <p:nvPr/>
          </p:nvSpPr>
          <p:spPr bwMode="auto">
            <a:xfrm>
              <a:off x="2849" y="3149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20" name="Line 108"/>
            <p:cNvSpPr>
              <a:spLocks noChangeShapeType="1"/>
            </p:cNvSpPr>
            <p:nvPr/>
          </p:nvSpPr>
          <p:spPr bwMode="auto">
            <a:xfrm>
              <a:off x="2849" y="3187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21" name="Line 109"/>
            <p:cNvSpPr>
              <a:spLocks noChangeShapeType="1"/>
            </p:cNvSpPr>
            <p:nvPr/>
          </p:nvSpPr>
          <p:spPr bwMode="auto">
            <a:xfrm>
              <a:off x="2849" y="3225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22" name="Line 110"/>
            <p:cNvSpPr>
              <a:spLocks noChangeShapeType="1"/>
            </p:cNvSpPr>
            <p:nvPr/>
          </p:nvSpPr>
          <p:spPr bwMode="auto">
            <a:xfrm>
              <a:off x="2849" y="3262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23" name="Line 111"/>
            <p:cNvSpPr>
              <a:spLocks noChangeShapeType="1"/>
            </p:cNvSpPr>
            <p:nvPr/>
          </p:nvSpPr>
          <p:spPr bwMode="auto">
            <a:xfrm>
              <a:off x="2849" y="3300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24" name="Line 112"/>
            <p:cNvSpPr>
              <a:spLocks noChangeShapeType="1"/>
            </p:cNvSpPr>
            <p:nvPr/>
          </p:nvSpPr>
          <p:spPr bwMode="auto">
            <a:xfrm>
              <a:off x="2849" y="3338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25" name="Line 113"/>
            <p:cNvSpPr>
              <a:spLocks noChangeShapeType="1"/>
            </p:cNvSpPr>
            <p:nvPr/>
          </p:nvSpPr>
          <p:spPr bwMode="auto">
            <a:xfrm>
              <a:off x="2849" y="3376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26" name="Freeform 114"/>
            <p:cNvSpPr>
              <a:spLocks/>
            </p:cNvSpPr>
            <p:nvPr/>
          </p:nvSpPr>
          <p:spPr bwMode="auto">
            <a:xfrm>
              <a:off x="2849" y="3412"/>
              <a:ext cx="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noFill/>
            <a:ln w="25400" cap="rnd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27" name="Line 115"/>
            <p:cNvSpPr>
              <a:spLocks noChangeShapeType="1"/>
            </p:cNvSpPr>
            <p:nvPr/>
          </p:nvSpPr>
          <p:spPr bwMode="auto">
            <a:xfrm>
              <a:off x="4311" y="1358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28" name="Line 116"/>
            <p:cNvSpPr>
              <a:spLocks noChangeShapeType="1"/>
            </p:cNvSpPr>
            <p:nvPr/>
          </p:nvSpPr>
          <p:spPr bwMode="auto">
            <a:xfrm>
              <a:off x="4311" y="1396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29" name="Line 117"/>
            <p:cNvSpPr>
              <a:spLocks noChangeShapeType="1"/>
            </p:cNvSpPr>
            <p:nvPr/>
          </p:nvSpPr>
          <p:spPr bwMode="auto">
            <a:xfrm>
              <a:off x="4311" y="1434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30" name="Line 118"/>
            <p:cNvSpPr>
              <a:spLocks noChangeShapeType="1"/>
            </p:cNvSpPr>
            <p:nvPr/>
          </p:nvSpPr>
          <p:spPr bwMode="auto">
            <a:xfrm>
              <a:off x="4311" y="1472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31" name="Line 119"/>
            <p:cNvSpPr>
              <a:spLocks noChangeShapeType="1"/>
            </p:cNvSpPr>
            <p:nvPr/>
          </p:nvSpPr>
          <p:spPr bwMode="auto">
            <a:xfrm>
              <a:off x="4311" y="1508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32" name="Line 120"/>
            <p:cNvSpPr>
              <a:spLocks noChangeShapeType="1"/>
            </p:cNvSpPr>
            <p:nvPr/>
          </p:nvSpPr>
          <p:spPr bwMode="auto">
            <a:xfrm>
              <a:off x="4311" y="1546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33" name="Line 121"/>
            <p:cNvSpPr>
              <a:spLocks noChangeShapeType="1"/>
            </p:cNvSpPr>
            <p:nvPr/>
          </p:nvSpPr>
          <p:spPr bwMode="auto">
            <a:xfrm>
              <a:off x="4311" y="1584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34" name="Line 122"/>
            <p:cNvSpPr>
              <a:spLocks noChangeShapeType="1"/>
            </p:cNvSpPr>
            <p:nvPr/>
          </p:nvSpPr>
          <p:spPr bwMode="auto">
            <a:xfrm>
              <a:off x="4311" y="1622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35" name="Line 123"/>
            <p:cNvSpPr>
              <a:spLocks noChangeShapeType="1"/>
            </p:cNvSpPr>
            <p:nvPr/>
          </p:nvSpPr>
          <p:spPr bwMode="auto">
            <a:xfrm>
              <a:off x="4311" y="1660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36" name="Line 124"/>
            <p:cNvSpPr>
              <a:spLocks noChangeShapeType="1"/>
            </p:cNvSpPr>
            <p:nvPr/>
          </p:nvSpPr>
          <p:spPr bwMode="auto">
            <a:xfrm>
              <a:off x="4311" y="1697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37" name="Line 125"/>
            <p:cNvSpPr>
              <a:spLocks noChangeShapeType="1"/>
            </p:cNvSpPr>
            <p:nvPr/>
          </p:nvSpPr>
          <p:spPr bwMode="auto">
            <a:xfrm>
              <a:off x="4311" y="1735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38" name="Line 126"/>
            <p:cNvSpPr>
              <a:spLocks noChangeShapeType="1"/>
            </p:cNvSpPr>
            <p:nvPr/>
          </p:nvSpPr>
          <p:spPr bwMode="auto">
            <a:xfrm>
              <a:off x="4311" y="1773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39" name="Line 127"/>
            <p:cNvSpPr>
              <a:spLocks noChangeShapeType="1"/>
            </p:cNvSpPr>
            <p:nvPr/>
          </p:nvSpPr>
          <p:spPr bwMode="auto">
            <a:xfrm>
              <a:off x="4311" y="1811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40" name="Line 128"/>
            <p:cNvSpPr>
              <a:spLocks noChangeShapeType="1"/>
            </p:cNvSpPr>
            <p:nvPr/>
          </p:nvSpPr>
          <p:spPr bwMode="auto">
            <a:xfrm>
              <a:off x="4311" y="1848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41" name="Line 129"/>
            <p:cNvSpPr>
              <a:spLocks noChangeShapeType="1"/>
            </p:cNvSpPr>
            <p:nvPr/>
          </p:nvSpPr>
          <p:spPr bwMode="auto">
            <a:xfrm>
              <a:off x="4311" y="1886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42" name="Line 130"/>
            <p:cNvSpPr>
              <a:spLocks noChangeShapeType="1"/>
            </p:cNvSpPr>
            <p:nvPr/>
          </p:nvSpPr>
          <p:spPr bwMode="auto">
            <a:xfrm>
              <a:off x="4311" y="1924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43" name="Line 131"/>
            <p:cNvSpPr>
              <a:spLocks noChangeShapeType="1"/>
            </p:cNvSpPr>
            <p:nvPr/>
          </p:nvSpPr>
          <p:spPr bwMode="auto">
            <a:xfrm>
              <a:off x="4311" y="1962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44" name="Line 132"/>
            <p:cNvSpPr>
              <a:spLocks noChangeShapeType="1"/>
            </p:cNvSpPr>
            <p:nvPr/>
          </p:nvSpPr>
          <p:spPr bwMode="auto">
            <a:xfrm>
              <a:off x="4311" y="1999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45" name="Line 133"/>
            <p:cNvSpPr>
              <a:spLocks noChangeShapeType="1"/>
            </p:cNvSpPr>
            <p:nvPr/>
          </p:nvSpPr>
          <p:spPr bwMode="auto">
            <a:xfrm>
              <a:off x="4311" y="2037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46" name="Line 134"/>
            <p:cNvSpPr>
              <a:spLocks noChangeShapeType="1"/>
            </p:cNvSpPr>
            <p:nvPr/>
          </p:nvSpPr>
          <p:spPr bwMode="auto">
            <a:xfrm>
              <a:off x="4311" y="2075"/>
              <a:ext cx="0" cy="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47" name="Line 135"/>
            <p:cNvSpPr>
              <a:spLocks noChangeShapeType="1"/>
            </p:cNvSpPr>
            <p:nvPr/>
          </p:nvSpPr>
          <p:spPr bwMode="auto">
            <a:xfrm>
              <a:off x="4311" y="2113"/>
              <a:ext cx="0" cy="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48" name="Line 136"/>
            <p:cNvSpPr>
              <a:spLocks noChangeShapeType="1"/>
            </p:cNvSpPr>
            <p:nvPr/>
          </p:nvSpPr>
          <p:spPr bwMode="auto">
            <a:xfrm>
              <a:off x="4311" y="2150"/>
              <a:ext cx="0" cy="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49" name="Line 137"/>
            <p:cNvSpPr>
              <a:spLocks noChangeShapeType="1"/>
            </p:cNvSpPr>
            <p:nvPr/>
          </p:nvSpPr>
          <p:spPr bwMode="auto">
            <a:xfrm>
              <a:off x="4311" y="2188"/>
              <a:ext cx="0" cy="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50" name="Line 138"/>
            <p:cNvSpPr>
              <a:spLocks noChangeShapeType="1"/>
            </p:cNvSpPr>
            <p:nvPr/>
          </p:nvSpPr>
          <p:spPr bwMode="auto">
            <a:xfrm>
              <a:off x="4311" y="2226"/>
              <a:ext cx="0" cy="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51" name="Line 139"/>
            <p:cNvSpPr>
              <a:spLocks noChangeShapeType="1"/>
            </p:cNvSpPr>
            <p:nvPr/>
          </p:nvSpPr>
          <p:spPr bwMode="auto">
            <a:xfrm>
              <a:off x="4311" y="2263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52" name="Line 140"/>
            <p:cNvSpPr>
              <a:spLocks noChangeShapeType="1"/>
            </p:cNvSpPr>
            <p:nvPr/>
          </p:nvSpPr>
          <p:spPr bwMode="auto">
            <a:xfrm>
              <a:off x="4311" y="2301"/>
              <a:ext cx="0" cy="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53" name="Line 141"/>
            <p:cNvSpPr>
              <a:spLocks noChangeShapeType="1"/>
            </p:cNvSpPr>
            <p:nvPr/>
          </p:nvSpPr>
          <p:spPr bwMode="auto">
            <a:xfrm>
              <a:off x="4311" y="2338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54" name="Line 142"/>
            <p:cNvSpPr>
              <a:spLocks noChangeShapeType="1"/>
            </p:cNvSpPr>
            <p:nvPr/>
          </p:nvSpPr>
          <p:spPr bwMode="auto">
            <a:xfrm>
              <a:off x="4311" y="2376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55" name="Line 143"/>
            <p:cNvSpPr>
              <a:spLocks noChangeShapeType="1"/>
            </p:cNvSpPr>
            <p:nvPr/>
          </p:nvSpPr>
          <p:spPr bwMode="auto">
            <a:xfrm>
              <a:off x="4311" y="2414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56" name="Line 144"/>
            <p:cNvSpPr>
              <a:spLocks noChangeShapeType="1"/>
            </p:cNvSpPr>
            <p:nvPr/>
          </p:nvSpPr>
          <p:spPr bwMode="auto">
            <a:xfrm>
              <a:off x="4311" y="2451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57" name="Line 145"/>
            <p:cNvSpPr>
              <a:spLocks noChangeShapeType="1"/>
            </p:cNvSpPr>
            <p:nvPr/>
          </p:nvSpPr>
          <p:spPr bwMode="auto">
            <a:xfrm>
              <a:off x="4311" y="2488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58" name="Line 146"/>
            <p:cNvSpPr>
              <a:spLocks noChangeShapeType="1"/>
            </p:cNvSpPr>
            <p:nvPr/>
          </p:nvSpPr>
          <p:spPr bwMode="auto">
            <a:xfrm>
              <a:off x="4311" y="2526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59" name="Line 147"/>
            <p:cNvSpPr>
              <a:spLocks noChangeShapeType="1"/>
            </p:cNvSpPr>
            <p:nvPr/>
          </p:nvSpPr>
          <p:spPr bwMode="auto">
            <a:xfrm>
              <a:off x="4311" y="2564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60" name="Line 148"/>
            <p:cNvSpPr>
              <a:spLocks noChangeShapeType="1"/>
            </p:cNvSpPr>
            <p:nvPr/>
          </p:nvSpPr>
          <p:spPr bwMode="auto">
            <a:xfrm>
              <a:off x="4311" y="2602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61" name="Line 149"/>
            <p:cNvSpPr>
              <a:spLocks noChangeShapeType="1"/>
            </p:cNvSpPr>
            <p:nvPr/>
          </p:nvSpPr>
          <p:spPr bwMode="auto">
            <a:xfrm>
              <a:off x="4311" y="2639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62" name="Line 150"/>
            <p:cNvSpPr>
              <a:spLocks noChangeShapeType="1"/>
            </p:cNvSpPr>
            <p:nvPr/>
          </p:nvSpPr>
          <p:spPr bwMode="auto">
            <a:xfrm>
              <a:off x="4311" y="2677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63" name="Line 151"/>
            <p:cNvSpPr>
              <a:spLocks noChangeShapeType="1"/>
            </p:cNvSpPr>
            <p:nvPr/>
          </p:nvSpPr>
          <p:spPr bwMode="auto">
            <a:xfrm>
              <a:off x="4311" y="2715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64" name="Line 152"/>
            <p:cNvSpPr>
              <a:spLocks noChangeShapeType="1"/>
            </p:cNvSpPr>
            <p:nvPr/>
          </p:nvSpPr>
          <p:spPr bwMode="auto">
            <a:xfrm>
              <a:off x="4311" y="2753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65" name="Line 153"/>
            <p:cNvSpPr>
              <a:spLocks noChangeShapeType="1"/>
            </p:cNvSpPr>
            <p:nvPr/>
          </p:nvSpPr>
          <p:spPr bwMode="auto">
            <a:xfrm>
              <a:off x="4311" y="2790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66" name="Line 154"/>
            <p:cNvSpPr>
              <a:spLocks noChangeShapeType="1"/>
            </p:cNvSpPr>
            <p:nvPr/>
          </p:nvSpPr>
          <p:spPr bwMode="auto">
            <a:xfrm>
              <a:off x="4311" y="2828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67" name="Line 155"/>
            <p:cNvSpPr>
              <a:spLocks noChangeShapeType="1"/>
            </p:cNvSpPr>
            <p:nvPr/>
          </p:nvSpPr>
          <p:spPr bwMode="auto">
            <a:xfrm>
              <a:off x="4311" y="2866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68" name="Line 156"/>
            <p:cNvSpPr>
              <a:spLocks noChangeShapeType="1"/>
            </p:cNvSpPr>
            <p:nvPr/>
          </p:nvSpPr>
          <p:spPr bwMode="auto">
            <a:xfrm>
              <a:off x="4311" y="2904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69" name="Line 157"/>
            <p:cNvSpPr>
              <a:spLocks noChangeShapeType="1"/>
            </p:cNvSpPr>
            <p:nvPr/>
          </p:nvSpPr>
          <p:spPr bwMode="auto">
            <a:xfrm>
              <a:off x="4311" y="2941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70" name="Line 158"/>
            <p:cNvSpPr>
              <a:spLocks noChangeShapeType="1"/>
            </p:cNvSpPr>
            <p:nvPr/>
          </p:nvSpPr>
          <p:spPr bwMode="auto">
            <a:xfrm>
              <a:off x="4311" y="2979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71" name="Line 159"/>
            <p:cNvSpPr>
              <a:spLocks noChangeShapeType="1"/>
            </p:cNvSpPr>
            <p:nvPr/>
          </p:nvSpPr>
          <p:spPr bwMode="auto">
            <a:xfrm>
              <a:off x="4311" y="3016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72" name="Line 160"/>
            <p:cNvSpPr>
              <a:spLocks noChangeShapeType="1"/>
            </p:cNvSpPr>
            <p:nvPr/>
          </p:nvSpPr>
          <p:spPr bwMode="auto">
            <a:xfrm>
              <a:off x="4311" y="3054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73" name="Line 161"/>
            <p:cNvSpPr>
              <a:spLocks noChangeShapeType="1"/>
            </p:cNvSpPr>
            <p:nvPr/>
          </p:nvSpPr>
          <p:spPr bwMode="auto">
            <a:xfrm>
              <a:off x="4311" y="3092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74" name="Line 162"/>
            <p:cNvSpPr>
              <a:spLocks noChangeShapeType="1"/>
            </p:cNvSpPr>
            <p:nvPr/>
          </p:nvSpPr>
          <p:spPr bwMode="auto">
            <a:xfrm>
              <a:off x="4311" y="3129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75" name="Line 163"/>
            <p:cNvSpPr>
              <a:spLocks noChangeShapeType="1"/>
            </p:cNvSpPr>
            <p:nvPr/>
          </p:nvSpPr>
          <p:spPr bwMode="auto">
            <a:xfrm>
              <a:off x="4311" y="3167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76" name="Line 164"/>
            <p:cNvSpPr>
              <a:spLocks noChangeShapeType="1"/>
            </p:cNvSpPr>
            <p:nvPr/>
          </p:nvSpPr>
          <p:spPr bwMode="auto">
            <a:xfrm>
              <a:off x="4311" y="3205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77" name="Line 165"/>
            <p:cNvSpPr>
              <a:spLocks noChangeShapeType="1"/>
            </p:cNvSpPr>
            <p:nvPr/>
          </p:nvSpPr>
          <p:spPr bwMode="auto">
            <a:xfrm>
              <a:off x="4311" y="3243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78" name="Line 166"/>
            <p:cNvSpPr>
              <a:spLocks noChangeShapeType="1"/>
            </p:cNvSpPr>
            <p:nvPr/>
          </p:nvSpPr>
          <p:spPr bwMode="auto">
            <a:xfrm>
              <a:off x="4311" y="3280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79" name="Line 167"/>
            <p:cNvSpPr>
              <a:spLocks noChangeShapeType="1"/>
            </p:cNvSpPr>
            <p:nvPr/>
          </p:nvSpPr>
          <p:spPr bwMode="auto">
            <a:xfrm>
              <a:off x="4311" y="3318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80" name="Line 168"/>
            <p:cNvSpPr>
              <a:spLocks noChangeShapeType="1"/>
            </p:cNvSpPr>
            <p:nvPr/>
          </p:nvSpPr>
          <p:spPr bwMode="auto">
            <a:xfrm>
              <a:off x="4311" y="3356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81" name="Line 169"/>
            <p:cNvSpPr>
              <a:spLocks noChangeShapeType="1"/>
            </p:cNvSpPr>
            <p:nvPr/>
          </p:nvSpPr>
          <p:spPr bwMode="auto">
            <a:xfrm>
              <a:off x="4311" y="3394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82" name="Freeform 170"/>
            <p:cNvSpPr>
              <a:spLocks/>
            </p:cNvSpPr>
            <p:nvPr/>
          </p:nvSpPr>
          <p:spPr bwMode="auto">
            <a:xfrm>
              <a:off x="4311" y="3430"/>
              <a:ext cx="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noFill/>
            <a:ln w="25400" cap="rnd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83" name="Line 171"/>
            <p:cNvSpPr>
              <a:spLocks noChangeShapeType="1"/>
            </p:cNvSpPr>
            <p:nvPr/>
          </p:nvSpPr>
          <p:spPr bwMode="auto">
            <a:xfrm>
              <a:off x="2158" y="1340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84" name="Line 172"/>
            <p:cNvSpPr>
              <a:spLocks noChangeShapeType="1"/>
            </p:cNvSpPr>
            <p:nvPr/>
          </p:nvSpPr>
          <p:spPr bwMode="auto">
            <a:xfrm>
              <a:off x="2158" y="1378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85" name="Line 173"/>
            <p:cNvSpPr>
              <a:spLocks noChangeShapeType="1"/>
            </p:cNvSpPr>
            <p:nvPr/>
          </p:nvSpPr>
          <p:spPr bwMode="auto">
            <a:xfrm>
              <a:off x="2158" y="1416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86" name="Line 174"/>
            <p:cNvSpPr>
              <a:spLocks noChangeShapeType="1"/>
            </p:cNvSpPr>
            <p:nvPr/>
          </p:nvSpPr>
          <p:spPr bwMode="auto">
            <a:xfrm>
              <a:off x="2158" y="1454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87" name="Line 175"/>
            <p:cNvSpPr>
              <a:spLocks noChangeShapeType="1"/>
            </p:cNvSpPr>
            <p:nvPr/>
          </p:nvSpPr>
          <p:spPr bwMode="auto">
            <a:xfrm>
              <a:off x="2158" y="1491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88" name="Line 176"/>
            <p:cNvSpPr>
              <a:spLocks noChangeShapeType="1"/>
            </p:cNvSpPr>
            <p:nvPr/>
          </p:nvSpPr>
          <p:spPr bwMode="auto">
            <a:xfrm>
              <a:off x="2158" y="1529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89" name="Line 177"/>
            <p:cNvSpPr>
              <a:spLocks noChangeShapeType="1"/>
            </p:cNvSpPr>
            <p:nvPr/>
          </p:nvSpPr>
          <p:spPr bwMode="auto">
            <a:xfrm>
              <a:off x="2158" y="1567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90" name="Line 178"/>
            <p:cNvSpPr>
              <a:spLocks noChangeShapeType="1"/>
            </p:cNvSpPr>
            <p:nvPr/>
          </p:nvSpPr>
          <p:spPr bwMode="auto">
            <a:xfrm>
              <a:off x="2158" y="1605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91" name="Line 179"/>
            <p:cNvSpPr>
              <a:spLocks noChangeShapeType="1"/>
            </p:cNvSpPr>
            <p:nvPr/>
          </p:nvSpPr>
          <p:spPr bwMode="auto">
            <a:xfrm>
              <a:off x="2158" y="1641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92" name="Line 180"/>
            <p:cNvSpPr>
              <a:spLocks noChangeShapeType="1"/>
            </p:cNvSpPr>
            <p:nvPr/>
          </p:nvSpPr>
          <p:spPr bwMode="auto">
            <a:xfrm>
              <a:off x="2158" y="1679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93" name="Line 181"/>
            <p:cNvSpPr>
              <a:spLocks noChangeShapeType="1"/>
            </p:cNvSpPr>
            <p:nvPr/>
          </p:nvSpPr>
          <p:spPr bwMode="auto">
            <a:xfrm>
              <a:off x="2158" y="1717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94" name="Line 182"/>
            <p:cNvSpPr>
              <a:spLocks noChangeShapeType="1"/>
            </p:cNvSpPr>
            <p:nvPr/>
          </p:nvSpPr>
          <p:spPr bwMode="auto">
            <a:xfrm>
              <a:off x="2158" y="1755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95" name="Line 183"/>
            <p:cNvSpPr>
              <a:spLocks noChangeShapeType="1"/>
            </p:cNvSpPr>
            <p:nvPr/>
          </p:nvSpPr>
          <p:spPr bwMode="auto">
            <a:xfrm>
              <a:off x="2158" y="1793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96" name="Line 184"/>
            <p:cNvSpPr>
              <a:spLocks noChangeShapeType="1"/>
            </p:cNvSpPr>
            <p:nvPr/>
          </p:nvSpPr>
          <p:spPr bwMode="auto">
            <a:xfrm>
              <a:off x="2158" y="1830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97" name="Line 185"/>
            <p:cNvSpPr>
              <a:spLocks noChangeShapeType="1"/>
            </p:cNvSpPr>
            <p:nvPr/>
          </p:nvSpPr>
          <p:spPr bwMode="auto">
            <a:xfrm>
              <a:off x="2158" y="1868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98" name="Line 186"/>
            <p:cNvSpPr>
              <a:spLocks noChangeShapeType="1"/>
            </p:cNvSpPr>
            <p:nvPr/>
          </p:nvSpPr>
          <p:spPr bwMode="auto">
            <a:xfrm>
              <a:off x="2158" y="1906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99" name="Line 187"/>
            <p:cNvSpPr>
              <a:spLocks noChangeShapeType="1"/>
            </p:cNvSpPr>
            <p:nvPr/>
          </p:nvSpPr>
          <p:spPr bwMode="auto">
            <a:xfrm>
              <a:off x="2158" y="1944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00" name="Line 188"/>
            <p:cNvSpPr>
              <a:spLocks noChangeShapeType="1"/>
            </p:cNvSpPr>
            <p:nvPr/>
          </p:nvSpPr>
          <p:spPr bwMode="auto">
            <a:xfrm>
              <a:off x="2158" y="1980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01" name="Line 189"/>
            <p:cNvSpPr>
              <a:spLocks noChangeShapeType="1"/>
            </p:cNvSpPr>
            <p:nvPr/>
          </p:nvSpPr>
          <p:spPr bwMode="auto">
            <a:xfrm>
              <a:off x="2158" y="2018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02" name="Line 190"/>
            <p:cNvSpPr>
              <a:spLocks noChangeShapeType="1"/>
            </p:cNvSpPr>
            <p:nvPr/>
          </p:nvSpPr>
          <p:spPr bwMode="auto">
            <a:xfrm>
              <a:off x="2158" y="2056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03" name="Line 191"/>
            <p:cNvSpPr>
              <a:spLocks noChangeShapeType="1"/>
            </p:cNvSpPr>
            <p:nvPr/>
          </p:nvSpPr>
          <p:spPr bwMode="auto">
            <a:xfrm>
              <a:off x="2158" y="2094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04" name="Line 192"/>
            <p:cNvSpPr>
              <a:spLocks noChangeShapeType="1"/>
            </p:cNvSpPr>
            <p:nvPr/>
          </p:nvSpPr>
          <p:spPr bwMode="auto">
            <a:xfrm>
              <a:off x="2158" y="2131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05" name="Line 193"/>
            <p:cNvSpPr>
              <a:spLocks noChangeShapeType="1"/>
            </p:cNvSpPr>
            <p:nvPr/>
          </p:nvSpPr>
          <p:spPr bwMode="auto">
            <a:xfrm>
              <a:off x="2158" y="2169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06" name="Line 194"/>
            <p:cNvSpPr>
              <a:spLocks noChangeShapeType="1"/>
            </p:cNvSpPr>
            <p:nvPr/>
          </p:nvSpPr>
          <p:spPr bwMode="auto">
            <a:xfrm>
              <a:off x="2158" y="2207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07" name="Line 195"/>
            <p:cNvSpPr>
              <a:spLocks noChangeShapeType="1"/>
            </p:cNvSpPr>
            <p:nvPr/>
          </p:nvSpPr>
          <p:spPr bwMode="auto">
            <a:xfrm>
              <a:off x="2158" y="2245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08" name="Line 196"/>
            <p:cNvSpPr>
              <a:spLocks noChangeShapeType="1"/>
            </p:cNvSpPr>
            <p:nvPr/>
          </p:nvSpPr>
          <p:spPr bwMode="auto">
            <a:xfrm>
              <a:off x="2158" y="2283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09" name="Line 197"/>
            <p:cNvSpPr>
              <a:spLocks noChangeShapeType="1"/>
            </p:cNvSpPr>
            <p:nvPr/>
          </p:nvSpPr>
          <p:spPr bwMode="auto">
            <a:xfrm>
              <a:off x="2158" y="2320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10" name="Line 198"/>
            <p:cNvSpPr>
              <a:spLocks noChangeShapeType="1"/>
            </p:cNvSpPr>
            <p:nvPr/>
          </p:nvSpPr>
          <p:spPr bwMode="auto">
            <a:xfrm>
              <a:off x="2158" y="2358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11" name="Line 199"/>
            <p:cNvSpPr>
              <a:spLocks noChangeShapeType="1"/>
            </p:cNvSpPr>
            <p:nvPr/>
          </p:nvSpPr>
          <p:spPr bwMode="auto">
            <a:xfrm>
              <a:off x="2158" y="2396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12" name="Line 200"/>
            <p:cNvSpPr>
              <a:spLocks noChangeShapeType="1"/>
            </p:cNvSpPr>
            <p:nvPr/>
          </p:nvSpPr>
          <p:spPr bwMode="auto">
            <a:xfrm>
              <a:off x="2158" y="2434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13" name="Line 201"/>
            <p:cNvSpPr>
              <a:spLocks noChangeShapeType="1"/>
            </p:cNvSpPr>
            <p:nvPr/>
          </p:nvSpPr>
          <p:spPr bwMode="auto">
            <a:xfrm>
              <a:off x="2158" y="2471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14" name="Line 202"/>
            <p:cNvSpPr>
              <a:spLocks noChangeShapeType="1"/>
            </p:cNvSpPr>
            <p:nvPr/>
          </p:nvSpPr>
          <p:spPr bwMode="auto">
            <a:xfrm>
              <a:off x="2158" y="2509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15" name="Line 203"/>
            <p:cNvSpPr>
              <a:spLocks noChangeShapeType="1"/>
            </p:cNvSpPr>
            <p:nvPr/>
          </p:nvSpPr>
          <p:spPr bwMode="auto">
            <a:xfrm>
              <a:off x="2158" y="2547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16" name="Line 204"/>
            <p:cNvSpPr>
              <a:spLocks noChangeShapeType="1"/>
            </p:cNvSpPr>
            <p:nvPr/>
          </p:nvSpPr>
          <p:spPr bwMode="auto">
            <a:xfrm>
              <a:off x="2158" y="2585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17" name="Line 205"/>
            <p:cNvSpPr>
              <a:spLocks noChangeShapeType="1"/>
            </p:cNvSpPr>
            <p:nvPr/>
          </p:nvSpPr>
          <p:spPr bwMode="auto">
            <a:xfrm>
              <a:off x="2158" y="2622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18" name="Line 206"/>
            <p:cNvSpPr>
              <a:spLocks noChangeShapeType="1"/>
            </p:cNvSpPr>
            <p:nvPr/>
          </p:nvSpPr>
          <p:spPr bwMode="auto">
            <a:xfrm>
              <a:off x="2158" y="2660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19" name="Line 207"/>
            <p:cNvSpPr>
              <a:spLocks noChangeShapeType="1"/>
            </p:cNvSpPr>
            <p:nvPr/>
          </p:nvSpPr>
          <p:spPr bwMode="auto">
            <a:xfrm>
              <a:off x="2158" y="2698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20" name="Line 208"/>
            <p:cNvSpPr>
              <a:spLocks noChangeShapeType="1"/>
            </p:cNvSpPr>
            <p:nvPr/>
          </p:nvSpPr>
          <p:spPr bwMode="auto">
            <a:xfrm>
              <a:off x="2158" y="2735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21" name="Line 209"/>
            <p:cNvSpPr>
              <a:spLocks noChangeShapeType="1"/>
            </p:cNvSpPr>
            <p:nvPr/>
          </p:nvSpPr>
          <p:spPr bwMode="auto">
            <a:xfrm>
              <a:off x="2158" y="2772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22" name="Line 210"/>
            <p:cNvSpPr>
              <a:spLocks noChangeShapeType="1"/>
            </p:cNvSpPr>
            <p:nvPr/>
          </p:nvSpPr>
          <p:spPr bwMode="auto">
            <a:xfrm>
              <a:off x="2158" y="2810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23" name="Line 211"/>
            <p:cNvSpPr>
              <a:spLocks noChangeShapeType="1"/>
            </p:cNvSpPr>
            <p:nvPr/>
          </p:nvSpPr>
          <p:spPr bwMode="auto">
            <a:xfrm>
              <a:off x="2158" y="2848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24" name="Line 212"/>
            <p:cNvSpPr>
              <a:spLocks noChangeShapeType="1"/>
            </p:cNvSpPr>
            <p:nvPr/>
          </p:nvSpPr>
          <p:spPr bwMode="auto">
            <a:xfrm>
              <a:off x="2158" y="2886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25" name="Line 213"/>
            <p:cNvSpPr>
              <a:spLocks noChangeShapeType="1"/>
            </p:cNvSpPr>
            <p:nvPr/>
          </p:nvSpPr>
          <p:spPr bwMode="auto">
            <a:xfrm>
              <a:off x="2158" y="2924"/>
              <a:ext cx="0" cy="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26" name="Line 214"/>
            <p:cNvSpPr>
              <a:spLocks noChangeShapeType="1"/>
            </p:cNvSpPr>
            <p:nvPr/>
          </p:nvSpPr>
          <p:spPr bwMode="auto">
            <a:xfrm>
              <a:off x="2158" y="2961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27" name="Line 215"/>
            <p:cNvSpPr>
              <a:spLocks noChangeShapeType="1"/>
            </p:cNvSpPr>
            <p:nvPr/>
          </p:nvSpPr>
          <p:spPr bwMode="auto">
            <a:xfrm>
              <a:off x="2158" y="2999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28" name="Line 216"/>
            <p:cNvSpPr>
              <a:spLocks noChangeShapeType="1"/>
            </p:cNvSpPr>
            <p:nvPr/>
          </p:nvSpPr>
          <p:spPr bwMode="auto">
            <a:xfrm>
              <a:off x="2158" y="3037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29" name="Line 217"/>
            <p:cNvSpPr>
              <a:spLocks noChangeShapeType="1"/>
            </p:cNvSpPr>
            <p:nvPr/>
          </p:nvSpPr>
          <p:spPr bwMode="auto">
            <a:xfrm>
              <a:off x="2158" y="3075"/>
              <a:ext cx="0" cy="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30" name="Line 218"/>
            <p:cNvSpPr>
              <a:spLocks noChangeShapeType="1"/>
            </p:cNvSpPr>
            <p:nvPr/>
          </p:nvSpPr>
          <p:spPr bwMode="auto">
            <a:xfrm>
              <a:off x="2158" y="3112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31" name="Line 219"/>
            <p:cNvSpPr>
              <a:spLocks noChangeShapeType="1"/>
            </p:cNvSpPr>
            <p:nvPr/>
          </p:nvSpPr>
          <p:spPr bwMode="auto">
            <a:xfrm>
              <a:off x="2158" y="3149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32" name="Line 220"/>
            <p:cNvSpPr>
              <a:spLocks noChangeShapeType="1"/>
            </p:cNvSpPr>
            <p:nvPr/>
          </p:nvSpPr>
          <p:spPr bwMode="auto">
            <a:xfrm>
              <a:off x="2158" y="3187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33" name="Line 221"/>
            <p:cNvSpPr>
              <a:spLocks noChangeShapeType="1"/>
            </p:cNvSpPr>
            <p:nvPr/>
          </p:nvSpPr>
          <p:spPr bwMode="auto">
            <a:xfrm>
              <a:off x="2158" y="3225"/>
              <a:ext cx="0" cy="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34" name="Line 222"/>
            <p:cNvSpPr>
              <a:spLocks noChangeShapeType="1"/>
            </p:cNvSpPr>
            <p:nvPr/>
          </p:nvSpPr>
          <p:spPr bwMode="auto">
            <a:xfrm>
              <a:off x="2158" y="3262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35" name="Line 223"/>
            <p:cNvSpPr>
              <a:spLocks noChangeShapeType="1"/>
            </p:cNvSpPr>
            <p:nvPr/>
          </p:nvSpPr>
          <p:spPr bwMode="auto">
            <a:xfrm>
              <a:off x="2158" y="3300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36" name="Line 224"/>
            <p:cNvSpPr>
              <a:spLocks noChangeShapeType="1"/>
            </p:cNvSpPr>
            <p:nvPr/>
          </p:nvSpPr>
          <p:spPr bwMode="auto">
            <a:xfrm>
              <a:off x="2158" y="3338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37" name="Line 225"/>
            <p:cNvSpPr>
              <a:spLocks noChangeShapeType="1"/>
            </p:cNvSpPr>
            <p:nvPr/>
          </p:nvSpPr>
          <p:spPr bwMode="auto">
            <a:xfrm>
              <a:off x="2158" y="3376"/>
              <a:ext cx="0" cy="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38" name="Freeform 226"/>
            <p:cNvSpPr>
              <a:spLocks/>
            </p:cNvSpPr>
            <p:nvPr/>
          </p:nvSpPr>
          <p:spPr bwMode="auto">
            <a:xfrm>
              <a:off x="2158" y="3412"/>
              <a:ext cx="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noFill/>
            <a:ln w="25400" cap="rnd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39" name="Line 227"/>
            <p:cNvSpPr>
              <a:spLocks noChangeShapeType="1"/>
            </p:cNvSpPr>
            <p:nvPr/>
          </p:nvSpPr>
          <p:spPr bwMode="auto">
            <a:xfrm>
              <a:off x="2179" y="3259"/>
              <a:ext cx="6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40" name="Freeform 228"/>
            <p:cNvSpPr>
              <a:spLocks/>
            </p:cNvSpPr>
            <p:nvPr/>
          </p:nvSpPr>
          <p:spPr bwMode="auto">
            <a:xfrm>
              <a:off x="2778" y="3244"/>
              <a:ext cx="65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14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65" h="29">
                  <a:moveTo>
                    <a:pt x="0" y="0"/>
                  </a:moveTo>
                  <a:lnTo>
                    <a:pt x="64" y="14"/>
                  </a:lnTo>
                  <a:lnTo>
                    <a:pt x="0" y="2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41" name="Freeform 229"/>
            <p:cNvSpPr>
              <a:spLocks/>
            </p:cNvSpPr>
            <p:nvPr/>
          </p:nvSpPr>
          <p:spPr bwMode="auto">
            <a:xfrm>
              <a:off x="2165" y="3244"/>
              <a:ext cx="65" cy="29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0" y="14"/>
                </a:cxn>
                <a:cxn ang="0">
                  <a:pos x="64" y="0"/>
                </a:cxn>
                <a:cxn ang="0">
                  <a:pos x="64" y="28"/>
                </a:cxn>
              </a:cxnLst>
              <a:rect l="0" t="0" r="r" b="b"/>
              <a:pathLst>
                <a:path w="65" h="29">
                  <a:moveTo>
                    <a:pt x="64" y="28"/>
                  </a:moveTo>
                  <a:lnTo>
                    <a:pt x="0" y="14"/>
                  </a:lnTo>
                  <a:lnTo>
                    <a:pt x="64" y="0"/>
                  </a:lnTo>
                  <a:lnTo>
                    <a:pt x="64" y="28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42" name="Line 230"/>
            <p:cNvSpPr>
              <a:spLocks noChangeShapeType="1"/>
            </p:cNvSpPr>
            <p:nvPr/>
          </p:nvSpPr>
          <p:spPr bwMode="auto">
            <a:xfrm>
              <a:off x="4332" y="3276"/>
              <a:ext cx="2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43" name="Freeform 231"/>
            <p:cNvSpPr>
              <a:spLocks/>
            </p:cNvSpPr>
            <p:nvPr/>
          </p:nvSpPr>
          <p:spPr bwMode="auto">
            <a:xfrm>
              <a:off x="4565" y="3261"/>
              <a:ext cx="65" cy="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14"/>
                </a:cxn>
                <a:cxn ang="0">
                  <a:pos x="0" y="30"/>
                </a:cxn>
                <a:cxn ang="0">
                  <a:pos x="0" y="0"/>
                </a:cxn>
              </a:cxnLst>
              <a:rect l="0" t="0" r="r" b="b"/>
              <a:pathLst>
                <a:path w="65" h="31">
                  <a:moveTo>
                    <a:pt x="0" y="0"/>
                  </a:moveTo>
                  <a:lnTo>
                    <a:pt x="64" y="14"/>
                  </a:lnTo>
                  <a:lnTo>
                    <a:pt x="0" y="3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44" name="Freeform 232"/>
            <p:cNvSpPr>
              <a:spLocks/>
            </p:cNvSpPr>
            <p:nvPr/>
          </p:nvSpPr>
          <p:spPr bwMode="auto">
            <a:xfrm>
              <a:off x="4318" y="3261"/>
              <a:ext cx="65" cy="31"/>
            </a:xfrm>
            <a:custGeom>
              <a:avLst/>
              <a:gdLst/>
              <a:ahLst/>
              <a:cxnLst>
                <a:cxn ang="0">
                  <a:pos x="64" y="30"/>
                </a:cxn>
                <a:cxn ang="0">
                  <a:pos x="0" y="14"/>
                </a:cxn>
                <a:cxn ang="0">
                  <a:pos x="64" y="0"/>
                </a:cxn>
                <a:cxn ang="0">
                  <a:pos x="64" y="30"/>
                </a:cxn>
              </a:cxnLst>
              <a:rect l="0" t="0" r="r" b="b"/>
              <a:pathLst>
                <a:path w="65" h="31">
                  <a:moveTo>
                    <a:pt x="64" y="30"/>
                  </a:moveTo>
                  <a:lnTo>
                    <a:pt x="0" y="14"/>
                  </a:lnTo>
                  <a:lnTo>
                    <a:pt x="64" y="0"/>
                  </a:lnTo>
                  <a:lnTo>
                    <a:pt x="64" y="3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45" name="Rectangle 233"/>
            <p:cNvSpPr>
              <a:spLocks noChangeArrowheads="1"/>
            </p:cNvSpPr>
            <p:nvPr/>
          </p:nvSpPr>
          <p:spPr bwMode="auto">
            <a:xfrm>
              <a:off x="4022" y="3713"/>
              <a:ext cx="109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700">
                  <a:solidFill>
                    <a:srgbClr val="000000"/>
                  </a:solidFill>
                  <a:latin typeface="Arial MT" charset="0"/>
                </a:rPr>
                <a:t>Lower Transition </a:t>
              </a:r>
            </a:p>
          </p:txBody>
        </p:sp>
        <p:sp>
          <p:nvSpPr>
            <p:cNvPr id="39146" name="Rectangle 234"/>
            <p:cNvSpPr>
              <a:spLocks noChangeArrowheads="1"/>
            </p:cNvSpPr>
            <p:nvPr/>
          </p:nvSpPr>
          <p:spPr bwMode="auto">
            <a:xfrm>
              <a:off x="4022" y="3873"/>
              <a:ext cx="395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700">
                  <a:solidFill>
                    <a:srgbClr val="000000"/>
                  </a:solidFill>
                  <a:latin typeface="Arial MT" charset="0"/>
                </a:rPr>
                <a:t>Zone</a:t>
              </a:r>
            </a:p>
          </p:txBody>
        </p:sp>
        <p:sp>
          <p:nvSpPr>
            <p:cNvPr id="39147" name="Line 235"/>
            <p:cNvSpPr>
              <a:spLocks noChangeShapeType="1"/>
            </p:cNvSpPr>
            <p:nvPr/>
          </p:nvSpPr>
          <p:spPr bwMode="auto">
            <a:xfrm flipV="1">
              <a:off x="2503" y="3313"/>
              <a:ext cx="0" cy="4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48" name="Freeform 236"/>
            <p:cNvSpPr>
              <a:spLocks/>
            </p:cNvSpPr>
            <p:nvPr/>
          </p:nvSpPr>
          <p:spPr bwMode="auto">
            <a:xfrm>
              <a:off x="2471" y="3299"/>
              <a:ext cx="65" cy="114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32" y="0"/>
                </a:cxn>
                <a:cxn ang="0">
                  <a:pos x="64" y="113"/>
                </a:cxn>
                <a:cxn ang="0">
                  <a:pos x="0" y="113"/>
                </a:cxn>
              </a:cxnLst>
              <a:rect l="0" t="0" r="r" b="b"/>
              <a:pathLst>
                <a:path w="65" h="114">
                  <a:moveTo>
                    <a:pt x="0" y="113"/>
                  </a:moveTo>
                  <a:lnTo>
                    <a:pt x="32" y="0"/>
                  </a:lnTo>
                  <a:lnTo>
                    <a:pt x="64" y="113"/>
                  </a:lnTo>
                  <a:lnTo>
                    <a:pt x="0" y="113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49" name="Rectangle 237"/>
            <p:cNvSpPr>
              <a:spLocks noChangeArrowheads="1"/>
            </p:cNvSpPr>
            <p:nvPr/>
          </p:nvSpPr>
          <p:spPr bwMode="auto">
            <a:xfrm>
              <a:off x="1991" y="3748"/>
              <a:ext cx="108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700">
                  <a:solidFill>
                    <a:srgbClr val="000000"/>
                  </a:solidFill>
                  <a:latin typeface="Arial MT" charset="0"/>
                </a:rPr>
                <a:t>Upper Transition </a:t>
              </a:r>
            </a:p>
          </p:txBody>
        </p:sp>
        <p:sp>
          <p:nvSpPr>
            <p:cNvPr id="39150" name="Rectangle 238"/>
            <p:cNvSpPr>
              <a:spLocks noChangeArrowheads="1"/>
            </p:cNvSpPr>
            <p:nvPr/>
          </p:nvSpPr>
          <p:spPr bwMode="auto">
            <a:xfrm>
              <a:off x="1991" y="3908"/>
              <a:ext cx="395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700">
                  <a:solidFill>
                    <a:srgbClr val="000000"/>
                  </a:solidFill>
                  <a:latin typeface="Arial MT" charset="0"/>
                </a:rPr>
                <a:t>Zone</a:t>
              </a:r>
            </a:p>
          </p:txBody>
        </p:sp>
        <p:sp>
          <p:nvSpPr>
            <p:cNvPr id="39151" name="Line 239"/>
            <p:cNvSpPr>
              <a:spLocks noChangeShapeType="1"/>
            </p:cNvSpPr>
            <p:nvPr/>
          </p:nvSpPr>
          <p:spPr bwMode="auto">
            <a:xfrm flipV="1">
              <a:off x="4494" y="3349"/>
              <a:ext cx="0" cy="3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52" name="Freeform 240"/>
            <p:cNvSpPr>
              <a:spLocks/>
            </p:cNvSpPr>
            <p:nvPr/>
          </p:nvSpPr>
          <p:spPr bwMode="auto">
            <a:xfrm>
              <a:off x="4462" y="3335"/>
              <a:ext cx="65" cy="114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32" y="0"/>
                </a:cxn>
                <a:cxn ang="0">
                  <a:pos x="64" y="113"/>
                </a:cxn>
                <a:cxn ang="0">
                  <a:pos x="0" y="113"/>
                </a:cxn>
              </a:cxnLst>
              <a:rect l="0" t="0" r="r" b="b"/>
              <a:pathLst>
                <a:path w="65" h="114">
                  <a:moveTo>
                    <a:pt x="0" y="113"/>
                  </a:moveTo>
                  <a:lnTo>
                    <a:pt x="32" y="0"/>
                  </a:lnTo>
                  <a:lnTo>
                    <a:pt x="64" y="113"/>
                  </a:lnTo>
                  <a:lnTo>
                    <a:pt x="0" y="113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53" name="Rectangle 241"/>
            <p:cNvSpPr>
              <a:spLocks noChangeArrowheads="1"/>
            </p:cNvSpPr>
            <p:nvPr/>
          </p:nvSpPr>
          <p:spPr bwMode="auto">
            <a:xfrm>
              <a:off x="3310" y="1427"/>
              <a:ext cx="43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200">
                  <a:solidFill>
                    <a:srgbClr val="000000"/>
                  </a:solidFill>
                  <a:latin typeface="Arial MT" charset="0"/>
                </a:rPr>
                <a:t>WM</a:t>
              </a:r>
            </a:p>
          </p:txBody>
        </p:sp>
        <p:sp>
          <p:nvSpPr>
            <p:cNvPr id="39154" name="Rectangle 242"/>
            <p:cNvSpPr>
              <a:spLocks noChangeArrowheads="1"/>
            </p:cNvSpPr>
            <p:nvPr/>
          </p:nvSpPr>
          <p:spPr bwMode="auto">
            <a:xfrm>
              <a:off x="4794" y="1391"/>
              <a:ext cx="39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200">
                  <a:solidFill>
                    <a:srgbClr val="000000"/>
                  </a:solidFill>
                  <a:latin typeface="Arial MT" charset="0"/>
                </a:rPr>
                <a:t>WL</a:t>
              </a:r>
            </a:p>
          </p:txBody>
        </p:sp>
        <p:sp>
          <p:nvSpPr>
            <p:cNvPr id="39155" name="Rectangle 243"/>
            <p:cNvSpPr>
              <a:spLocks noChangeArrowheads="1"/>
            </p:cNvSpPr>
            <p:nvPr/>
          </p:nvSpPr>
          <p:spPr bwMode="auto">
            <a:xfrm>
              <a:off x="1503" y="1410"/>
              <a:ext cx="40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200">
                  <a:solidFill>
                    <a:srgbClr val="000000"/>
                  </a:solidFill>
                  <a:latin typeface="Arial MT" charset="0"/>
                </a:rPr>
                <a:t>WU</a:t>
              </a:r>
            </a:p>
          </p:txBody>
        </p:sp>
        <p:sp>
          <p:nvSpPr>
            <p:cNvPr id="39156" name="Rectangle 244"/>
            <p:cNvSpPr>
              <a:spLocks noChangeArrowheads="1"/>
            </p:cNvSpPr>
            <p:nvPr/>
          </p:nvSpPr>
          <p:spPr bwMode="auto">
            <a:xfrm>
              <a:off x="4813" y="2588"/>
              <a:ext cx="6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700">
                  <a:solidFill>
                    <a:srgbClr val="000000"/>
                  </a:solidFill>
                  <a:latin typeface="Arial MT" charset="0"/>
                </a:rPr>
                <a:t>Operator </a:t>
              </a:r>
            </a:p>
          </p:txBody>
        </p:sp>
        <p:sp>
          <p:nvSpPr>
            <p:cNvPr id="39157" name="Rectangle 245"/>
            <p:cNvSpPr>
              <a:spLocks noChangeArrowheads="1"/>
            </p:cNvSpPr>
            <p:nvPr/>
          </p:nvSpPr>
          <p:spPr bwMode="auto">
            <a:xfrm>
              <a:off x="4813" y="2747"/>
              <a:ext cx="66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700">
                  <a:solidFill>
                    <a:srgbClr val="000000"/>
                  </a:solidFill>
                  <a:latin typeface="Arial MT" charset="0"/>
                </a:rPr>
                <a:t>Specified </a:t>
              </a:r>
            </a:p>
          </p:txBody>
        </p:sp>
        <p:sp>
          <p:nvSpPr>
            <p:cNvPr id="39158" name="Rectangle 246"/>
            <p:cNvSpPr>
              <a:spLocks noChangeArrowheads="1"/>
            </p:cNvSpPr>
            <p:nvPr/>
          </p:nvSpPr>
          <p:spPr bwMode="auto">
            <a:xfrm>
              <a:off x="4813" y="2907"/>
              <a:ext cx="70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700">
                  <a:solidFill>
                    <a:srgbClr val="000000"/>
                  </a:solidFill>
                  <a:latin typeface="Arial MT" charset="0"/>
                </a:rPr>
                <a:t>Low Limit</a:t>
              </a:r>
            </a:p>
          </p:txBody>
        </p:sp>
        <p:sp>
          <p:nvSpPr>
            <p:cNvPr id="39159" name="Rectangle 247"/>
            <p:cNvSpPr>
              <a:spLocks noChangeArrowheads="1"/>
            </p:cNvSpPr>
            <p:nvPr/>
          </p:nvSpPr>
          <p:spPr bwMode="auto">
            <a:xfrm>
              <a:off x="1259" y="2553"/>
              <a:ext cx="6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700">
                  <a:solidFill>
                    <a:srgbClr val="000000"/>
                  </a:solidFill>
                  <a:latin typeface="Arial MT" charset="0"/>
                </a:rPr>
                <a:t>Operator </a:t>
              </a:r>
            </a:p>
          </p:txBody>
        </p:sp>
        <p:sp>
          <p:nvSpPr>
            <p:cNvPr id="39160" name="Rectangle 248"/>
            <p:cNvSpPr>
              <a:spLocks noChangeArrowheads="1"/>
            </p:cNvSpPr>
            <p:nvPr/>
          </p:nvSpPr>
          <p:spPr bwMode="auto">
            <a:xfrm>
              <a:off x="1259" y="2712"/>
              <a:ext cx="66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700">
                  <a:solidFill>
                    <a:srgbClr val="000000"/>
                  </a:solidFill>
                  <a:latin typeface="Arial MT" charset="0"/>
                </a:rPr>
                <a:t>Specified </a:t>
              </a:r>
            </a:p>
          </p:txBody>
        </p:sp>
        <p:sp>
          <p:nvSpPr>
            <p:cNvPr id="39161" name="Rectangle 249"/>
            <p:cNvSpPr>
              <a:spLocks noChangeArrowheads="1"/>
            </p:cNvSpPr>
            <p:nvPr/>
          </p:nvSpPr>
          <p:spPr bwMode="auto">
            <a:xfrm>
              <a:off x="1259" y="2872"/>
              <a:ext cx="72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700">
                  <a:solidFill>
                    <a:srgbClr val="000000"/>
                  </a:solidFill>
                  <a:latin typeface="Arial MT" charset="0"/>
                </a:rPr>
                <a:t>High Limit</a:t>
              </a:r>
            </a:p>
          </p:txBody>
        </p:sp>
        <p:sp>
          <p:nvSpPr>
            <p:cNvPr id="39162" name="Line 250"/>
            <p:cNvSpPr>
              <a:spLocks noChangeShapeType="1"/>
            </p:cNvSpPr>
            <p:nvPr/>
          </p:nvSpPr>
          <p:spPr bwMode="auto">
            <a:xfrm flipV="1">
              <a:off x="1611" y="1921"/>
              <a:ext cx="445" cy="6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63" name="Freeform 251"/>
            <p:cNvSpPr>
              <a:spLocks/>
            </p:cNvSpPr>
            <p:nvPr/>
          </p:nvSpPr>
          <p:spPr bwMode="auto">
            <a:xfrm>
              <a:off x="1967" y="1909"/>
              <a:ext cx="98" cy="112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97" y="0"/>
                </a:cxn>
                <a:cxn ang="0">
                  <a:pos x="54" y="111"/>
                </a:cxn>
                <a:cxn ang="0">
                  <a:pos x="0" y="80"/>
                </a:cxn>
              </a:cxnLst>
              <a:rect l="0" t="0" r="r" b="b"/>
              <a:pathLst>
                <a:path w="98" h="112">
                  <a:moveTo>
                    <a:pt x="0" y="80"/>
                  </a:moveTo>
                  <a:lnTo>
                    <a:pt x="97" y="0"/>
                  </a:lnTo>
                  <a:lnTo>
                    <a:pt x="54" y="111"/>
                  </a:lnTo>
                  <a:lnTo>
                    <a:pt x="0" y="8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64" name="Line 252"/>
            <p:cNvSpPr>
              <a:spLocks noChangeShapeType="1"/>
            </p:cNvSpPr>
            <p:nvPr/>
          </p:nvSpPr>
          <p:spPr bwMode="auto">
            <a:xfrm flipH="1" flipV="1">
              <a:off x="4698" y="2312"/>
              <a:ext cx="445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65" name="Freeform 253"/>
            <p:cNvSpPr>
              <a:spLocks/>
            </p:cNvSpPr>
            <p:nvPr/>
          </p:nvSpPr>
          <p:spPr bwMode="auto">
            <a:xfrm>
              <a:off x="4685" y="2306"/>
              <a:ext cx="127" cy="85"/>
            </a:xfrm>
            <a:custGeom>
              <a:avLst/>
              <a:gdLst/>
              <a:ahLst/>
              <a:cxnLst>
                <a:cxn ang="0">
                  <a:pos x="91" y="84"/>
                </a:cxn>
                <a:cxn ang="0">
                  <a:pos x="0" y="0"/>
                </a:cxn>
                <a:cxn ang="0">
                  <a:pos x="126" y="36"/>
                </a:cxn>
                <a:cxn ang="0">
                  <a:pos x="91" y="84"/>
                </a:cxn>
              </a:cxnLst>
              <a:rect l="0" t="0" r="r" b="b"/>
              <a:pathLst>
                <a:path w="127" h="85">
                  <a:moveTo>
                    <a:pt x="91" y="84"/>
                  </a:moveTo>
                  <a:lnTo>
                    <a:pt x="0" y="0"/>
                  </a:lnTo>
                  <a:lnTo>
                    <a:pt x="126" y="36"/>
                  </a:lnTo>
                  <a:lnTo>
                    <a:pt x="91" y="8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9167" name="Rectangle 25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DMCplus Controller Dynamic Weighting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0012-9467-4572-8F77-B41F02D56313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Dynamic Weighting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Dynamic Weighting</a:t>
            </a:r>
          </a:p>
          <a:p>
            <a:pPr lvl="1"/>
            <a:r>
              <a:rPr lang="en-US" altLang="ko-KR"/>
              <a:t>Controller Tuning is Automatically Adjusted As Dependent Variables Move Closer to Limit</a:t>
            </a:r>
          </a:p>
          <a:p>
            <a:pPr lvl="1"/>
            <a:r>
              <a:rPr lang="en-US" altLang="ko-KR"/>
              <a:t>Controls Tightly Only Those Variables That Are Close To Their Respective Dependent Variable Limits</a:t>
            </a:r>
          </a:p>
          <a:p>
            <a:pPr lvl="1"/>
            <a:r>
              <a:rPr lang="en-US" altLang="ko-KR"/>
              <a:t>User Specified</a:t>
            </a:r>
          </a:p>
          <a:p>
            <a:pPr lvl="2"/>
            <a:r>
              <a:rPr lang="en-US" altLang="ko-KR"/>
              <a:t>Default Setting Is For A Flat Profile(Equal Weighting)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4759-0E7C-4946-98DF-55746B0FB000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   DMCplus...</a:t>
            </a:r>
            <a:r>
              <a:rPr lang="en-US" altLang="ko-KR" sz="2300" i="1"/>
              <a:t>AspenTech</a:t>
            </a:r>
            <a:r>
              <a:rPr lang="en-US" altLang="ko-KR" sz="2300" i="1">
                <a:latin typeface="Times New Roman"/>
              </a:rPr>
              <a:t>’</a:t>
            </a:r>
            <a:r>
              <a:rPr lang="en-US" altLang="ko-KR" sz="2300" i="1"/>
              <a:t>s Advanced Control Technology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New Generation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 of control technology</a:t>
            </a:r>
          </a:p>
          <a:p>
            <a:r>
              <a:rPr lang="en-US" altLang="ko-KR"/>
              <a:t>Derived from both SMCA and </a:t>
            </a:r>
            <a:r>
              <a:rPr lang="en-US" altLang="ko-KR" baseline="7000"/>
              <a:t>[</a:t>
            </a:r>
            <a:r>
              <a:rPr lang="en-US" altLang="ko-KR"/>
              <a:t>DMC</a:t>
            </a:r>
            <a:r>
              <a:rPr lang="en-US" altLang="ko-KR" baseline="7000"/>
              <a:t>]</a:t>
            </a:r>
            <a:r>
              <a:rPr lang="en-US" altLang="ko-KR"/>
              <a:t> </a:t>
            </a:r>
          </a:p>
          <a:p>
            <a:r>
              <a:rPr lang="en-US" altLang="ko-KR"/>
              <a:t>Standard process control system interconnect layer</a:t>
            </a:r>
          </a:p>
          <a:p>
            <a:r>
              <a:rPr lang="en-US" altLang="ko-KR"/>
              <a:t>Basis for future AspenTech advanced control technology</a:t>
            </a: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864-B7B9-4F13-B52A-96B2EC2BE823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Dynamic Weighting (con</a:t>
            </a:r>
            <a:r>
              <a:rPr lang="en-US" altLang="ko-KR">
                <a:latin typeface="Times New Roman"/>
              </a:rPr>
              <a:t>’</a:t>
            </a:r>
            <a:r>
              <a:rPr lang="en-US" altLang="ko-KR"/>
              <a:t>t.)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 altLang="ko-KR"/>
              <a:t>On-Line Tuning</a:t>
            </a:r>
          </a:p>
          <a:p>
            <a:pPr lvl="2"/>
            <a:r>
              <a:rPr lang="en-US" altLang="ko-KR"/>
              <a:t>Controller Tuning Constants Can Be Adjusted On-Line</a:t>
            </a:r>
          </a:p>
          <a:p>
            <a:pPr lvl="2"/>
            <a:r>
              <a:rPr lang="en-US" altLang="ko-KR"/>
              <a:t>Move Suppression</a:t>
            </a:r>
          </a:p>
          <a:p>
            <a:pPr lvl="2"/>
            <a:r>
              <a:rPr lang="en-US" altLang="ko-KR"/>
              <a:t>Equal Concern</a:t>
            </a:r>
          </a:p>
          <a:p>
            <a:pPr lvl="2"/>
            <a:r>
              <a:rPr lang="en-US" altLang="ko-KR"/>
              <a:t>No Off-Line Work Is Required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A405-5A3F-4837-8595-21E703DD0F90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4243388" y="271463"/>
            <a:ext cx="1728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379913" y="6535738"/>
            <a:ext cx="24955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500" b="1">
                <a:solidFill>
                  <a:srgbClr val="000080"/>
                </a:solidFill>
                <a:latin typeface="Times New Roman" pitchFamily="18" charset="0"/>
              </a:rPr>
              <a:t>Time Horizon (120 Minutes)</a:t>
            </a:r>
          </a:p>
        </p:txBody>
      </p:sp>
      <p:grpSp>
        <p:nvGrpSpPr>
          <p:cNvPr id="45180" name="Group 124"/>
          <p:cNvGrpSpPr>
            <a:grpSpLocks/>
          </p:cNvGrpSpPr>
          <p:nvPr/>
        </p:nvGrpSpPr>
        <p:grpSpPr bwMode="auto">
          <a:xfrm>
            <a:off x="2687638" y="1835150"/>
            <a:ext cx="5053012" cy="4883150"/>
            <a:chOff x="1693" y="1156"/>
            <a:chExt cx="3183" cy="3076"/>
          </a:xfrm>
        </p:grpSpPr>
        <p:sp>
          <p:nvSpPr>
            <p:cNvPr id="45060" name="Rectangle 4"/>
            <p:cNvSpPr>
              <a:spLocks noChangeArrowheads="1"/>
            </p:cNvSpPr>
            <p:nvPr/>
          </p:nvSpPr>
          <p:spPr bwMode="auto">
            <a:xfrm>
              <a:off x="4386" y="3789"/>
              <a:ext cx="4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 MT" charset="0"/>
                </a:rPr>
                <a:t>Low Limit</a:t>
              </a:r>
            </a:p>
          </p:txBody>
        </p:sp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4389" y="1889"/>
              <a:ext cx="4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 MT" charset="0"/>
                </a:rPr>
                <a:t>Low Limit</a:t>
              </a:r>
            </a:p>
          </p:txBody>
        </p:sp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4416" y="2464"/>
              <a:ext cx="4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 MT" charset="0"/>
                </a:rPr>
                <a:t>Low Limit</a:t>
              </a:r>
            </a:p>
          </p:txBody>
        </p:sp>
        <p:sp>
          <p:nvSpPr>
            <p:cNvPr id="45063" name="Rectangle 7"/>
            <p:cNvSpPr>
              <a:spLocks noChangeArrowheads="1"/>
            </p:cNvSpPr>
            <p:nvPr/>
          </p:nvSpPr>
          <p:spPr bwMode="auto">
            <a:xfrm>
              <a:off x="4402" y="3164"/>
              <a:ext cx="4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 MT" charset="0"/>
                </a:rPr>
                <a:t>Low Limit</a:t>
              </a: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2414" y="1156"/>
              <a:ext cx="3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 MT" charset="0"/>
                </a:rPr>
                <a:t>Upper </a:t>
              </a:r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2414" y="1279"/>
              <a:ext cx="7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 MT" charset="0"/>
                </a:rPr>
                <a:t>Transition Zone</a:t>
              </a:r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>
              <a:off x="2502" y="3994"/>
              <a:ext cx="18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>
              <a:off x="2513" y="1960"/>
              <a:ext cx="195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1859" y="2748"/>
              <a:ext cx="471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800">
                  <a:solidFill>
                    <a:srgbClr val="000000"/>
                  </a:solidFill>
                  <a:latin typeface="Arial MT" charset="0"/>
                </a:rPr>
                <a:t>Manipulated  </a:t>
              </a:r>
            </a:p>
          </p:txBody>
        </p:sp>
        <p:sp>
          <p:nvSpPr>
            <p:cNvPr id="45069" name="Rectangle 13"/>
            <p:cNvSpPr>
              <a:spLocks noChangeArrowheads="1"/>
            </p:cNvSpPr>
            <p:nvPr/>
          </p:nvSpPr>
          <p:spPr bwMode="auto">
            <a:xfrm>
              <a:off x="1859" y="2834"/>
              <a:ext cx="38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800">
                  <a:solidFill>
                    <a:srgbClr val="000000"/>
                  </a:solidFill>
                  <a:latin typeface="Arial MT" charset="0"/>
                </a:rPr>
                <a:t>Variable 1</a:t>
              </a:r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1922" y="2239"/>
              <a:ext cx="4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 MT" charset="0"/>
                </a:rPr>
                <a:t>Controlled </a:t>
              </a:r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1922" y="2359"/>
              <a:ext cx="4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 MT" charset="0"/>
                </a:rPr>
                <a:t>Variable </a:t>
              </a:r>
            </a:p>
          </p:txBody>
        </p:sp>
        <p:sp>
          <p:nvSpPr>
            <p:cNvPr id="45072" name="Rectangle 16"/>
            <p:cNvSpPr>
              <a:spLocks noChangeArrowheads="1"/>
            </p:cNvSpPr>
            <p:nvPr/>
          </p:nvSpPr>
          <p:spPr bwMode="auto">
            <a:xfrm>
              <a:off x="2220" y="2343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 MT" charset="0"/>
                </a:rPr>
                <a:t>2</a:t>
              </a:r>
            </a:p>
          </p:txBody>
        </p:sp>
        <p:sp>
          <p:nvSpPr>
            <p:cNvPr id="45073" name="Line 17"/>
            <p:cNvSpPr>
              <a:spLocks noChangeShapeType="1"/>
            </p:cNvSpPr>
            <p:nvPr/>
          </p:nvSpPr>
          <p:spPr bwMode="auto">
            <a:xfrm>
              <a:off x="2491" y="2161"/>
              <a:ext cx="195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74" name="Rectangle 18"/>
            <p:cNvSpPr>
              <a:spLocks noChangeArrowheads="1"/>
            </p:cNvSpPr>
            <p:nvPr/>
          </p:nvSpPr>
          <p:spPr bwMode="auto">
            <a:xfrm>
              <a:off x="4124" y="4025"/>
              <a:ext cx="35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imes New Roman" pitchFamily="18" charset="0"/>
                </a:rPr>
                <a:t>t = SS</a:t>
              </a:r>
            </a:p>
          </p:txBody>
        </p:sp>
        <p:sp>
          <p:nvSpPr>
            <p:cNvPr id="45075" name="Freeform 19"/>
            <p:cNvSpPr>
              <a:spLocks/>
            </p:cNvSpPr>
            <p:nvPr/>
          </p:nvSpPr>
          <p:spPr bwMode="auto">
            <a:xfrm>
              <a:off x="2486" y="2284"/>
              <a:ext cx="1838" cy="1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" y="53"/>
                </a:cxn>
                <a:cxn ang="0">
                  <a:pos x="225" y="91"/>
                </a:cxn>
                <a:cxn ang="0">
                  <a:pos x="308" y="113"/>
                </a:cxn>
                <a:cxn ang="0">
                  <a:pos x="338" y="116"/>
                </a:cxn>
                <a:cxn ang="0">
                  <a:pos x="355" y="116"/>
                </a:cxn>
                <a:cxn ang="0">
                  <a:pos x="372" y="116"/>
                </a:cxn>
                <a:cxn ang="0">
                  <a:pos x="449" y="111"/>
                </a:cxn>
                <a:cxn ang="0">
                  <a:pos x="620" y="86"/>
                </a:cxn>
                <a:cxn ang="0">
                  <a:pos x="791" y="57"/>
                </a:cxn>
                <a:cxn ang="0">
                  <a:pos x="934" y="41"/>
                </a:cxn>
                <a:cxn ang="0">
                  <a:pos x="962" y="41"/>
                </a:cxn>
                <a:cxn ang="0">
                  <a:pos x="977" y="41"/>
                </a:cxn>
                <a:cxn ang="0">
                  <a:pos x="993" y="42"/>
                </a:cxn>
                <a:cxn ang="0">
                  <a:pos x="1061" y="45"/>
                </a:cxn>
                <a:cxn ang="0">
                  <a:pos x="1216" y="59"/>
                </a:cxn>
                <a:cxn ang="0">
                  <a:pos x="1498" y="82"/>
                </a:cxn>
                <a:cxn ang="0">
                  <a:pos x="1699" y="84"/>
                </a:cxn>
                <a:cxn ang="0">
                  <a:pos x="1837" y="82"/>
                </a:cxn>
              </a:cxnLst>
              <a:rect l="0" t="0" r="r" b="b"/>
              <a:pathLst>
                <a:path w="1838" h="117">
                  <a:moveTo>
                    <a:pt x="0" y="0"/>
                  </a:moveTo>
                  <a:lnTo>
                    <a:pt x="123" y="53"/>
                  </a:lnTo>
                  <a:lnTo>
                    <a:pt x="225" y="91"/>
                  </a:lnTo>
                  <a:lnTo>
                    <a:pt x="308" y="113"/>
                  </a:lnTo>
                  <a:lnTo>
                    <a:pt x="338" y="116"/>
                  </a:lnTo>
                  <a:lnTo>
                    <a:pt x="355" y="116"/>
                  </a:lnTo>
                  <a:lnTo>
                    <a:pt x="372" y="116"/>
                  </a:lnTo>
                  <a:lnTo>
                    <a:pt x="449" y="111"/>
                  </a:lnTo>
                  <a:lnTo>
                    <a:pt x="620" y="86"/>
                  </a:lnTo>
                  <a:lnTo>
                    <a:pt x="791" y="57"/>
                  </a:lnTo>
                  <a:lnTo>
                    <a:pt x="934" y="41"/>
                  </a:lnTo>
                  <a:lnTo>
                    <a:pt x="962" y="41"/>
                  </a:lnTo>
                  <a:lnTo>
                    <a:pt x="977" y="41"/>
                  </a:lnTo>
                  <a:lnTo>
                    <a:pt x="993" y="42"/>
                  </a:lnTo>
                  <a:lnTo>
                    <a:pt x="1061" y="45"/>
                  </a:lnTo>
                  <a:lnTo>
                    <a:pt x="1216" y="59"/>
                  </a:lnTo>
                  <a:lnTo>
                    <a:pt x="1498" y="82"/>
                  </a:lnTo>
                  <a:lnTo>
                    <a:pt x="1699" y="84"/>
                  </a:lnTo>
                  <a:lnTo>
                    <a:pt x="1837" y="82"/>
                  </a:lnTo>
                </a:path>
              </a:pathLst>
            </a:custGeom>
            <a:noFill/>
            <a:ln w="254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>
              <a:off x="2513" y="3426"/>
              <a:ext cx="1953" cy="0"/>
            </a:xfrm>
            <a:prstGeom prst="line">
              <a:avLst/>
            </a:prstGeom>
            <a:noFill/>
            <a:ln w="12700">
              <a:solidFill>
                <a:srgbClr val="808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>
              <a:off x="2484" y="3259"/>
              <a:ext cx="195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78" name="Rectangle 22"/>
            <p:cNvSpPr>
              <a:spLocks noChangeArrowheads="1"/>
            </p:cNvSpPr>
            <p:nvPr/>
          </p:nvSpPr>
          <p:spPr bwMode="auto">
            <a:xfrm>
              <a:off x="4410" y="3345"/>
              <a:ext cx="3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 MT" charset="0"/>
                </a:rPr>
                <a:t>Hi Limit</a:t>
              </a:r>
            </a:p>
          </p:txBody>
        </p:sp>
        <p:sp>
          <p:nvSpPr>
            <p:cNvPr id="45079" name="Rectangle 23"/>
            <p:cNvSpPr>
              <a:spLocks noChangeArrowheads="1"/>
            </p:cNvSpPr>
            <p:nvPr/>
          </p:nvSpPr>
          <p:spPr bwMode="auto">
            <a:xfrm>
              <a:off x="4397" y="2090"/>
              <a:ext cx="3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 MT" charset="0"/>
                </a:rPr>
                <a:t>Hi Limit</a:t>
              </a:r>
            </a:p>
          </p:txBody>
        </p:sp>
        <p:sp>
          <p:nvSpPr>
            <p:cNvPr id="45080" name="Line 24"/>
            <p:cNvSpPr>
              <a:spLocks noChangeShapeType="1"/>
            </p:cNvSpPr>
            <p:nvPr/>
          </p:nvSpPr>
          <p:spPr bwMode="auto">
            <a:xfrm>
              <a:off x="2506" y="2439"/>
              <a:ext cx="1952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81" name="Rectangle 25"/>
            <p:cNvSpPr>
              <a:spLocks noChangeArrowheads="1"/>
            </p:cNvSpPr>
            <p:nvPr/>
          </p:nvSpPr>
          <p:spPr bwMode="auto">
            <a:xfrm>
              <a:off x="4373" y="3565"/>
              <a:ext cx="43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000">
                  <a:solidFill>
                    <a:srgbClr val="004000"/>
                  </a:solidFill>
                  <a:latin typeface="Arial MT" charset="0"/>
                </a:rPr>
                <a:t>LP Target</a:t>
              </a:r>
            </a:p>
          </p:txBody>
        </p:sp>
        <p:sp>
          <p:nvSpPr>
            <p:cNvPr id="45082" name="Line 26"/>
            <p:cNvSpPr>
              <a:spLocks noChangeShapeType="1"/>
            </p:cNvSpPr>
            <p:nvPr/>
          </p:nvSpPr>
          <p:spPr bwMode="auto">
            <a:xfrm flipH="1">
              <a:off x="2537" y="1653"/>
              <a:ext cx="138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83" name="Line 27"/>
            <p:cNvSpPr>
              <a:spLocks noChangeShapeType="1"/>
            </p:cNvSpPr>
            <p:nvPr/>
          </p:nvSpPr>
          <p:spPr bwMode="auto">
            <a:xfrm flipH="1">
              <a:off x="2653" y="1653"/>
              <a:ext cx="122" cy="1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84" name="Line 28"/>
            <p:cNvSpPr>
              <a:spLocks noChangeShapeType="1"/>
            </p:cNvSpPr>
            <p:nvPr/>
          </p:nvSpPr>
          <p:spPr bwMode="auto">
            <a:xfrm flipH="1">
              <a:off x="2784" y="1646"/>
              <a:ext cx="106" cy="1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85" name="Line 29"/>
            <p:cNvSpPr>
              <a:spLocks noChangeShapeType="1"/>
            </p:cNvSpPr>
            <p:nvPr/>
          </p:nvSpPr>
          <p:spPr bwMode="auto">
            <a:xfrm flipH="1">
              <a:off x="2499" y="1646"/>
              <a:ext cx="53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86" name="Line 30"/>
            <p:cNvSpPr>
              <a:spLocks noChangeShapeType="1"/>
            </p:cNvSpPr>
            <p:nvPr/>
          </p:nvSpPr>
          <p:spPr bwMode="auto">
            <a:xfrm flipH="1">
              <a:off x="2907" y="1653"/>
              <a:ext cx="68" cy="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87" name="Line 31"/>
            <p:cNvSpPr>
              <a:spLocks noChangeShapeType="1"/>
            </p:cNvSpPr>
            <p:nvPr/>
          </p:nvSpPr>
          <p:spPr bwMode="auto">
            <a:xfrm flipH="1">
              <a:off x="3030" y="1646"/>
              <a:ext cx="37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88" name="Line 32"/>
            <p:cNvSpPr>
              <a:spLocks noChangeShapeType="1"/>
            </p:cNvSpPr>
            <p:nvPr/>
          </p:nvSpPr>
          <p:spPr bwMode="auto">
            <a:xfrm flipH="1">
              <a:off x="3500" y="1592"/>
              <a:ext cx="6" cy="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89" name="Line 33"/>
            <p:cNvSpPr>
              <a:spLocks noChangeShapeType="1"/>
            </p:cNvSpPr>
            <p:nvPr/>
          </p:nvSpPr>
          <p:spPr bwMode="auto">
            <a:xfrm flipH="1">
              <a:off x="3592" y="1569"/>
              <a:ext cx="24" cy="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90" name="Line 34"/>
            <p:cNvSpPr>
              <a:spLocks noChangeShapeType="1"/>
            </p:cNvSpPr>
            <p:nvPr/>
          </p:nvSpPr>
          <p:spPr bwMode="auto">
            <a:xfrm flipH="1">
              <a:off x="3392" y="1600"/>
              <a:ext cx="22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91" name="Line 35"/>
            <p:cNvSpPr>
              <a:spLocks noChangeShapeType="1"/>
            </p:cNvSpPr>
            <p:nvPr/>
          </p:nvSpPr>
          <p:spPr bwMode="auto">
            <a:xfrm flipH="1">
              <a:off x="3700" y="1576"/>
              <a:ext cx="14" cy="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92" name="Line 36"/>
            <p:cNvSpPr>
              <a:spLocks noChangeShapeType="1"/>
            </p:cNvSpPr>
            <p:nvPr/>
          </p:nvSpPr>
          <p:spPr bwMode="auto">
            <a:xfrm flipH="1">
              <a:off x="3800" y="1569"/>
              <a:ext cx="22" cy="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93" name="Line 37"/>
            <p:cNvSpPr>
              <a:spLocks noChangeShapeType="1"/>
            </p:cNvSpPr>
            <p:nvPr/>
          </p:nvSpPr>
          <p:spPr bwMode="auto">
            <a:xfrm flipH="1">
              <a:off x="3915" y="1569"/>
              <a:ext cx="15" cy="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94" name="Line 38"/>
            <p:cNvSpPr>
              <a:spLocks noChangeShapeType="1"/>
            </p:cNvSpPr>
            <p:nvPr/>
          </p:nvSpPr>
          <p:spPr bwMode="auto">
            <a:xfrm flipH="1">
              <a:off x="4024" y="1576"/>
              <a:ext cx="21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95" name="Line 39"/>
            <p:cNvSpPr>
              <a:spLocks noChangeShapeType="1"/>
            </p:cNvSpPr>
            <p:nvPr/>
          </p:nvSpPr>
          <p:spPr bwMode="auto">
            <a:xfrm flipH="1">
              <a:off x="4147" y="1576"/>
              <a:ext cx="14" cy="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96" name="Line 40"/>
            <p:cNvSpPr>
              <a:spLocks noChangeShapeType="1"/>
            </p:cNvSpPr>
            <p:nvPr/>
          </p:nvSpPr>
          <p:spPr bwMode="auto">
            <a:xfrm flipH="1">
              <a:off x="4254" y="1576"/>
              <a:ext cx="7" cy="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97" name="Line 41"/>
            <p:cNvSpPr>
              <a:spLocks noChangeShapeType="1"/>
            </p:cNvSpPr>
            <p:nvPr/>
          </p:nvSpPr>
          <p:spPr bwMode="auto">
            <a:xfrm flipH="1">
              <a:off x="2530" y="2332"/>
              <a:ext cx="45" cy="1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98" name="Line 42"/>
            <p:cNvSpPr>
              <a:spLocks noChangeShapeType="1"/>
            </p:cNvSpPr>
            <p:nvPr/>
          </p:nvSpPr>
          <p:spPr bwMode="auto">
            <a:xfrm flipH="1">
              <a:off x="2645" y="2363"/>
              <a:ext cx="30" cy="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99" name="Line 43"/>
            <p:cNvSpPr>
              <a:spLocks noChangeShapeType="1"/>
            </p:cNvSpPr>
            <p:nvPr/>
          </p:nvSpPr>
          <p:spPr bwMode="auto">
            <a:xfrm flipH="1">
              <a:off x="2761" y="2393"/>
              <a:ext cx="22" cy="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00" name="Line 44"/>
            <p:cNvSpPr>
              <a:spLocks noChangeShapeType="1"/>
            </p:cNvSpPr>
            <p:nvPr/>
          </p:nvSpPr>
          <p:spPr bwMode="auto">
            <a:xfrm flipH="1">
              <a:off x="2876" y="2409"/>
              <a:ext cx="14" cy="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01" name="Line 45"/>
            <p:cNvSpPr>
              <a:spLocks noChangeShapeType="1"/>
            </p:cNvSpPr>
            <p:nvPr/>
          </p:nvSpPr>
          <p:spPr bwMode="auto">
            <a:xfrm flipH="1">
              <a:off x="2984" y="2386"/>
              <a:ext cx="14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02" name="Line 46"/>
            <p:cNvSpPr>
              <a:spLocks noChangeShapeType="1"/>
            </p:cNvSpPr>
            <p:nvPr/>
          </p:nvSpPr>
          <p:spPr bwMode="auto">
            <a:xfrm flipH="1">
              <a:off x="3084" y="2370"/>
              <a:ext cx="38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03" name="Line 47"/>
            <p:cNvSpPr>
              <a:spLocks noChangeShapeType="1"/>
            </p:cNvSpPr>
            <p:nvPr/>
          </p:nvSpPr>
          <p:spPr bwMode="auto">
            <a:xfrm flipH="1">
              <a:off x="3446" y="2339"/>
              <a:ext cx="22" cy="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04" name="Line 48"/>
            <p:cNvSpPr>
              <a:spLocks noChangeShapeType="1"/>
            </p:cNvSpPr>
            <p:nvPr/>
          </p:nvSpPr>
          <p:spPr bwMode="auto">
            <a:xfrm flipH="1">
              <a:off x="3546" y="2339"/>
              <a:ext cx="22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05" name="Line 49"/>
            <p:cNvSpPr>
              <a:spLocks noChangeShapeType="1"/>
            </p:cNvSpPr>
            <p:nvPr/>
          </p:nvSpPr>
          <p:spPr bwMode="auto">
            <a:xfrm flipH="1">
              <a:off x="3662" y="2355"/>
              <a:ext cx="22" cy="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06" name="Line 50"/>
            <p:cNvSpPr>
              <a:spLocks noChangeShapeType="1"/>
            </p:cNvSpPr>
            <p:nvPr/>
          </p:nvSpPr>
          <p:spPr bwMode="auto">
            <a:xfrm flipH="1">
              <a:off x="3777" y="2363"/>
              <a:ext cx="22" cy="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07" name="Line 51"/>
            <p:cNvSpPr>
              <a:spLocks noChangeShapeType="1"/>
            </p:cNvSpPr>
            <p:nvPr/>
          </p:nvSpPr>
          <p:spPr bwMode="auto">
            <a:xfrm flipH="1">
              <a:off x="3885" y="2370"/>
              <a:ext cx="22" cy="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08" name="Line 52"/>
            <p:cNvSpPr>
              <a:spLocks noChangeShapeType="1"/>
            </p:cNvSpPr>
            <p:nvPr/>
          </p:nvSpPr>
          <p:spPr bwMode="auto">
            <a:xfrm flipH="1">
              <a:off x="4123" y="2370"/>
              <a:ext cx="23" cy="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09" name="Line 53"/>
            <p:cNvSpPr>
              <a:spLocks noChangeShapeType="1"/>
            </p:cNvSpPr>
            <p:nvPr/>
          </p:nvSpPr>
          <p:spPr bwMode="auto">
            <a:xfrm flipH="1">
              <a:off x="4262" y="2378"/>
              <a:ext cx="14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10" name="Line 54"/>
            <p:cNvSpPr>
              <a:spLocks noChangeShapeType="1"/>
            </p:cNvSpPr>
            <p:nvPr/>
          </p:nvSpPr>
          <p:spPr bwMode="auto">
            <a:xfrm flipH="1">
              <a:off x="4000" y="2363"/>
              <a:ext cx="23" cy="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11" name="Rectangle 55"/>
            <p:cNvSpPr>
              <a:spLocks noChangeArrowheads="1"/>
            </p:cNvSpPr>
            <p:nvPr/>
          </p:nvSpPr>
          <p:spPr bwMode="auto">
            <a:xfrm>
              <a:off x="2895" y="1964"/>
              <a:ext cx="7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 MT" charset="0"/>
                </a:rPr>
                <a:t>Integrated Error</a:t>
              </a:r>
            </a:p>
          </p:txBody>
        </p:sp>
        <p:sp>
          <p:nvSpPr>
            <p:cNvPr id="45112" name="Line 56"/>
            <p:cNvSpPr>
              <a:spLocks noChangeShapeType="1"/>
            </p:cNvSpPr>
            <p:nvPr/>
          </p:nvSpPr>
          <p:spPr bwMode="auto">
            <a:xfrm>
              <a:off x="2491" y="2558"/>
              <a:ext cx="195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13" name="Line 57"/>
            <p:cNvSpPr>
              <a:spLocks noChangeShapeType="1"/>
            </p:cNvSpPr>
            <p:nvPr/>
          </p:nvSpPr>
          <p:spPr bwMode="auto">
            <a:xfrm>
              <a:off x="2483" y="3861"/>
              <a:ext cx="1954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14" name="Line 58"/>
            <p:cNvSpPr>
              <a:spLocks noChangeShapeType="1"/>
            </p:cNvSpPr>
            <p:nvPr/>
          </p:nvSpPr>
          <p:spPr bwMode="auto">
            <a:xfrm>
              <a:off x="2506" y="2782"/>
              <a:ext cx="1954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15" name="Line 59"/>
            <p:cNvSpPr>
              <a:spLocks noChangeShapeType="1"/>
            </p:cNvSpPr>
            <p:nvPr/>
          </p:nvSpPr>
          <p:spPr bwMode="auto">
            <a:xfrm>
              <a:off x="2499" y="3437"/>
              <a:ext cx="1953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16" name="Rectangle 60"/>
            <p:cNvSpPr>
              <a:spLocks noChangeArrowheads="1"/>
            </p:cNvSpPr>
            <p:nvPr/>
          </p:nvSpPr>
          <p:spPr bwMode="auto">
            <a:xfrm>
              <a:off x="1926" y="3636"/>
              <a:ext cx="5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 MT" charset="0"/>
                </a:rPr>
                <a:t>Manipulated  </a:t>
              </a:r>
            </a:p>
          </p:txBody>
        </p:sp>
        <p:sp>
          <p:nvSpPr>
            <p:cNvPr id="45117" name="Rectangle 61"/>
            <p:cNvSpPr>
              <a:spLocks noChangeArrowheads="1"/>
            </p:cNvSpPr>
            <p:nvPr/>
          </p:nvSpPr>
          <p:spPr bwMode="auto">
            <a:xfrm>
              <a:off x="1926" y="3756"/>
              <a:ext cx="4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 MT" charset="0"/>
                </a:rPr>
                <a:t>Variable </a:t>
              </a:r>
            </a:p>
          </p:txBody>
        </p:sp>
        <p:sp>
          <p:nvSpPr>
            <p:cNvPr id="45118" name="Rectangle 62"/>
            <p:cNvSpPr>
              <a:spLocks noChangeArrowheads="1"/>
            </p:cNvSpPr>
            <p:nvPr/>
          </p:nvSpPr>
          <p:spPr bwMode="auto">
            <a:xfrm>
              <a:off x="2224" y="3740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 MT" charset="0"/>
                </a:rPr>
                <a:t>2</a:t>
              </a:r>
            </a:p>
          </p:txBody>
        </p:sp>
        <p:sp>
          <p:nvSpPr>
            <p:cNvPr id="45119" name="Line 63"/>
            <p:cNvSpPr>
              <a:spLocks noChangeShapeType="1"/>
            </p:cNvSpPr>
            <p:nvPr/>
          </p:nvSpPr>
          <p:spPr bwMode="auto">
            <a:xfrm flipH="1">
              <a:off x="3199" y="2347"/>
              <a:ext cx="38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20" name="Line 64"/>
            <p:cNvSpPr>
              <a:spLocks noChangeShapeType="1"/>
            </p:cNvSpPr>
            <p:nvPr/>
          </p:nvSpPr>
          <p:spPr bwMode="auto">
            <a:xfrm flipH="1">
              <a:off x="3323" y="2339"/>
              <a:ext cx="30" cy="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21" name="Line 65"/>
            <p:cNvSpPr>
              <a:spLocks noChangeShapeType="1"/>
            </p:cNvSpPr>
            <p:nvPr/>
          </p:nvSpPr>
          <p:spPr bwMode="auto">
            <a:xfrm>
              <a:off x="2513" y="3110"/>
              <a:ext cx="1953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22" name="Rectangle 66"/>
            <p:cNvSpPr>
              <a:spLocks noChangeArrowheads="1"/>
            </p:cNvSpPr>
            <p:nvPr/>
          </p:nvSpPr>
          <p:spPr bwMode="auto">
            <a:xfrm>
              <a:off x="4410" y="2705"/>
              <a:ext cx="3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 MT" charset="0"/>
                </a:rPr>
                <a:t>Hi Limit</a:t>
              </a:r>
            </a:p>
          </p:txBody>
        </p:sp>
        <p:sp>
          <p:nvSpPr>
            <p:cNvPr id="45123" name="Line 67"/>
            <p:cNvSpPr>
              <a:spLocks noChangeShapeType="1"/>
            </p:cNvSpPr>
            <p:nvPr/>
          </p:nvSpPr>
          <p:spPr bwMode="auto">
            <a:xfrm flipH="1">
              <a:off x="4360" y="1426"/>
              <a:ext cx="168" cy="2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24" name="Freeform 68"/>
            <p:cNvSpPr>
              <a:spLocks/>
            </p:cNvSpPr>
            <p:nvPr/>
          </p:nvSpPr>
          <p:spPr bwMode="auto">
            <a:xfrm>
              <a:off x="4353" y="1566"/>
              <a:ext cx="72" cy="82"/>
            </a:xfrm>
            <a:custGeom>
              <a:avLst/>
              <a:gdLst/>
              <a:ahLst/>
              <a:cxnLst>
                <a:cxn ang="0">
                  <a:pos x="71" y="26"/>
                </a:cxn>
                <a:cxn ang="0">
                  <a:pos x="0" y="81"/>
                </a:cxn>
                <a:cxn ang="0">
                  <a:pos x="37" y="0"/>
                </a:cxn>
                <a:cxn ang="0">
                  <a:pos x="71" y="26"/>
                </a:cxn>
              </a:cxnLst>
              <a:rect l="0" t="0" r="r" b="b"/>
              <a:pathLst>
                <a:path w="72" h="82">
                  <a:moveTo>
                    <a:pt x="71" y="26"/>
                  </a:moveTo>
                  <a:lnTo>
                    <a:pt x="0" y="81"/>
                  </a:lnTo>
                  <a:lnTo>
                    <a:pt x="37" y="0"/>
                  </a:lnTo>
                  <a:lnTo>
                    <a:pt x="71" y="26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25" name="Rectangle 69"/>
            <p:cNvSpPr>
              <a:spLocks noChangeArrowheads="1"/>
            </p:cNvSpPr>
            <p:nvPr/>
          </p:nvSpPr>
          <p:spPr bwMode="auto">
            <a:xfrm>
              <a:off x="4395" y="2337"/>
              <a:ext cx="43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000">
                  <a:solidFill>
                    <a:srgbClr val="004000"/>
                  </a:solidFill>
                  <a:latin typeface="Arial MT" charset="0"/>
                </a:rPr>
                <a:t>LP Target</a:t>
              </a:r>
            </a:p>
          </p:txBody>
        </p:sp>
        <p:sp>
          <p:nvSpPr>
            <p:cNvPr id="45126" name="Line 70"/>
            <p:cNvSpPr>
              <a:spLocks noChangeShapeType="1"/>
            </p:cNvSpPr>
            <p:nvPr/>
          </p:nvSpPr>
          <p:spPr bwMode="auto">
            <a:xfrm flipH="1" flipV="1">
              <a:off x="4390" y="3445"/>
              <a:ext cx="260" cy="1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27" name="Freeform 71"/>
            <p:cNvSpPr>
              <a:spLocks/>
            </p:cNvSpPr>
            <p:nvPr/>
          </p:nvSpPr>
          <p:spPr bwMode="auto">
            <a:xfrm>
              <a:off x="4382" y="3440"/>
              <a:ext cx="87" cy="60"/>
            </a:xfrm>
            <a:custGeom>
              <a:avLst/>
              <a:gdLst/>
              <a:ahLst/>
              <a:cxnLst>
                <a:cxn ang="0">
                  <a:pos x="66" y="59"/>
                </a:cxn>
                <a:cxn ang="0">
                  <a:pos x="0" y="0"/>
                </a:cxn>
                <a:cxn ang="0">
                  <a:pos x="86" y="21"/>
                </a:cxn>
                <a:cxn ang="0">
                  <a:pos x="66" y="59"/>
                </a:cxn>
              </a:cxnLst>
              <a:rect l="0" t="0" r="r" b="b"/>
              <a:pathLst>
                <a:path w="87" h="60">
                  <a:moveTo>
                    <a:pt x="66" y="59"/>
                  </a:moveTo>
                  <a:lnTo>
                    <a:pt x="0" y="0"/>
                  </a:lnTo>
                  <a:lnTo>
                    <a:pt x="86" y="21"/>
                  </a:lnTo>
                  <a:lnTo>
                    <a:pt x="66" y="59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28" name="Line 72"/>
            <p:cNvSpPr>
              <a:spLocks noChangeShapeType="1"/>
            </p:cNvSpPr>
            <p:nvPr/>
          </p:nvSpPr>
          <p:spPr bwMode="auto">
            <a:xfrm flipH="1">
              <a:off x="2435" y="3059"/>
              <a:ext cx="61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29" name="Line 73"/>
            <p:cNvSpPr>
              <a:spLocks noChangeShapeType="1"/>
            </p:cNvSpPr>
            <p:nvPr/>
          </p:nvSpPr>
          <p:spPr bwMode="auto">
            <a:xfrm>
              <a:off x="2419" y="3544"/>
              <a:ext cx="3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30" name="Line 74"/>
            <p:cNvSpPr>
              <a:spLocks noChangeShapeType="1"/>
            </p:cNvSpPr>
            <p:nvPr/>
          </p:nvSpPr>
          <p:spPr bwMode="auto">
            <a:xfrm>
              <a:off x="2697" y="2981"/>
              <a:ext cx="37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31" name="Line 75"/>
            <p:cNvSpPr>
              <a:spLocks noChangeShapeType="1"/>
            </p:cNvSpPr>
            <p:nvPr/>
          </p:nvSpPr>
          <p:spPr bwMode="auto">
            <a:xfrm>
              <a:off x="2797" y="3097"/>
              <a:ext cx="37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32" name="Line 76"/>
            <p:cNvSpPr>
              <a:spLocks noChangeShapeType="1"/>
            </p:cNvSpPr>
            <p:nvPr/>
          </p:nvSpPr>
          <p:spPr bwMode="auto">
            <a:xfrm>
              <a:off x="3182" y="3174"/>
              <a:ext cx="3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33" name="Line 77"/>
            <p:cNvSpPr>
              <a:spLocks noChangeShapeType="1"/>
            </p:cNvSpPr>
            <p:nvPr/>
          </p:nvSpPr>
          <p:spPr bwMode="auto">
            <a:xfrm>
              <a:off x="2504" y="2904"/>
              <a:ext cx="3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34" name="Line 78"/>
            <p:cNvSpPr>
              <a:spLocks noChangeShapeType="1"/>
            </p:cNvSpPr>
            <p:nvPr/>
          </p:nvSpPr>
          <p:spPr bwMode="auto">
            <a:xfrm>
              <a:off x="2912" y="3174"/>
              <a:ext cx="3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35" name="Line 79"/>
            <p:cNvSpPr>
              <a:spLocks noChangeShapeType="1"/>
            </p:cNvSpPr>
            <p:nvPr/>
          </p:nvSpPr>
          <p:spPr bwMode="auto">
            <a:xfrm>
              <a:off x="3328" y="3112"/>
              <a:ext cx="3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36" name="Line 80"/>
            <p:cNvSpPr>
              <a:spLocks noChangeShapeType="1"/>
            </p:cNvSpPr>
            <p:nvPr/>
          </p:nvSpPr>
          <p:spPr bwMode="auto">
            <a:xfrm>
              <a:off x="3059" y="3190"/>
              <a:ext cx="37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37" name="Line 81"/>
            <p:cNvSpPr>
              <a:spLocks noChangeShapeType="1"/>
            </p:cNvSpPr>
            <p:nvPr/>
          </p:nvSpPr>
          <p:spPr bwMode="auto">
            <a:xfrm>
              <a:off x="2604" y="2850"/>
              <a:ext cx="3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38" name="Line 82"/>
            <p:cNvSpPr>
              <a:spLocks noChangeShapeType="1"/>
            </p:cNvSpPr>
            <p:nvPr/>
          </p:nvSpPr>
          <p:spPr bwMode="auto">
            <a:xfrm>
              <a:off x="2597" y="3745"/>
              <a:ext cx="37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39" name="Line 83"/>
            <p:cNvSpPr>
              <a:spLocks noChangeShapeType="1"/>
            </p:cNvSpPr>
            <p:nvPr/>
          </p:nvSpPr>
          <p:spPr bwMode="auto">
            <a:xfrm>
              <a:off x="2774" y="3606"/>
              <a:ext cx="37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40" name="Line 84"/>
            <p:cNvSpPr>
              <a:spLocks noChangeShapeType="1"/>
            </p:cNvSpPr>
            <p:nvPr/>
          </p:nvSpPr>
          <p:spPr bwMode="auto">
            <a:xfrm>
              <a:off x="2897" y="3544"/>
              <a:ext cx="3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41" name="Line 85"/>
            <p:cNvSpPr>
              <a:spLocks noChangeShapeType="1"/>
            </p:cNvSpPr>
            <p:nvPr/>
          </p:nvSpPr>
          <p:spPr bwMode="auto">
            <a:xfrm>
              <a:off x="3051" y="3490"/>
              <a:ext cx="37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42" name="Line 86"/>
            <p:cNvSpPr>
              <a:spLocks noChangeShapeType="1"/>
            </p:cNvSpPr>
            <p:nvPr/>
          </p:nvSpPr>
          <p:spPr bwMode="auto">
            <a:xfrm>
              <a:off x="3190" y="3436"/>
              <a:ext cx="37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43" name="Line 87"/>
            <p:cNvSpPr>
              <a:spLocks noChangeShapeType="1"/>
            </p:cNvSpPr>
            <p:nvPr/>
          </p:nvSpPr>
          <p:spPr bwMode="auto">
            <a:xfrm>
              <a:off x="3328" y="3429"/>
              <a:ext cx="3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44" name="Line 88"/>
            <p:cNvSpPr>
              <a:spLocks noChangeShapeType="1"/>
            </p:cNvSpPr>
            <p:nvPr/>
          </p:nvSpPr>
          <p:spPr bwMode="auto">
            <a:xfrm>
              <a:off x="2504" y="3606"/>
              <a:ext cx="3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45" name="Rectangle 89"/>
            <p:cNvSpPr>
              <a:spLocks noChangeArrowheads="1"/>
            </p:cNvSpPr>
            <p:nvPr/>
          </p:nvSpPr>
          <p:spPr bwMode="auto">
            <a:xfrm>
              <a:off x="1693" y="3221"/>
              <a:ext cx="72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 MT" charset="0"/>
                </a:rPr>
                <a:t>Current MV Value</a:t>
              </a:r>
            </a:p>
          </p:txBody>
        </p:sp>
        <p:sp>
          <p:nvSpPr>
            <p:cNvPr id="45146" name="Line 90"/>
            <p:cNvSpPr>
              <a:spLocks noChangeShapeType="1"/>
            </p:cNvSpPr>
            <p:nvPr/>
          </p:nvSpPr>
          <p:spPr bwMode="auto">
            <a:xfrm flipV="1">
              <a:off x="1946" y="3084"/>
              <a:ext cx="451" cy="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47" name="Freeform 91"/>
            <p:cNvSpPr>
              <a:spLocks/>
            </p:cNvSpPr>
            <p:nvPr/>
          </p:nvSpPr>
          <p:spPr bwMode="auto">
            <a:xfrm>
              <a:off x="2316" y="3080"/>
              <a:ext cx="90" cy="51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89" y="0"/>
                </a:cxn>
                <a:cxn ang="0">
                  <a:pos x="15" y="50"/>
                </a:cxn>
                <a:cxn ang="0">
                  <a:pos x="0" y="9"/>
                </a:cxn>
              </a:cxnLst>
              <a:rect l="0" t="0" r="r" b="b"/>
              <a:pathLst>
                <a:path w="90" h="51">
                  <a:moveTo>
                    <a:pt x="0" y="9"/>
                  </a:moveTo>
                  <a:lnTo>
                    <a:pt x="89" y="0"/>
                  </a:lnTo>
                  <a:lnTo>
                    <a:pt x="15" y="50"/>
                  </a:lnTo>
                  <a:lnTo>
                    <a:pt x="0" y="9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48" name="Rectangle 92"/>
            <p:cNvSpPr>
              <a:spLocks noChangeArrowheads="1"/>
            </p:cNvSpPr>
            <p:nvPr/>
          </p:nvSpPr>
          <p:spPr bwMode="auto">
            <a:xfrm>
              <a:off x="2768" y="3587"/>
              <a:ext cx="56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 MT" charset="0"/>
                </a:rPr>
                <a:t>Future Moves</a:t>
              </a:r>
            </a:p>
          </p:txBody>
        </p:sp>
        <p:sp>
          <p:nvSpPr>
            <p:cNvPr id="45149" name="Rectangle 93"/>
            <p:cNvSpPr>
              <a:spLocks noChangeArrowheads="1"/>
            </p:cNvSpPr>
            <p:nvPr/>
          </p:nvSpPr>
          <p:spPr bwMode="auto">
            <a:xfrm>
              <a:off x="2718" y="2826"/>
              <a:ext cx="56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 MT" charset="0"/>
                </a:rPr>
                <a:t>Future Moves</a:t>
              </a:r>
            </a:p>
          </p:txBody>
        </p:sp>
        <p:sp>
          <p:nvSpPr>
            <p:cNvPr id="45150" name="Rectangle 94"/>
            <p:cNvSpPr>
              <a:spLocks noChangeArrowheads="1"/>
            </p:cNvSpPr>
            <p:nvPr/>
          </p:nvSpPr>
          <p:spPr bwMode="auto">
            <a:xfrm>
              <a:off x="4373" y="1299"/>
              <a:ext cx="43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000">
                  <a:solidFill>
                    <a:srgbClr val="004000"/>
                  </a:solidFill>
                  <a:latin typeface="Arial MT" charset="0"/>
                </a:rPr>
                <a:t>LP Target</a:t>
              </a:r>
            </a:p>
          </p:txBody>
        </p:sp>
        <p:sp>
          <p:nvSpPr>
            <p:cNvPr id="45151" name="Rectangle 95"/>
            <p:cNvSpPr>
              <a:spLocks noChangeArrowheads="1"/>
            </p:cNvSpPr>
            <p:nvPr/>
          </p:nvSpPr>
          <p:spPr bwMode="auto">
            <a:xfrm>
              <a:off x="4403" y="3032"/>
              <a:ext cx="43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000">
                  <a:solidFill>
                    <a:srgbClr val="004000"/>
                  </a:solidFill>
                  <a:latin typeface="Arial MT" charset="0"/>
                </a:rPr>
                <a:t>LP Target</a:t>
              </a:r>
            </a:p>
          </p:txBody>
        </p:sp>
        <p:sp>
          <p:nvSpPr>
            <p:cNvPr id="45152" name="Rectangle 96"/>
            <p:cNvSpPr>
              <a:spLocks noChangeArrowheads="1"/>
            </p:cNvSpPr>
            <p:nvPr/>
          </p:nvSpPr>
          <p:spPr bwMode="auto">
            <a:xfrm>
              <a:off x="1938" y="1583"/>
              <a:ext cx="4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 MT" charset="0"/>
                </a:rPr>
                <a:t>Controlled </a:t>
              </a:r>
            </a:p>
          </p:txBody>
        </p:sp>
        <p:sp>
          <p:nvSpPr>
            <p:cNvPr id="45153" name="Rectangle 97"/>
            <p:cNvSpPr>
              <a:spLocks noChangeArrowheads="1"/>
            </p:cNvSpPr>
            <p:nvPr/>
          </p:nvSpPr>
          <p:spPr bwMode="auto">
            <a:xfrm>
              <a:off x="1938" y="1686"/>
              <a:ext cx="45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 MT" charset="0"/>
                </a:rPr>
                <a:t>Variable 1</a:t>
              </a:r>
            </a:p>
          </p:txBody>
        </p:sp>
        <p:sp>
          <p:nvSpPr>
            <p:cNvPr id="45154" name="Rectangle 98"/>
            <p:cNvSpPr>
              <a:spLocks noChangeArrowheads="1"/>
            </p:cNvSpPr>
            <p:nvPr/>
          </p:nvSpPr>
          <p:spPr bwMode="auto">
            <a:xfrm>
              <a:off x="2498" y="1646"/>
              <a:ext cx="1824" cy="69"/>
            </a:xfrm>
            <a:prstGeom prst="rect">
              <a:avLst/>
            </a:prstGeom>
            <a:solidFill>
              <a:srgbClr val="606060"/>
            </a:solidFill>
            <a:ln w="12700">
              <a:solidFill>
                <a:srgbClr val="60606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55" name="Rectangle 99"/>
            <p:cNvSpPr>
              <a:spLocks noChangeArrowheads="1"/>
            </p:cNvSpPr>
            <p:nvPr/>
          </p:nvSpPr>
          <p:spPr bwMode="auto">
            <a:xfrm>
              <a:off x="2484" y="1879"/>
              <a:ext cx="1818" cy="72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56" name="Line 100"/>
            <p:cNvSpPr>
              <a:spLocks noChangeShapeType="1"/>
            </p:cNvSpPr>
            <p:nvPr/>
          </p:nvSpPr>
          <p:spPr bwMode="auto">
            <a:xfrm>
              <a:off x="2513" y="1645"/>
              <a:ext cx="1953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57" name="Rectangle 101"/>
            <p:cNvSpPr>
              <a:spLocks noChangeArrowheads="1"/>
            </p:cNvSpPr>
            <p:nvPr/>
          </p:nvSpPr>
          <p:spPr bwMode="auto">
            <a:xfrm>
              <a:off x="2492" y="2166"/>
              <a:ext cx="1799" cy="75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58" name="Line 102"/>
            <p:cNvSpPr>
              <a:spLocks noChangeShapeType="1"/>
            </p:cNvSpPr>
            <p:nvPr/>
          </p:nvSpPr>
          <p:spPr bwMode="auto">
            <a:xfrm>
              <a:off x="3117" y="2117"/>
              <a:ext cx="44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59" name="Freeform 103"/>
            <p:cNvSpPr>
              <a:spLocks/>
            </p:cNvSpPr>
            <p:nvPr/>
          </p:nvSpPr>
          <p:spPr bwMode="auto">
            <a:xfrm>
              <a:off x="3479" y="2334"/>
              <a:ext cx="87" cy="6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6" y="64"/>
                </a:cxn>
                <a:cxn ang="0">
                  <a:pos x="0" y="37"/>
                </a:cxn>
                <a:cxn ang="0">
                  <a:pos x="24" y="0"/>
                </a:cxn>
              </a:cxnLst>
              <a:rect l="0" t="0" r="r" b="b"/>
              <a:pathLst>
                <a:path w="87" h="65">
                  <a:moveTo>
                    <a:pt x="24" y="0"/>
                  </a:moveTo>
                  <a:lnTo>
                    <a:pt x="86" y="64"/>
                  </a:lnTo>
                  <a:lnTo>
                    <a:pt x="0" y="37"/>
                  </a:lnTo>
                  <a:lnTo>
                    <a:pt x="2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60" name="Rectangle 104"/>
            <p:cNvSpPr>
              <a:spLocks noChangeArrowheads="1"/>
            </p:cNvSpPr>
            <p:nvPr/>
          </p:nvSpPr>
          <p:spPr bwMode="auto">
            <a:xfrm>
              <a:off x="2500" y="2490"/>
              <a:ext cx="1815" cy="6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61" name="Freeform 105"/>
            <p:cNvSpPr>
              <a:spLocks/>
            </p:cNvSpPr>
            <p:nvPr/>
          </p:nvSpPr>
          <p:spPr bwMode="auto">
            <a:xfrm>
              <a:off x="2510" y="1565"/>
              <a:ext cx="1818" cy="273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42" y="272"/>
                </a:cxn>
                <a:cxn ang="0">
                  <a:pos x="75" y="272"/>
                </a:cxn>
                <a:cxn ang="0">
                  <a:pos x="90" y="272"/>
                </a:cxn>
                <a:cxn ang="0">
                  <a:pos x="102" y="270"/>
                </a:cxn>
                <a:cxn ang="0">
                  <a:pos x="299" y="222"/>
                </a:cxn>
                <a:cxn ang="0">
                  <a:pos x="533" y="142"/>
                </a:cxn>
                <a:cxn ang="0">
                  <a:pos x="767" y="63"/>
                </a:cxn>
                <a:cxn ang="0">
                  <a:pos x="965" y="13"/>
                </a:cxn>
                <a:cxn ang="0">
                  <a:pos x="1186" y="1"/>
                </a:cxn>
                <a:cxn ang="0">
                  <a:pos x="1326" y="0"/>
                </a:cxn>
                <a:cxn ang="0">
                  <a:pos x="1361" y="0"/>
                </a:cxn>
                <a:cxn ang="0">
                  <a:pos x="1398" y="0"/>
                </a:cxn>
                <a:cxn ang="0">
                  <a:pos x="1469" y="2"/>
                </a:cxn>
                <a:cxn ang="0">
                  <a:pos x="1817" y="13"/>
                </a:cxn>
              </a:cxnLst>
              <a:rect l="0" t="0" r="r" b="b"/>
              <a:pathLst>
                <a:path w="1818" h="273">
                  <a:moveTo>
                    <a:pt x="0" y="270"/>
                  </a:moveTo>
                  <a:lnTo>
                    <a:pt x="42" y="272"/>
                  </a:lnTo>
                  <a:lnTo>
                    <a:pt x="75" y="272"/>
                  </a:lnTo>
                  <a:lnTo>
                    <a:pt x="90" y="272"/>
                  </a:lnTo>
                  <a:lnTo>
                    <a:pt x="102" y="270"/>
                  </a:lnTo>
                  <a:lnTo>
                    <a:pt x="299" y="222"/>
                  </a:lnTo>
                  <a:lnTo>
                    <a:pt x="533" y="142"/>
                  </a:lnTo>
                  <a:lnTo>
                    <a:pt x="767" y="63"/>
                  </a:lnTo>
                  <a:lnTo>
                    <a:pt x="965" y="13"/>
                  </a:lnTo>
                  <a:lnTo>
                    <a:pt x="1186" y="1"/>
                  </a:lnTo>
                  <a:lnTo>
                    <a:pt x="1326" y="0"/>
                  </a:lnTo>
                  <a:lnTo>
                    <a:pt x="1361" y="0"/>
                  </a:lnTo>
                  <a:lnTo>
                    <a:pt x="1398" y="0"/>
                  </a:lnTo>
                  <a:lnTo>
                    <a:pt x="1469" y="2"/>
                  </a:lnTo>
                  <a:lnTo>
                    <a:pt x="1817" y="13"/>
                  </a:lnTo>
                </a:path>
              </a:pathLst>
            </a:custGeom>
            <a:noFill/>
            <a:ln w="254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62" name="Rectangle 106"/>
            <p:cNvSpPr>
              <a:spLocks noChangeArrowheads="1"/>
            </p:cNvSpPr>
            <p:nvPr/>
          </p:nvSpPr>
          <p:spPr bwMode="auto">
            <a:xfrm>
              <a:off x="4405" y="1557"/>
              <a:ext cx="3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 MT" charset="0"/>
                </a:rPr>
                <a:t>Hi Limit</a:t>
              </a:r>
            </a:p>
          </p:txBody>
        </p:sp>
        <p:sp>
          <p:nvSpPr>
            <p:cNvPr id="45163" name="Line 107"/>
            <p:cNvSpPr>
              <a:spLocks noChangeShapeType="1"/>
            </p:cNvSpPr>
            <p:nvPr/>
          </p:nvSpPr>
          <p:spPr bwMode="auto">
            <a:xfrm>
              <a:off x="2489" y="1415"/>
              <a:ext cx="0" cy="26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64" name="Line 108"/>
            <p:cNvSpPr>
              <a:spLocks noChangeShapeType="1"/>
            </p:cNvSpPr>
            <p:nvPr/>
          </p:nvSpPr>
          <p:spPr bwMode="auto">
            <a:xfrm>
              <a:off x="4316" y="1405"/>
              <a:ext cx="0" cy="26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65" name="Line 109"/>
            <p:cNvSpPr>
              <a:spLocks noChangeShapeType="1"/>
            </p:cNvSpPr>
            <p:nvPr/>
          </p:nvSpPr>
          <p:spPr bwMode="auto">
            <a:xfrm flipH="1">
              <a:off x="2683" y="1418"/>
              <a:ext cx="199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66" name="Freeform 110"/>
            <p:cNvSpPr>
              <a:spLocks/>
            </p:cNvSpPr>
            <p:nvPr/>
          </p:nvSpPr>
          <p:spPr bwMode="auto">
            <a:xfrm>
              <a:off x="2677" y="1596"/>
              <a:ext cx="71" cy="83"/>
            </a:xfrm>
            <a:custGeom>
              <a:avLst/>
              <a:gdLst/>
              <a:ahLst/>
              <a:cxnLst>
                <a:cxn ang="0">
                  <a:pos x="70" y="27"/>
                </a:cxn>
                <a:cxn ang="0">
                  <a:pos x="0" y="82"/>
                </a:cxn>
                <a:cxn ang="0">
                  <a:pos x="36" y="0"/>
                </a:cxn>
                <a:cxn ang="0">
                  <a:pos x="70" y="27"/>
                </a:cxn>
              </a:cxnLst>
              <a:rect l="0" t="0" r="r" b="b"/>
              <a:pathLst>
                <a:path w="71" h="83">
                  <a:moveTo>
                    <a:pt x="70" y="27"/>
                  </a:moveTo>
                  <a:lnTo>
                    <a:pt x="0" y="82"/>
                  </a:lnTo>
                  <a:lnTo>
                    <a:pt x="36" y="0"/>
                  </a:lnTo>
                  <a:lnTo>
                    <a:pt x="70" y="27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67" name="Freeform 111"/>
            <p:cNvSpPr>
              <a:spLocks/>
            </p:cNvSpPr>
            <p:nvPr/>
          </p:nvSpPr>
          <p:spPr bwMode="auto">
            <a:xfrm>
              <a:off x="3115" y="1316"/>
              <a:ext cx="665" cy="895"/>
            </a:xfrm>
            <a:custGeom>
              <a:avLst/>
              <a:gdLst/>
              <a:ahLst/>
              <a:cxnLst>
                <a:cxn ang="0">
                  <a:pos x="662" y="894"/>
                </a:cxn>
                <a:cxn ang="0">
                  <a:pos x="664" y="855"/>
                </a:cxn>
                <a:cxn ang="0">
                  <a:pos x="664" y="816"/>
                </a:cxn>
                <a:cxn ang="0">
                  <a:pos x="659" y="739"/>
                </a:cxn>
                <a:cxn ang="0">
                  <a:pos x="629" y="591"/>
                </a:cxn>
                <a:cxn ang="0">
                  <a:pos x="574" y="452"/>
                </a:cxn>
                <a:cxn ang="0">
                  <a:pos x="496" y="325"/>
                </a:cxn>
                <a:cxn ang="0">
                  <a:pos x="398" y="214"/>
                </a:cxn>
                <a:cxn ang="0">
                  <a:pos x="281" y="121"/>
                </a:cxn>
                <a:cxn ang="0">
                  <a:pos x="147" y="49"/>
                </a:cxn>
                <a:cxn ang="0">
                  <a:pos x="0" y="0"/>
                </a:cxn>
              </a:cxnLst>
              <a:rect l="0" t="0" r="r" b="b"/>
              <a:pathLst>
                <a:path w="665" h="895">
                  <a:moveTo>
                    <a:pt x="662" y="894"/>
                  </a:moveTo>
                  <a:lnTo>
                    <a:pt x="664" y="855"/>
                  </a:lnTo>
                  <a:lnTo>
                    <a:pt x="664" y="816"/>
                  </a:lnTo>
                  <a:lnTo>
                    <a:pt x="659" y="739"/>
                  </a:lnTo>
                  <a:lnTo>
                    <a:pt x="629" y="591"/>
                  </a:lnTo>
                  <a:lnTo>
                    <a:pt x="574" y="452"/>
                  </a:lnTo>
                  <a:lnTo>
                    <a:pt x="496" y="325"/>
                  </a:lnTo>
                  <a:lnTo>
                    <a:pt x="398" y="214"/>
                  </a:lnTo>
                  <a:lnTo>
                    <a:pt x="281" y="121"/>
                  </a:lnTo>
                  <a:lnTo>
                    <a:pt x="147" y="4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68" name="Freeform 112"/>
            <p:cNvSpPr>
              <a:spLocks/>
            </p:cNvSpPr>
            <p:nvPr/>
          </p:nvSpPr>
          <p:spPr bwMode="auto">
            <a:xfrm>
              <a:off x="3758" y="2131"/>
              <a:ext cx="44" cy="88"/>
            </a:xfrm>
            <a:custGeom>
              <a:avLst/>
              <a:gdLst/>
              <a:ahLst/>
              <a:cxnLst>
                <a:cxn ang="0">
                  <a:pos x="43" y="1"/>
                </a:cxn>
                <a:cxn ang="0">
                  <a:pos x="19" y="87"/>
                </a:cxn>
                <a:cxn ang="0">
                  <a:pos x="0" y="0"/>
                </a:cxn>
                <a:cxn ang="0">
                  <a:pos x="43" y="1"/>
                </a:cxn>
              </a:cxnLst>
              <a:rect l="0" t="0" r="r" b="b"/>
              <a:pathLst>
                <a:path w="44" h="88">
                  <a:moveTo>
                    <a:pt x="43" y="1"/>
                  </a:moveTo>
                  <a:lnTo>
                    <a:pt x="19" y="87"/>
                  </a:lnTo>
                  <a:lnTo>
                    <a:pt x="0" y="0"/>
                  </a:lnTo>
                  <a:lnTo>
                    <a:pt x="43" y="1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69" name="Rectangle 113"/>
            <p:cNvSpPr>
              <a:spLocks noChangeArrowheads="1"/>
            </p:cNvSpPr>
            <p:nvPr/>
          </p:nvSpPr>
          <p:spPr bwMode="auto">
            <a:xfrm>
              <a:off x="3041" y="2600"/>
              <a:ext cx="9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 MT" charset="0"/>
                </a:rPr>
                <a:t>Lower transition Zone</a:t>
              </a:r>
            </a:p>
          </p:txBody>
        </p:sp>
        <p:sp>
          <p:nvSpPr>
            <p:cNvPr id="45170" name="Line 114"/>
            <p:cNvSpPr>
              <a:spLocks noChangeShapeType="1"/>
            </p:cNvSpPr>
            <p:nvPr/>
          </p:nvSpPr>
          <p:spPr bwMode="auto">
            <a:xfrm flipH="1" flipV="1">
              <a:off x="3013" y="2511"/>
              <a:ext cx="184" cy="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71" name="Freeform 115"/>
            <p:cNvSpPr>
              <a:spLocks/>
            </p:cNvSpPr>
            <p:nvPr/>
          </p:nvSpPr>
          <p:spPr bwMode="auto">
            <a:xfrm>
              <a:off x="3005" y="2507"/>
              <a:ext cx="89" cy="60"/>
            </a:xfrm>
            <a:custGeom>
              <a:avLst/>
              <a:gdLst/>
              <a:ahLst/>
              <a:cxnLst>
                <a:cxn ang="0">
                  <a:pos x="68" y="59"/>
                </a:cxn>
                <a:cxn ang="0">
                  <a:pos x="0" y="0"/>
                </a:cxn>
                <a:cxn ang="0">
                  <a:pos x="88" y="20"/>
                </a:cxn>
                <a:cxn ang="0">
                  <a:pos x="68" y="59"/>
                </a:cxn>
              </a:cxnLst>
              <a:rect l="0" t="0" r="r" b="b"/>
              <a:pathLst>
                <a:path w="89" h="60">
                  <a:moveTo>
                    <a:pt x="68" y="59"/>
                  </a:moveTo>
                  <a:lnTo>
                    <a:pt x="0" y="0"/>
                  </a:lnTo>
                  <a:lnTo>
                    <a:pt x="88" y="20"/>
                  </a:lnTo>
                  <a:lnTo>
                    <a:pt x="68" y="59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72" name="Freeform 116"/>
            <p:cNvSpPr>
              <a:spLocks/>
            </p:cNvSpPr>
            <p:nvPr/>
          </p:nvSpPr>
          <p:spPr bwMode="auto">
            <a:xfrm>
              <a:off x="4022" y="1941"/>
              <a:ext cx="170" cy="741"/>
            </a:xfrm>
            <a:custGeom>
              <a:avLst/>
              <a:gdLst/>
              <a:ahLst/>
              <a:cxnLst>
                <a:cxn ang="0">
                  <a:pos x="0" y="740"/>
                </a:cxn>
                <a:cxn ang="0">
                  <a:pos x="69" y="662"/>
                </a:cxn>
                <a:cxn ang="0">
                  <a:pos x="121" y="573"/>
                </a:cxn>
                <a:cxn ang="0">
                  <a:pos x="154" y="478"/>
                </a:cxn>
                <a:cxn ang="0">
                  <a:pos x="168" y="378"/>
                </a:cxn>
                <a:cxn ang="0">
                  <a:pos x="169" y="354"/>
                </a:cxn>
                <a:cxn ang="0">
                  <a:pos x="169" y="329"/>
                </a:cxn>
                <a:cxn ang="0">
                  <a:pos x="165" y="279"/>
                </a:cxn>
                <a:cxn ang="0">
                  <a:pos x="142" y="180"/>
                </a:cxn>
                <a:cxn ang="0">
                  <a:pos x="100" y="87"/>
                </a:cxn>
                <a:cxn ang="0">
                  <a:pos x="38" y="0"/>
                </a:cxn>
              </a:cxnLst>
              <a:rect l="0" t="0" r="r" b="b"/>
              <a:pathLst>
                <a:path w="170" h="741">
                  <a:moveTo>
                    <a:pt x="0" y="740"/>
                  </a:moveTo>
                  <a:lnTo>
                    <a:pt x="69" y="662"/>
                  </a:lnTo>
                  <a:lnTo>
                    <a:pt x="121" y="573"/>
                  </a:lnTo>
                  <a:lnTo>
                    <a:pt x="154" y="478"/>
                  </a:lnTo>
                  <a:lnTo>
                    <a:pt x="168" y="378"/>
                  </a:lnTo>
                  <a:lnTo>
                    <a:pt x="169" y="354"/>
                  </a:lnTo>
                  <a:lnTo>
                    <a:pt x="169" y="329"/>
                  </a:lnTo>
                  <a:lnTo>
                    <a:pt x="165" y="279"/>
                  </a:lnTo>
                  <a:lnTo>
                    <a:pt x="142" y="180"/>
                  </a:lnTo>
                  <a:lnTo>
                    <a:pt x="100" y="87"/>
                  </a:lnTo>
                  <a:lnTo>
                    <a:pt x="3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73" name="Freeform 117"/>
            <p:cNvSpPr>
              <a:spLocks/>
            </p:cNvSpPr>
            <p:nvPr/>
          </p:nvSpPr>
          <p:spPr bwMode="auto">
            <a:xfrm>
              <a:off x="4055" y="1934"/>
              <a:ext cx="69" cy="85"/>
            </a:xfrm>
            <a:custGeom>
              <a:avLst/>
              <a:gdLst/>
              <a:ahLst/>
              <a:cxnLst>
                <a:cxn ang="0">
                  <a:pos x="33" y="84"/>
                </a:cxn>
                <a:cxn ang="0">
                  <a:pos x="0" y="0"/>
                </a:cxn>
                <a:cxn ang="0">
                  <a:pos x="68" y="59"/>
                </a:cxn>
                <a:cxn ang="0">
                  <a:pos x="33" y="84"/>
                </a:cxn>
              </a:cxnLst>
              <a:rect l="0" t="0" r="r" b="b"/>
              <a:pathLst>
                <a:path w="69" h="85">
                  <a:moveTo>
                    <a:pt x="33" y="84"/>
                  </a:moveTo>
                  <a:lnTo>
                    <a:pt x="0" y="0"/>
                  </a:lnTo>
                  <a:lnTo>
                    <a:pt x="68" y="59"/>
                  </a:lnTo>
                  <a:lnTo>
                    <a:pt x="33" y="8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74" name="Line 118"/>
            <p:cNvSpPr>
              <a:spLocks noChangeShapeType="1"/>
            </p:cNvSpPr>
            <p:nvPr/>
          </p:nvSpPr>
          <p:spPr bwMode="auto">
            <a:xfrm flipH="1" flipV="1">
              <a:off x="2698" y="1772"/>
              <a:ext cx="214" cy="2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75" name="Freeform 119"/>
            <p:cNvSpPr>
              <a:spLocks/>
            </p:cNvSpPr>
            <p:nvPr/>
          </p:nvSpPr>
          <p:spPr bwMode="auto">
            <a:xfrm>
              <a:off x="2693" y="1765"/>
              <a:ext cx="71" cy="82"/>
            </a:xfrm>
            <a:custGeom>
              <a:avLst/>
              <a:gdLst/>
              <a:ahLst/>
              <a:cxnLst>
                <a:cxn ang="0">
                  <a:pos x="36" y="81"/>
                </a:cxn>
                <a:cxn ang="0">
                  <a:pos x="0" y="0"/>
                </a:cxn>
                <a:cxn ang="0">
                  <a:pos x="70" y="54"/>
                </a:cxn>
                <a:cxn ang="0">
                  <a:pos x="36" y="81"/>
                </a:cxn>
              </a:cxnLst>
              <a:rect l="0" t="0" r="r" b="b"/>
              <a:pathLst>
                <a:path w="71" h="82">
                  <a:moveTo>
                    <a:pt x="36" y="81"/>
                  </a:moveTo>
                  <a:lnTo>
                    <a:pt x="0" y="0"/>
                  </a:lnTo>
                  <a:lnTo>
                    <a:pt x="70" y="54"/>
                  </a:lnTo>
                  <a:lnTo>
                    <a:pt x="36" y="81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76" name="Line 120"/>
            <p:cNvSpPr>
              <a:spLocks noChangeShapeType="1"/>
            </p:cNvSpPr>
            <p:nvPr/>
          </p:nvSpPr>
          <p:spPr bwMode="auto">
            <a:xfrm>
              <a:off x="1941" y="3351"/>
              <a:ext cx="407" cy="1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77" name="Freeform 121"/>
            <p:cNvSpPr>
              <a:spLocks/>
            </p:cNvSpPr>
            <p:nvPr/>
          </p:nvSpPr>
          <p:spPr bwMode="auto">
            <a:xfrm>
              <a:off x="2267" y="3457"/>
              <a:ext cx="90" cy="5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89" y="50"/>
                </a:cxn>
                <a:cxn ang="0">
                  <a:pos x="0" y="40"/>
                </a:cxn>
                <a:cxn ang="0">
                  <a:pos x="16" y="0"/>
                </a:cxn>
              </a:cxnLst>
              <a:rect l="0" t="0" r="r" b="b"/>
              <a:pathLst>
                <a:path w="90" h="51">
                  <a:moveTo>
                    <a:pt x="16" y="0"/>
                  </a:moveTo>
                  <a:lnTo>
                    <a:pt x="89" y="50"/>
                  </a:lnTo>
                  <a:lnTo>
                    <a:pt x="0" y="4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78" name="Line 122"/>
            <p:cNvSpPr>
              <a:spLocks noChangeShapeType="1"/>
            </p:cNvSpPr>
            <p:nvPr/>
          </p:nvSpPr>
          <p:spPr bwMode="auto">
            <a:xfrm>
              <a:off x="2674" y="3683"/>
              <a:ext cx="37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79" name="Rectangle 123"/>
            <p:cNvSpPr>
              <a:spLocks noChangeArrowheads="1"/>
            </p:cNvSpPr>
            <p:nvPr/>
          </p:nvSpPr>
          <p:spPr bwMode="auto">
            <a:xfrm>
              <a:off x="2400" y="4059"/>
              <a:ext cx="29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imes New Roman" pitchFamily="18" charset="0"/>
                </a:rPr>
                <a:t>t = 0</a:t>
              </a:r>
            </a:p>
          </p:txBody>
        </p:sp>
      </p:grpSp>
      <p:sp>
        <p:nvSpPr>
          <p:cNvPr id="45181" name="Rectangle 12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sz="3000"/>
              <a:t>Controller Linear Program With Dynamic Weighting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818A-C569-4100-BFBE-C629BC81B31A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CV Limit Ranking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Optional way of managing dependent variable steady-state constraints</a:t>
            </a:r>
          </a:p>
          <a:p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Sequential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 dependent variable priority</a:t>
            </a:r>
          </a:p>
          <a:p>
            <a:r>
              <a:rPr lang="en-US" altLang="ko-KR"/>
              <a:t>Augments LP Equal Concern Errors</a:t>
            </a: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80E6-E8F9-4C2A-A832-6A834DBB8DAA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Transforms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Automatic transfomation of all controller input and output parameters</a:t>
            </a:r>
          </a:p>
          <a:p>
            <a:pPr lvl="1"/>
            <a:r>
              <a:rPr lang="en-US" altLang="ko-KR"/>
              <a:t>Measurement, Hi/Lo Limits, ROC Limits, LP Target, Move, Future Prediction, etc.</a:t>
            </a:r>
          </a:p>
          <a:p>
            <a:r>
              <a:rPr lang="en-US" altLang="ko-KR"/>
              <a:t>Commonly used forms are available:</a:t>
            </a:r>
          </a:p>
          <a:p>
            <a:pPr lvl="1"/>
            <a:r>
              <a:rPr lang="en-US" altLang="ko-KR"/>
              <a:t>Linear and Parabolic Valves</a:t>
            </a:r>
          </a:p>
          <a:p>
            <a:pPr lvl="1"/>
            <a:r>
              <a:rPr lang="en-US" altLang="ko-KR"/>
              <a:t>Natural Logarithm</a:t>
            </a:r>
          </a:p>
          <a:p>
            <a:pPr lvl="1"/>
            <a:r>
              <a:rPr lang="en-US" altLang="ko-KR"/>
              <a:t>Piecewise Linear</a:t>
            </a:r>
          </a:p>
          <a:p>
            <a:r>
              <a:rPr lang="en-US" altLang="ko-KR"/>
              <a:t>User Defined</a:t>
            </a: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E14F-54F3-4811-B368-AE6656209FFD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Standard Transform - Valves</a:t>
            </a:r>
          </a:p>
        </p:txBody>
      </p:sp>
      <p:grpSp>
        <p:nvGrpSpPr>
          <p:cNvPr id="51584" name="Group 384"/>
          <p:cNvGrpSpPr>
            <a:grpSpLocks/>
          </p:cNvGrpSpPr>
          <p:nvPr/>
        </p:nvGrpSpPr>
        <p:grpSpPr bwMode="auto">
          <a:xfrm>
            <a:off x="1998663" y="2117725"/>
            <a:ext cx="7167562" cy="4537075"/>
            <a:chOff x="1259" y="1334"/>
            <a:chExt cx="4515" cy="2858"/>
          </a:xfrm>
        </p:grpSpPr>
        <p:sp>
          <p:nvSpPr>
            <p:cNvPr id="51203" name="Rectangle 3"/>
            <p:cNvSpPr>
              <a:spLocks noChangeArrowheads="1"/>
            </p:cNvSpPr>
            <p:nvPr/>
          </p:nvSpPr>
          <p:spPr bwMode="auto">
            <a:xfrm>
              <a:off x="1399" y="4019"/>
              <a:ext cx="274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200">
                  <a:solidFill>
                    <a:srgbClr val="0000FF"/>
                  </a:solidFill>
                </a:rPr>
                <a:t>* Taken from Perry's Chemical Engineer's Handbook - 6th Ed.</a:t>
              </a:r>
            </a:p>
          </p:txBody>
        </p:sp>
        <p:grpSp>
          <p:nvGrpSpPr>
            <p:cNvPr id="51583" name="Group 383"/>
            <p:cNvGrpSpPr>
              <a:grpSpLocks/>
            </p:cNvGrpSpPr>
            <p:nvPr/>
          </p:nvGrpSpPr>
          <p:grpSpPr bwMode="auto">
            <a:xfrm>
              <a:off x="1259" y="1334"/>
              <a:ext cx="4515" cy="2630"/>
              <a:chOff x="1259" y="1334"/>
              <a:chExt cx="4515" cy="2630"/>
            </a:xfrm>
          </p:grpSpPr>
          <p:sp>
            <p:nvSpPr>
              <p:cNvPr id="51204" name="Freeform 4"/>
              <p:cNvSpPr>
                <a:spLocks/>
              </p:cNvSpPr>
              <p:nvPr/>
            </p:nvSpPr>
            <p:spPr bwMode="auto">
              <a:xfrm>
                <a:off x="1716" y="1969"/>
                <a:ext cx="3947" cy="1636"/>
              </a:xfrm>
              <a:custGeom>
                <a:avLst/>
                <a:gdLst/>
                <a:ahLst/>
                <a:cxnLst>
                  <a:cxn ang="0">
                    <a:pos x="0" y="1635"/>
                  </a:cxn>
                  <a:cxn ang="0">
                    <a:pos x="70" y="1504"/>
                  </a:cxn>
                  <a:cxn ang="0">
                    <a:pos x="260" y="1189"/>
                  </a:cxn>
                  <a:cxn ang="0">
                    <a:pos x="387" y="1005"/>
                  </a:cxn>
                  <a:cxn ang="0">
                    <a:pos x="532" y="820"/>
                  </a:cxn>
                  <a:cxn ang="0">
                    <a:pos x="687" y="653"/>
                  </a:cxn>
                  <a:cxn ang="0">
                    <a:pos x="850" y="517"/>
                  </a:cxn>
                  <a:cxn ang="0">
                    <a:pos x="1086" y="382"/>
                  </a:cxn>
                  <a:cxn ang="0">
                    <a:pos x="1364" y="280"/>
                  </a:cxn>
                  <a:cxn ang="0">
                    <a:pos x="1719" y="202"/>
                  </a:cxn>
                  <a:cxn ang="0">
                    <a:pos x="2190" y="133"/>
                  </a:cxn>
                  <a:cxn ang="0">
                    <a:pos x="2844" y="60"/>
                  </a:cxn>
                  <a:cxn ang="0">
                    <a:pos x="3133" y="41"/>
                  </a:cxn>
                  <a:cxn ang="0">
                    <a:pos x="3946" y="0"/>
                  </a:cxn>
                </a:cxnLst>
                <a:rect l="0" t="0" r="r" b="b"/>
                <a:pathLst>
                  <a:path w="3947" h="1636">
                    <a:moveTo>
                      <a:pt x="0" y="1635"/>
                    </a:moveTo>
                    <a:lnTo>
                      <a:pt x="70" y="1504"/>
                    </a:lnTo>
                    <a:lnTo>
                      <a:pt x="260" y="1189"/>
                    </a:lnTo>
                    <a:lnTo>
                      <a:pt x="387" y="1005"/>
                    </a:lnTo>
                    <a:lnTo>
                      <a:pt x="532" y="820"/>
                    </a:lnTo>
                    <a:lnTo>
                      <a:pt x="687" y="653"/>
                    </a:lnTo>
                    <a:lnTo>
                      <a:pt x="850" y="517"/>
                    </a:lnTo>
                    <a:lnTo>
                      <a:pt x="1086" y="382"/>
                    </a:lnTo>
                    <a:lnTo>
                      <a:pt x="1364" y="280"/>
                    </a:lnTo>
                    <a:lnTo>
                      <a:pt x="1719" y="202"/>
                    </a:lnTo>
                    <a:lnTo>
                      <a:pt x="2190" y="133"/>
                    </a:lnTo>
                    <a:lnTo>
                      <a:pt x="2844" y="60"/>
                    </a:lnTo>
                    <a:lnTo>
                      <a:pt x="3133" y="41"/>
                    </a:lnTo>
                    <a:lnTo>
                      <a:pt x="3946" y="0"/>
                    </a:lnTo>
                  </a:path>
                </a:pathLst>
              </a:custGeom>
              <a:noFill/>
              <a:ln w="127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05" name="Freeform 5"/>
              <p:cNvSpPr>
                <a:spLocks/>
              </p:cNvSpPr>
              <p:nvPr/>
            </p:nvSpPr>
            <p:spPr bwMode="auto">
              <a:xfrm>
                <a:off x="1704" y="1976"/>
                <a:ext cx="3947" cy="1636"/>
              </a:xfrm>
              <a:custGeom>
                <a:avLst/>
                <a:gdLst/>
                <a:ahLst/>
                <a:cxnLst>
                  <a:cxn ang="0">
                    <a:pos x="0" y="1635"/>
                  </a:cxn>
                  <a:cxn ang="0">
                    <a:pos x="375" y="1275"/>
                  </a:cxn>
                  <a:cxn ang="0">
                    <a:pos x="700" y="985"/>
                  </a:cxn>
                  <a:cxn ang="0">
                    <a:pos x="856" y="859"/>
                  </a:cxn>
                  <a:cxn ang="0">
                    <a:pos x="992" y="763"/>
                  </a:cxn>
                  <a:cxn ang="0">
                    <a:pos x="1272" y="613"/>
                  </a:cxn>
                  <a:cxn ang="0">
                    <a:pos x="1616" y="459"/>
                  </a:cxn>
                  <a:cxn ang="0">
                    <a:pos x="1944" y="330"/>
                  </a:cxn>
                  <a:cxn ang="0">
                    <a:pos x="2174" y="255"/>
                  </a:cxn>
                  <a:cxn ang="0">
                    <a:pos x="2674" y="142"/>
                  </a:cxn>
                  <a:cxn ang="0">
                    <a:pos x="3133" y="58"/>
                  </a:cxn>
                  <a:cxn ang="0">
                    <a:pos x="3946" y="0"/>
                  </a:cxn>
                </a:cxnLst>
                <a:rect l="0" t="0" r="r" b="b"/>
                <a:pathLst>
                  <a:path w="3947" h="1636">
                    <a:moveTo>
                      <a:pt x="0" y="1635"/>
                    </a:moveTo>
                    <a:lnTo>
                      <a:pt x="375" y="1275"/>
                    </a:lnTo>
                    <a:lnTo>
                      <a:pt x="700" y="985"/>
                    </a:lnTo>
                    <a:lnTo>
                      <a:pt x="856" y="859"/>
                    </a:lnTo>
                    <a:lnTo>
                      <a:pt x="992" y="763"/>
                    </a:lnTo>
                    <a:lnTo>
                      <a:pt x="1272" y="613"/>
                    </a:lnTo>
                    <a:lnTo>
                      <a:pt x="1616" y="459"/>
                    </a:lnTo>
                    <a:lnTo>
                      <a:pt x="1944" y="330"/>
                    </a:lnTo>
                    <a:lnTo>
                      <a:pt x="2174" y="255"/>
                    </a:lnTo>
                    <a:lnTo>
                      <a:pt x="2674" y="142"/>
                    </a:lnTo>
                    <a:lnTo>
                      <a:pt x="3133" y="58"/>
                    </a:lnTo>
                    <a:lnTo>
                      <a:pt x="3946" y="0"/>
                    </a:lnTo>
                  </a:path>
                </a:pathLst>
              </a:custGeom>
              <a:noFill/>
              <a:ln w="127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06" name="Line 6"/>
              <p:cNvSpPr>
                <a:spLocks noChangeShapeType="1"/>
              </p:cNvSpPr>
              <p:nvPr/>
            </p:nvSpPr>
            <p:spPr bwMode="auto">
              <a:xfrm flipV="1">
                <a:off x="1719" y="3589"/>
                <a:ext cx="53" cy="1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07" name="Line 7"/>
              <p:cNvSpPr>
                <a:spLocks noChangeShapeType="1"/>
              </p:cNvSpPr>
              <p:nvPr/>
            </p:nvSpPr>
            <p:spPr bwMode="auto">
              <a:xfrm flipV="1">
                <a:off x="1841" y="3567"/>
                <a:ext cx="53" cy="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08" name="Line 8"/>
              <p:cNvSpPr>
                <a:spLocks noChangeShapeType="1"/>
              </p:cNvSpPr>
              <p:nvPr/>
            </p:nvSpPr>
            <p:spPr bwMode="auto">
              <a:xfrm flipV="1">
                <a:off x="1963" y="3543"/>
                <a:ext cx="53" cy="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09" name="Freeform 9"/>
              <p:cNvSpPr>
                <a:spLocks/>
              </p:cNvSpPr>
              <p:nvPr/>
            </p:nvSpPr>
            <p:spPr bwMode="auto">
              <a:xfrm>
                <a:off x="2084" y="3523"/>
                <a:ext cx="30" cy="1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3" y="3"/>
                  </a:cxn>
                  <a:cxn ang="0">
                    <a:pos x="29" y="0"/>
                  </a:cxn>
                </a:cxnLst>
                <a:rect l="0" t="0" r="r" b="b"/>
                <a:pathLst>
                  <a:path w="30" h="17">
                    <a:moveTo>
                      <a:pt x="0" y="16"/>
                    </a:moveTo>
                    <a:lnTo>
                      <a:pt x="23" y="3"/>
                    </a:lnTo>
                    <a:lnTo>
                      <a:pt x="29" y="0"/>
                    </a:lnTo>
                  </a:path>
                </a:pathLst>
              </a:custGeom>
              <a:noFill/>
              <a:ln w="127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10" name="Line 10"/>
              <p:cNvSpPr>
                <a:spLocks noChangeShapeType="1"/>
              </p:cNvSpPr>
              <p:nvPr/>
            </p:nvSpPr>
            <p:spPr bwMode="auto">
              <a:xfrm flipV="1">
                <a:off x="2115" y="3517"/>
                <a:ext cx="22" cy="5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11" name="Line 11"/>
              <p:cNvSpPr>
                <a:spLocks noChangeShapeType="1"/>
              </p:cNvSpPr>
              <p:nvPr/>
            </p:nvSpPr>
            <p:spPr bwMode="auto">
              <a:xfrm flipV="1">
                <a:off x="2207" y="3483"/>
                <a:ext cx="52" cy="14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12" name="Line 12"/>
              <p:cNvSpPr>
                <a:spLocks noChangeShapeType="1"/>
              </p:cNvSpPr>
              <p:nvPr/>
            </p:nvSpPr>
            <p:spPr bwMode="auto">
              <a:xfrm flipV="1">
                <a:off x="2329" y="3452"/>
                <a:ext cx="52" cy="13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13" name="Freeform 13"/>
              <p:cNvSpPr>
                <a:spLocks/>
              </p:cNvSpPr>
              <p:nvPr/>
            </p:nvSpPr>
            <p:spPr bwMode="auto">
              <a:xfrm>
                <a:off x="2451" y="3425"/>
                <a:ext cx="28" cy="1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3" y="2"/>
                  </a:cxn>
                  <a:cxn ang="0">
                    <a:pos x="27" y="0"/>
                  </a:cxn>
                </a:cxnLst>
                <a:rect l="0" t="0" r="r" b="b"/>
                <a:pathLst>
                  <a:path w="28" h="17">
                    <a:moveTo>
                      <a:pt x="0" y="16"/>
                    </a:moveTo>
                    <a:lnTo>
                      <a:pt x="23" y="2"/>
                    </a:lnTo>
                    <a:lnTo>
                      <a:pt x="27" y="0"/>
                    </a:lnTo>
                  </a:path>
                </a:pathLst>
              </a:custGeom>
              <a:noFill/>
              <a:ln w="127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14" name="Line 14"/>
              <p:cNvSpPr>
                <a:spLocks noChangeShapeType="1"/>
              </p:cNvSpPr>
              <p:nvPr/>
            </p:nvSpPr>
            <p:spPr bwMode="auto">
              <a:xfrm flipV="1">
                <a:off x="2481" y="3417"/>
                <a:ext cx="22" cy="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15" name="Line 15"/>
              <p:cNvSpPr>
                <a:spLocks noChangeShapeType="1"/>
              </p:cNvSpPr>
              <p:nvPr/>
            </p:nvSpPr>
            <p:spPr bwMode="auto">
              <a:xfrm flipV="1">
                <a:off x="2573" y="3375"/>
                <a:ext cx="52" cy="1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16" name="Line 16"/>
              <p:cNvSpPr>
                <a:spLocks noChangeShapeType="1"/>
              </p:cNvSpPr>
              <p:nvPr/>
            </p:nvSpPr>
            <p:spPr bwMode="auto">
              <a:xfrm flipV="1">
                <a:off x="2695" y="3324"/>
                <a:ext cx="52" cy="22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17" name="Freeform 17"/>
              <p:cNvSpPr>
                <a:spLocks/>
              </p:cNvSpPr>
              <p:nvPr/>
            </p:nvSpPr>
            <p:spPr bwMode="auto">
              <a:xfrm>
                <a:off x="2817" y="3288"/>
                <a:ext cx="18" cy="1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15" y="0"/>
                  </a:cxn>
                  <a:cxn ang="0">
                    <a:pos x="17" y="0"/>
                  </a:cxn>
                </a:cxnLst>
                <a:rect l="0" t="0" r="r" b="b"/>
                <a:pathLst>
                  <a:path w="18" h="17">
                    <a:moveTo>
                      <a:pt x="0" y="16"/>
                    </a:moveTo>
                    <a:lnTo>
                      <a:pt x="15" y="0"/>
                    </a:lnTo>
                    <a:lnTo>
                      <a:pt x="17" y="0"/>
                    </a:lnTo>
                  </a:path>
                </a:pathLst>
              </a:custGeom>
              <a:noFill/>
              <a:ln w="127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18" name="Line 18"/>
              <p:cNvSpPr>
                <a:spLocks noChangeShapeType="1"/>
              </p:cNvSpPr>
              <p:nvPr/>
            </p:nvSpPr>
            <p:spPr bwMode="auto">
              <a:xfrm flipV="1">
                <a:off x="2840" y="3267"/>
                <a:ext cx="30" cy="16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19" name="Line 19"/>
              <p:cNvSpPr>
                <a:spLocks noChangeShapeType="1"/>
              </p:cNvSpPr>
              <p:nvPr/>
            </p:nvSpPr>
            <p:spPr bwMode="auto">
              <a:xfrm flipV="1">
                <a:off x="2940" y="3200"/>
                <a:ext cx="53" cy="2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20" name="Freeform 20"/>
              <p:cNvSpPr>
                <a:spLocks/>
              </p:cNvSpPr>
              <p:nvPr/>
            </p:nvSpPr>
            <p:spPr bwMode="auto">
              <a:xfrm>
                <a:off x="3061" y="3129"/>
                <a:ext cx="60" cy="33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54" y="3"/>
                  </a:cxn>
                  <a:cxn ang="0">
                    <a:pos x="59" y="0"/>
                  </a:cxn>
                </a:cxnLst>
                <a:rect l="0" t="0" r="r" b="b"/>
                <a:pathLst>
                  <a:path w="60" h="33">
                    <a:moveTo>
                      <a:pt x="0" y="32"/>
                    </a:moveTo>
                    <a:lnTo>
                      <a:pt x="54" y="3"/>
                    </a:lnTo>
                    <a:lnTo>
                      <a:pt x="59" y="0"/>
                    </a:lnTo>
                  </a:path>
                </a:pathLst>
              </a:custGeom>
              <a:noFill/>
              <a:ln w="127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21" name="Line 21"/>
              <p:cNvSpPr>
                <a:spLocks noChangeShapeType="1"/>
              </p:cNvSpPr>
              <p:nvPr/>
            </p:nvSpPr>
            <p:spPr bwMode="auto">
              <a:xfrm flipV="1">
                <a:off x="3184" y="3036"/>
                <a:ext cx="53" cy="42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22" name="Line 22"/>
              <p:cNvSpPr>
                <a:spLocks noChangeShapeType="1"/>
              </p:cNvSpPr>
              <p:nvPr/>
            </p:nvSpPr>
            <p:spPr bwMode="auto">
              <a:xfrm flipV="1">
                <a:off x="3304" y="2934"/>
                <a:ext cx="44" cy="4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23" name="Line 23"/>
              <p:cNvSpPr>
                <a:spLocks noChangeShapeType="1"/>
              </p:cNvSpPr>
              <p:nvPr/>
            </p:nvSpPr>
            <p:spPr bwMode="auto">
              <a:xfrm flipV="1">
                <a:off x="3407" y="2822"/>
                <a:ext cx="44" cy="4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24" name="Line 24"/>
              <p:cNvSpPr>
                <a:spLocks noChangeShapeType="1"/>
              </p:cNvSpPr>
              <p:nvPr/>
            </p:nvSpPr>
            <p:spPr bwMode="auto">
              <a:xfrm flipV="1">
                <a:off x="3510" y="2713"/>
                <a:ext cx="44" cy="4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25" name="Line 25"/>
              <p:cNvSpPr>
                <a:spLocks noChangeShapeType="1"/>
              </p:cNvSpPr>
              <p:nvPr/>
            </p:nvSpPr>
            <p:spPr bwMode="auto">
              <a:xfrm flipV="1">
                <a:off x="3615" y="2602"/>
                <a:ext cx="52" cy="4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26" name="Freeform 26"/>
              <p:cNvSpPr>
                <a:spLocks/>
              </p:cNvSpPr>
              <p:nvPr/>
            </p:nvSpPr>
            <p:spPr bwMode="auto">
              <a:xfrm>
                <a:off x="3736" y="2493"/>
                <a:ext cx="52" cy="47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46" y="4"/>
                  </a:cxn>
                  <a:cxn ang="0">
                    <a:pos x="51" y="0"/>
                  </a:cxn>
                </a:cxnLst>
                <a:rect l="0" t="0" r="r" b="b"/>
                <a:pathLst>
                  <a:path w="52" h="47">
                    <a:moveTo>
                      <a:pt x="0" y="46"/>
                    </a:moveTo>
                    <a:lnTo>
                      <a:pt x="46" y="4"/>
                    </a:lnTo>
                    <a:lnTo>
                      <a:pt x="51" y="0"/>
                    </a:lnTo>
                  </a:path>
                </a:pathLst>
              </a:custGeom>
              <a:noFill/>
              <a:ln w="127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27" name="Line 27"/>
              <p:cNvSpPr>
                <a:spLocks noChangeShapeType="1"/>
              </p:cNvSpPr>
              <p:nvPr/>
            </p:nvSpPr>
            <p:spPr bwMode="auto">
              <a:xfrm>
                <a:off x="3791" y="2491"/>
                <a:ext cx="15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28" name="Line 28"/>
              <p:cNvSpPr>
                <a:spLocks noChangeShapeType="1"/>
              </p:cNvSpPr>
              <p:nvPr/>
            </p:nvSpPr>
            <p:spPr bwMode="auto">
              <a:xfrm flipV="1">
                <a:off x="3859" y="2402"/>
                <a:ext cx="52" cy="3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29" name="Line 29"/>
              <p:cNvSpPr>
                <a:spLocks noChangeShapeType="1"/>
              </p:cNvSpPr>
              <p:nvPr/>
            </p:nvSpPr>
            <p:spPr bwMode="auto">
              <a:xfrm flipV="1">
                <a:off x="3981" y="2326"/>
                <a:ext cx="52" cy="3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30" name="Line 30"/>
              <p:cNvSpPr>
                <a:spLocks noChangeShapeType="1"/>
              </p:cNvSpPr>
              <p:nvPr/>
            </p:nvSpPr>
            <p:spPr bwMode="auto">
              <a:xfrm flipV="1">
                <a:off x="4103" y="2255"/>
                <a:ext cx="52" cy="3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31" name="Line 31"/>
              <p:cNvSpPr>
                <a:spLocks noChangeShapeType="1"/>
              </p:cNvSpPr>
              <p:nvPr/>
            </p:nvSpPr>
            <p:spPr bwMode="auto">
              <a:xfrm flipV="1">
                <a:off x="4225" y="2198"/>
                <a:ext cx="52" cy="2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32" name="Line 32"/>
              <p:cNvSpPr>
                <a:spLocks noChangeShapeType="1"/>
              </p:cNvSpPr>
              <p:nvPr/>
            </p:nvSpPr>
            <p:spPr bwMode="auto">
              <a:xfrm flipV="1">
                <a:off x="4347" y="2161"/>
                <a:ext cx="52" cy="1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33" name="Freeform 33"/>
              <p:cNvSpPr>
                <a:spLocks/>
              </p:cNvSpPr>
              <p:nvPr/>
            </p:nvSpPr>
            <p:spPr bwMode="auto">
              <a:xfrm>
                <a:off x="4469" y="2128"/>
                <a:ext cx="59" cy="1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54" y="1"/>
                  </a:cxn>
                  <a:cxn ang="0">
                    <a:pos x="58" y="0"/>
                  </a:cxn>
                </a:cxnLst>
                <a:rect l="0" t="0" r="r" b="b"/>
                <a:pathLst>
                  <a:path w="59" h="17">
                    <a:moveTo>
                      <a:pt x="0" y="16"/>
                    </a:moveTo>
                    <a:lnTo>
                      <a:pt x="54" y="1"/>
                    </a:lnTo>
                    <a:lnTo>
                      <a:pt x="58" y="0"/>
                    </a:lnTo>
                  </a:path>
                </a:pathLst>
              </a:custGeom>
              <a:noFill/>
              <a:ln w="127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34" name="Line 34"/>
              <p:cNvSpPr>
                <a:spLocks noChangeShapeType="1"/>
              </p:cNvSpPr>
              <p:nvPr/>
            </p:nvSpPr>
            <p:spPr bwMode="auto">
              <a:xfrm flipV="1">
                <a:off x="4592" y="2108"/>
                <a:ext cx="53" cy="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35" name="Line 35"/>
              <p:cNvSpPr>
                <a:spLocks noChangeShapeType="1"/>
              </p:cNvSpPr>
              <p:nvPr/>
            </p:nvSpPr>
            <p:spPr bwMode="auto">
              <a:xfrm flipV="1">
                <a:off x="4714" y="2087"/>
                <a:ext cx="53" cy="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36" name="Line 36"/>
              <p:cNvSpPr>
                <a:spLocks noChangeShapeType="1"/>
              </p:cNvSpPr>
              <p:nvPr/>
            </p:nvSpPr>
            <p:spPr bwMode="auto">
              <a:xfrm flipV="1">
                <a:off x="4836" y="2067"/>
                <a:ext cx="53" cy="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37" name="Freeform 37"/>
              <p:cNvSpPr>
                <a:spLocks/>
              </p:cNvSpPr>
              <p:nvPr/>
            </p:nvSpPr>
            <p:spPr bwMode="auto">
              <a:xfrm>
                <a:off x="4958" y="2044"/>
                <a:ext cx="60" cy="1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53" y="1"/>
                  </a:cxn>
                  <a:cxn ang="0">
                    <a:pos x="59" y="0"/>
                  </a:cxn>
                </a:cxnLst>
                <a:rect l="0" t="0" r="r" b="b"/>
                <a:pathLst>
                  <a:path w="60" h="17">
                    <a:moveTo>
                      <a:pt x="0" y="16"/>
                    </a:moveTo>
                    <a:lnTo>
                      <a:pt x="53" y="1"/>
                    </a:lnTo>
                    <a:lnTo>
                      <a:pt x="59" y="0"/>
                    </a:lnTo>
                  </a:path>
                </a:pathLst>
              </a:custGeom>
              <a:noFill/>
              <a:ln w="127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38" name="Line 38"/>
              <p:cNvSpPr>
                <a:spLocks noChangeShapeType="1"/>
              </p:cNvSpPr>
              <p:nvPr/>
            </p:nvSpPr>
            <p:spPr bwMode="auto">
              <a:xfrm flipV="1">
                <a:off x="5080" y="2031"/>
                <a:ext cx="52" cy="5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39" name="Line 39"/>
              <p:cNvSpPr>
                <a:spLocks noChangeShapeType="1"/>
              </p:cNvSpPr>
              <p:nvPr/>
            </p:nvSpPr>
            <p:spPr bwMode="auto">
              <a:xfrm flipV="1">
                <a:off x="5202" y="2016"/>
                <a:ext cx="52" cy="5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40" name="Line 40"/>
              <p:cNvSpPr>
                <a:spLocks noChangeShapeType="1"/>
              </p:cNvSpPr>
              <p:nvPr/>
            </p:nvSpPr>
            <p:spPr bwMode="auto">
              <a:xfrm flipV="1">
                <a:off x="5324" y="2000"/>
                <a:ext cx="52" cy="6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41" name="Line 41"/>
              <p:cNvSpPr>
                <a:spLocks noChangeShapeType="1"/>
              </p:cNvSpPr>
              <p:nvPr/>
            </p:nvSpPr>
            <p:spPr bwMode="auto">
              <a:xfrm flipV="1">
                <a:off x="5446" y="1985"/>
                <a:ext cx="52" cy="6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42" name="Line 42"/>
              <p:cNvSpPr>
                <a:spLocks noChangeShapeType="1"/>
              </p:cNvSpPr>
              <p:nvPr/>
            </p:nvSpPr>
            <p:spPr bwMode="auto">
              <a:xfrm flipV="1">
                <a:off x="5568" y="1970"/>
                <a:ext cx="52" cy="6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43" name="Line 43"/>
              <p:cNvSpPr>
                <a:spLocks noChangeShapeType="1"/>
              </p:cNvSpPr>
              <p:nvPr/>
            </p:nvSpPr>
            <p:spPr bwMode="auto">
              <a:xfrm flipV="1">
                <a:off x="1734" y="3587"/>
                <a:ext cx="52" cy="3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44" name="Line 44"/>
              <p:cNvSpPr>
                <a:spLocks noChangeShapeType="1"/>
              </p:cNvSpPr>
              <p:nvPr/>
            </p:nvSpPr>
            <p:spPr bwMode="auto">
              <a:xfrm flipV="1">
                <a:off x="1856" y="3575"/>
                <a:ext cx="52" cy="4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45" name="Freeform 45"/>
              <p:cNvSpPr>
                <a:spLocks/>
              </p:cNvSpPr>
              <p:nvPr/>
            </p:nvSpPr>
            <p:spPr bwMode="auto">
              <a:xfrm>
                <a:off x="1978" y="3568"/>
                <a:ext cx="17" cy="1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16"/>
                  </a:cxn>
                  <a:cxn ang="0">
                    <a:pos x="16" y="0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0" y="16"/>
                    </a:lnTo>
                    <a:lnTo>
                      <a:pt x="16" y="0"/>
                    </a:lnTo>
                  </a:path>
                </a:pathLst>
              </a:custGeom>
              <a:noFill/>
              <a:ln w="127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46" name="Line 46"/>
              <p:cNvSpPr>
                <a:spLocks noChangeShapeType="1"/>
              </p:cNvSpPr>
              <p:nvPr/>
            </p:nvSpPr>
            <p:spPr bwMode="auto">
              <a:xfrm flipV="1">
                <a:off x="1987" y="3563"/>
                <a:ext cx="45" cy="5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47" name="Line 47"/>
              <p:cNvSpPr>
                <a:spLocks noChangeShapeType="1"/>
              </p:cNvSpPr>
              <p:nvPr/>
            </p:nvSpPr>
            <p:spPr bwMode="auto">
              <a:xfrm flipV="1">
                <a:off x="2101" y="3545"/>
                <a:ext cx="53" cy="6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48" name="Line 48"/>
              <p:cNvSpPr>
                <a:spLocks noChangeShapeType="1"/>
              </p:cNvSpPr>
              <p:nvPr/>
            </p:nvSpPr>
            <p:spPr bwMode="auto">
              <a:xfrm flipV="1">
                <a:off x="2223" y="3528"/>
                <a:ext cx="53" cy="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49" name="Line 49"/>
              <p:cNvSpPr>
                <a:spLocks noChangeShapeType="1"/>
              </p:cNvSpPr>
              <p:nvPr/>
            </p:nvSpPr>
            <p:spPr bwMode="auto">
              <a:xfrm flipV="1">
                <a:off x="2345" y="3511"/>
                <a:ext cx="52" cy="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50" name="Line 50"/>
              <p:cNvSpPr>
                <a:spLocks noChangeShapeType="1"/>
              </p:cNvSpPr>
              <p:nvPr/>
            </p:nvSpPr>
            <p:spPr bwMode="auto">
              <a:xfrm flipV="1">
                <a:off x="2467" y="3494"/>
                <a:ext cx="52" cy="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51" name="Line 51"/>
              <p:cNvSpPr>
                <a:spLocks noChangeShapeType="1"/>
              </p:cNvSpPr>
              <p:nvPr/>
            </p:nvSpPr>
            <p:spPr bwMode="auto">
              <a:xfrm flipV="1">
                <a:off x="2589" y="3468"/>
                <a:ext cx="52" cy="12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52" name="Line 52"/>
              <p:cNvSpPr>
                <a:spLocks noChangeShapeType="1"/>
              </p:cNvSpPr>
              <p:nvPr/>
            </p:nvSpPr>
            <p:spPr bwMode="auto">
              <a:xfrm flipV="1">
                <a:off x="2711" y="3441"/>
                <a:ext cx="52" cy="1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53" name="Line 53"/>
              <p:cNvSpPr>
                <a:spLocks noChangeShapeType="1"/>
              </p:cNvSpPr>
              <p:nvPr/>
            </p:nvSpPr>
            <p:spPr bwMode="auto">
              <a:xfrm flipV="1">
                <a:off x="2833" y="3413"/>
                <a:ext cx="52" cy="1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54" name="Line 54"/>
              <p:cNvSpPr>
                <a:spLocks noChangeShapeType="1"/>
              </p:cNvSpPr>
              <p:nvPr/>
            </p:nvSpPr>
            <p:spPr bwMode="auto">
              <a:xfrm flipV="1">
                <a:off x="2955" y="3372"/>
                <a:ext cx="52" cy="1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55" name="Line 55"/>
              <p:cNvSpPr>
                <a:spLocks noChangeShapeType="1"/>
              </p:cNvSpPr>
              <p:nvPr/>
            </p:nvSpPr>
            <p:spPr bwMode="auto">
              <a:xfrm flipV="1">
                <a:off x="3078" y="3328"/>
                <a:ext cx="53" cy="1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56" name="Freeform 56"/>
              <p:cNvSpPr>
                <a:spLocks/>
              </p:cNvSpPr>
              <p:nvPr/>
            </p:nvSpPr>
            <p:spPr bwMode="auto">
              <a:xfrm>
                <a:off x="3199" y="3302"/>
                <a:ext cx="17" cy="1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16"/>
                  </a:cxn>
                  <a:cxn ang="0">
                    <a:pos x="16" y="0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0" y="16"/>
                    </a:lnTo>
                    <a:lnTo>
                      <a:pt x="16" y="0"/>
                    </a:lnTo>
                  </a:path>
                </a:pathLst>
              </a:custGeom>
              <a:noFill/>
              <a:ln w="127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57" name="Line 57"/>
              <p:cNvSpPr>
                <a:spLocks noChangeShapeType="1"/>
              </p:cNvSpPr>
              <p:nvPr/>
            </p:nvSpPr>
            <p:spPr bwMode="auto">
              <a:xfrm flipV="1">
                <a:off x="3208" y="3279"/>
                <a:ext cx="45" cy="2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58" name="Line 58"/>
              <p:cNvSpPr>
                <a:spLocks noChangeShapeType="1"/>
              </p:cNvSpPr>
              <p:nvPr/>
            </p:nvSpPr>
            <p:spPr bwMode="auto">
              <a:xfrm flipV="1">
                <a:off x="3322" y="3220"/>
                <a:ext cx="53" cy="24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59" name="Freeform 59"/>
              <p:cNvSpPr>
                <a:spLocks/>
              </p:cNvSpPr>
              <p:nvPr/>
            </p:nvSpPr>
            <p:spPr bwMode="auto">
              <a:xfrm>
                <a:off x="3443" y="3175"/>
                <a:ext cx="25" cy="1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3" y="1"/>
                  </a:cxn>
                  <a:cxn ang="0">
                    <a:pos x="24" y="0"/>
                  </a:cxn>
                </a:cxnLst>
                <a:rect l="0" t="0" r="r" b="b"/>
                <a:pathLst>
                  <a:path w="25" h="17">
                    <a:moveTo>
                      <a:pt x="0" y="16"/>
                    </a:moveTo>
                    <a:lnTo>
                      <a:pt x="23" y="1"/>
                    </a:lnTo>
                    <a:lnTo>
                      <a:pt x="24" y="0"/>
                    </a:lnTo>
                  </a:path>
                </a:pathLst>
              </a:custGeom>
              <a:noFill/>
              <a:ln w="127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60" name="Line 60"/>
              <p:cNvSpPr>
                <a:spLocks noChangeShapeType="1"/>
              </p:cNvSpPr>
              <p:nvPr/>
            </p:nvSpPr>
            <p:spPr bwMode="auto">
              <a:xfrm flipV="1">
                <a:off x="3474" y="3157"/>
                <a:ext cx="22" cy="13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61" name="Line 61"/>
              <p:cNvSpPr>
                <a:spLocks noChangeShapeType="1"/>
              </p:cNvSpPr>
              <p:nvPr/>
            </p:nvSpPr>
            <p:spPr bwMode="auto">
              <a:xfrm flipV="1">
                <a:off x="3566" y="3078"/>
                <a:ext cx="52" cy="33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62" name="Freeform 62"/>
              <p:cNvSpPr>
                <a:spLocks/>
              </p:cNvSpPr>
              <p:nvPr/>
            </p:nvSpPr>
            <p:spPr bwMode="auto">
              <a:xfrm>
                <a:off x="3688" y="3029"/>
                <a:ext cx="17" cy="1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16"/>
                  </a:cxn>
                  <a:cxn ang="0">
                    <a:pos x="16" y="0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0" y="16"/>
                    </a:lnTo>
                    <a:lnTo>
                      <a:pt x="16" y="0"/>
                    </a:lnTo>
                  </a:path>
                </a:pathLst>
              </a:custGeom>
              <a:noFill/>
              <a:ln w="127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63" name="Line 63"/>
              <p:cNvSpPr>
                <a:spLocks noChangeShapeType="1"/>
              </p:cNvSpPr>
              <p:nvPr/>
            </p:nvSpPr>
            <p:spPr bwMode="auto">
              <a:xfrm flipV="1">
                <a:off x="3696" y="2995"/>
                <a:ext cx="45" cy="33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64" name="Line 64"/>
              <p:cNvSpPr>
                <a:spLocks noChangeShapeType="1"/>
              </p:cNvSpPr>
              <p:nvPr/>
            </p:nvSpPr>
            <p:spPr bwMode="auto">
              <a:xfrm flipV="1">
                <a:off x="3810" y="2905"/>
                <a:ext cx="52" cy="3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65" name="Line 65"/>
              <p:cNvSpPr>
                <a:spLocks noChangeShapeType="1"/>
              </p:cNvSpPr>
              <p:nvPr/>
            </p:nvSpPr>
            <p:spPr bwMode="auto">
              <a:xfrm flipV="1">
                <a:off x="3932" y="2816"/>
                <a:ext cx="52" cy="3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66" name="Freeform 66"/>
              <p:cNvSpPr>
                <a:spLocks/>
              </p:cNvSpPr>
              <p:nvPr/>
            </p:nvSpPr>
            <p:spPr bwMode="auto">
              <a:xfrm>
                <a:off x="4054" y="2754"/>
                <a:ext cx="17" cy="1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15" y="1"/>
                  </a:cxn>
                  <a:cxn ang="0">
                    <a:pos x="16" y="0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5" y="1"/>
                    </a:lnTo>
                    <a:lnTo>
                      <a:pt x="16" y="0"/>
                    </a:lnTo>
                  </a:path>
                </a:pathLst>
              </a:custGeom>
              <a:noFill/>
              <a:ln w="127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67" name="Line 67"/>
              <p:cNvSpPr>
                <a:spLocks noChangeShapeType="1"/>
              </p:cNvSpPr>
              <p:nvPr/>
            </p:nvSpPr>
            <p:spPr bwMode="auto">
              <a:xfrm flipV="1">
                <a:off x="4078" y="2723"/>
                <a:ext cx="29" cy="24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68" name="Line 68"/>
              <p:cNvSpPr>
                <a:spLocks noChangeShapeType="1"/>
              </p:cNvSpPr>
              <p:nvPr/>
            </p:nvSpPr>
            <p:spPr bwMode="auto">
              <a:xfrm flipV="1">
                <a:off x="4177" y="2623"/>
                <a:ext cx="53" cy="43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69" name="Line 69"/>
              <p:cNvSpPr>
                <a:spLocks noChangeShapeType="1"/>
              </p:cNvSpPr>
              <p:nvPr/>
            </p:nvSpPr>
            <p:spPr bwMode="auto">
              <a:xfrm flipV="1">
                <a:off x="4299" y="2520"/>
                <a:ext cx="53" cy="44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70" name="Freeform 70"/>
              <p:cNvSpPr>
                <a:spLocks/>
              </p:cNvSpPr>
              <p:nvPr/>
            </p:nvSpPr>
            <p:spPr bwMode="auto">
              <a:xfrm>
                <a:off x="4420" y="2453"/>
                <a:ext cx="17" cy="1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9" y="6"/>
                  </a:cxn>
                  <a:cxn ang="0">
                    <a:pos x="16" y="0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9" y="6"/>
                    </a:lnTo>
                    <a:lnTo>
                      <a:pt x="16" y="0"/>
                    </a:lnTo>
                  </a:path>
                </a:pathLst>
              </a:custGeom>
              <a:noFill/>
              <a:ln w="127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71" name="Line 71"/>
              <p:cNvSpPr>
                <a:spLocks noChangeShapeType="1"/>
              </p:cNvSpPr>
              <p:nvPr/>
            </p:nvSpPr>
            <p:spPr bwMode="auto">
              <a:xfrm flipV="1">
                <a:off x="4437" y="2418"/>
                <a:ext cx="37" cy="32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72" name="Freeform 72"/>
              <p:cNvSpPr>
                <a:spLocks/>
              </p:cNvSpPr>
              <p:nvPr/>
            </p:nvSpPr>
            <p:spPr bwMode="auto">
              <a:xfrm>
                <a:off x="4542" y="2320"/>
                <a:ext cx="49" cy="41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46" y="2"/>
                  </a:cxn>
                  <a:cxn ang="0">
                    <a:pos x="48" y="0"/>
                  </a:cxn>
                </a:cxnLst>
                <a:rect l="0" t="0" r="r" b="b"/>
                <a:pathLst>
                  <a:path w="49" h="41">
                    <a:moveTo>
                      <a:pt x="0" y="40"/>
                    </a:moveTo>
                    <a:lnTo>
                      <a:pt x="46" y="2"/>
                    </a:lnTo>
                    <a:lnTo>
                      <a:pt x="48" y="0"/>
                    </a:lnTo>
                  </a:path>
                </a:pathLst>
              </a:custGeom>
              <a:noFill/>
              <a:ln w="127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73" name="Line 73"/>
              <p:cNvSpPr>
                <a:spLocks noChangeShapeType="1"/>
              </p:cNvSpPr>
              <p:nvPr/>
            </p:nvSpPr>
            <p:spPr bwMode="auto">
              <a:xfrm>
                <a:off x="4597" y="2316"/>
                <a:ext cx="15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74" name="Freeform 74"/>
              <p:cNvSpPr>
                <a:spLocks/>
              </p:cNvSpPr>
              <p:nvPr/>
            </p:nvSpPr>
            <p:spPr bwMode="auto">
              <a:xfrm>
                <a:off x="4665" y="2246"/>
                <a:ext cx="42" cy="27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38" y="2"/>
                  </a:cxn>
                  <a:cxn ang="0">
                    <a:pos x="41" y="0"/>
                  </a:cxn>
                </a:cxnLst>
                <a:rect l="0" t="0" r="r" b="b"/>
                <a:pathLst>
                  <a:path w="42" h="27">
                    <a:moveTo>
                      <a:pt x="0" y="26"/>
                    </a:moveTo>
                    <a:lnTo>
                      <a:pt x="38" y="2"/>
                    </a:lnTo>
                    <a:lnTo>
                      <a:pt x="41" y="0"/>
                    </a:lnTo>
                  </a:path>
                </a:pathLst>
              </a:custGeom>
              <a:noFill/>
              <a:ln w="127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75" name="Line 75"/>
              <p:cNvSpPr>
                <a:spLocks noChangeShapeType="1"/>
              </p:cNvSpPr>
              <p:nvPr/>
            </p:nvSpPr>
            <p:spPr bwMode="auto">
              <a:xfrm flipV="1">
                <a:off x="4711" y="2241"/>
                <a:ext cx="7" cy="2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76" name="Freeform 76"/>
              <p:cNvSpPr>
                <a:spLocks/>
              </p:cNvSpPr>
              <p:nvPr/>
            </p:nvSpPr>
            <p:spPr bwMode="auto">
              <a:xfrm>
                <a:off x="4787" y="2199"/>
                <a:ext cx="37" cy="1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30" y="3"/>
                  </a:cxn>
                  <a:cxn ang="0">
                    <a:pos x="36" y="0"/>
                  </a:cxn>
                </a:cxnLst>
                <a:rect l="0" t="0" r="r" b="b"/>
                <a:pathLst>
                  <a:path w="37" h="17">
                    <a:moveTo>
                      <a:pt x="0" y="16"/>
                    </a:moveTo>
                    <a:lnTo>
                      <a:pt x="30" y="3"/>
                    </a:lnTo>
                    <a:lnTo>
                      <a:pt x="36" y="0"/>
                    </a:lnTo>
                  </a:path>
                </a:pathLst>
              </a:custGeom>
              <a:noFill/>
              <a:ln w="127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77" name="Line 77"/>
              <p:cNvSpPr>
                <a:spLocks noChangeShapeType="1"/>
              </p:cNvSpPr>
              <p:nvPr/>
            </p:nvSpPr>
            <p:spPr bwMode="auto">
              <a:xfrm flipV="1">
                <a:off x="4825" y="2194"/>
                <a:ext cx="14" cy="4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78" name="Line 78"/>
              <p:cNvSpPr>
                <a:spLocks noChangeShapeType="1"/>
              </p:cNvSpPr>
              <p:nvPr/>
            </p:nvSpPr>
            <p:spPr bwMode="auto">
              <a:xfrm flipV="1">
                <a:off x="4909" y="2154"/>
                <a:ext cx="52" cy="1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79" name="Line 79"/>
              <p:cNvSpPr>
                <a:spLocks noChangeShapeType="1"/>
              </p:cNvSpPr>
              <p:nvPr/>
            </p:nvSpPr>
            <p:spPr bwMode="auto">
              <a:xfrm flipV="1">
                <a:off x="5031" y="2116"/>
                <a:ext cx="52" cy="14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80" name="Line 80"/>
              <p:cNvSpPr>
                <a:spLocks noChangeShapeType="1"/>
              </p:cNvSpPr>
              <p:nvPr/>
            </p:nvSpPr>
            <p:spPr bwMode="auto">
              <a:xfrm flipV="1">
                <a:off x="5153" y="2081"/>
                <a:ext cx="52" cy="14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81" name="Line 81"/>
              <p:cNvSpPr>
                <a:spLocks noChangeShapeType="1"/>
              </p:cNvSpPr>
              <p:nvPr/>
            </p:nvSpPr>
            <p:spPr bwMode="auto">
              <a:xfrm flipV="1">
                <a:off x="5276" y="2046"/>
                <a:ext cx="53" cy="15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82" name="Freeform 82"/>
              <p:cNvSpPr>
                <a:spLocks/>
              </p:cNvSpPr>
              <p:nvPr/>
            </p:nvSpPr>
            <p:spPr bwMode="auto">
              <a:xfrm>
                <a:off x="5397" y="2019"/>
                <a:ext cx="24" cy="1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15" y="5"/>
                  </a:cxn>
                  <a:cxn ang="0">
                    <a:pos x="23" y="0"/>
                  </a:cxn>
                </a:cxnLst>
                <a:rect l="0" t="0" r="r" b="b"/>
                <a:pathLst>
                  <a:path w="24" h="17">
                    <a:moveTo>
                      <a:pt x="0" y="16"/>
                    </a:moveTo>
                    <a:lnTo>
                      <a:pt x="15" y="5"/>
                    </a:lnTo>
                    <a:lnTo>
                      <a:pt x="23" y="0"/>
                    </a:lnTo>
                  </a:path>
                </a:pathLst>
              </a:custGeom>
              <a:noFill/>
              <a:ln w="127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83" name="Line 83"/>
              <p:cNvSpPr>
                <a:spLocks noChangeShapeType="1"/>
              </p:cNvSpPr>
              <p:nvPr/>
            </p:nvSpPr>
            <p:spPr bwMode="auto">
              <a:xfrm flipV="1">
                <a:off x="5420" y="2012"/>
                <a:ext cx="30" cy="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84" name="Line 84"/>
              <p:cNvSpPr>
                <a:spLocks noChangeShapeType="1"/>
              </p:cNvSpPr>
              <p:nvPr/>
            </p:nvSpPr>
            <p:spPr bwMode="auto">
              <a:xfrm flipV="1">
                <a:off x="5520" y="1981"/>
                <a:ext cx="53" cy="13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85" name="Freeform 85"/>
              <p:cNvSpPr>
                <a:spLocks/>
              </p:cNvSpPr>
              <p:nvPr/>
            </p:nvSpPr>
            <p:spPr bwMode="auto">
              <a:xfrm>
                <a:off x="5641" y="1956"/>
                <a:ext cx="33" cy="1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31" y="0"/>
                  </a:cxn>
                  <a:cxn ang="0">
                    <a:pos x="32" y="0"/>
                  </a:cxn>
                </a:cxnLst>
                <a:rect l="0" t="0" r="r" b="b"/>
                <a:pathLst>
                  <a:path w="33" h="17">
                    <a:moveTo>
                      <a:pt x="0" y="16"/>
                    </a:moveTo>
                    <a:lnTo>
                      <a:pt x="31" y="0"/>
                    </a:lnTo>
                    <a:lnTo>
                      <a:pt x="32" y="0"/>
                    </a:lnTo>
                  </a:path>
                </a:pathLst>
              </a:custGeom>
              <a:noFill/>
              <a:ln w="127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286" name="Rectangle 86"/>
              <p:cNvSpPr>
                <a:spLocks noChangeArrowheads="1"/>
              </p:cNvSpPr>
              <p:nvPr/>
            </p:nvSpPr>
            <p:spPr bwMode="auto">
              <a:xfrm>
                <a:off x="2266" y="2173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400" b="1">
                    <a:solidFill>
                      <a:srgbClr val="0000FF"/>
                    </a:solidFill>
                    <a:latin typeface="Symbol" pitchFamily="18" charset="2"/>
                  </a:rPr>
                  <a:t>a</a:t>
                </a:r>
              </a:p>
            </p:txBody>
          </p:sp>
          <p:sp>
            <p:nvSpPr>
              <p:cNvPr id="51287" name="Rectangle 87"/>
              <p:cNvSpPr>
                <a:spLocks noChangeArrowheads="1"/>
              </p:cNvSpPr>
              <p:nvPr/>
            </p:nvSpPr>
            <p:spPr bwMode="auto">
              <a:xfrm>
                <a:off x="2343" y="2187"/>
                <a:ext cx="49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400" b="1">
                    <a:solidFill>
                      <a:srgbClr val="0000FF"/>
                    </a:solidFill>
                  </a:rPr>
                  <a:t>  = 0.05</a:t>
                </a:r>
              </a:p>
            </p:txBody>
          </p:sp>
          <p:sp>
            <p:nvSpPr>
              <p:cNvPr id="51288" name="Rectangle 88"/>
              <p:cNvSpPr>
                <a:spLocks noChangeArrowheads="1"/>
              </p:cNvSpPr>
              <p:nvPr/>
            </p:nvSpPr>
            <p:spPr bwMode="auto">
              <a:xfrm>
                <a:off x="2414" y="2835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400" b="1">
                    <a:solidFill>
                      <a:srgbClr val="0000FF"/>
                    </a:solidFill>
                    <a:latin typeface="Symbol" pitchFamily="18" charset="2"/>
                  </a:rPr>
                  <a:t>a</a:t>
                </a:r>
              </a:p>
            </p:txBody>
          </p:sp>
          <p:sp>
            <p:nvSpPr>
              <p:cNvPr id="51289" name="Rectangle 89"/>
              <p:cNvSpPr>
                <a:spLocks noChangeArrowheads="1"/>
              </p:cNvSpPr>
              <p:nvPr/>
            </p:nvSpPr>
            <p:spPr bwMode="auto">
              <a:xfrm>
                <a:off x="2492" y="2848"/>
                <a:ext cx="43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400" b="1">
                    <a:solidFill>
                      <a:srgbClr val="0000FF"/>
                    </a:solidFill>
                  </a:rPr>
                  <a:t>  = 0.2</a:t>
                </a:r>
              </a:p>
            </p:txBody>
          </p:sp>
          <p:sp>
            <p:nvSpPr>
              <p:cNvPr id="51290" name="Rectangle 90"/>
              <p:cNvSpPr>
                <a:spLocks noChangeArrowheads="1"/>
              </p:cNvSpPr>
              <p:nvPr/>
            </p:nvSpPr>
            <p:spPr bwMode="auto">
              <a:xfrm>
                <a:off x="1771" y="2359"/>
                <a:ext cx="45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400" b="1">
                    <a:solidFill>
                      <a:srgbClr val="0000FF"/>
                    </a:solidFill>
                  </a:rPr>
                  <a:t>Linear</a:t>
                </a:r>
              </a:p>
            </p:txBody>
          </p:sp>
          <p:sp>
            <p:nvSpPr>
              <p:cNvPr id="51291" name="Rectangle 91"/>
              <p:cNvSpPr>
                <a:spLocks noChangeArrowheads="1"/>
              </p:cNvSpPr>
              <p:nvPr/>
            </p:nvSpPr>
            <p:spPr bwMode="auto">
              <a:xfrm>
                <a:off x="3766" y="3260"/>
                <a:ext cx="55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400" b="1">
                    <a:solidFill>
                      <a:srgbClr val="0000FF"/>
                    </a:solidFill>
                  </a:rPr>
                  <a:t>Equal %</a:t>
                </a:r>
              </a:p>
            </p:txBody>
          </p:sp>
          <p:sp>
            <p:nvSpPr>
              <p:cNvPr id="51292" name="Rectangle 92"/>
              <p:cNvSpPr>
                <a:spLocks noChangeArrowheads="1"/>
              </p:cNvSpPr>
              <p:nvPr/>
            </p:nvSpPr>
            <p:spPr bwMode="auto">
              <a:xfrm>
                <a:off x="3598" y="2354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400" b="1">
                    <a:solidFill>
                      <a:srgbClr val="0000FF"/>
                    </a:solidFill>
                    <a:latin typeface="Symbol" pitchFamily="18" charset="2"/>
                  </a:rPr>
                  <a:t>a</a:t>
                </a:r>
              </a:p>
            </p:txBody>
          </p:sp>
          <p:sp>
            <p:nvSpPr>
              <p:cNvPr id="51293" name="Rectangle 93"/>
              <p:cNvSpPr>
                <a:spLocks noChangeArrowheads="1"/>
              </p:cNvSpPr>
              <p:nvPr/>
            </p:nvSpPr>
            <p:spPr bwMode="auto">
              <a:xfrm>
                <a:off x="3676" y="2368"/>
                <a:ext cx="49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400" b="1">
                    <a:solidFill>
                      <a:srgbClr val="0000FF"/>
                    </a:solidFill>
                  </a:rPr>
                  <a:t>  = 0.05</a:t>
                </a:r>
              </a:p>
            </p:txBody>
          </p:sp>
          <p:sp>
            <p:nvSpPr>
              <p:cNvPr id="51294" name="Rectangle 94"/>
              <p:cNvSpPr>
                <a:spLocks noChangeArrowheads="1"/>
              </p:cNvSpPr>
              <p:nvPr/>
            </p:nvSpPr>
            <p:spPr bwMode="auto">
              <a:xfrm>
                <a:off x="3457" y="2961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400" b="1">
                    <a:solidFill>
                      <a:srgbClr val="0000FF"/>
                    </a:solidFill>
                    <a:latin typeface="Symbol" pitchFamily="18" charset="2"/>
                  </a:rPr>
                  <a:t>a</a:t>
                </a:r>
              </a:p>
            </p:txBody>
          </p:sp>
          <p:sp>
            <p:nvSpPr>
              <p:cNvPr id="51295" name="Rectangle 95"/>
              <p:cNvSpPr>
                <a:spLocks noChangeArrowheads="1"/>
              </p:cNvSpPr>
              <p:nvPr/>
            </p:nvSpPr>
            <p:spPr bwMode="auto">
              <a:xfrm>
                <a:off x="3534" y="2974"/>
                <a:ext cx="43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400" b="1">
                    <a:solidFill>
                      <a:srgbClr val="0000FF"/>
                    </a:solidFill>
                  </a:rPr>
                  <a:t>  = 0.2</a:t>
                </a:r>
              </a:p>
            </p:txBody>
          </p:sp>
          <p:sp>
            <p:nvSpPr>
              <p:cNvPr id="51296" name="Rectangle 96"/>
              <p:cNvSpPr>
                <a:spLocks noChangeArrowheads="1"/>
              </p:cNvSpPr>
              <p:nvPr/>
            </p:nvSpPr>
            <p:spPr bwMode="auto">
              <a:xfrm>
                <a:off x="1607" y="3592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6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51297" name="Rectangle 97"/>
              <p:cNvSpPr>
                <a:spLocks noChangeArrowheads="1"/>
              </p:cNvSpPr>
              <p:nvPr/>
            </p:nvSpPr>
            <p:spPr bwMode="auto">
              <a:xfrm>
                <a:off x="1959" y="3592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600">
                    <a:solidFill>
                      <a:srgbClr val="000000"/>
                    </a:solidFill>
                  </a:rPr>
                  <a:t>10</a:t>
                </a:r>
              </a:p>
            </p:txBody>
          </p:sp>
          <p:sp>
            <p:nvSpPr>
              <p:cNvPr id="51298" name="Rectangle 98"/>
              <p:cNvSpPr>
                <a:spLocks noChangeArrowheads="1"/>
              </p:cNvSpPr>
              <p:nvPr/>
            </p:nvSpPr>
            <p:spPr bwMode="auto">
              <a:xfrm>
                <a:off x="2352" y="3592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600">
                    <a:solidFill>
                      <a:srgbClr val="000000"/>
                    </a:solidFill>
                  </a:rPr>
                  <a:t>20</a:t>
                </a:r>
              </a:p>
            </p:txBody>
          </p:sp>
          <p:sp>
            <p:nvSpPr>
              <p:cNvPr id="51299" name="Rectangle 99"/>
              <p:cNvSpPr>
                <a:spLocks noChangeArrowheads="1"/>
              </p:cNvSpPr>
              <p:nvPr/>
            </p:nvSpPr>
            <p:spPr bwMode="auto">
              <a:xfrm>
                <a:off x="2743" y="3592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600">
                    <a:solidFill>
                      <a:srgbClr val="000000"/>
                    </a:solidFill>
                  </a:rPr>
                  <a:t>30</a:t>
                </a:r>
              </a:p>
            </p:txBody>
          </p:sp>
          <p:sp>
            <p:nvSpPr>
              <p:cNvPr id="51300" name="Rectangle 100"/>
              <p:cNvSpPr>
                <a:spLocks noChangeArrowheads="1"/>
              </p:cNvSpPr>
              <p:nvPr/>
            </p:nvSpPr>
            <p:spPr bwMode="auto">
              <a:xfrm>
                <a:off x="3134" y="3592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600">
                    <a:solidFill>
                      <a:srgbClr val="000000"/>
                    </a:solidFill>
                  </a:rPr>
                  <a:t>40</a:t>
                </a:r>
              </a:p>
            </p:txBody>
          </p:sp>
          <p:sp>
            <p:nvSpPr>
              <p:cNvPr id="51301" name="Rectangle 101"/>
              <p:cNvSpPr>
                <a:spLocks noChangeArrowheads="1"/>
              </p:cNvSpPr>
              <p:nvPr/>
            </p:nvSpPr>
            <p:spPr bwMode="auto">
              <a:xfrm>
                <a:off x="3527" y="3592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600">
                    <a:solidFill>
                      <a:srgbClr val="000000"/>
                    </a:solidFill>
                  </a:rPr>
                  <a:t>50</a:t>
                </a:r>
              </a:p>
            </p:txBody>
          </p:sp>
          <p:sp>
            <p:nvSpPr>
              <p:cNvPr id="51302" name="Rectangle 102"/>
              <p:cNvSpPr>
                <a:spLocks noChangeArrowheads="1"/>
              </p:cNvSpPr>
              <p:nvPr/>
            </p:nvSpPr>
            <p:spPr bwMode="auto">
              <a:xfrm>
                <a:off x="3918" y="3592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600">
                    <a:solidFill>
                      <a:srgbClr val="000000"/>
                    </a:solidFill>
                  </a:rPr>
                  <a:t>60</a:t>
                </a:r>
              </a:p>
            </p:txBody>
          </p:sp>
          <p:sp>
            <p:nvSpPr>
              <p:cNvPr id="51303" name="Rectangle 103"/>
              <p:cNvSpPr>
                <a:spLocks noChangeArrowheads="1"/>
              </p:cNvSpPr>
              <p:nvPr/>
            </p:nvSpPr>
            <p:spPr bwMode="auto">
              <a:xfrm>
                <a:off x="4311" y="3592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600">
                    <a:solidFill>
                      <a:srgbClr val="000000"/>
                    </a:solidFill>
                  </a:rPr>
                  <a:t>70</a:t>
                </a:r>
              </a:p>
            </p:txBody>
          </p:sp>
          <p:sp>
            <p:nvSpPr>
              <p:cNvPr id="51304" name="Rectangle 104"/>
              <p:cNvSpPr>
                <a:spLocks noChangeArrowheads="1"/>
              </p:cNvSpPr>
              <p:nvPr/>
            </p:nvSpPr>
            <p:spPr bwMode="auto">
              <a:xfrm>
                <a:off x="4702" y="3592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600">
                    <a:solidFill>
                      <a:srgbClr val="000000"/>
                    </a:solidFill>
                  </a:rPr>
                  <a:t>80</a:t>
                </a:r>
              </a:p>
            </p:txBody>
          </p:sp>
          <p:sp>
            <p:nvSpPr>
              <p:cNvPr id="51305" name="Rectangle 105"/>
              <p:cNvSpPr>
                <a:spLocks noChangeArrowheads="1"/>
              </p:cNvSpPr>
              <p:nvPr/>
            </p:nvSpPr>
            <p:spPr bwMode="auto">
              <a:xfrm>
                <a:off x="5095" y="3592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600">
                    <a:solidFill>
                      <a:srgbClr val="000000"/>
                    </a:solidFill>
                  </a:rPr>
                  <a:t>90</a:t>
                </a:r>
              </a:p>
            </p:txBody>
          </p:sp>
          <p:sp>
            <p:nvSpPr>
              <p:cNvPr id="51306" name="Rectangle 106"/>
              <p:cNvSpPr>
                <a:spLocks noChangeArrowheads="1"/>
              </p:cNvSpPr>
              <p:nvPr/>
            </p:nvSpPr>
            <p:spPr bwMode="auto">
              <a:xfrm>
                <a:off x="5444" y="3592"/>
                <a:ext cx="33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600">
                    <a:solidFill>
                      <a:srgbClr val="000000"/>
                    </a:solidFill>
                  </a:rPr>
                  <a:t>100</a:t>
                </a:r>
              </a:p>
            </p:txBody>
          </p:sp>
          <p:sp>
            <p:nvSpPr>
              <p:cNvPr id="51307" name="Rectangle 107"/>
              <p:cNvSpPr>
                <a:spLocks noChangeArrowheads="1"/>
              </p:cNvSpPr>
              <p:nvPr/>
            </p:nvSpPr>
            <p:spPr bwMode="auto">
              <a:xfrm>
                <a:off x="1422" y="348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6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51308" name="Rectangle 108"/>
              <p:cNvSpPr>
                <a:spLocks noChangeArrowheads="1"/>
              </p:cNvSpPr>
              <p:nvPr/>
            </p:nvSpPr>
            <p:spPr bwMode="auto">
              <a:xfrm>
                <a:off x="1340" y="3162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600">
                    <a:solidFill>
                      <a:srgbClr val="000000"/>
                    </a:solidFill>
                  </a:rPr>
                  <a:t>20</a:t>
                </a:r>
              </a:p>
            </p:txBody>
          </p:sp>
          <p:sp>
            <p:nvSpPr>
              <p:cNvPr id="51309" name="Rectangle 109"/>
              <p:cNvSpPr>
                <a:spLocks noChangeArrowheads="1"/>
              </p:cNvSpPr>
              <p:nvPr/>
            </p:nvSpPr>
            <p:spPr bwMode="auto">
              <a:xfrm>
                <a:off x="1340" y="2837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600">
                    <a:solidFill>
                      <a:srgbClr val="000000"/>
                    </a:solidFill>
                  </a:rPr>
                  <a:t>40</a:t>
                </a:r>
              </a:p>
            </p:txBody>
          </p:sp>
          <p:sp>
            <p:nvSpPr>
              <p:cNvPr id="51310" name="Rectangle 110"/>
              <p:cNvSpPr>
                <a:spLocks noChangeArrowheads="1"/>
              </p:cNvSpPr>
              <p:nvPr/>
            </p:nvSpPr>
            <p:spPr bwMode="auto">
              <a:xfrm>
                <a:off x="1340" y="2512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600">
                    <a:solidFill>
                      <a:srgbClr val="000000"/>
                    </a:solidFill>
                  </a:rPr>
                  <a:t>60</a:t>
                </a:r>
              </a:p>
            </p:txBody>
          </p:sp>
          <p:sp>
            <p:nvSpPr>
              <p:cNvPr id="51311" name="Rectangle 111"/>
              <p:cNvSpPr>
                <a:spLocks noChangeArrowheads="1"/>
              </p:cNvSpPr>
              <p:nvPr/>
            </p:nvSpPr>
            <p:spPr bwMode="auto">
              <a:xfrm>
                <a:off x="1340" y="2185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600">
                    <a:solidFill>
                      <a:srgbClr val="000000"/>
                    </a:solidFill>
                  </a:rPr>
                  <a:t>80</a:t>
                </a:r>
              </a:p>
            </p:txBody>
          </p:sp>
          <p:sp>
            <p:nvSpPr>
              <p:cNvPr id="51312" name="Rectangle 112"/>
              <p:cNvSpPr>
                <a:spLocks noChangeArrowheads="1"/>
              </p:cNvSpPr>
              <p:nvPr/>
            </p:nvSpPr>
            <p:spPr bwMode="auto">
              <a:xfrm>
                <a:off x="1259" y="1860"/>
                <a:ext cx="33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600">
                    <a:solidFill>
                      <a:srgbClr val="000000"/>
                    </a:solidFill>
                  </a:rPr>
                  <a:t>100</a:t>
                </a:r>
              </a:p>
            </p:txBody>
          </p:sp>
          <p:sp>
            <p:nvSpPr>
              <p:cNvPr id="51313" name="Rectangle 113"/>
              <p:cNvSpPr>
                <a:spLocks noChangeArrowheads="1"/>
              </p:cNvSpPr>
              <p:nvPr/>
            </p:nvSpPr>
            <p:spPr bwMode="auto">
              <a:xfrm>
                <a:off x="1259" y="1536"/>
                <a:ext cx="33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600">
                    <a:solidFill>
                      <a:srgbClr val="000000"/>
                    </a:solidFill>
                  </a:rPr>
                  <a:t>120</a:t>
                </a:r>
              </a:p>
            </p:txBody>
          </p:sp>
          <p:sp>
            <p:nvSpPr>
              <p:cNvPr id="51314" name="Line 114"/>
              <p:cNvSpPr>
                <a:spLocks noChangeShapeType="1"/>
              </p:cNvSpPr>
              <p:nvPr/>
            </p:nvSpPr>
            <p:spPr bwMode="auto">
              <a:xfrm flipV="1">
                <a:off x="1720" y="3610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15" name="Line 115"/>
              <p:cNvSpPr>
                <a:spLocks noChangeShapeType="1"/>
              </p:cNvSpPr>
              <p:nvPr/>
            </p:nvSpPr>
            <p:spPr bwMode="auto">
              <a:xfrm>
                <a:off x="1737" y="3603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16" name="Line 116"/>
              <p:cNvSpPr>
                <a:spLocks noChangeShapeType="1"/>
              </p:cNvSpPr>
              <p:nvPr/>
            </p:nvSpPr>
            <p:spPr bwMode="auto">
              <a:xfrm>
                <a:off x="1754" y="3596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17" name="Line 117"/>
              <p:cNvSpPr>
                <a:spLocks noChangeShapeType="1"/>
              </p:cNvSpPr>
              <p:nvPr/>
            </p:nvSpPr>
            <p:spPr bwMode="auto">
              <a:xfrm flipV="1">
                <a:off x="1769" y="3589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18" name="Line 118"/>
              <p:cNvSpPr>
                <a:spLocks noChangeShapeType="1"/>
              </p:cNvSpPr>
              <p:nvPr/>
            </p:nvSpPr>
            <p:spPr bwMode="auto">
              <a:xfrm flipV="1">
                <a:off x="1787" y="3581"/>
                <a:ext cx="3" cy="2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19" name="Line 119"/>
              <p:cNvSpPr>
                <a:spLocks noChangeShapeType="1"/>
              </p:cNvSpPr>
              <p:nvPr/>
            </p:nvSpPr>
            <p:spPr bwMode="auto">
              <a:xfrm>
                <a:off x="1804" y="3575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20" name="Line 120"/>
              <p:cNvSpPr>
                <a:spLocks noChangeShapeType="1"/>
              </p:cNvSpPr>
              <p:nvPr/>
            </p:nvSpPr>
            <p:spPr bwMode="auto">
              <a:xfrm>
                <a:off x="1819" y="3568"/>
                <a:ext cx="4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21" name="Line 121"/>
              <p:cNvSpPr>
                <a:spLocks noChangeShapeType="1"/>
              </p:cNvSpPr>
              <p:nvPr/>
            </p:nvSpPr>
            <p:spPr bwMode="auto">
              <a:xfrm flipV="1">
                <a:off x="1837" y="3562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22" name="Line 122"/>
              <p:cNvSpPr>
                <a:spLocks noChangeShapeType="1"/>
              </p:cNvSpPr>
              <p:nvPr/>
            </p:nvSpPr>
            <p:spPr bwMode="auto">
              <a:xfrm flipV="1">
                <a:off x="1854" y="3555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23" name="Line 123"/>
              <p:cNvSpPr>
                <a:spLocks noChangeShapeType="1"/>
              </p:cNvSpPr>
              <p:nvPr/>
            </p:nvSpPr>
            <p:spPr bwMode="auto">
              <a:xfrm flipV="1">
                <a:off x="1871" y="3548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24" name="Line 124"/>
              <p:cNvSpPr>
                <a:spLocks noChangeShapeType="1"/>
              </p:cNvSpPr>
              <p:nvPr/>
            </p:nvSpPr>
            <p:spPr bwMode="auto">
              <a:xfrm>
                <a:off x="1887" y="3540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25" name="Line 125"/>
              <p:cNvSpPr>
                <a:spLocks noChangeShapeType="1"/>
              </p:cNvSpPr>
              <p:nvPr/>
            </p:nvSpPr>
            <p:spPr bwMode="auto">
              <a:xfrm flipV="1">
                <a:off x="1904" y="3534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26" name="Line 126"/>
              <p:cNvSpPr>
                <a:spLocks noChangeShapeType="1"/>
              </p:cNvSpPr>
              <p:nvPr/>
            </p:nvSpPr>
            <p:spPr bwMode="auto">
              <a:xfrm flipV="1">
                <a:off x="1921" y="3527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27" name="Line 127"/>
              <p:cNvSpPr>
                <a:spLocks noChangeShapeType="1"/>
              </p:cNvSpPr>
              <p:nvPr/>
            </p:nvSpPr>
            <p:spPr bwMode="auto">
              <a:xfrm flipV="1">
                <a:off x="1937" y="3520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28" name="Line 128"/>
              <p:cNvSpPr>
                <a:spLocks noChangeShapeType="1"/>
              </p:cNvSpPr>
              <p:nvPr/>
            </p:nvSpPr>
            <p:spPr bwMode="auto">
              <a:xfrm flipV="1">
                <a:off x="1954" y="3513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29" name="Line 129"/>
              <p:cNvSpPr>
                <a:spLocks noChangeShapeType="1"/>
              </p:cNvSpPr>
              <p:nvPr/>
            </p:nvSpPr>
            <p:spPr bwMode="auto">
              <a:xfrm flipV="1">
                <a:off x="1971" y="3506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30" name="Line 130"/>
              <p:cNvSpPr>
                <a:spLocks noChangeShapeType="1"/>
              </p:cNvSpPr>
              <p:nvPr/>
            </p:nvSpPr>
            <p:spPr bwMode="auto">
              <a:xfrm flipV="1">
                <a:off x="1986" y="3499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31" name="Line 131"/>
              <p:cNvSpPr>
                <a:spLocks noChangeShapeType="1"/>
              </p:cNvSpPr>
              <p:nvPr/>
            </p:nvSpPr>
            <p:spPr bwMode="auto">
              <a:xfrm flipV="1">
                <a:off x="2004" y="3492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32" name="Line 132"/>
              <p:cNvSpPr>
                <a:spLocks noChangeShapeType="1"/>
              </p:cNvSpPr>
              <p:nvPr/>
            </p:nvSpPr>
            <p:spPr bwMode="auto">
              <a:xfrm flipV="1">
                <a:off x="2021" y="3485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33" name="Line 133"/>
              <p:cNvSpPr>
                <a:spLocks noChangeShapeType="1"/>
              </p:cNvSpPr>
              <p:nvPr/>
            </p:nvSpPr>
            <p:spPr bwMode="auto">
              <a:xfrm>
                <a:off x="2036" y="3478"/>
                <a:ext cx="4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34" name="Line 134"/>
              <p:cNvSpPr>
                <a:spLocks noChangeShapeType="1"/>
              </p:cNvSpPr>
              <p:nvPr/>
            </p:nvSpPr>
            <p:spPr bwMode="auto">
              <a:xfrm>
                <a:off x="2054" y="3471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35" name="Line 135"/>
              <p:cNvSpPr>
                <a:spLocks noChangeShapeType="1"/>
              </p:cNvSpPr>
              <p:nvPr/>
            </p:nvSpPr>
            <p:spPr bwMode="auto">
              <a:xfrm flipV="1">
                <a:off x="2071" y="3464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36" name="Line 136"/>
              <p:cNvSpPr>
                <a:spLocks noChangeShapeType="1"/>
              </p:cNvSpPr>
              <p:nvPr/>
            </p:nvSpPr>
            <p:spPr bwMode="auto">
              <a:xfrm>
                <a:off x="2088" y="3457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37" name="Freeform 137"/>
              <p:cNvSpPr>
                <a:spLocks/>
              </p:cNvSpPr>
              <p:nvPr/>
            </p:nvSpPr>
            <p:spPr bwMode="auto">
              <a:xfrm>
                <a:off x="2103" y="3450"/>
                <a:ext cx="17" cy="1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16"/>
                  </a:cxn>
                  <a:cxn ang="0">
                    <a:pos x="16" y="0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0" y="16"/>
                    </a:lnTo>
                    <a:lnTo>
                      <a:pt x="16" y="0"/>
                    </a:lnTo>
                  </a:path>
                </a:pathLst>
              </a:custGeom>
              <a:noFill/>
              <a:ln w="127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38" name="Line 138"/>
              <p:cNvSpPr>
                <a:spLocks noChangeShapeType="1"/>
              </p:cNvSpPr>
              <p:nvPr/>
            </p:nvSpPr>
            <p:spPr bwMode="auto">
              <a:xfrm>
                <a:off x="2108" y="3450"/>
                <a:ext cx="15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39" name="Line 139"/>
              <p:cNvSpPr>
                <a:spLocks noChangeShapeType="1"/>
              </p:cNvSpPr>
              <p:nvPr/>
            </p:nvSpPr>
            <p:spPr bwMode="auto">
              <a:xfrm>
                <a:off x="2121" y="3443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40" name="Line 140"/>
              <p:cNvSpPr>
                <a:spLocks noChangeShapeType="1"/>
              </p:cNvSpPr>
              <p:nvPr/>
            </p:nvSpPr>
            <p:spPr bwMode="auto">
              <a:xfrm flipV="1">
                <a:off x="2138" y="3437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41" name="Line 141"/>
              <p:cNvSpPr>
                <a:spLocks noChangeShapeType="1"/>
              </p:cNvSpPr>
              <p:nvPr/>
            </p:nvSpPr>
            <p:spPr bwMode="auto">
              <a:xfrm flipV="1">
                <a:off x="2154" y="3430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42" name="Line 142"/>
              <p:cNvSpPr>
                <a:spLocks noChangeShapeType="1"/>
              </p:cNvSpPr>
              <p:nvPr/>
            </p:nvSpPr>
            <p:spPr bwMode="auto">
              <a:xfrm flipV="1">
                <a:off x="2171" y="3423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43" name="Line 143"/>
              <p:cNvSpPr>
                <a:spLocks noChangeShapeType="1"/>
              </p:cNvSpPr>
              <p:nvPr/>
            </p:nvSpPr>
            <p:spPr bwMode="auto">
              <a:xfrm>
                <a:off x="2188" y="3415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44" name="Line 144"/>
              <p:cNvSpPr>
                <a:spLocks noChangeShapeType="1"/>
              </p:cNvSpPr>
              <p:nvPr/>
            </p:nvSpPr>
            <p:spPr bwMode="auto">
              <a:xfrm flipV="1">
                <a:off x="2203" y="3409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45" name="Line 145"/>
              <p:cNvSpPr>
                <a:spLocks noChangeShapeType="1"/>
              </p:cNvSpPr>
              <p:nvPr/>
            </p:nvSpPr>
            <p:spPr bwMode="auto">
              <a:xfrm flipV="1">
                <a:off x="2221" y="3402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46" name="Line 146"/>
              <p:cNvSpPr>
                <a:spLocks noChangeShapeType="1"/>
              </p:cNvSpPr>
              <p:nvPr/>
            </p:nvSpPr>
            <p:spPr bwMode="auto">
              <a:xfrm flipV="1">
                <a:off x="2238" y="3395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47" name="Line 147"/>
              <p:cNvSpPr>
                <a:spLocks noChangeShapeType="1"/>
              </p:cNvSpPr>
              <p:nvPr/>
            </p:nvSpPr>
            <p:spPr bwMode="auto">
              <a:xfrm flipV="1">
                <a:off x="2253" y="3388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48" name="Line 148"/>
              <p:cNvSpPr>
                <a:spLocks noChangeShapeType="1"/>
              </p:cNvSpPr>
              <p:nvPr/>
            </p:nvSpPr>
            <p:spPr bwMode="auto">
              <a:xfrm flipV="1">
                <a:off x="2271" y="3381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49" name="Line 149"/>
              <p:cNvSpPr>
                <a:spLocks noChangeShapeType="1"/>
              </p:cNvSpPr>
              <p:nvPr/>
            </p:nvSpPr>
            <p:spPr bwMode="auto">
              <a:xfrm flipV="1">
                <a:off x="2288" y="3374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50" name="Line 150"/>
              <p:cNvSpPr>
                <a:spLocks noChangeShapeType="1"/>
              </p:cNvSpPr>
              <p:nvPr/>
            </p:nvSpPr>
            <p:spPr bwMode="auto">
              <a:xfrm flipV="1">
                <a:off x="2305" y="3367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51" name="Line 151"/>
              <p:cNvSpPr>
                <a:spLocks noChangeShapeType="1"/>
              </p:cNvSpPr>
              <p:nvPr/>
            </p:nvSpPr>
            <p:spPr bwMode="auto">
              <a:xfrm flipV="1">
                <a:off x="2321" y="3360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52" name="Line 152"/>
              <p:cNvSpPr>
                <a:spLocks noChangeShapeType="1"/>
              </p:cNvSpPr>
              <p:nvPr/>
            </p:nvSpPr>
            <p:spPr bwMode="auto">
              <a:xfrm>
                <a:off x="2338" y="3353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53" name="Line 153"/>
              <p:cNvSpPr>
                <a:spLocks noChangeShapeType="1"/>
              </p:cNvSpPr>
              <p:nvPr/>
            </p:nvSpPr>
            <p:spPr bwMode="auto">
              <a:xfrm flipV="1">
                <a:off x="2355" y="3346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54" name="Line 154"/>
              <p:cNvSpPr>
                <a:spLocks noChangeShapeType="1"/>
              </p:cNvSpPr>
              <p:nvPr/>
            </p:nvSpPr>
            <p:spPr bwMode="auto">
              <a:xfrm flipV="1">
                <a:off x="2371" y="3338"/>
                <a:ext cx="3" cy="2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55" name="Line 155"/>
              <p:cNvSpPr>
                <a:spLocks noChangeShapeType="1"/>
              </p:cNvSpPr>
              <p:nvPr/>
            </p:nvSpPr>
            <p:spPr bwMode="auto">
              <a:xfrm>
                <a:off x="2388" y="3332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56" name="Line 156"/>
              <p:cNvSpPr>
                <a:spLocks noChangeShapeType="1"/>
              </p:cNvSpPr>
              <p:nvPr/>
            </p:nvSpPr>
            <p:spPr bwMode="auto">
              <a:xfrm>
                <a:off x="2405" y="3325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57" name="Line 157"/>
              <p:cNvSpPr>
                <a:spLocks noChangeShapeType="1"/>
              </p:cNvSpPr>
              <p:nvPr/>
            </p:nvSpPr>
            <p:spPr bwMode="auto">
              <a:xfrm>
                <a:off x="2420" y="3318"/>
                <a:ext cx="4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58" name="Line 158"/>
              <p:cNvSpPr>
                <a:spLocks noChangeShapeType="1"/>
              </p:cNvSpPr>
              <p:nvPr/>
            </p:nvSpPr>
            <p:spPr bwMode="auto">
              <a:xfrm flipV="1">
                <a:off x="2438" y="3312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59" name="Line 159"/>
              <p:cNvSpPr>
                <a:spLocks noChangeShapeType="1"/>
              </p:cNvSpPr>
              <p:nvPr/>
            </p:nvSpPr>
            <p:spPr bwMode="auto">
              <a:xfrm flipV="1">
                <a:off x="2455" y="3305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60" name="Line 160"/>
              <p:cNvSpPr>
                <a:spLocks noChangeShapeType="1"/>
              </p:cNvSpPr>
              <p:nvPr/>
            </p:nvSpPr>
            <p:spPr bwMode="auto">
              <a:xfrm flipV="1">
                <a:off x="2470" y="3298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61" name="Line 161"/>
              <p:cNvSpPr>
                <a:spLocks noChangeShapeType="1"/>
              </p:cNvSpPr>
              <p:nvPr/>
            </p:nvSpPr>
            <p:spPr bwMode="auto">
              <a:xfrm>
                <a:off x="2488" y="3290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62" name="Line 162"/>
              <p:cNvSpPr>
                <a:spLocks noChangeShapeType="1"/>
              </p:cNvSpPr>
              <p:nvPr/>
            </p:nvSpPr>
            <p:spPr bwMode="auto">
              <a:xfrm flipV="1">
                <a:off x="2505" y="3284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63" name="Line 163"/>
              <p:cNvSpPr>
                <a:spLocks noChangeShapeType="1"/>
              </p:cNvSpPr>
              <p:nvPr/>
            </p:nvSpPr>
            <p:spPr bwMode="auto">
              <a:xfrm flipV="1">
                <a:off x="2522" y="3277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64" name="Line 164"/>
              <p:cNvSpPr>
                <a:spLocks noChangeShapeType="1"/>
              </p:cNvSpPr>
              <p:nvPr/>
            </p:nvSpPr>
            <p:spPr bwMode="auto">
              <a:xfrm flipV="1">
                <a:off x="2538" y="3270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65" name="Line 165"/>
              <p:cNvSpPr>
                <a:spLocks noChangeShapeType="1"/>
              </p:cNvSpPr>
              <p:nvPr/>
            </p:nvSpPr>
            <p:spPr bwMode="auto">
              <a:xfrm flipV="1">
                <a:off x="2555" y="3263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66" name="Line 166"/>
              <p:cNvSpPr>
                <a:spLocks noChangeShapeType="1"/>
              </p:cNvSpPr>
              <p:nvPr/>
            </p:nvSpPr>
            <p:spPr bwMode="auto">
              <a:xfrm flipV="1">
                <a:off x="2572" y="3256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67" name="Line 167"/>
              <p:cNvSpPr>
                <a:spLocks noChangeShapeType="1"/>
              </p:cNvSpPr>
              <p:nvPr/>
            </p:nvSpPr>
            <p:spPr bwMode="auto">
              <a:xfrm flipV="1">
                <a:off x="2588" y="3249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68" name="Line 168"/>
              <p:cNvSpPr>
                <a:spLocks noChangeShapeType="1"/>
              </p:cNvSpPr>
              <p:nvPr/>
            </p:nvSpPr>
            <p:spPr bwMode="auto">
              <a:xfrm flipV="1">
                <a:off x="2605" y="3242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69" name="Line 169"/>
              <p:cNvSpPr>
                <a:spLocks noChangeShapeType="1"/>
              </p:cNvSpPr>
              <p:nvPr/>
            </p:nvSpPr>
            <p:spPr bwMode="auto">
              <a:xfrm>
                <a:off x="2622" y="3235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70" name="Line 170"/>
              <p:cNvSpPr>
                <a:spLocks noChangeShapeType="1"/>
              </p:cNvSpPr>
              <p:nvPr/>
            </p:nvSpPr>
            <p:spPr bwMode="auto">
              <a:xfrm>
                <a:off x="2637" y="3228"/>
                <a:ext cx="4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71" name="Line 171"/>
              <p:cNvSpPr>
                <a:spLocks noChangeShapeType="1"/>
              </p:cNvSpPr>
              <p:nvPr/>
            </p:nvSpPr>
            <p:spPr bwMode="auto">
              <a:xfrm>
                <a:off x="2655" y="3221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72" name="Line 172"/>
              <p:cNvSpPr>
                <a:spLocks noChangeShapeType="1"/>
              </p:cNvSpPr>
              <p:nvPr/>
            </p:nvSpPr>
            <p:spPr bwMode="auto">
              <a:xfrm flipV="1">
                <a:off x="2672" y="3215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73" name="Line 173"/>
              <p:cNvSpPr>
                <a:spLocks noChangeShapeType="1"/>
              </p:cNvSpPr>
              <p:nvPr/>
            </p:nvSpPr>
            <p:spPr bwMode="auto">
              <a:xfrm flipV="1">
                <a:off x="2687" y="3208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74" name="Line 174"/>
              <p:cNvSpPr>
                <a:spLocks noChangeShapeType="1"/>
              </p:cNvSpPr>
              <p:nvPr/>
            </p:nvSpPr>
            <p:spPr bwMode="auto">
              <a:xfrm flipV="1">
                <a:off x="2705" y="3201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75" name="Line 175"/>
              <p:cNvSpPr>
                <a:spLocks noChangeShapeType="1"/>
              </p:cNvSpPr>
              <p:nvPr/>
            </p:nvSpPr>
            <p:spPr bwMode="auto">
              <a:xfrm flipV="1">
                <a:off x="2722" y="3194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76" name="Line 176"/>
              <p:cNvSpPr>
                <a:spLocks noChangeShapeType="1"/>
              </p:cNvSpPr>
              <p:nvPr/>
            </p:nvSpPr>
            <p:spPr bwMode="auto">
              <a:xfrm flipV="1">
                <a:off x="2739" y="3187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77" name="Line 177"/>
              <p:cNvSpPr>
                <a:spLocks noChangeShapeType="1"/>
              </p:cNvSpPr>
              <p:nvPr/>
            </p:nvSpPr>
            <p:spPr bwMode="auto">
              <a:xfrm flipV="1">
                <a:off x="2755" y="3180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78" name="Line 178"/>
              <p:cNvSpPr>
                <a:spLocks noChangeShapeType="1"/>
              </p:cNvSpPr>
              <p:nvPr/>
            </p:nvSpPr>
            <p:spPr bwMode="auto">
              <a:xfrm flipV="1">
                <a:off x="2772" y="3173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79" name="Line 179"/>
              <p:cNvSpPr>
                <a:spLocks noChangeShapeType="1"/>
              </p:cNvSpPr>
              <p:nvPr/>
            </p:nvSpPr>
            <p:spPr bwMode="auto">
              <a:xfrm flipV="1">
                <a:off x="2789" y="3166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80" name="Line 180"/>
              <p:cNvSpPr>
                <a:spLocks noChangeShapeType="1"/>
              </p:cNvSpPr>
              <p:nvPr/>
            </p:nvSpPr>
            <p:spPr bwMode="auto">
              <a:xfrm>
                <a:off x="2805" y="3159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81" name="Line 181"/>
              <p:cNvSpPr>
                <a:spLocks noChangeShapeType="1"/>
              </p:cNvSpPr>
              <p:nvPr/>
            </p:nvSpPr>
            <p:spPr bwMode="auto">
              <a:xfrm>
                <a:off x="2822" y="3152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82" name="Line 182"/>
              <p:cNvSpPr>
                <a:spLocks noChangeShapeType="1"/>
              </p:cNvSpPr>
              <p:nvPr/>
            </p:nvSpPr>
            <p:spPr bwMode="auto">
              <a:xfrm flipV="1">
                <a:off x="2839" y="3145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83" name="Line 183"/>
              <p:cNvSpPr>
                <a:spLocks noChangeShapeType="1"/>
              </p:cNvSpPr>
              <p:nvPr/>
            </p:nvSpPr>
            <p:spPr bwMode="auto">
              <a:xfrm flipV="1">
                <a:off x="2854" y="3137"/>
                <a:ext cx="4" cy="2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84" name="Line 184"/>
              <p:cNvSpPr>
                <a:spLocks noChangeShapeType="1"/>
              </p:cNvSpPr>
              <p:nvPr/>
            </p:nvSpPr>
            <p:spPr bwMode="auto">
              <a:xfrm>
                <a:off x="2872" y="3131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85" name="Freeform 185"/>
              <p:cNvSpPr>
                <a:spLocks/>
              </p:cNvSpPr>
              <p:nvPr/>
            </p:nvSpPr>
            <p:spPr bwMode="auto">
              <a:xfrm>
                <a:off x="2888" y="3124"/>
                <a:ext cx="17" cy="1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16"/>
                  </a:cxn>
                  <a:cxn ang="0">
                    <a:pos x="16" y="0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0" y="16"/>
                    </a:lnTo>
                    <a:lnTo>
                      <a:pt x="16" y="0"/>
                    </a:lnTo>
                  </a:path>
                </a:pathLst>
              </a:custGeom>
              <a:noFill/>
              <a:ln w="127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86" name="Line 186"/>
              <p:cNvSpPr>
                <a:spLocks noChangeShapeType="1"/>
              </p:cNvSpPr>
              <p:nvPr/>
            </p:nvSpPr>
            <p:spPr bwMode="auto">
              <a:xfrm>
                <a:off x="2893" y="3124"/>
                <a:ext cx="15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87" name="Line 187"/>
              <p:cNvSpPr>
                <a:spLocks noChangeShapeType="1"/>
              </p:cNvSpPr>
              <p:nvPr/>
            </p:nvSpPr>
            <p:spPr bwMode="auto">
              <a:xfrm flipV="1">
                <a:off x="2904" y="3118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88" name="Line 188"/>
              <p:cNvSpPr>
                <a:spLocks noChangeShapeType="1"/>
              </p:cNvSpPr>
              <p:nvPr/>
            </p:nvSpPr>
            <p:spPr bwMode="auto">
              <a:xfrm flipV="1">
                <a:off x="2922" y="3111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89" name="Line 189"/>
              <p:cNvSpPr>
                <a:spLocks noChangeShapeType="1"/>
              </p:cNvSpPr>
              <p:nvPr/>
            </p:nvSpPr>
            <p:spPr bwMode="auto">
              <a:xfrm flipV="1">
                <a:off x="2939" y="3104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90" name="Line 190"/>
              <p:cNvSpPr>
                <a:spLocks noChangeShapeType="1"/>
              </p:cNvSpPr>
              <p:nvPr/>
            </p:nvSpPr>
            <p:spPr bwMode="auto">
              <a:xfrm flipV="1">
                <a:off x="2956" y="3097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91" name="Line 191"/>
              <p:cNvSpPr>
                <a:spLocks noChangeShapeType="1"/>
              </p:cNvSpPr>
              <p:nvPr/>
            </p:nvSpPr>
            <p:spPr bwMode="auto">
              <a:xfrm flipV="1">
                <a:off x="2972" y="3090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92" name="Line 192"/>
              <p:cNvSpPr>
                <a:spLocks noChangeShapeType="1"/>
              </p:cNvSpPr>
              <p:nvPr/>
            </p:nvSpPr>
            <p:spPr bwMode="auto">
              <a:xfrm flipV="1">
                <a:off x="2989" y="3083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93" name="Line 193"/>
              <p:cNvSpPr>
                <a:spLocks noChangeShapeType="1"/>
              </p:cNvSpPr>
              <p:nvPr/>
            </p:nvSpPr>
            <p:spPr bwMode="auto">
              <a:xfrm flipV="1">
                <a:off x="3006" y="3076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94" name="Line 194"/>
              <p:cNvSpPr>
                <a:spLocks noChangeShapeType="1"/>
              </p:cNvSpPr>
              <p:nvPr/>
            </p:nvSpPr>
            <p:spPr bwMode="auto">
              <a:xfrm flipV="1">
                <a:off x="3022" y="3069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95" name="Line 195"/>
              <p:cNvSpPr>
                <a:spLocks noChangeShapeType="1"/>
              </p:cNvSpPr>
              <p:nvPr/>
            </p:nvSpPr>
            <p:spPr bwMode="auto">
              <a:xfrm>
                <a:off x="3039" y="3062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96" name="Line 196"/>
              <p:cNvSpPr>
                <a:spLocks noChangeShapeType="1"/>
              </p:cNvSpPr>
              <p:nvPr/>
            </p:nvSpPr>
            <p:spPr bwMode="auto">
              <a:xfrm>
                <a:off x="3056" y="3055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97" name="Line 197"/>
              <p:cNvSpPr>
                <a:spLocks noChangeShapeType="1"/>
              </p:cNvSpPr>
              <p:nvPr/>
            </p:nvSpPr>
            <p:spPr bwMode="auto">
              <a:xfrm>
                <a:off x="3071" y="3048"/>
                <a:ext cx="4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98" name="Line 198"/>
              <p:cNvSpPr>
                <a:spLocks noChangeShapeType="1"/>
              </p:cNvSpPr>
              <p:nvPr/>
            </p:nvSpPr>
            <p:spPr bwMode="auto">
              <a:xfrm flipV="1">
                <a:off x="3089" y="3042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99" name="Line 199"/>
              <p:cNvSpPr>
                <a:spLocks noChangeShapeType="1"/>
              </p:cNvSpPr>
              <p:nvPr/>
            </p:nvSpPr>
            <p:spPr bwMode="auto">
              <a:xfrm flipV="1">
                <a:off x="3106" y="3035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00" name="Line 200"/>
              <p:cNvSpPr>
                <a:spLocks noChangeShapeType="1"/>
              </p:cNvSpPr>
              <p:nvPr/>
            </p:nvSpPr>
            <p:spPr bwMode="auto">
              <a:xfrm flipV="1">
                <a:off x="3121" y="3028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01" name="Line 201"/>
              <p:cNvSpPr>
                <a:spLocks noChangeShapeType="1"/>
              </p:cNvSpPr>
              <p:nvPr/>
            </p:nvSpPr>
            <p:spPr bwMode="auto">
              <a:xfrm flipV="1">
                <a:off x="3139" y="3021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02" name="Line 202"/>
              <p:cNvSpPr>
                <a:spLocks noChangeShapeType="1"/>
              </p:cNvSpPr>
              <p:nvPr/>
            </p:nvSpPr>
            <p:spPr bwMode="auto">
              <a:xfrm flipV="1">
                <a:off x="3156" y="3014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03" name="Line 203"/>
              <p:cNvSpPr>
                <a:spLocks noChangeShapeType="1"/>
              </p:cNvSpPr>
              <p:nvPr/>
            </p:nvSpPr>
            <p:spPr bwMode="auto">
              <a:xfrm flipV="1">
                <a:off x="3173" y="3007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04" name="Line 204"/>
              <p:cNvSpPr>
                <a:spLocks noChangeShapeType="1"/>
              </p:cNvSpPr>
              <p:nvPr/>
            </p:nvSpPr>
            <p:spPr bwMode="auto">
              <a:xfrm flipV="1">
                <a:off x="3189" y="3000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05" name="Line 205"/>
              <p:cNvSpPr>
                <a:spLocks noChangeShapeType="1"/>
              </p:cNvSpPr>
              <p:nvPr/>
            </p:nvSpPr>
            <p:spPr bwMode="auto">
              <a:xfrm flipV="1">
                <a:off x="3206" y="2993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06" name="Line 206"/>
              <p:cNvSpPr>
                <a:spLocks noChangeShapeType="1"/>
              </p:cNvSpPr>
              <p:nvPr/>
            </p:nvSpPr>
            <p:spPr bwMode="auto">
              <a:xfrm>
                <a:off x="3223" y="2986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07" name="Line 207"/>
              <p:cNvSpPr>
                <a:spLocks noChangeShapeType="1"/>
              </p:cNvSpPr>
              <p:nvPr/>
            </p:nvSpPr>
            <p:spPr bwMode="auto">
              <a:xfrm>
                <a:off x="3239" y="2979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08" name="Line 208"/>
              <p:cNvSpPr>
                <a:spLocks noChangeShapeType="1"/>
              </p:cNvSpPr>
              <p:nvPr/>
            </p:nvSpPr>
            <p:spPr bwMode="auto">
              <a:xfrm>
                <a:off x="3256" y="2972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09" name="Line 209"/>
              <p:cNvSpPr>
                <a:spLocks noChangeShapeType="1"/>
              </p:cNvSpPr>
              <p:nvPr/>
            </p:nvSpPr>
            <p:spPr bwMode="auto">
              <a:xfrm flipV="1">
                <a:off x="3273" y="2966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10" name="Line 210"/>
              <p:cNvSpPr>
                <a:spLocks noChangeShapeType="1"/>
              </p:cNvSpPr>
              <p:nvPr/>
            </p:nvSpPr>
            <p:spPr bwMode="auto">
              <a:xfrm flipV="1">
                <a:off x="3288" y="2959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11" name="Line 211"/>
              <p:cNvSpPr>
                <a:spLocks noChangeShapeType="1"/>
              </p:cNvSpPr>
              <p:nvPr/>
            </p:nvSpPr>
            <p:spPr bwMode="auto">
              <a:xfrm flipV="1">
                <a:off x="3306" y="2952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12" name="Line 212"/>
              <p:cNvSpPr>
                <a:spLocks noChangeShapeType="1"/>
              </p:cNvSpPr>
              <p:nvPr/>
            </p:nvSpPr>
            <p:spPr bwMode="auto">
              <a:xfrm flipV="1">
                <a:off x="3323" y="2945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13" name="Line 213"/>
              <p:cNvSpPr>
                <a:spLocks noChangeShapeType="1"/>
              </p:cNvSpPr>
              <p:nvPr/>
            </p:nvSpPr>
            <p:spPr bwMode="auto">
              <a:xfrm flipV="1">
                <a:off x="3338" y="2938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14" name="Line 214"/>
              <p:cNvSpPr>
                <a:spLocks noChangeShapeType="1"/>
              </p:cNvSpPr>
              <p:nvPr/>
            </p:nvSpPr>
            <p:spPr bwMode="auto">
              <a:xfrm flipV="1">
                <a:off x="3356" y="2931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15" name="Line 215"/>
              <p:cNvSpPr>
                <a:spLocks noChangeShapeType="1"/>
              </p:cNvSpPr>
              <p:nvPr/>
            </p:nvSpPr>
            <p:spPr bwMode="auto">
              <a:xfrm flipV="1">
                <a:off x="3373" y="2924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16" name="Line 216"/>
              <p:cNvSpPr>
                <a:spLocks noChangeShapeType="1"/>
              </p:cNvSpPr>
              <p:nvPr/>
            </p:nvSpPr>
            <p:spPr bwMode="auto">
              <a:xfrm flipV="1">
                <a:off x="3390" y="2917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17" name="Line 217"/>
              <p:cNvSpPr>
                <a:spLocks noChangeShapeType="1"/>
              </p:cNvSpPr>
              <p:nvPr/>
            </p:nvSpPr>
            <p:spPr bwMode="auto">
              <a:xfrm flipV="1">
                <a:off x="3406" y="2910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18" name="Line 218"/>
              <p:cNvSpPr>
                <a:spLocks noChangeShapeType="1"/>
              </p:cNvSpPr>
              <p:nvPr/>
            </p:nvSpPr>
            <p:spPr bwMode="auto">
              <a:xfrm flipV="1">
                <a:off x="3423" y="2903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19" name="Line 219"/>
              <p:cNvSpPr>
                <a:spLocks noChangeShapeType="1"/>
              </p:cNvSpPr>
              <p:nvPr/>
            </p:nvSpPr>
            <p:spPr bwMode="auto">
              <a:xfrm flipV="1">
                <a:off x="3440" y="2896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20" name="Line 220"/>
              <p:cNvSpPr>
                <a:spLocks noChangeShapeType="1"/>
              </p:cNvSpPr>
              <p:nvPr/>
            </p:nvSpPr>
            <p:spPr bwMode="auto">
              <a:xfrm>
                <a:off x="3456" y="2889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21" name="Line 221"/>
              <p:cNvSpPr>
                <a:spLocks noChangeShapeType="1"/>
              </p:cNvSpPr>
              <p:nvPr/>
            </p:nvSpPr>
            <p:spPr bwMode="auto">
              <a:xfrm>
                <a:off x="3473" y="2882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22" name="Line 222"/>
              <p:cNvSpPr>
                <a:spLocks noChangeShapeType="1"/>
              </p:cNvSpPr>
              <p:nvPr/>
            </p:nvSpPr>
            <p:spPr bwMode="auto">
              <a:xfrm flipV="1">
                <a:off x="3490" y="2875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23" name="Line 223"/>
              <p:cNvSpPr>
                <a:spLocks noChangeShapeType="1"/>
              </p:cNvSpPr>
              <p:nvPr/>
            </p:nvSpPr>
            <p:spPr bwMode="auto">
              <a:xfrm flipV="1">
                <a:off x="3505" y="2867"/>
                <a:ext cx="4" cy="2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24" name="Line 224"/>
              <p:cNvSpPr>
                <a:spLocks noChangeShapeType="1"/>
              </p:cNvSpPr>
              <p:nvPr/>
            </p:nvSpPr>
            <p:spPr bwMode="auto">
              <a:xfrm>
                <a:off x="3523" y="2861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25" name="Line 225"/>
              <p:cNvSpPr>
                <a:spLocks noChangeShapeType="1"/>
              </p:cNvSpPr>
              <p:nvPr/>
            </p:nvSpPr>
            <p:spPr bwMode="auto">
              <a:xfrm>
                <a:off x="3540" y="2854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26" name="Line 226"/>
              <p:cNvSpPr>
                <a:spLocks noChangeShapeType="1"/>
              </p:cNvSpPr>
              <p:nvPr/>
            </p:nvSpPr>
            <p:spPr bwMode="auto">
              <a:xfrm flipV="1">
                <a:off x="3555" y="2848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27" name="Line 227"/>
              <p:cNvSpPr>
                <a:spLocks noChangeShapeType="1"/>
              </p:cNvSpPr>
              <p:nvPr/>
            </p:nvSpPr>
            <p:spPr bwMode="auto">
              <a:xfrm flipV="1">
                <a:off x="3573" y="2841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28" name="Line 228"/>
              <p:cNvSpPr>
                <a:spLocks noChangeShapeType="1"/>
              </p:cNvSpPr>
              <p:nvPr/>
            </p:nvSpPr>
            <p:spPr bwMode="auto">
              <a:xfrm flipV="1">
                <a:off x="3590" y="2834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29" name="Line 229"/>
              <p:cNvSpPr>
                <a:spLocks noChangeShapeType="1"/>
              </p:cNvSpPr>
              <p:nvPr/>
            </p:nvSpPr>
            <p:spPr bwMode="auto">
              <a:xfrm flipV="1">
                <a:off x="3607" y="2827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30" name="Line 230"/>
              <p:cNvSpPr>
                <a:spLocks noChangeShapeType="1"/>
              </p:cNvSpPr>
              <p:nvPr/>
            </p:nvSpPr>
            <p:spPr bwMode="auto">
              <a:xfrm flipV="1">
                <a:off x="3623" y="2820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31" name="Line 231"/>
              <p:cNvSpPr>
                <a:spLocks noChangeShapeType="1"/>
              </p:cNvSpPr>
              <p:nvPr/>
            </p:nvSpPr>
            <p:spPr bwMode="auto">
              <a:xfrm flipV="1">
                <a:off x="3640" y="2813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32" name="Line 232"/>
              <p:cNvSpPr>
                <a:spLocks noChangeShapeType="1"/>
              </p:cNvSpPr>
              <p:nvPr/>
            </p:nvSpPr>
            <p:spPr bwMode="auto">
              <a:xfrm flipV="1">
                <a:off x="3657" y="2806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33" name="Freeform 233"/>
              <p:cNvSpPr>
                <a:spLocks/>
              </p:cNvSpPr>
              <p:nvPr/>
            </p:nvSpPr>
            <p:spPr bwMode="auto">
              <a:xfrm>
                <a:off x="3672" y="2799"/>
                <a:ext cx="17" cy="1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16"/>
                  </a:cxn>
                  <a:cxn ang="0">
                    <a:pos x="16" y="0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0" y="16"/>
                    </a:lnTo>
                    <a:lnTo>
                      <a:pt x="16" y="0"/>
                    </a:lnTo>
                  </a:path>
                </a:pathLst>
              </a:custGeom>
              <a:noFill/>
              <a:ln w="127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34" name="Line 234"/>
              <p:cNvSpPr>
                <a:spLocks noChangeShapeType="1"/>
              </p:cNvSpPr>
              <p:nvPr/>
            </p:nvSpPr>
            <p:spPr bwMode="auto">
              <a:xfrm>
                <a:off x="3677" y="2798"/>
                <a:ext cx="15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35" name="Line 235"/>
              <p:cNvSpPr>
                <a:spLocks noChangeShapeType="1"/>
              </p:cNvSpPr>
              <p:nvPr/>
            </p:nvSpPr>
            <p:spPr bwMode="auto">
              <a:xfrm flipV="1">
                <a:off x="3690" y="2792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36" name="Line 236"/>
              <p:cNvSpPr>
                <a:spLocks noChangeShapeType="1"/>
              </p:cNvSpPr>
              <p:nvPr/>
            </p:nvSpPr>
            <p:spPr bwMode="auto">
              <a:xfrm flipV="1">
                <a:off x="3707" y="2785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37" name="Line 237"/>
              <p:cNvSpPr>
                <a:spLocks noChangeShapeType="1"/>
              </p:cNvSpPr>
              <p:nvPr/>
            </p:nvSpPr>
            <p:spPr bwMode="auto">
              <a:xfrm flipV="1">
                <a:off x="3722" y="2778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38" name="Line 238"/>
              <p:cNvSpPr>
                <a:spLocks noChangeShapeType="1"/>
              </p:cNvSpPr>
              <p:nvPr/>
            </p:nvSpPr>
            <p:spPr bwMode="auto">
              <a:xfrm flipV="1">
                <a:off x="3740" y="2771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39" name="Line 239"/>
              <p:cNvSpPr>
                <a:spLocks noChangeShapeType="1"/>
              </p:cNvSpPr>
              <p:nvPr/>
            </p:nvSpPr>
            <p:spPr bwMode="auto">
              <a:xfrm>
                <a:off x="3757" y="2764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40" name="Line 240"/>
              <p:cNvSpPr>
                <a:spLocks noChangeShapeType="1"/>
              </p:cNvSpPr>
              <p:nvPr/>
            </p:nvSpPr>
            <p:spPr bwMode="auto">
              <a:xfrm>
                <a:off x="3772" y="2757"/>
                <a:ext cx="4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41" name="Line 241"/>
              <p:cNvSpPr>
                <a:spLocks noChangeShapeType="1"/>
              </p:cNvSpPr>
              <p:nvPr/>
            </p:nvSpPr>
            <p:spPr bwMode="auto">
              <a:xfrm flipV="1">
                <a:off x="3790" y="2750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42" name="Line 242"/>
              <p:cNvSpPr>
                <a:spLocks noChangeShapeType="1"/>
              </p:cNvSpPr>
              <p:nvPr/>
            </p:nvSpPr>
            <p:spPr bwMode="auto">
              <a:xfrm flipV="1">
                <a:off x="3807" y="2744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43" name="Line 243"/>
              <p:cNvSpPr>
                <a:spLocks noChangeShapeType="1"/>
              </p:cNvSpPr>
              <p:nvPr/>
            </p:nvSpPr>
            <p:spPr bwMode="auto">
              <a:xfrm>
                <a:off x="3824" y="2736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44" name="Line 244"/>
              <p:cNvSpPr>
                <a:spLocks noChangeShapeType="1"/>
              </p:cNvSpPr>
              <p:nvPr/>
            </p:nvSpPr>
            <p:spPr bwMode="auto">
              <a:xfrm>
                <a:off x="3840" y="2729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45" name="Line 245"/>
              <p:cNvSpPr>
                <a:spLocks noChangeShapeType="1"/>
              </p:cNvSpPr>
              <p:nvPr/>
            </p:nvSpPr>
            <p:spPr bwMode="auto">
              <a:xfrm flipV="1">
                <a:off x="3857" y="2723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46" name="Line 246"/>
              <p:cNvSpPr>
                <a:spLocks noChangeShapeType="1"/>
              </p:cNvSpPr>
              <p:nvPr/>
            </p:nvSpPr>
            <p:spPr bwMode="auto">
              <a:xfrm flipV="1">
                <a:off x="3874" y="2716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47" name="Line 247"/>
              <p:cNvSpPr>
                <a:spLocks noChangeShapeType="1"/>
              </p:cNvSpPr>
              <p:nvPr/>
            </p:nvSpPr>
            <p:spPr bwMode="auto">
              <a:xfrm flipV="1">
                <a:off x="3890" y="2709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48" name="Line 248"/>
              <p:cNvSpPr>
                <a:spLocks noChangeShapeType="1"/>
              </p:cNvSpPr>
              <p:nvPr/>
            </p:nvSpPr>
            <p:spPr bwMode="auto">
              <a:xfrm flipV="1">
                <a:off x="3907" y="2702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49" name="Line 249"/>
              <p:cNvSpPr>
                <a:spLocks noChangeShapeType="1"/>
              </p:cNvSpPr>
              <p:nvPr/>
            </p:nvSpPr>
            <p:spPr bwMode="auto">
              <a:xfrm flipV="1">
                <a:off x="3924" y="2695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50" name="Line 250"/>
              <p:cNvSpPr>
                <a:spLocks noChangeShapeType="1"/>
              </p:cNvSpPr>
              <p:nvPr/>
            </p:nvSpPr>
            <p:spPr bwMode="auto">
              <a:xfrm flipV="1">
                <a:off x="3939" y="2688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51" name="Line 251"/>
              <p:cNvSpPr>
                <a:spLocks noChangeShapeType="1"/>
              </p:cNvSpPr>
              <p:nvPr/>
            </p:nvSpPr>
            <p:spPr bwMode="auto">
              <a:xfrm flipV="1">
                <a:off x="3957" y="2681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52" name="Line 252"/>
              <p:cNvSpPr>
                <a:spLocks noChangeShapeType="1"/>
              </p:cNvSpPr>
              <p:nvPr/>
            </p:nvSpPr>
            <p:spPr bwMode="auto">
              <a:xfrm flipV="1">
                <a:off x="3974" y="2674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53" name="Line 253"/>
              <p:cNvSpPr>
                <a:spLocks noChangeShapeType="1"/>
              </p:cNvSpPr>
              <p:nvPr/>
            </p:nvSpPr>
            <p:spPr bwMode="auto">
              <a:xfrm flipV="1">
                <a:off x="3989" y="2667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54" name="Line 254"/>
              <p:cNvSpPr>
                <a:spLocks noChangeShapeType="1"/>
              </p:cNvSpPr>
              <p:nvPr/>
            </p:nvSpPr>
            <p:spPr bwMode="auto">
              <a:xfrm flipV="1">
                <a:off x="4007" y="2660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55" name="Line 255"/>
              <p:cNvSpPr>
                <a:spLocks noChangeShapeType="1"/>
              </p:cNvSpPr>
              <p:nvPr/>
            </p:nvSpPr>
            <p:spPr bwMode="auto">
              <a:xfrm flipV="1">
                <a:off x="4024" y="2653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56" name="Line 256"/>
              <p:cNvSpPr>
                <a:spLocks noChangeShapeType="1"/>
              </p:cNvSpPr>
              <p:nvPr/>
            </p:nvSpPr>
            <p:spPr bwMode="auto">
              <a:xfrm flipV="1">
                <a:off x="4041" y="2646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57" name="Line 257"/>
              <p:cNvSpPr>
                <a:spLocks noChangeShapeType="1"/>
              </p:cNvSpPr>
              <p:nvPr/>
            </p:nvSpPr>
            <p:spPr bwMode="auto">
              <a:xfrm>
                <a:off x="4057" y="2639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58" name="Line 258"/>
              <p:cNvSpPr>
                <a:spLocks noChangeShapeType="1"/>
              </p:cNvSpPr>
              <p:nvPr/>
            </p:nvSpPr>
            <p:spPr bwMode="auto">
              <a:xfrm>
                <a:off x="4074" y="2632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59" name="Line 259"/>
              <p:cNvSpPr>
                <a:spLocks noChangeShapeType="1"/>
              </p:cNvSpPr>
              <p:nvPr/>
            </p:nvSpPr>
            <p:spPr bwMode="auto">
              <a:xfrm flipV="1">
                <a:off x="4091" y="2624"/>
                <a:ext cx="3" cy="2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60" name="Line 260"/>
              <p:cNvSpPr>
                <a:spLocks noChangeShapeType="1"/>
              </p:cNvSpPr>
              <p:nvPr/>
            </p:nvSpPr>
            <p:spPr bwMode="auto">
              <a:xfrm flipV="1">
                <a:off x="4106" y="2619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61" name="Line 261"/>
              <p:cNvSpPr>
                <a:spLocks noChangeShapeType="1"/>
              </p:cNvSpPr>
              <p:nvPr/>
            </p:nvSpPr>
            <p:spPr bwMode="auto">
              <a:xfrm flipV="1">
                <a:off x="4124" y="2612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62" name="Line 262"/>
              <p:cNvSpPr>
                <a:spLocks noChangeShapeType="1"/>
              </p:cNvSpPr>
              <p:nvPr/>
            </p:nvSpPr>
            <p:spPr bwMode="auto">
              <a:xfrm>
                <a:off x="4141" y="2604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63" name="Line 263"/>
              <p:cNvSpPr>
                <a:spLocks noChangeShapeType="1"/>
              </p:cNvSpPr>
              <p:nvPr/>
            </p:nvSpPr>
            <p:spPr bwMode="auto">
              <a:xfrm flipV="1">
                <a:off x="4156" y="2598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64" name="Line 264"/>
              <p:cNvSpPr>
                <a:spLocks noChangeShapeType="1"/>
              </p:cNvSpPr>
              <p:nvPr/>
            </p:nvSpPr>
            <p:spPr bwMode="auto">
              <a:xfrm flipV="1">
                <a:off x="4174" y="2591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65" name="Line 265"/>
              <p:cNvSpPr>
                <a:spLocks noChangeShapeType="1"/>
              </p:cNvSpPr>
              <p:nvPr/>
            </p:nvSpPr>
            <p:spPr bwMode="auto">
              <a:xfrm flipV="1">
                <a:off x="4191" y="2584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66" name="Line 266"/>
              <p:cNvSpPr>
                <a:spLocks noChangeShapeType="1"/>
              </p:cNvSpPr>
              <p:nvPr/>
            </p:nvSpPr>
            <p:spPr bwMode="auto">
              <a:xfrm flipV="1">
                <a:off x="4206" y="2577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67" name="Line 267"/>
              <p:cNvSpPr>
                <a:spLocks noChangeShapeType="1"/>
              </p:cNvSpPr>
              <p:nvPr/>
            </p:nvSpPr>
            <p:spPr bwMode="auto">
              <a:xfrm>
                <a:off x="4224" y="2570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68" name="Line 268"/>
              <p:cNvSpPr>
                <a:spLocks noChangeShapeType="1"/>
              </p:cNvSpPr>
              <p:nvPr/>
            </p:nvSpPr>
            <p:spPr bwMode="auto">
              <a:xfrm>
                <a:off x="4241" y="2563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69" name="Line 269"/>
              <p:cNvSpPr>
                <a:spLocks noChangeShapeType="1"/>
              </p:cNvSpPr>
              <p:nvPr/>
            </p:nvSpPr>
            <p:spPr bwMode="auto">
              <a:xfrm flipV="1">
                <a:off x="4258" y="2556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70" name="Line 270"/>
              <p:cNvSpPr>
                <a:spLocks noChangeShapeType="1"/>
              </p:cNvSpPr>
              <p:nvPr/>
            </p:nvSpPr>
            <p:spPr bwMode="auto">
              <a:xfrm flipV="1">
                <a:off x="4274" y="2548"/>
                <a:ext cx="3" cy="2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71" name="Line 271"/>
              <p:cNvSpPr>
                <a:spLocks noChangeShapeType="1"/>
              </p:cNvSpPr>
              <p:nvPr/>
            </p:nvSpPr>
            <p:spPr bwMode="auto">
              <a:xfrm>
                <a:off x="4291" y="2542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72" name="Line 272"/>
              <p:cNvSpPr>
                <a:spLocks noChangeShapeType="1"/>
              </p:cNvSpPr>
              <p:nvPr/>
            </p:nvSpPr>
            <p:spPr bwMode="auto">
              <a:xfrm>
                <a:off x="4308" y="2535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73" name="Line 273"/>
              <p:cNvSpPr>
                <a:spLocks noChangeShapeType="1"/>
              </p:cNvSpPr>
              <p:nvPr/>
            </p:nvSpPr>
            <p:spPr bwMode="auto">
              <a:xfrm>
                <a:off x="4323" y="2528"/>
                <a:ext cx="4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74" name="Line 274"/>
              <p:cNvSpPr>
                <a:spLocks noChangeShapeType="1"/>
              </p:cNvSpPr>
              <p:nvPr/>
            </p:nvSpPr>
            <p:spPr bwMode="auto">
              <a:xfrm flipV="1">
                <a:off x="4341" y="2522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75" name="Line 275"/>
              <p:cNvSpPr>
                <a:spLocks noChangeShapeType="1"/>
              </p:cNvSpPr>
              <p:nvPr/>
            </p:nvSpPr>
            <p:spPr bwMode="auto">
              <a:xfrm flipV="1">
                <a:off x="4358" y="2515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76" name="Line 276"/>
              <p:cNvSpPr>
                <a:spLocks noChangeShapeType="1"/>
              </p:cNvSpPr>
              <p:nvPr/>
            </p:nvSpPr>
            <p:spPr bwMode="auto">
              <a:xfrm flipV="1">
                <a:off x="4373" y="2508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77" name="Line 277"/>
              <p:cNvSpPr>
                <a:spLocks noChangeShapeType="1"/>
              </p:cNvSpPr>
              <p:nvPr/>
            </p:nvSpPr>
            <p:spPr bwMode="auto">
              <a:xfrm flipV="1">
                <a:off x="4391" y="2501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78" name="Line 278"/>
              <p:cNvSpPr>
                <a:spLocks noChangeShapeType="1"/>
              </p:cNvSpPr>
              <p:nvPr/>
            </p:nvSpPr>
            <p:spPr bwMode="auto">
              <a:xfrm flipV="1">
                <a:off x="4408" y="2494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79" name="Line 279"/>
              <p:cNvSpPr>
                <a:spLocks noChangeShapeType="1"/>
              </p:cNvSpPr>
              <p:nvPr/>
            </p:nvSpPr>
            <p:spPr bwMode="auto">
              <a:xfrm flipV="1">
                <a:off x="4423" y="2487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80" name="Line 280"/>
              <p:cNvSpPr>
                <a:spLocks noChangeShapeType="1"/>
              </p:cNvSpPr>
              <p:nvPr/>
            </p:nvSpPr>
            <p:spPr bwMode="auto">
              <a:xfrm flipV="1">
                <a:off x="4441" y="2480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81" name="Freeform 281"/>
              <p:cNvSpPr>
                <a:spLocks/>
              </p:cNvSpPr>
              <p:nvPr/>
            </p:nvSpPr>
            <p:spPr bwMode="auto">
              <a:xfrm>
                <a:off x="4457" y="2474"/>
                <a:ext cx="1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7" h="1">
                    <a:moveTo>
                      <a:pt x="0" y="0"/>
                    </a:move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noFill/>
              <a:ln w="127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82" name="Line 282"/>
              <p:cNvSpPr>
                <a:spLocks noChangeShapeType="1"/>
              </p:cNvSpPr>
              <p:nvPr/>
            </p:nvSpPr>
            <p:spPr bwMode="auto">
              <a:xfrm>
                <a:off x="4462" y="2473"/>
                <a:ext cx="15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83" name="Line 283"/>
              <p:cNvSpPr>
                <a:spLocks noChangeShapeType="1"/>
              </p:cNvSpPr>
              <p:nvPr/>
            </p:nvSpPr>
            <p:spPr bwMode="auto">
              <a:xfrm>
                <a:off x="4475" y="2466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84" name="Line 284"/>
              <p:cNvSpPr>
                <a:spLocks noChangeShapeType="1"/>
              </p:cNvSpPr>
              <p:nvPr/>
            </p:nvSpPr>
            <p:spPr bwMode="auto">
              <a:xfrm>
                <a:off x="4491" y="2459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85" name="Line 285"/>
              <p:cNvSpPr>
                <a:spLocks noChangeShapeType="1"/>
              </p:cNvSpPr>
              <p:nvPr/>
            </p:nvSpPr>
            <p:spPr bwMode="auto">
              <a:xfrm flipV="1">
                <a:off x="4508" y="2453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86" name="Line 286"/>
              <p:cNvSpPr>
                <a:spLocks noChangeShapeType="1"/>
              </p:cNvSpPr>
              <p:nvPr/>
            </p:nvSpPr>
            <p:spPr bwMode="auto">
              <a:xfrm flipV="1">
                <a:off x="4525" y="2446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87" name="Line 287"/>
              <p:cNvSpPr>
                <a:spLocks noChangeShapeType="1"/>
              </p:cNvSpPr>
              <p:nvPr/>
            </p:nvSpPr>
            <p:spPr bwMode="auto">
              <a:xfrm flipV="1">
                <a:off x="4540" y="2439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88" name="Line 288"/>
              <p:cNvSpPr>
                <a:spLocks noChangeShapeType="1"/>
              </p:cNvSpPr>
              <p:nvPr/>
            </p:nvSpPr>
            <p:spPr bwMode="auto">
              <a:xfrm>
                <a:off x="4558" y="2431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89" name="Line 289"/>
              <p:cNvSpPr>
                <a:spLocks noChangeShapeType="1"/>
              </p:cNvSpPr>
              <p:nvPr/>
            </p:nvSpPr>
            <p:spPr bwMode="auto">
              <a:xfrm flipV="1">
                <a:off x="4575" y="2425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90" name="Line 290"/>
              <p:cNvSpPr>
                <a:spLocks noChangeShapeType="1"/>
              </p:cNvSpPr>
              <p:nvPr/>
            </p:nvSpPr>
            <p:spPr bwMode="auto">
              <a:xfrm flipV="1">
                <a:off x="4590" y="2418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91" name="Line 291"/>
              <p:cNvSpPr>
                <a:spLocks noChangeShapeType="1"/>
              </p:cNvSpPr>
              <p:nvPr/>
            </p:nvSpPr>
            <p:spPr bwMode="auto">
              <a:xfrm flipV="1">
                <a:off x="4608" y="2411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92" name="Line 292"/>
              <p:cNvSpPr>
                <a:spLocks noChangeShapeType="1"/>
              </p:cNvSpPr>
              <p:nvPr/>
            </p:nvSpPr>
            <p:spPr bwMode="auto">
              <a:xfrm flipV="1">
                <a:off x="4625" y="2404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93" name="Line 293"/>
              <p:cNvSpPr>
                <a:spLocks noChangeShapeType="1"/>
              </p:cNvSpPr>
              <p:nvPr/>
            </p:nvSpPr>
            <p:spPr bwMode="auto">
              <a:xfrm flipV="1">
                <a:off x="4640" y="2397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94" name="Line 294"/>
              <p:cNvSpPr>
                <a:spLocks noChangeShapeType="1"/>
              </p:cNvSpPr>
              <p:nvPr/>
            </p:nvSpPr>
            <p:spPr bwMode="auto">
              <a:xfrm flipV="1">
                <a:off x="4658" y="2390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95" name="Line 295"/>
              <p:cNvSpPr>
                <a:spLocks noChangeShapeType="1"/>
              </p:cNvSpPr>
              <p:nvPr/>
            </p:nvSpPr>
            <p:spPr bwMode="auto">
              <a:xfrm flipV="1">
                <a:off x="4675" y="2383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96" name="Line 296"/>
              <p:cNvSpPr>
                <a:spLocks noChangeShapeType="1"/>
              </p:cNvSpPr>
              <p:nvPr/>
            </p:nvSpPr>
            <p:spPr bwMode="auto">
              <a:xfrm>
                <a:off x="4692" y="2376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97" name="Line 297"/>
              <p:cNvSpPr>
                <a:spLocks noChangeShapeType="1"/>
              </p:cNvSpPr>
              <p:nvPr/>
            </p:nvSpPr>
            <p:spPr bwMode="auto">
              <a:xfrm>
                <a:off x="4708" y="2369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98" name="Line 298"/>
              <p:cNvSpPr>
                <a:spLocks noChangeShapeType="1"/>
              </p:cNvSpPr>
              <p:nvPr/>
            </p:nvSpPr>
            <p:spPr bwMode="auto">
              <a:xfrm flipV="1">
                <a:off x="4725" y="2362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99" name="Line 299"/>
              <p:cNvSpPr>
                <a:spLocks noChangeShapeType="1"/>
              </p:cNvSpPr>
              <p:nvPr/>
            </p:nvSpPr>
            <p:spPr bwMode="auto">
              <a:xfrm flipV="1">
                <a:off x="4742" y="2354"/>
                <a:ext cx="3" cy="2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00" name="Line 300"/>
              <p:cNvSpPr>
                <a:spLocks noChangeShapeType="1"/>
              </p:cNvSpPr>
              <p:nvPr/>
            </p:nvSpPr>
            <p:spPr bwMode="auto">
              <a:xfrm>
                <a:off x="4757" y="2348"/>
                <a:ext cx="4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01" name="Line 301"/>
              <p:cNvSpPr>
                <a:spLocks noChangeShapeType="1"/>
              </p:cNvSpPr>
              <p:nvPr/>
            </p:nvSpPr>
            <p:spPr bwMode="auto">
              <a:xfrm>
                <a:off x="4775" y="2341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02" name="Line 302"/>
              <p:cNvSpPr>
                <a:spLocks noChangeShapeType="1"/>
              </p:cNvSpPr>
              <p:nvPr/>
            </p:nvSpPr>
            <p:spPr bwMode="auto">
              <a:xfrm>
                <a:off x="4792" y="2334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03" name="Line 303"/>
              <p:cNvSpPr>
                <a:spLocks noChangeShapeType="1"/>
              </p:cNvSpPr>
              <p:nvPr/>
            </p:nvSpPr>
            <p:spPr bwMode="auto">
              <a:xfrm flipV="1">
                <a:off x="4807" y="2328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04" name="Line 304"/>
              <p:cNvSpPr>
                <a:spLocks noChangeShapeType="1"/>
              </p:cNvSpPr>
              <p:nvPr/>
            </p:nvSpPr>
            <p:spPr bwMode="auto">
              <a:xfrm flipV="1">
                <a:off x="4825" y="2321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05" name="Line 305"/>
              <p:cNvSpPr>
                <a:spLocks noChangeShapeType="1"/>
              </p:cNvSpPr>
              <p:nvPr/>
            </p:nvSpPr>
            <p:spPr bwMode="auto">
              <a:xfrm flipV="1">
                <a:off x="4842" y="2314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06" name="Line 306"/>
              <p:cNvSpPr>
                <a:spLocks noChangeShapeType="1"/>
              </p:cNvSpPr>
              <p:nvPr/>
            </p:nvSpPr>
            <p:spPr bwMode="auto">
              <a:xfrm>
                <a:off x="4857" y="2306"/>
                <a:ext cx="4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07" name="Line 307"/>
              <p:cNvSpPr>
                <a:spLocks noChangeShapeType="1"/>
              </p:cNvSpPr>
              <p:nvPr/>
            </p:nvSpPr>
            <p:spPr bwMode="auto">
              <a:xfrm flipV="1">
                <a:off x="4875" y="2300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08" name="Line 308"/>
              <p:cNvSpPr>
                <a:spLocks noChangeShapeType="1"/>
              </p:cNvSpPr>
              <p:nvPr/>
            </p:nvSpPr>
            <p:spPr bwMode="auto">
              <a:xfrm flipV="1">
                <a:off x="4892" y="2293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09" name="Line 309"/>
              <p:cNvSpPr>
                <a:spLocks noChangeShapeType="1"/>
              </p:cNvSpPr>
              <p:nvPr/>
            </p:nvSpPr>
            <p:spPr bwMode="auto">
              <a:xfrm flipV="1">
                <a:off x="4909" y="2286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10" name="Line 310"/>
              <p:cNvSpPr>
                <a:spLocks noChangeShapeType="1"/>
              </p:cNvSpPr>
              <p:nvPr/>
            </p:nvSpPr>
            <p:spPr bwMode="auto">
              <a:xfrm flipV="1">
                <a:off x="4925" y="2279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11" name="Line 311"/>
              <p:cNvSpPr>
                <a:spLocks noChangeShapeType="1"/>
              </p:cNvSpPr>
              <p:nvPr/>
            </p:nvSpPr>
            <p:spPr bwMode="auto">
              <a:xfrm flipV="1">
                <a:off x="4942" y="2272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12" name="Line 312"/>
              <p:cNvSpPr>
                <a:spLocks noChangeShapeType="1"/>
              </p:cNvSpPr>
              <p:nvPr/>
            </p:nvSpPr>
            <p:spPr bwMode="auto">
              <a:xfrm flipV="1">
                <a:off x="4959" y="2265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13" name="Line 313"/>
              <p:cNvSpPr>
                <a:spLocks noChangeShapeType="1"/>
              </p:cNvSpPr>
              <p:nvPr/>
            </p:nvSpPr>
            <p:spPr bwMode="auto">
              <a:xfrm flipV="1">
                <a:off x="4974" y="2258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14" name="Line 314"/>
              <p:cNvSpPr>
                <a:spLocks noChangeShapeType="1"/>
              </p:cNvSpPr>
              <p:nvPr/>
            </p:nvSpPr>
            <p:spPr bwMode="auto">
              <a:xfrm>
                <a:off x="4992" y="2251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15" name="Line 315"/>
              <p:cNvSpPr>
                <a:spLocks noChangeShapeType="1"/>
              </p:cNvSpPr>
              <p:nvPr/>
            </p:nvSpPr>
            <p:spPr bwMode="auto">
              <a:xfrm>
                <a:off x="5009" y="2244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16" name="Line 316"/>
              <p:cNvSpPr>
                <a:spLocks noChangeShapeType="1"/>
              </p:cNvSpPr>
              <p:nvPr/>
            </p:nvSpPr>
            <p:spPr bwMode="auto">
              <a:xfrm flipV="1">
                <a:off x="5024" y="2237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17" name="Line 317"/>
              <p:cNvSpPr>
                <a:spLocks noChangeShapeType="1"/>
              </p:cNvSpPr>
              <p:nvPr/>
            </p:nvSpPr>
            <p:spPr bwMode="auto">
              <a:xfrm flipV="1">
                <a:off x="5042" y="2230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18" name="Line 318"/>
              <p:cNvSpPr>
                <a:spLocks noChangeShapeType="1"/>
              </p:cNvSpPr>
              <p:nvPr/>
            </p:nvSpPr>
            <p:spPr bwMode="auto">
              <a:xfrm>
                <a:off x="5059" y="2223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19" name="Line 319"/>
              <p:cNvSpPr>
                <a:spLocks noChangeShapeType="1"/>
              </p:cNvSpPr>
              <p:nvPr/>
            </p:nvSpPr>
            <p:spPr bwMode="auto">
              <a:xfrm>
                <a:off x="5076" y="2216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20" name="Line 320"/>
              <p:cNvSpPr>
                <a:spLocks noChangeShapeType="1"/>
              </p:cNvSpPr>
              <p:nvPr/>
            </p:nvSpPr>
            <p:spPr bwMode="auto">
              <a:xfrm>
                <a:off x="5092" y="2209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21" name="Line 321"/>
              <p:cNvSpPr>
                <a:spLocks noChangeShapeType="1"/>
              </p:cNvSpPr>
              <p:nvPr/>
            </p:nvSpPr>
            <p:spPr bwMode="auto">
              <a:xfrm flipV="1">
                <a:off x="5109" y="2203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22" name="Line 322"/>
              <p:cNvSpPr>
                <a:spLocks noChangeShapeType="1"/>
              </p:cNvSpPr>
              <p:nvPr/>
            </p:nvSpPr>
            <p:spPr bwMode="auto">
              <a:xfrm flipV="1">
                <a:off x="5126" y="2196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23" name="Line 323"/>
              <p:cNvSpPr>
                <a:spLocks noChangeShapeType="1"/>
              </p:cNvSpPr>
              <p:nvPr/>
            </p:nvSpPr>
            <p:spPr bwMode="auto">
              <a:xfrm>
                <a:off x="5142" y="2188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24" name="Line 324"/>
              <p:cNvSpPr>
                <a:spLocks noChangeShapeType="1"/>
              </p:cNvSpPr>
              <p:nvPr/>
            </p:nvSpPr>
            <p:spPr bwMode="auto">
              <a:xfrm flipV="1">
                <a:off x="5159" y="2182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25" name="Line 325"/>
              <p:cNvSpPr>
                <a:spLocks noChangeShapeType="1"/>
              </p:cNvSpPr>
              <p:nvPr/>
            </p:nvSpPr>
            <p:spPr bwMode="auto">
              <a:xfrm flipV="1">
                <a:off x="5176" y="2175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26" name="Line 326"/>
              <p:cNvSpPr>
                <a:spLocks noChangeShapeType="1"/>
              </p:cNvSpPr>
              <p:nvPr/>
            </p:nvSpPr>
            <p:spPr bwMode="auto">
              <a:xfrm flipV="1">
                <a:off x="5191" y="2168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27" name="Line 327"/>
              <p:cNvSpPr>
                <a:spLocks noChangeShapeType="1"/>
              </p:cNvSpPr>
              <p:nvPr/>
            </p:nvSpPr>
            <p:spPr bwMode="auto">
              <a:xfrm flipV="1">
                <a:off x="5209" y="2161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28" name="Line 328"/>
              <p:cNvSpPr>
                <a:spLocks noChangeShapeType="1"/>
              </p:cNvSpPr>
              <p:nvPr/>
            </p:nvSpPr>
            <p:spPr bwMode="auto">
              <a:xfrm flipV="1">
                <a:off x="5226" y="2154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29" name="Freeform 329"/>
              <p:cNvSpPr>
                <a:spLocks/>
              </p:cNvSpPr>
              <p:nvPr/>
            </p:nvSpPr>
            <p:spPr bwMode="auto">
              <a:xfrm>
                <a:off x="5241" y="2148"/>
                <a:ext cx="1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7" h="1">
                    <a:moveTo>
                      <a:pt x="0" y="0"/>
                    </a:move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noFill/>
              <a:ln w="127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30" name="Line 330"/>
              <p:cNvSpPr>
                <a:spLocks noChangeShapeType="1"/>
              </p:cNvSpPr>
              <p:nvPr/>
            </p:nvSpPr>
            <p:spPr bwMode="auto">
              <a:xfrm>
                <a:off x="5247" y="2146"/>
                <a:ext cx="15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31" name="Line 331"/>
              <p:cNvSpPr>
                <a:spLocks noChangeShapeType="1"/>
              </p:cNvSpPr>
              <p:nvPr/>
            </p:nvSpPr>
            <p:spPr bwMode="auto">
              <a:xfrm flipV="1">
                <a:off x="5259" y="2140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32" name="Line 332"/>
              <p:cNvSpPr>
                <a:spLocks noChangeShapeType="1"/>
              </p:cNvSpPr>
              <p:nvPr/>
            </p:nvSpPr>
            <p:spPr bwMode="auto">
              <a:xfrm flipV="1">
                <a:off x="5276" y="2133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33" name="Line 333"/>
              <p:cNvSpPr>
                <a:spLocks noChangeShapeType="1"/>
              </p:cNvSpPr>
              <p:nvPr/>
            </p:nvSpPr>
            <p:spPr bwMode="auto">
              <a:xfrm>
                <a:off x="5293" y="2126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34" name="Line 334"/>
              <p:cNvSpPr>
                <a:spLocks noChangeShapeType="1"/>
              </p:cNvSpPr>
              <p:nvPr/>
            </p:nvSpPr>
            <p:spPr bwMode="auto">
              <a:xfrm>
                <a:off x="5309" y="2119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35" name="Line 335"/>
              <p:cNvSpPr>
                <a:spLocks noChangeShapeType="1"/>
              </p:cNvSpPr>
              <p:nvPr/>
            </p:nvSpPr>
            <p:spPr bwMode="auto">
              <a:xfrm>
                <a:off x="5326" y="2112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36" name="Line 336"/>
              <p:cNvSpPr>
                <a:spLocks noChangeShapeType="1"/>
              </p:cNvSpPr>
              <p:nvPr/>
            </p:nvSpPr>
            <p:spPr bwMode="auto">
              <a:xfrm flipV="1">
                <a:off x="5343" y="2106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37" name="Line 337"/>
              <p:cNvSpPr>
                <a:spLocks noChangeShapeType="1"/>
              </p:cNvSpPr>
              <p:nvPr/>
            </p:nvSpPr>
            <p:spPr bwMode="auto">
              <a:xfrm flipV="1">
                <a:off x="5359" y="2099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38" name="Line 338"/>
              <p:cNvSpPr>
                <a:spLocks noChangeShapeType="1"/>
              </p:cNvSpPr>
              <p:nvPr/>
            </p:nvSpPr>
            <p:spPr bwMode="auto">
              <a:xfrm flipV="1">
                <a:off x="5376" y="2092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39" name="Line 339"/>
              <p:cNvSpPr>
                <a:spLocks noChangeShapeType="1"/>
              </p:cNvSpPr>
              <p:nvPr/>
            </p:nvSpPr>
            <p:spPr bwMode="auto">
              <a:xfrm flipV="1">
                <a:off x="5393" y="2085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40" name="Line 340"/>
              <p:cNvSpPr>
                <a:spLocks noChangeShapeType="1"/>
              </p:cNvSpPr>
              <p:nvPr/>
            </p:nvSpPr>
            <p:spPr bwMode="auto">
              <a:xfrm flipV="1">
                <a:off x="5408" y="2078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41" name="Line 341"/>
              <p:cNvSpPr>
                <a:spLocks noChangeShapeType="1"/>
              </p:cNvSpPr>
              <p:nvPr/>
            </p:nvSpPr>
            <p:spPr bwMode="auto">
              <a:xfrm flipV="1">
                <a:off x="5426" y="2071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42" name="Line 342"/>
              <p:cNvSpPr>
                <a:spLocks noChangeShapeType="1"/>
              </p:cNvSpPr>
              <p:nvPr/>
            </p:nvSpPr>
            <p:spPr bwMode="auto">
              <a:xfrm flipV="1">
                <a:off x="5443" y="2064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43" name="Line 343"/>
              <p:cNvSpPr>
                <a:spLocks noChangeShapeType="1"/>
              </p:cNvSpPr>
              <p:nvPr/>
            </p:nvSpPr>
            <p:spPr bwMode="auto">
              <a:xfrm flipV="1">
                <a:off x="5458" y="2057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44" name="Line 344"/>
              <p:cNvSpPr>
                <a:spLocks noChangeShapeType="1"/>
              </p:cNvSpPr>
              <p:nvPr/>
            </p:nvSpPr>
            <p:spPr bwMode="auto">
              <a:xfrm>
                <a:off x="5476" y="2050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45" name="Line 345"/>
              <p:cNvSpPr>
                <a:spLocks noChangeShapeType="1"/>
              </p:cNvSpPr>
              <p:nvPr/>
            </p:nvSpPr>
            <p:spPr bwMode="auto">
              <a:xfrm>
                <a:off x="5493" y="2043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46" name="Line 346"/>
              <p:cNvSpPr>
                <a:spLocks noChangeShapeType="1"/>
              </p:cNvSpPr>
              <p:nvPr/>
            </p:nvSpPr>
            <p:spPr bwMode="auto">
              <a:xfrm flipV="1">
                <a:off x="5510" y="2036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47" name="Line 347"/>
              <p:cNvSpPr>
                <a:spLocks noChangeShapeType="1"/>
              </p:cNvSpPr>
              <p:nvPr/>
            </p:nvSpPr>
            <p:spPr bwMode="auto">
              <a:xfrm flipV="1">
                <a:off x="5526" y="2030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48" name="Line 348"/>
              <p:cNvSpPr>
                <a:spLocks noChangeShapeType="1"/>
              </p:cNvSpPr>
              <p:nvPr/>
            </p:nvSpPr>
            <p:spPr bwMode="auto">
              <a:xfrm flipV="1">
                <a:off x="5543" y="2023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49" name="Line 349"/>
              <p:cNvSpPr>
                <a:spLocks noChangeShapeType="1"/>
              </p:cNvSpPr>
              <p:nvPr/>
            </p:nvSpPr>
            <p:spPr bwMode="auto">
              <a:xfrm>
                <a:off x="5560" y="2015"/>
                <a:ext cx="3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50" name="Line 350"/>
              <p:cNvSpPr>
                <a:spLocks noChangeShapeType="1"/>
              </p:cNvSpPr>
              <p:nvPr/>
            </p:nvSpPr>
            <p:spPr bwMode="auto">
              <a:xfrm flipV="1">
                <a:off x="5576" y="2009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51" name="Line 351"/>
              <p:cNvSpPr>
                <a:spLocks noChangeShapeType="1"/>
              </p:cNvSpPr>
              <p:nvPr/>
            </p:nvSpPr>
            <p:spPr bwMode="auto">
              <a:xfrm flipV="1">
                <a:off x="5593" y="2002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52" name="Line 352"/>
              <p:cNvSpPr>
                <a:spLocks noChangeShapeType="1"/>
              </p:cNvSpPr>
              <p:nvPr/>
            </p:nvSpPr>
            <p:spPr bwMode="auto">
              <a:xfrm flipV="1">
                <a:off x="5610" y="1995"/>
                <a:ext cx="3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53" name="Line 353"/>
              <p:cNvSpPr>
                <a:spLocks noChangeShapeType="1"/>
              </p:cNvSpPr>
              <p:nvPr/>
            </p:nvSpPr>
            <p:spPr bwMode="auto">
              <a:xfrm flipV="1">
                <a:off x="5625" y="1988"/>
                <a:ext cx="4" cy="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54" name="Rectangle 354"/>
              <p:cNvSpPr>
                <a:spLocks noChangeArrowheads="1"/>
              </p:cNvSpPr>
              <p:nvPr/>
            </p:nvSpPr>
            <p:spPr bwMode="auto">
              <a:xfrm>
                <a:off x="3116" y="3752"/>
                <a:ext cx="9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600" b="1">
                    <a:solidFill>
                      <a:srgbClr val="000000"/>
                    </a:solidFill>
                  </a:rPr>
                  <a:t>Valve Position</a:t>
                </a:r>
              </a:p>
            </p:txBody>
          </p:sp>
          <p:sp>
            <p:nvSpPr>
              <p:cNvPr id="51555" name="Rectangle 355"/>
              <p:cNvSpPr>
                <a:spLocks noChangeArrowheads="1"/>
              </p:cNvSpPr>
              <p:nvPr/>
            </p:nvSpPr>
            <p:spPr bwMode="auto">
              <a:xfrm>
                <a:off x="1259" y="1334"/>
                <a:ext cx="153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600" b="1">
                    <a:solidFill>
                      <a:srgbClr val="000000"/>
                    </a:solidFill>
                  </a:rPr>
                  <a:t>Percent Maximum Flow</a:t>
                </a:r>
              </a:p>
            </p:txBody>
          </p:sp>
          <p:sp>
            <p:nvSpPr>
              <p:cNvPr id="51556" name="Line 356"/>
              <p:cNvSpPr>
                <a:spLocks noChangeShapeType="1"/>
              </p:cNvSpPr>
              <p:nvPr/>
            </p:nvSpPr>
            <p:spPr bwMode="auto">
              <a:xfrm flipV="1">
                <a:off x="1716" y="3562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57" name="Line 357"/>
              <p:cNvSpPr>
                <a:spLocks noChangeShapeType="1"/>
              </p:cNvSpPr>
              <p:nvPr/>
            </p:nvSpPr>
            <p:spPr bwMode="auto">
              <a:xfrm flipV="1">
                <a:off x="2107" y="3562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58" name="Line 358"/>
              <p:cNvSpPr>
                <a:spLocks noChangeShapeType="1"/>
              </p:cNvSpPr>
              <p:nvPr/>
            </p:nvSpPr>
            <p:spPr bwMode="auto">
              <a:xfrm flipV="1">
                <a:off x="2500" y="3562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59" name="Line 359"/>
              <p:cNvSpPr>
                <a:spLocks noChangeShapeType="1"/>
              </p:cNvSpPr>
              <p:nvPr/>
            </p:nvSpPr>
            <p:spPr bwMode="auto">
              <a:xfrm flipV="1">
                <a:off x="2891" y="3562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60" name="Line 360"/>
              <p:cNvSpPr>
                <a:spLocks noChangeShapeType="1"/>
              </p:cNvSpPr>
              <p:nvPr/>
            </p:nvSpPr>
            <p:spPr bwMode="auto">
              <a:xfrm flipV="1">
                <a:off x="3283" y="3562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61" name="Line 361"/>
              <p:cNvSpPr>
                <a:spLocks noChangeShapeType="1"/>
              </p:cNvSpPr>
              <p:nvPr/>
            </p:nvSpPr>
            <p:spPr bwMode="auto">
              <a:xfrm flipV="1">
                <a:off x="3675" y="3562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62" name="Line 362"/>
              <p:cNvSpPr>
                <a:spLocks noChangeShapeType="1"/>
              </p:cNvSpPr>
              <p:nvPr/>
            </p:nvSpPr>
            <p:spPr bwMode="auto">
              <a:xfrm flipV="1">
                <a:off x="4067" y="3562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63" name="Line 363"/>
              <p:cNvSpPr>
                <a:spLocks noChangeShapeType="1"/>
              </p:cNvSpPr>
              <p:nvPr/>
            </p:nvSpPr>
            <p:spPr bwMode="auto">
              <a:xfrm flipV="1">
                <a:off x="4459" y="3562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64" name="Line 364"/>
              <p:cNvSpPr>
                <a:spLocks noChangeShapeType="1"/>
              </p:cNvSpPr>
              <p:nvPr/>
            </p:nvSpPr>
            <p:spPr bwMode="auto">
              <a:xfrm flipV="1">
                <a:off x="4850" y="3562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65" name="Line 365"/>
              <p:cNvSpPr>
                <a:spLocks noChangeShapeType="1"/>
              </p:cNvSpPr>
              <p:nvPr/>
            </p:nvSpPr>
            <p:spPr bwMode="auto">
              <a:xfrm flipV="1">
                <a:off x="5243" y="3562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66" name="Line 366"/>
              <p:cNvSpPr>
                <a:spLocks noChangeShapeType="1"/>
              </p:cNvSpPr>
              <p:nvPr/>
            </p:nvSpPr>
            <p:spPr bwMode="auto">
              <a:xfrm flipV="1">
                <a:off x="5634" y="3562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67" name="Line 367"/>
              <p:cNvSpPr>
                <a:spLocks noChangeShapeType="1"/>
              </p:cNvSpPr>
              <p:nvPr/>
            </p:nvSpPr>
            <p:spPr bwMode="auto">
              <a:xfrm>
                <a:off x="1631" y="3450"/>
                <a:ext cx="2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68" name="Line 368"/>
              <p:cNvSpPr>
                <a:spLocks noChangeShapeType="1"/>
              </p:cNvSpPr>
              <p:nvPr/>
            </p:nvSpPr>
            <p:spPr bwMode="auto">
              <a:xfrm>
                <a:off x="1631" y="3124"/>
                <a:ext cx="2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69" name="Line 369"/>
              <p:cNvSpPr>
                <a:spLocks noChangeShapeType="1"/>
              </p:cNvSpPr>
              <p:nvPr/>
            </p:nvSpPr>
            <p:spPr bwMode="auto">
              <a:xfrm>
                <a:off x="1631" y="2799"/>
                <a:ext cx="2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70" name="Line 370"/>
              <p:cNvSpPr>
                <a:spLocks noChangeShapeType="1"/>
              </p:cNvSpPr>
              <p:nvPr/>
            </p:nvSpPr>
            <p:spPr bwMode="auto">
              <a:xfrm>
                <a:off x="1631" y="2473"/>
                <a:ext cx="2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71" name="Line 371"/>
              <p:cNvSpPr>
                <a:spLocks noChangeShapeType="1"/>
              </p:cNvSpPr>
              <p:nvPr/>
            </p:nvSpPr>
            <p:spPr bwMode="auto">
              <a:xfrm>
                <a:off x="1631" y="2148"/>
                <a:ext cx="2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72" name="Line 372"/>
              <p:cNvSpPr>
                <a:spLocks noChangeShapeType="1"/>
              </p:cNvSpPr>
              <p:nvPr/>
            </p:nvSpPr>
            <p:spPr bwMode="auto">
              <a:xfrm>
                <a:off x="1631" y="1822"/>
                <a:ext cx="2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73" name="Line 373"/>
              <p:cNvSpPr>
                <a:spLocks noChangeShapeType="1"/>
              </p:cNvSpPr>
              <p:nvPr/>
            </p:nvSpPr>
            <p:spPr bwMode="auto">
              <a:xfrm>
                <a:off x="1631" y="3613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74" name="Line 374"/>
              <p:cNvSpPr>
                <a:spLocks noChangeShapeType="1"/>
              </p:cNvSpPr>
              <p:nvPr/>
            </p:nvSpPr>
            <p:spPr bwMode="auto">
              <a:xfrm>
                <a:off x="1631" y="328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75" name="Line 375"/>
              <p:cNvSpPr>
                <a:spLocks noChangeShapeType="1"/>
              </p:cNvSpPr>
              <p:nvPr/>
            </p:nvSpPr>
            <p:spPr bwMode="auto">
              <a:xfrm>
                <a:off x="1631" y="2961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76" name="Line 376"/>
              <p:cNvSpPr>
                <a:spLocks noChangeShapeType="1"/>
              </p:cNvSpPr>
              <p:nvPr/>
            </p:nvSpPr>
            <p:spPr bwMode="auto">
              <a:xfrm>
                <a:off x="1631" y="2636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77" name="Line 377"/>
              <p:cNvSpPr>
                <a:spLocks noChangeShapeType="1"/>
              </p:cNvSpPr>
              <p:nvPr/>
            </p:nvSpPr>
            <p:spPr bwMode="auto">
              <a:xfrm>
                <a:off x="1631" y="2311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78" name="Line 378"/>
              <p:cNvSpPr>
                <a:spLocks noChangeShapeType="1"/>
              </p:cNvSpPr>
              <p:nvPr/>
            </p:nvSpPr>
            <p:spPr bwMode="auto">
              <a:xfrm>
                <a:off x="1631" y="198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79" name="Line 379"/>
              <p:cNvSpPr>
                <a:spLocks noChangeShapeType="1"/>
              </p:cNvSpPr>
              <p:nvPr/>
            </p:nvSpPr>
            <p:spPr bwMode="auto">
              <a:xfrm>
                <a:off x="1631" y="16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80" name="Freeform 380"/>
              <p:cNvSpPr>
                <a:spLocks/>
              </p:cNvSpPr>
              <p:nvPr/>
            </p:nvSpPr>
            <p:spPr bwMode="auto">
              <a:xfrm>
                <a:off x="1630" y="1659"/>
                <a:ext cx="4091" cy="195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54"/>
                  </a:cxn>
                  <a:cxn ang="0">
                    <a:pos x="4090" y="1954"/>
                  </a:cxn>
                </a:cxnLst>
                <a:rect l="0" t="0" r="r" b="b"/>
                <a:pathLst>
                  <a:path w="4091" h="1955">
                    <a:moveTo>
                      <a:pt x="0" y="0"/>
                    </a:moveTo>
                    <a:lnTo>
                      <a:pt x="0" y="1954"/>
                    </a:lnTo>
                    <a:lnTo>
                      <a:pt x="4090" y="19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graphicFrame>
            <p:nvGraphicFramePr>
              <p:cNvPr id="51581" name="Object 381"/>
              <p:cNvGraphicFramePr>
                <a:graphicFrameLocks/>
              </p:cNvGraphicFramePr>
              <p:nvPr/>
            </p:nvGraphicFramePr>
            <p:xfrm>
              <a:off x="4352" y="2521"/>
              <a:ext cx="1388" cy="526"/>
            </p:xfrm>
            <a:graphic>
              <a:graphicData uri="http://schemas.openxmlformats.org/presentationml/2006/ole">
                <p:oleObj spid="_x0000_s51581" name="Document" r:id="rId4" imgW="2203200" imgH="834840" progId="Word.Document.6">
                  <p:embed/>
                </p:oleObj>
              </a:graphicData>
            </a:graphic>
          </p:graphicFrame>
          <p:graphicFrame>
            <p:nvGraphicFramePr>
              <p:cNvPr id="51582" name="Object 382"/>
              <p:cNvGraphicFramePr>
                <a:graphicFrameLocks/>
              </p:cNvGraphicFramePr>
              <p:nvPr/>
            </p:nvGraphicFramePr>
            <p:xfrm>
              <a:off x="1598" y="1476"/>
              <a:ext cx="1200" cy="440"/>
            </p:xfrm>
            <a:graphic>
              <a:graphicData uri="http://schemas.openxmlformats.org/presentationml/2006/ole">
                <p:oleObj spid="_x0000_s51582" name="Document" r:id="rId5" imgW="1904760" imgH="698400" progId="Word.Document.6">
                  <p:embed/>
                </p:oleObj>
              </a:graphicData>
            </a:graphic>
          </p:graphicFrame>
        </p:grpSp>
      </p:grp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61FD-8871-42B4-85D2-12BE7B98586A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Standard Transform - Log</a:t>
            </a:r>
          </a:p>
        </p:txBody>
      </p:sp>
      <p:grpSp>
        <p:nvGrpSpPr>
          <p:cNvPr id="53345" name="Group 97"/>
          <p:cNvGrpSpPr>
            <a:grpSpLocks/>
          </p:cNvGrpSpPr>
          <p:nvPr/>
        </p:nvGrpSpPr>
        <p:grpSpPr bwMode="auto">
          <a:xfrm>
            <a:off x="1035050" y="2563813"/>
            <a:ext cx="8107363" cy="2895600"/>
            <a:chOff x="652" y="1615"/>
            <a:chExt cx="5107" cy="1824"/>
          </a:xfrm>
        </p:grpSpPr>
        <p:sp>
          <p:nvSpPr>
            <p:cNvPr id="53251" name="Rectangle 3"/>
            <p:cNvSpPr>
              <a:spLocks noChangeArrowheads="1"/>
            </p:cNvSpPr>
            <p:nvPr/>
          </p:nvSpPr>
          <p:spPr bwMode="auto">
            <a:xfrm>
              <a:off x="868" y="1617"/>
              <a:ext cx="223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300" b="1">
                  <a:solidFill>
                    <a:srgbClr val="000000"/>
                  </a:solidFill>
                </a:rPr>
                <a:t>Reflux Ratio vs Overhead Product Impurity</a:t>
              </a:r>
            </a:p>
          </p:txBody>
        </p:sp>
        <p:sp>
          <p:nvSpPr>
            <p:cNvPr id="53252" name="Rectangle 4"/>
            <p:cNvSpPr>
              <a:spLocks noChangeArrowheads="1"/>
            </p:cNvSpPr>
            <p:nvPr/>
          </p:nvSpPr>
          <p:spPr bwMode="auto">
            <a:xfrm>
              <a:off x="715" y="3178"/>
              <a:ext cx="28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3.75</a:t>
              </a:r>
            </a:p>
          </p:txBody>
        </p:sp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1056" y="3178"/>
              <a:ext cx="23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3.8</a:t>
              </a:r>
            </a:p>
          </p:txBody>
        </p:sp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1352" y="3178"/>
              <a:ext cx="28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3.85</a:t>
              </a:r>
            </a:p>
          </p:txBody>
        </p:sp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1692" y="3178"/>
              <a:ext cx="23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3.9</a:t>
              </a:r>
            </a:p>
          </p:txBody>
        </p:sp>
        <p:sp>
          <p:nvSpPr>
            <p:cNvPr id="53256" name="Rectangle 8"/>
            <p:cNvSpPr>
              <a:spLocks noChangeArrowheads="1"/>
            </p:cNvSpPr>
            <p:nvPr/>
          </p:nvSpPr>
          <p:spPr bwMode="auto">
            <a:xfrm>
              <a:off x="1987" y="3178"/>
              <a:ext cx="28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3.95</a:t>
              </a:r>
            </a:p>
          </p:txBody>
        </p:sp>
        <p:sp>
          <p:nvSpPr>
            <p:cNvPr id="53257" name="Rectangle 9"/>
            <p:cNvSpPr>
              <a:spLocks noChangeArrowheads="1"/>
            </p:cNvSpPr>
            <p:nvPr/>
          </p:nvSpPr>
          <p:spPr bwMode="auto">
            <a:xfrm>
              <a:off x="2363" y="3178"/>
              <a:ext cx="16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3258" name="Rectangle 10"/>
            <p:cNvSpPr>
              <a:spLocks noChangeArrowheads="1"/>
            </p:cNvSpPr>
            <p:nvPr/>
          </p:nvSpPr>
          <p:spPr bwMode="auto">
            <a:xfrm>
              <a:off x="2623" y="3178"/>
              <a:ext cx="28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4.05</a:t>
              </a:r>
            </a:p>
          </p:txBody>
        </p:sp>
        <p:sp>
          <p:nvSpPr>
            <p:cNvPr id="53259" name="Rectangle 11"/>
            <p:cNvSpPr>
              <a:spLocks noChangeArrowheads="1"/>
            </p:cNvSpPr>
            <p:nvPr/>
          </p:nvSpPr>
          <p:spPr bwMode="auto">
            <a:xfrm>
              <a:off x="2965" y="3178"/>
              <a:ext cx="23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4.1</a:t>
              </a:r>
            </a:p>
          </p:txBody>
        </p:sp>
        <p:sp>
          <p:nvSpPr>
            <p:cNvPr id="53260" name="Rectangle 12"/>
            <p:cNvSpPr>
              <a:spLocks noChangeArrowheads="1"/>
            </p:cNvSpPr>
            <p:nvPr/>
          </p:nvSpPr>
          <p:spPr bwMode="auto">
            <a:xfrm>
              <a:off x="665" y="3086"/>
              <a:ext cx="23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0.0</a:t>
              </a:r>
            </a:p>
          </p:txBody>
        </p:sp>
        <p:sp>
          <p:nvSpPr>
            <p:cNvPr id="53261" name="Rectangle 13"/>
            <p:cNvSpPr>
              <a:spLocks noChangeArrowheads="1"/>
            </p:cNvSpPr>
            <p:nvPr/>
          </p:nvSpPr>
          <p:spPr bwMode="auto">
            <a:xfrm>
              <a:off x="657" y="2773"/>
              <a:ext cx="23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0.5</a:t>
              </a:r>
            </a:p>
          </p:txBody>
        </p:sp>
        <p:sp>
          <p:nvSpPr>
            <p:cNvPr id="53262" name="Rectangle 14"/>
            <p:cNvSpPr>
              <a:spLocks noChangeArrowheads="1"/>
            </p:cNvSpPr>
            <p:nvPr/>
          </p:nvSpPr>
          <p:spPr bwMode="auto">
            <a:xfrm>
              <a:off x="665" y="2478"/>
              <a:ext cx="23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1.0</a:t>
              </a:r>
            </a:p>
          </p:txBody>
        </p:sp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657" y="2165"/>
              <a:ext cx="23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1.5</a:t>
              </a:r>
            </a:p>
          </p:txBody>
        </p:sp>
        <p:sp>
          <p:nvSpPr>
            <p:cNvPr id="53264" name="Rectangle 16"/>
            <p:cNvSpPr>
              <a:spLocks noChangeArrowheads="1"/>
            </p:cNvSpPr>
            <p:nvPr/>
          </p:nvSpPr>
          <p:spPr bwMode="auto">
            <a:xfrm>
              <a:off x="665" y="1868"/>
              <a:ext cx="23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2.0</a:t>
              </a:r>
            </a:p>
          </p:txBody>
        </p:sp>
        <p:sp>
          <p:nvSpPr>
            <p:cNvPr id="53265" name="Freeform 17"/>
            <p:cNvSpPr>
              <a:spLocks/>
            </p:cNvSpPr>
            <p:nvPr/>
          </p:nvSpPr>
          <p:spPr bwMode="auto">
            <a:xfrm>
              <a:off x="1050" y="2004"/>
              <a:ext cx="1655" cy="11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7" y="658"/>
                </a:cxn>
                <a:cxn ang="0">
                  <a:pos x="762" y="932"/>
                </a:cxn>
                <a:cxn ang="0">
                  <a:pos x="1081" y="1065"/>
                </a:cxn>
                <a:cxn ang="0">
                  <a:pos x="1654" y="1114"/>
                </a:cxn>
              </a:cxnLst>
              <a:rect l="0" t="0" r="r" b="b"/>
              <a:pathLst>
                <a:path w="1655" h="1115">
                  <a:moveTo>
                    <a:pt x="0" y="0"/>
                  </a:moveTo>
                  <a:lnTo>
                    <a:pt x="317" y="658"/>
                  </a:lnTo>
                  <a:lnTo>
                    <a:pt x="762" y="932"/>
                  </a:lnTo>
                  <a:lnTo>
                    <a:pt x="1081" y="1065"/>
                  </a:lnTo>
                  <a:lnTo>
                    <a:pt x="1654" y="1114"/>
                  </a:lnTo>
                </a:path>
              </a:pathLst>
            </a:custGeom>
            <a:noFill/>
            <a:ln w="1270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66" name="Freeform 18"/>
            <p:cNvSpPr>
              <a:spLocks/>
            </p:cNvSpPr>
            <p:nvPr/>
          </p:nvSpPr>
          <p:spPr bwMode="auto">
            <a:xfrm>
              <a:off x="1040" y="1993"/>
              <a:ext cx="22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22"/>
                </a:cxn>
                <a:cxn ang="0">
                  <a:pos x="0" y="22"/>
                </a:cxn>
                <a:cxn ang="0">
                  <a:pos x="0" y="0"/>
                </a:cxn>
              </a:cxnLst>
              <a:rect l="0" t="0" r="r" b="b"/>
              <a:pathLst>
                <a:path w="22" h="23">
                  <a:moveTo>
                    <a:pt x="0" y="0"/>
                  </a:moveTo>
                  <a:lnTo>
                    <a:pt x="21" y="0"/>
                  </a:lnTo>
                  <a:lnTo>
                    <a:pt x="21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  <a:ln w="1270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67" name="Freeform 19"/>
            <p:cNvSpPr>
              <a:spLocks/>
            </p:cNvSpPr>
            <p:nvPr/>
          </p:nvSpPr>
          <p:spPr bwMode="auto">
            <a:xfrm>
              <a:off x="1357" y="2651"/>
              <a:ext cx="22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22"/>
                </a:cxn>
                <a:cxn ang="0">
                  <a:pos x="0" y="22"/>
                </a:cxn>
                <a:cxn ang="0">
                  <a:pos x="0" y="0"/>
                </a:cxn>
              </a:cxnLst>
              <a:rect l="0" t="0" r="r" b="b"/>
              <a:pathLst>
                <a:path w="22" h="23">
                  <a:moveTo>
                    <a:pt x="0" y="0"/>
                  </a:moveTo>
                  <a:lnTo>
                    <a:pt x="21" y="0"/>
                  </a:lnTo>
                  <a:lnTo>
                    <a:pt x="21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  <a:ln w="1270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68" name="Freeform 20"/>
            <p:cNvSpPr>
              <a:spLocks/>
            </p:cNvSpPr>
            <p:nvPr/>
          </p:nvSpPr>
          <p:spPr bwMode="auto">
            <a:xfrm>
              <a:off x="1803" y="2925"/>
              <a:ext cx="21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0"/>
                </a:cxn>
                <a:cxn ang="0">
                  <a:pos x="20" y="22"/>
                </a:cxn>
                <a:cxn ang="0">
                  <a:pos x="0" y="22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0" y="0"/>
                  </a:lnTo>
                  <a:lnTo>
                    <a:pt x="20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  <a:ln w="1270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69" name="Freeform 21"/>
            <p:cNvSpPr>
              <a:spLocks/>
            </p:cNvSpPr>
            <p:nvPr/>
          </p:nvSpPr>
          <p:spPr bwMode="auto">
            <a:xfrm>
              <a:off x="2121" y="3058"/>
              <a:ext cx="22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22"/>
                </a:cxn>
                <a:cxn ang="0">
                  <a:pos x="0" y="22"/>
                </a:cxn>
                <a:cxn ang="0">
                  <a:pos x="0" y="0"/>
                </a:cxn>
              </a:cxnLst>
              <a:rect l="0" t="0" r="r" b="b"/>
              <a:pathLst>
                <a:path w="22" h="23">
                  <a:moveTo>
                    <a:pt x="0" y="0"/>
                  </a:moveTo>
                  <a:lnTo>
                    <a:pt x="21" y="0"/>
                  </a:lnTo>
                  <a:lnTo>
                    <a:pt x="21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  <a:ln w="1270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70" name="Freeform 22"/>
            <p:cNvSpPr>
              <a:spLocks/>
            </p:cNvSpPr>
            <p:nvPr/>
          </p:nvSpPr>
          <p:spPr bwMode="auto">
            <a:xfrm>
              <a:off x="2694" y="3107"/>
              <a:ext cx="21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0"/>
                </a:cxn>
                <a:cxn ang="0">
                  <a:pos x="20" y="22"/>
                </a:cxn>
                <a:cxn ang="0">
                  <a:pos x="0" y="22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0" y="0"/>
                  </a:lnTo>
                  <a:lnTo>
                    <a:pt x="20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  <a:ln w="1270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71" name="Rectangle 23"/>
            <p:cNvSpPr>
              <a:spLocks noChangeArrowheads="1"/>
            </p:cNvSpPr>
            <p:nvPr/>
          </p:nvSpPr>
          <p:spPr bwMode="auto">
            <a:xfrm>
              <a:off x="1674" y="3273"/>
              <a:ext cx="629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 b="1">
                  <a:solidFill>
                    <a:srgbClr val="000000"/>
                  </a:solidFill>
                </a:rPr>
                <a:t>Reflux Ratio</a:t>
              </a:r>
            </a:p>
          </p:txBody>
        </p:sp>
        <p:sp>
          <p:nvSpPr>
            <p:cNvPr id="53272" name="Rectangle 24"/>
            <p:cNvSpPr>
              <a:spLocks noChangeArrowheads="1"/>
            </p:cNvSpPr>
            <p:nvPr/>
          </p:nvSpPr>
          <p:spPr bwMode="auto">
            <a:xfrm>
              <a:off x="652" y="1737"/>
              <a:ext cx="125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 b="1">
                  <a:solidFill>
                    <a:srgbClr val="000000"/>
                  </a:solidFill>
                </a:rPr>
                <a:t>Overhead Product Impurity</a:t>
              </a:r>
            </a:p>
          </p:txBody>
        </p:sp>
        <p:sp>
          <p:nvSpPr>
            <p:cNvPr id="53273" name="Line 25"/>
            <p:cNvSpPr>
              <a:spLocks noChangeShapeType="1"/>
            </p:cNvSpPr>
            <p:nvPr/>
          </p:nvSpPr>
          <p:spPr bwMode="auto">
            <a:xfrm flipV="1">
              <a:off x="1018" y="3144"/>
              <a:ext cx="0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74" name="Line 26"/>
            <p:cNvSpPr>
              <a:spLocks noChangeShapeType="1"/>
            </p:cNvSpPr>
            <p:nvPr/>
          </p:nvSpPr>
          <p:spPr bwMode="auto">
            <a:xfrm flipV="1">
              <a:off x="1336" y="3144"/>
              <a:ext cx="0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75" name="Line 27"/>
            <p:cNvSpPr>
              <a:spLocks noChangeShapeType="1"/>
            </p:cNvSpPr>
            <p:nvPr/>
          </p:nvSpPr>
          <p:spPr bwMode="auto">
            <a:xfrm flipV="1">
              <a:off x="1655" y="3144"/>
              <a:ext cx="0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76" name="Line 28"/>
            <p:cNvSpPr>
              <a:spLocks noChangeShapeType="1"/>
            </p:cNvSpPr>
            <p:nvPr/>
          </p:nvSpPr>
          <p:spPr bwMode="auto">
            <a:xfrm flipV="1">
              <a:off x="1972" y="3144"/>
              <a:ext cx="0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77" name="Line 29"/>
            <p:cNvSpPr>
              <a:spLocks noChangeShapeType="1"/>
            </p:cNvSpPr>
            <p:nvPr/>
          </p:nvSpPr>
          <p:spPr bwMode="auto">
            <a:xfrm flipV="1">
              <a:off x="2291" y="3144"/>
              <a:ext cx="0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78" name="Line 30"/>
            <p:cNvSpPr>
              <a:spLocks noChangeShapeType="1"/>
            </p:cNvSpPr>
            <p:nvPr/>
          </p:nvSpPr>
          <p:spPr bwMode="auto">
            <a:xfrm flipV="1">
              <a:off x="2609" y="3144"/>
              <a:ext cx="0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79" name="Line 31"/>
            <p:cNvSpPr>
              <a:spLocks noChangeShapeType="1"/>
            </p:cNvSpPr>
            <p:nvPr/>
          </p:nvSpPr>
          <p:spPr bwMode="auto">
            <a:xfrm flipV="1">
              <a:off x="2927" y="3144"/>
              <a:ext cx="0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80" name="Line 32"/>
            <p:cNvSpPr>
              <a:spLocks noChangeShapeType="1"/>
            </p:cNvSpPr>
            <p:nvPr/>
          </p:nvSpPr>
          <p:spPr bwMode="auto">
            <a:xfrm flipV="1">
              <a:off x="859" y="3126"/>
              <a:ext cx="0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81" name="Line 33"/>
            <p:cNvSpPr>
              <a:spLocks noChangeShapeType="1"/>
            </p:cNvSpPr>
            <p:nvPr/>
          </p:nvSpPr>
          <p:spPr bwMode="auto">
            <a:xfrm flipV="1">
              <a:off x="1177" y="3126"/>
              <a:ext cx="0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82" name="Line 34"/>
            <p:cNvSpPr>
              <a:spLocks noChangeShapeType="1"/>
            </p:cNvSpPr>
            <p:nvPr/>
          </p:nvSpPr>
          <p:spPr bwMode="auto">
            <a:xfrm flipV="1">
              <a:off x="1496" y="3126"/>
              <a:ext cx="0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83" name="Line 35"/>
            <p:cNvSpPr>
              <a:spLocks noChangeShapeType="1"/>
            </p:cNvSpPr>
            <p:nvPr/>
          </p:nvSpPr>
          <p:spPr bwMode="auto">
            <a:xfrm flipV="1">
              <a:off x="1813" y="3126"/>
              <a:ext cx="0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84" name="Line 36"/>
            <p:cNvSpPr>
              <a:spLocks noChangeShapeType="1"/>
            </p:cNvSpPr>
            <p:nvPr/>
          </p:nvSpPr>
          <p:spPr bwMode="auto">
            <a:xfrm flipV="1">
              <a:off x="2131" y="3126"/>
              <a:ext cx="0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85" name="Line 37"/>
            <p:cNvSpPr>
              <a:spLocks noChangeShapeType="1"/>
            </p:cNvSpPr>
            <p:nvPr/>
          </p:nvSpPr>
          <p:spPr bwMode="auto">
            <a:xfrm flipV="1">
              <a:off x="2450" y="3126"/>
              <a:ext cx="0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86" name="Line 38"/>
            <p:cNvSpPr>
              <a:spLocks noChangeShapeType="1"/>
            </p:cNvSpPr>
            <p:nvPr/>
          </p:nvSpPr>
          <p:spPr bwMode="auto">
            <a:xfrm flipV="1">
              <a:off x="2768" y="3126"/>
              <a:ext cx="0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87" name="Line 39"/>
            <p:cNvSpPr>
              <a:spLocks noChangeShapeType="1"/>
            </p:cNvSpPr>
            <p:nvPr/>
          </p:nvSpPr>
          <p:spPr bwMode="auto">
            <a:xfrm flipV="1">
              <a:off x="3085" y="3126"/>
              <a:ext cx="0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88" name="Line 40"/>
            <p:cNvSpPr>
              <a:spLocks noChangeShapeType="1"/>
            </p:cNvSpPr>
            <p:nvPr/>
          </p:nvSpPr>
          <p:spPr bwMode="auto">
            <a:xfrm>
              <a:off x="860" y="3008"/>
              <a:ext cx="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89" name="Line 41"/>
            <p:cNvSpPr>
              <a:spLocks noChangeShapeType="1"/>
            </p:cNvSpPr>
            <p:nvPr/>
          </p:nvSpPr>
          <p:spPr bwMode="auto">
            <a:xfrm>
              <a:off x="860" y="2704"/>
              <a:ext cx="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90" name="Line 42"/>
            <p:cNvSpPr>
              <a:spLocks noChangeShapeType="1"/>
            </p:cNvSpPr>
            <p:nvPr/>
          </p:nvSpPr>
          <p:spPr bwMode="auto">
            <a:xfrm>
              <a:off x="860" y="2400"/>
              <a:ext cx="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91" name="Line 43"/>
            <p:cNvSpPr>
              <a:spLocks noChangeShapeType="1"/>
            </p:cNvSpPr>
            <p:nvPr/>
          </p:nvSpPr>
          <p:spPr bwMode="auto">
            <a:xfrm>
              <a:off x="860" y="2095"/>
              <a:ext cx="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92" name="Line 44"/>
            <p:cNvSpPr>
              <a:spLocks noChangeShapeType="1"/>
            </p:cNvSpPr>
            <p:nvPr/>
          </p:nvSpPr>
          <p:spPr bwMode="auto">
            <a:xfrm>
              <a:off x="860" y="3161"/>
              <a:ext cx="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93" name="Line 45"/>
            <p:cNvSpPr>
              <a:spLocks noChangeShapeType="1"/>
            </p:cNvSpPr>
            <p:nvPr/>
          </p:nvSpPr>
          <p:spPr bwMode="auto">
            <a:xfrm>
              <a:off x="860" y="2856"/>
              <a:ext cx="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94" name="Line 46"/>
            <p:cNvSpPr>
              <a:spLocks noChangeShapeType="1"/>
            </p:cNvSpPr>
            <p:nvPr/>
          </p:nvSpPr>
          <p:spPr bwMode="auto">
            <a:xfrm>
              <a:off x="860" y="2552"/>
              <a:ext cx="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95" name="Line 47"/>
            <p:cNvSpPr>
              <a:spLocks noChangeShapeType="1"/>
            </p:cNvSpPr>
            <p:nvPr/>
          </p:nvSpPr>
          <p:spPr bwMode="auto">
            <a:xfrm>
              <a:off x="860" y="2247"/>
              <a:ext cx="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96" name="Line 48"/>
            <p:cNvSpPr>
              <a:spLocks noChangeShapeType="1"/>
            </p:cNvSpPr>
            <p:nvPr/>
          </p:nvSpPr>
          <p:spPr bwMode="auto">
            <a:xfrm>
              <a:off x="860" y="1943"/>
              <a:ext cx="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97" name="Freeform 49"/>
            <p:cNvSpPr>
              <a:spLocks/>
            </p:cNvSpPr>
            <p:nvPr/>
          </p:nvSpPr>
          <p:spPr bwMode="auto">
            <a:xfrm>
              <a:off x="859" y="1943"/>
              <a:ext cx="2228" cy="1219"/>
            </a:xfrm>
            <a:custGeom>
              <a:avLst/>
              <a:gdLst/>
              <a:ahLst/>
              <a:cxnLst>
                <a:cxn ang="0">
                  <a:pos x="2227" y="0"/>
                </a:cxn>
                <a:cxn ang="0">
                  <a:pos x="0" y="0"/>
                </a:cxn>
                <a:cxn ang="0">
                  <a:pos x="0" y="1218"/>
                </a:cxn>
                <a:cxn ang="0">
                  <a:pos x="2227" y="1218"/>
                </a:cxn>
                <a:cxn ang="0">
                  <a:pos x="2227" y="0"/>
                </a:cxn>
              </a:cxnLst>
              <a:rect l="0" t="0" r="r" b="b"/>
              <a:pathLst>
                <a:path w="2228" h="1219">
                  <a:moveTo>
                    <a:pt x="2227" y="0"/>
                  </a:moveTo>
                  <a:lnTo>
                    <a:pt x="0" y="0"/>
                  </a:lnTo>
                  <a:lnTo>
                    <a:pt x="0" y="1218"/>
                  </a:lnTo>
                  <a:lnTo>
                    <a:pt x="2227" y="1218"/>
                  </a:lnTo>
                  <a:lnTo>
                    <a:pt x="222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98" name="Rectangle 50"/>
            <p:cNvSpPr>
              <a:spLocks noChangeArrowheads="1"/>
            </p:cNvSpPr>
            <p:nvPr/>
          </p:nvSpPr>
          <p:spPr bwMode="auto">
            <a:xfrm>
              <a:off x="3233" y="1615"/>
              <a:ext cx="2526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300" b="1">
                  <a:solidFill>
                    <a:srgbClr val="000000"/>
                  </a:solidFill>
                </a:rPr>
                <a:t>Reflux Ratio vs Log (Overhead Product Impurity)</a:t>
              </a:r>
            </a:p>
          </p:txBody>
        </p:sp>
        <p:sp>
          <p:nvSpPr>
            <p:cNvPr id="53299" name="Rectangle 51"/>
            <p:cNvSpPr>
              <a:spLocks noChangeArrowheads="1"/>
            </p:cNvSpPr>
            <p:nvPr/>
          </p:nvSpPr>
          <p:spPr bwMode="auto">
            <a:xfrm>
              <a:off x="3206" y="3170"/>
              <a:ext cx="28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3.75</a:t>
              </a:r>
            </a:p>
          </p:txBody>
        </p:sp>
        <p:sp>
          <p:nvSpPr>
            <p:cNvPr id="53300" name="Rectangle 52"/>
            <p:cNvSpPr>
              <a:spLocks noChangeArrowheads="1"/>
            </p:cNvSpPr>
            <p:nvPr/>
          </p:nvSpPr>
          <p:spPr bwMode="auto">
            <a:xfrm>
              <a:off x="3550" y="3170"/>
              <a:ext cx="23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3.8</a:t>
              </a:r>
            </a:p>
          </p:txBody>
        </p:sp>
        <p:sp>
          <p:nvSpPr>
            <p:cNvPr id="53301" name="Rectangle 53"/>
            <p:cNvSpPr>
              <a:spLocks noChangeArrowheads="1"/>
            </p:cNvSpPr>
            <p:nvPr/>
          </p:nvSpPr>
          <p:spPr bwMode="auto">
            <a:xfrm>
              <a:off x="3847" y="3170"/>
              <a:ext cx="28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3.85</a:t>
              </a:r>
            </a:p>
          </p:txBody>
        </p:sp>
        <p:sp>
          <p:nvSpPr>
            <p:cNvPr id="53302" name="Rectangle 54"/>
            <p:cNvSpPr>
              <a:spLocks noChangeArrowheads="1"/>
            </p:cNvSpPr>
            <p:nvPr/>
          </p:nvSpPr>
          <p:spPr bwMode="auto">
            <a:xfrm>
              <a:off x="4190" y="3170"/>
              <a:ext cx="23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3.9</a:t>
              </a:r>
            </a:p>
          </p:txBody>
        </p:sp>
        <p:sp>
          <p:nvSpPr>
            <p:cNvPr id="53303" name="Rectangle 55"/>
            <p:cNvSpPr>
              <a:spLocks noChangeArrowheads="1"/>
            </p:cNvSpPr>
            <p:nvPr/>
          </p:nvSpPr>
          <p:spPr bwMode="auto">
            <a:xfrm>
              <a:off x="4487" y="3170"/>
              <a:ext cx="28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3.95</a:t>
              </a:r>
            </a:p>
          </p:txBody>
        </p:sp>
        <p:sp>
          <p:nvSpPr>
            <p:cNvPr id="53304" name="Rectangle 56"/>
            <p:cNvSpPr>
              <a:spLocks noChangeArrowheads="1"/>
            </p:cNvSpPr>
            <p:nvPr/>
          </p:nvSpPr>
          <p:spPr bwMode="auto">
            <a:xfrm>
              <a:off x="4863" y="3170"/>
              <a:ext cx="16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3305" name="Rectangle 57"/>
            <p:cNvSpPr>
              <a:spLocks noChangeArrowheads="1"/>
            </p:cNvSpPr>
            <p:nvPr/>
          </p:nvSpPr>
          <p:spPr bwMode="auto">
            <a:xfrm>
              <a:off x="5126" y="3170"/>
              <a:ext cx="28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4.05</a:t>
              </a:r>
            </a:p>
          </p:txBody>
        </p:sp>
        <p:sp>
          <p:nvSpPr>
            <p:cNvPr id="53306" name="Rectangle 58"/>
            <p:cNvSpPr>
              <a:spLocks noChangeArrowheads="1"/>
            </p:cNvSpPr>
            <p:nvPr/>
          </p:nvSpPr>
          <p:spPr bwMode="auto">
            <a:xfrm>
              <a:off x="5468" y="3170"/>
              <a:ext cx="23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4.1</a:t>
              </a:r>
            </a:p>
          </p:txBody>
        </p:sp>
        <p:sp>
          <p:nvSpPr>
            <p:cNvPr id="53307" name="Rectangle 59"/>
            <p:cNvSpPr>
              <a:spLocks noChangeArrowheads="1"/>
            </p:cNvSpPr>
            <p:nvPr/>
          </p:nvSpPr>
          <p:spPr bwMode="auto">
            <a:xfrm>
              <a:off x="3186" y="3087"/>
              <a:ext cx="19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-3</a:t>
              </a:r>
            </a:p>
          </p:txBody>
        </p:sp>
        <p:sp>
          <p:nvSpPr>
            <p:cNvPr id="53308" name="Rectangle 60"/>
            <p:cNvSpPr>
              <a:spLocks noChangeArrowheads="1"/>
            </p:cNvSpPr>
            <p:nvPr/>
          </p:nvSpPr>
          <p:spPr bwMode="auto">
            <a:xfrm>
              <a:off x="3186" y="2782"/>
              <a:ext cx="19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-2</a:t>
              </a:r>
            </a:p>
          </p:txBody>
        </p:sp>
        <p:sp>
          <p:nvSpPr>
            <p:cNvPr id="53309" name="Rectangle 61"/>
            <p:cNvSpPr>
              <a:spLocks noChangeArrowheads="1"/>
            </p:cNvSpPr>
            <p:nvPr/>
          </p:nvSpPr>
          <p:spPr bwMode="auto">
            <a:xfrm>
              <a:off x="3186" y="2478"/>
              <a:ext cx="19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53310" name="Rectangle 62"/>
            <p:cNvSpPr>
              <a:spLocks noChangeArrowheads="1"/>
            </p:cNvSpPr>
            <p:nvPr/>
          </p:nvSpPr>
          <p:spPr bwMode="auto">
            <a:xfrm>
              <a:off x="3199" y="2164"/>
              <a:ext cx="16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3311" name="Rectangle 63"/>
            <p:cNvSpPr>
              <a:spLocks noChangeArrowheads="1"/>
            </p:cNvSpPr>
            <p:nvPr/>
          </p:nvSpPr>
          <p:spPr bwMode="auto">
            <a:xfrm>
              <a:off x="3199" y="1858"/>
              <a:ext cx="16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3312" name="Freeform 64"/>
            <p:cNvSpPr>
              <a:spLocks/>
            </p:cNvSpPr>
            <p:nvPr/>
          </p:nvSpPr>
          <p:spPr bwMode="auto">
            <a:xfrm>
              <a:off x="3542" y="2052"/>
              <a:ext cx="1665" cy="10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71"/>
                </a:cxn>
                <a:cxn ang="0">
                  <a:pos x="767" y="534"/>
                </a:cxn>
                <a:cxn ang="0">
                  <a:pos x="1088" y="759"/>
                </a:cxn>
                <a:cxn ang="0">
                  <a:pos x="1664" y="1018"/>
                </a:cxn>
              </a:cxnLst>
              <a:rect l="0" t="0" r="r" b="b"/>
              <a:pathLst>
                <a:path w="1665" h="1019">
                  <a:moveTo>
                    <a:pt x="0" y="0"/>
                  </a:moveTo>
                  <a:lnTo>
                    <a:pt x="320" y="271"/>
                  </a:lnTo>
                  <a:lnTo>
                    <a:pt x="767" y="534"/>
                  </a:lnTo>
                  <a:lnTo>
                    <a:pt x="1088" y="759"/>
                  </a:lnTo>
                  <a:lnTo>
                    <a:pt x="1664" y="1018"/>
                  </a:lnTo>
                </a:path>
              </a:pathLst>
            </a:custGeom>
            <a:noFill/>
            <a:ln w="1270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13" name="Freeform 65"/>
            <p:cNvSpPr>
              <a:spLocks/>
            </p:cNvSpPr>
            <p:nvPr/>
          </p:nvSpPr>
          <p:spPr bwMode="auto">
            <a:xfrm>
              <a:off x="3531" y="2041"/>
              <a:ext cx="23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0"/>
                </a:cxn>
                <a:cxn ang="0">
                  <a:pos x="22" y="22"/>
                </a:cxn>
                <a:cxn ang="0">
                  <a:pos x="0" y="22"/>
                </a:cxn>
                <a:cxn ang="0">
                  <a:pos x="0" y="0"/>
                </a:cxn>
              </a:cxnLst>
              <a:rect l="0" t="0" r="r" b="b"/>
              <a:pathLst>
                <a:path w="23" h="23">
                  <a:moveTo>
                    <a:pt x="0" y="0"/>
                  </a:moveTo>
                  <a:lnTo>
                    <a:pt x="22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  <a:ln w="1270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14" name="Freeform 66"/>
            <p:cNvSpPr>
              <a:spLocks/>
            </p:cNvSpPr>
            <p:nvPr/>
          </p:nvSpPr>
          <p:spPr bwMode="auto">
            <a:xfrm>
              <a:off x="3852" y="2312"/>
              <a:ext cx="22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22"/>
                </a:cxn>
                <a:cxn ang="0">
                  <a:pos x="0" y="22"/>
                </a:cxn>
                <a:cxn ang="0">
                  <a:pos x="0" y="0"/>
                </a:cxn>
              </a:cxnLst>
              <a:rect l="0" t="0" r="r" b="b"/>
              <a:pathLst>
                <a:path w="22" h="23">
                  <a:moveTo>
                    <a:pt x="0" y="0"/>
                  </a:moveTo>
                  <a:lnTo>
                    <a:pt x="21" y="0"/>
                  </a:lnTo>
                  <a:lnTo>
                    <a:pt x="21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  <a:ln w="1270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15" name="Freeform 67"/>
            <p:cNvSpPr>
              <a:spLocks/>
            </p:cNvSpPr>
            <p:nvPr/>
          </p:nvSpPr>
          <p:spPr bwMode="auto">
            <a:xfrm>
              <a:off x="4299" y="2574"/>
              <a:ext cx="23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0"/>
                </a:cxn>
                <a:cxn ang="0">
                  <a:pos x="22" y="23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3" h="24">
                  <a:moveTo>
                    <a:pt x="0" y="0"/>
                  </a:moveTo>
                  <a:lnTo>
                    <a:pt x="22" y="0"/>
                  </a:lnTo>
                  <a:lnTo>
                    <a:pt x="22" y="23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  <a:ln w="1270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16" name="Freeform 68"/>
            <p:cNvSpPr>
              <a:spLocks/>
            </p:cNvSpPr>
            <p:nvPr/>
          </p:nvSpPr>
          <p:spPr bwMode="auto">
            <a:xfrm>
              <a:off x="4620" y="2800"/>
              <a:ext cx="22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22"/>
                </a:cxn>
                <a:cxn ang="0">
                  <a:pos x="0" y="22"/>
                </a:cxn>
                <a:cxn ang="0">
                  <a:pos x="0" y="0"/>
                </a:cxn>
              </a:cxnLst>
              <a:rect l="0" t="0" r="r" b="b"/>
              <a:pathLst>
                <a:path w="22" h="23">
                  <a:moveTo>
                    <a:pt x="0" y="0"/>
                  </a:moveTo>
                  <a:lnTo>
                    <a:pt x="21" y="0"/>
                  </a:lnTo>
                  <a:lnTo>
                    <a:pt x="21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  <a:ln w="1270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17" name="Freeform 69"/>
            <p:cNvSpPr>
              <a:spLocks/>
            </p:cNvSpPr>
            <p:nvPr/>
          </p:nvSpPr>
          <p:spPr bwMode="auto">
            <a:xfrm>
              <a:off x="5195" y="3059"/>
              <a:ext cx="23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0"/>
                </a:cxn>
                <a:cxn ang="0">
                  <a:pos x="22" y="23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3" h="24">
                  <a:moveTo>
                    <a:pt x="0" y="0"/>
                  </a:moveTo>
                  <a:lnTo>
                    <a:pt x="22" y="0"/>
                  </a:lnTo>
                  <a:lnTo>
                    <a:pt x="22" y="23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  <a:ln w="1270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18" name="Rectangle 70"/>
            <p:cNvSpPr>
              <a:spLocks noChangeArrowheads="1"/>
            </p:cNvSpPr>
            <p:nvPr/>
          </p:nvSpPr>
          <p:spPr bwMode="auto">
            <a:xfrm>
              <a:off x="4172" y="3275"/>
              <a:ext cx="629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 b="1">
                  <a:solidFill>
                    <a:srgbClr val="000000"/>
                  </a:solidFill>
                </a:rPr>
                <a:t>Reflux Ratio</a:t>
              </a:r>
            </a:p>
          </p:txBody>
        </p:sp>
        <p:sp>
          <p:nvSpPr>
            <p:cNvPr id="53319" name="Rectangle 71"/>
            <p:cNvSpPr>
              <a:spLocks noChangeArrowheads="1"/>
            </p:cNvSpPr>
            <p:nvPr/>
          </p:nvSpPr>
          <p:spPr bwMode="auto">
            <a:xfrm>
              <a:off x="3158" y="1735"/>
              <a:ext cx="125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 b="1">
                  <a:solidFill>
                    <a:srgbClr val="000000"/>
                  </a:solidFill>
                </a:rPr>
                <a:t>Overhead Product Impurity</a:t>
              </a:r>
            </a:p>
          </p:txBody>
        </p:sp>
        <p:sp>
          <p:nvSpPr>
            <p:cNvPr id="53320" name="Line 72"/>
            <p:cNvSpPr>
              <a:spLocks noChangeShapeType="1"/>
            </p:cNvSpPr>
            <p:nvPr/>
          </p:nvSpPr>
          <p:spPr bwMode="auto">
            <a:xfrm flipV="1">
              <a:off x="3511" y="3145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21" name="Line 73"/>
            <p:cNvSpPr>
              <a:spLocks noChangeShapeType="1"/>
            </p:cNvSpPr>
            <p:nvPr/>
          </p:nvSpPr>
          <p:spPr bwMode="auto">
            <a:xfrm flipV="1">
              <a:off x="3831" y="3145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22" name="Line 74"/>
            <p:cNvSpPr>
              <a:spLocks noChangeShapeType="1"/>
            </p:cNvSpPr>
            <p:nvPr/>
          </p:nvSpPr>
          <p:spPr bwMode="auto">
            <a:xfrm flipV="1">
              <a:off x="4150" y="3145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23" name="Line 75"/>
            <p:cNvSpPr>
              <a:spLocks noChangeShapeType="1"/>
            </p:cNvSpPr>
            <p:nvPr/>
          </p:nvSpPr>
          <p:spPr bwMode="auto">
            <a:xfrm flipV="1">
              <a:off x="4471" y="3145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24" name="Line 76"/>
            <p:cNvSpPr>
              <a:spLocks noChangeShapeType="1"/>
            </p:cNvSpPr>
            <p:nvPr/>
          </p:nvSpPr>
          <p:spPr bwMode="auto">
            <a:xfrm flipV="1">
              <a:off x="4790" y="3145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25" name="Line 77"/>
            <p:cNvSpPr>
              <a:spLocks noChangeShapeType="1"/>
            </p:cNvSpPr>
            <p:nvPr/>
          </p:nvSpPr>
          <p:spPr bwMode="auto">
            <a:xfrm flipV="1">
              <a:off x="5110" y="3145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26" name="Line 78"/>
            <p:cNvSpPr>
              <a:spLocks noChangeShapeType="1"/>
            </p:cNvSpPr>
            <p:nvPr/>
          </p:nvSpPr>
          <p:spPr bwMode="auto">
            <a:xfrm flipV="1">
              <a:off x="5430" y="3145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27" name="Line 79"/>
            <p:cNvSpPr>
              <a:spLocks noChangeShapeType="1"/>
            </p:cNvSpPr>
            <p:nvPr/>
          </p:nvSpPr>
          <p:spPr bwMode="auto">
            <a:xfrm flipV="1">
              <a:off x="3352" y="3127"/>
              <a:ext cx="0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28" name="Line 80"/>
            <p:cNvSpPr>
              <a:spLocks noChangeShapeType="1"/>
            </p:cNvSpPr>
            <p:nvPr/>
          </p:nvSpPr>
          <p:spPr bwMode="auto">
            <a:xfrm flipV="1">
              <a:off x="3671" y="3127"/>
              <a:ext cx="0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29" name="Line 81"/>
            <p:cNvSpPr>
              <a:spLocks noChangeShapeType="1"/>
            </p:cNvSpPr>
            <p:nvPr/>
          </p:nvSpPr>
          <p:spPr bwMode="auto">
            <a:xfrm flipV="1">
              <a:off x="3991" y="3127"/>
              <a:ext cx="0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30" name="Line 82"/>
            <p:cNvSpPr>
              <a:spLocks noChangeShapeType="1"/>
            </p:cNvSpPr>
            <p:nvPr/>
          </p:nvSpPr>
          <p:spPr bwMode="auto">
            <a:xfrm flipV="1">
              <a:off x="4310" y="3127"/>
              <a:ext cx="0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31" name="Line 83"/>
            <p:cNvSpPr>
              <a:spLocks noChangeShapeType="1"/>
            </p:cNvSpPr>
            <p:nvPr/>
          </p:nvSpPr>
          <p:spPr bwMode="auto">
            <a:xfrm flipV="1">
              <a:off x="4631" y="3127"/>
              <a:ext cx="0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32" name="Line 84"/>
            <p:cNvSpPr>
              <a:spLocks noChangeShapeType="1"/>
            </p:cNvSpPr>
            <p:nvPr/>
          </p:nvSpPr>
          <p:spPr bwMode="auto">
            <a:xfrm flipV="1">
              <a:off x="4949" y="3127"/>
              <a:ext cx="0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33" name="Line 85"/>
            <p:cNvSpPr>
              <a:spLocks noChangeShapeType="1"/>
            </p:cNvSpPr>
            <p:nvPr/>
          </p:nvSpPr>
          <p:spPr bwMode="auto">
            <a:xfrm flipV="1">
              <a:off x="5270" y="3127"/>
              <a:ext cx="0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34" name="Line 86"/>
            <p:cNvSpPr>
              <a:spLocks noChangeShapeType="1"/>
            </p:cNvSpPr>
            <p:nvPr/>
          </p:nvSpPr>
          <p:spPr bwMode="auto">
            <a:xfrm flipV="1">
              <a:off x="5590" y="3127"/>
              <a:ext cx="0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35" name="Line 87"/>
            <p:cNvSpPr>
              <a:spLocks noChangeShapeType="1"/>
            </p:cNvSpPr>
            <p:nvPr/>
          </p:nvSpPr>
          <p:spPr bwMode="auto">
            <a:xfrm>
              <a:off x="3353" y="3010"/>
              <a:ext cx="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36" name="Line 88"/>
            <p:cNvSpPr>
              <a:spLocks noChangeShapeType="1"/>
            </p:cNvSpPr>
            <p:nvPr/>
          </p:nvSpPr>
          <p:spPr bwMode="auto">
            <a:xfrm>
              <a:off x="3353" y="2704"/>
              <a:ext cx="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37" name="Line 89"/>
            <p:cNvSpPr>
              <a:spLocks noChangeShapeType="1"/>
            </p:cNvSpPr>
            <p:nvPr/>
          </p:nvSpPr>
          <p:spPr bwMode="auto">
            <a:xfrm>
              <a:off x="3353" y="2399"/>
              <a:ext cx="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38" name="Line 90"/>
            <p:cNvSpPr>
              <a:spLocks noChangeShapeType="1"/>
            </p:cNvSpPr>
            <p:nvPr/>
          </p:nvSpPr>
          <p:spPr bwMode="auto">
            <a:xfrm>
              <a:off x="3353" y="2094"/>
              <a:ext cx="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39" name="Line 91"/>
            <p:cNvSpPr>
              <a:spLocks noChangeShapeType="1"/>
            </p:cNvSpPr>
            <p:nvPr/>
          </p:nvSpPr>
          <p:spPr bwMode="auto">
            <a:xfrm>
              <a:off x="3353" y="3162"/>
              <a:ext cx="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40" name="Line 92"/>
            <p:cNvSpPr>
              <a:spLocks noChangeShapeType="1"/>
            </p:cNvSpPr>
            <p:nvPr/>
          </p:nvSpPr>
          <p:spPr bwMode="auto">
            <a:xfrm>
              <a:off x="3353" y="2857"/>
              <a:ext cx="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41" name="Line 93"/>
            <p:cNvSpPr>
              <a:spLocks noChangeShapeType="1"/>
            </p:cNvSpPr>
            <p:nvPr/>
          </p:nvSpPr>
          <p:spPr bwMode="auto">
            <a:xfrm>
              <a:off x="3353" y="2552"/>
              <a:ext cx="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42" name="Line 94"/>
            <p:cNvSpPr>
              <a:spLocks noChangeShapeType="1"/>
            </p:cNvSpPr>
            <p:nvPr/>
          </p:nvSpPr>
          <p:spPr bwMode="auto">
            <a:xfrm>
              <a:off x="3353" y="2247"/>
              <a:ext cx="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43" name="Line 95"/>
            <p:cNvSpPr>
              <a:spLocks noChangeShapeType="1"/>
            </p:cNvSpPr>
            <p:nvPr/>
          </p:nvSpPr>
          <p:spPr bwMode="auto">
            <a:xfrm>
              <a:off x="3353" y="1942"/>
              <a:ext cx="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44" name="Freeform 96"/>
            <p:cNvSpPr>
              <a:spLocks/>
            </p:cNvSpPr>
            <p:nvPr/>
          </p:nvSpPr>
          <p:spPr bwMode="auto">
            <a:xfrm>
              <a:off x="3352" y="1942"/>
              <a:ext cx="2239" cy="1221"/>
            </a:xfrm>
            <a:custGeom>
              <a:avLst/>
              <a:gdLst/>
              <a:ahLst/>
              <a:cxnLst>
                <a:cxn ang="0">
                  <a:pos x="2238" y="0"/>
                </a:cxn>
                <a:cxn ang="0">
                  <a:pos x="0" y="0"/>
                </a:cxn>
                <a:cxn ang="0">
                  <a:pos x="0" y="1220"/>
                </a:cxn>
                <a:cxn ang="0">
                  <a:pos x="2238" y="1220"/>
                </a:cxn>
                <a:cxn ang="0">
                  <a:pos x="2238" y="0"/>
                </a:cxn>
              </a:cxnLst>
              <a:rect l="0" t="0" r="r" b="b"/>
              <a:pathLst>
                <a:path w="2239" h="1221">
                  <a:moveTo>
                    <a:pt x="2238" y="0"/>
                  </a:moveTo>
                  <a:lnTo>
                    <a:pt x="0" y="0"/>
                  </a:lnTo>
                  <a:lnTo>
                    <a:pt x="0" y="1220"/>
                  </a:lnTo>
                  <a:lnTo>
                    <a:pt x="2238" y="1220"/>
                  </a:lnTo>
                  <a:lnTo>
                    <a:pt x="223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3346" name="Rectangle 98"/>
          <p:cNvSpPr>
            <a:spLocks noChangeArrowheads="1"/>
          </p:cNvSpPr>
          <p:nvPr/>
        </p:nvSpPr>
        <p:spPr bwMode="auto">
          <a:xfrm>
            <a:off x="1862138" y="5751513"/>
            <a:ext cx="59959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800">
                <a:solidFill>
                  <a:srgbClr val="003300"/>
                </a:solidFill>
              </a:rPr>
              <a:t>Both natural and common logarithms</a:t>
            </a:r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C7D0-D1A5-47C0-96AE-B010F03118F6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Standard Transform - Piecewise Linear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Defined by a series of line segments</a:t>
            </a:r>
          </a:p>
          <a:p>
            <a:r>
              <a:rPr lang="en-US" altLang="ko-KR"/>
              <a:t>Interpolation formula:</a:t>
            </a:r>
          </a:p>
        </p:txBody>
      </p:sp>
      <p:graphicFrame>
        <p:nvGraphicFramePr>
          <p:cNvPr id="55300" name="Object 4"/>
          <p:cNvGraphicFramePr>
            <a:graphicFrameLocks/>
          </p:cNvGraphicFramePr>
          <p:nvPr/>
        </p:nvGraphicFramePr>
        <p:xfrm>
          <a:off x="2427288" y="3071813"/>
          <a:ext cx="3578225" cy="1366837"/>
        </p:xfrm>
        <a:graphic>
          <a:graphicData uri="http://schemas.openxmlformats.org/presentationml/2006/ole">
            <p:oleObj spid="_x0000_s55300" name="Document" r:id="rId4" imgW="3578040" imgH="1366560" progId="Word.Document.6">
              <p:embed/>
            </p:oleObj>
          </a:graphicData>
        </a:graphic>
      </p:graphicFrame>
      <p:grpSp>
        <p:nvGrpSpPr>
          <p:cNvPr id="55352" name="Group 56"/>
          <p:cNvGrpSpPr>
            <a:grpSpLocks/>
          </p:cNvGrpSpPr>
          <p:nvPr/>
        </p:nvGrpSpPr>
        <p:grpSpPr bwMode="auto">
          <a:xfrm>
            <a:off x="2427288" y="4365625"/>
            <a:ext cx="4341812" cy="2490788"/>
            <a:chOff x="1529" y="2750"/>
            <a:chExt cx="2735" cy="1569"/>
          </a:xfrm>
        </p:grpSpPr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1782" y="4039"/>
              <a:ext cx="16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2108" y="4039"/>
              <a:ext cx="16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5303" name="Rectangle 7"/>
            <p:cNvSpPr>
              <a:spLocks noChangeArrowheads="1"/>
            </p:cNvSpPr>
            <p:nvPr/>
          </p:nvSpPr>
          <p:spPr bwMode="auto">
            <a:xfrm>
              <a:off x="2443" y="4039"/>
              <a:ext cx="16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5304" name="Rectangle 8"/>
            <p:cNvSpPr>
              <a:spLocks noChangeArrowheads="1"/>
            </p:cNvSpPr>
            <p:nvPr/>
          </p:nvSpPr>
          <p:spPr bwMode="auto">
            <a:xfrm>
              <a:off x="2775" y="4039"/>
              <a:ext cx="16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3118" y="4039"/>
              <a:ext cx="16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3442" y="4039"/>
              <a:ext cx="16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3781" y="4039"/>
              <a:ext cx="16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4099" y="4039"/>
              <a:ext cx="16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55309" name="Rectangle 13"/>
            <p:cNvSpPr>
              <a:spLocks noChangeArrowheads="1"/>
            </p:cNvSpPr>
            <p:nvPr/>
          </p:nvSpPr>
          <p:spPr bwMode="auto">
            <a:xfrm>
              <a:off x="1684" y="3960"/>
              <a:ext cx="16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5310" name="Rectangle 14"/>
            <p:cNvSpPr>
              <a:spLocks noChangeArrowheads="1"/>
            </p:cNvSpPr>
            <p:nvPr/>
          </p:nvSpPr>
          <p:spPr bwMode="auto">
            <a:xfrm>
              <a:off x="1692" y="3663"/>
              <a:ext cx="16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5311" name="Rectangle 15"/>
            <p:cNvSpPr>
              <a:spLocks noChangeArrowheads="1"/>
            </p:cNvSpPr>
            <p:nvPr/>
          </p:nvSpPr>
          <p:spPr bwMode="auto">
            <a:xfrm>
              <a:off x="1692" y="3360"/>
              <a:ext cx="16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5312" name="Rectangle 16"/>
            <p:cNvSpPr>
              <a:spLocks noChangeArrowheads="1"/>
            </p:cNvSpPr>
            <p:nvPr/>
          </p:nvSpPr>
          <p:spPr bwMode="auto">
            <a:xfrm>
              <a:off x="1692" y="3055"/>
              <a:ext cx="16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5313" name="Rectangle 17"/>
            <p:cNvSpPr>
              <a:spLocks noChangeArrowheads="1"/>
            </p:cNvSpPr>
            <p:nvPr/>
          </p:nvSpPr>
          <p:spPr bwMode="auto">
            <a:xfrm>
              <a:off x="1692" y="2750"/>
              <a:ext cx="16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5314" name="Freeform 18"/>
            <p:cNvSpPr>
              <a:spLocks/>
            </p:cNvSpPr>
            <p:nvPr/>
          </p:nvSpPr>
          <p:spPr bwMode="auto">
            <a:xfrm>
              <a:off x="1939" y="2878"/>
              <a:ext cx="2224" cy="1117"/>
            </a:xfrm>
            <a:custGeom>
              <a:avLst/>
              <a:gdLst/>
              <a:ahLst/>
              <a:cxnLst>
                <a:cxn ang="0">
                  <a:pos x="0" y="1116"/>
                </a:cxn>
                <a:cxn ang="0">
                  <a:pos x="327" y="690"/>
                </a:cxn>
                <a:cxn ang="0">
                  <a:pos x="795" y="504"/>
                </a:cxn>
                <a:cxn ang="0">
                  <a:pos x="1341" y="462"/>
                </a:cxn>
                <a:cxn ang="0">
                  <a:pos x="1971" y="312"/>
                </a:cxn>
                <a:cxn ang="0">
                  <a:pos x="2223" y="0"/>
                </a:cxn>
              </a:cxnLst>
              <a:rect l="0" t="0" r="r" b="b"/>
              <a:pathLst>
                <a:path w="2224" h="1117">
                  <a:moveTo>
                    <a:pt x="0" y="1116"/>
                  </a:moveTo>
                  <a:lnTo>
                    <a:pt x="327" y="690"/>
                  </a:lnTo>
                  <a:lnTo>
                    <a:pt x="795" y="504"/>
                  </a:lnTo>
                  <a:lnTo>
                    <a:pt x="1341" y="462"/>
                  </a:lnTo>
                  <a:lnTo>
                    <a:pt x="1971" y="312"/>
                  </a:lnTo>
                  <a:lnTo>
                    <a:pt x="2223" y="0"/>
                  </a:lnTo>
                </a:path>
              </a:pathLst>
            </a:custGeom>
            <a:noFill/>
            <a:ln w="1270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15" name="Freeform 19"/>
            <p:cNvSpPr>
              <a:spLocks/>
            </p:cNvSpPr>
            <p:nvPr/>
          </p:nvSpPr>
          <p:spPr bwMode="auto">
            <a:xfrm>
              <a:off x="1927" y="3991"/>
              <a:ext cx="23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0"/>
                </a:cxn>
                <a:cxn ang="0">
                  <a:pos x="22" y="22"/>
                </a:cxn>
                <a:cxn ang="0">
                  <a:pos x="0" y="22"/>
                </a:cxn>
                <a:cxn ang="0">
                  <a:pos x="0" y="0"/>
                </a:cxn>
              </a:cxnLst>
              <a:rect l="0" t="0" r="r" b="b"/>
              <a:pathLst>
                <a:path w="23" h="23">
                  <a:moveTo>
                    <a:pt x="0" y="0"/>
                  </a:moveTo>
                  <a:lnTo>
                    <a:pt x="22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  <a:ln w="1270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16" name="Freeform 20"/>
            <p:cNvSpPr>
              <a:spLocks/>
            </p:cNvSpPr>
            <p:nvPr/>
          </p:nvSpPr>
          <p:spPr bwMode="auto">
            <a:xfrm>
              <a:off x="3270" y="3336"/>
              <a:ext cx="23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0"/>
                </a:cxn>
                <a:cxn ang="0">
                  <a:pos x="22" y="22"/>
                </a:cxn>
                <a:cxn ang="0">
                  <a:pos x="0" y="22"/>
                </a:cxn>
                <a:cxn ang="0">
                  <a:pos x="0" y="0"/>
                </a:cxn>
              </a:cxnLst>
              <a:rect l="0" t="0" r="r" b="b"/>
              <a:pathLst>
                <a:path w="23" h="23">
                  <a:moveTo>
                    <a:pt x="0" y="0"/>
                  </a:moveTo>
                  <a:lnTo>
                    <a:pt x="22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  <a:ln w="1270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17" name="Freeform 21"/>
            <p:cNvSpPr>
              <a:spLocks/>
            </p:cNvSpPr>
            <p:nvPr/>
          </p:nvSpPr>
          <p:spPr bwMode="auto">
            <a:xfrm>
              <a:off x="3899" y="3181"/>
              <a:ext cx="23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0"/>
                </a:cxn>
                <a:cxn ang="0">
                  <a:pos x="22" y="22"/>
                </a:cxn>
                <a:cxn ang="0">
                  <a:pos x="0" y="22"/>
                </a:cxn>
                <a:cxn ang="0">
                  <a:pos x="0" y="0"/>
                </a:cxn>
              </a:cxnLst>
              <a:rect l="0" t="0" r="r" b="b"/>
              <a:pathLst>
                <a:path w="23" h="23">
                  <a:moveTo>
                    <a:pt x="0" y="0"/>
                  </a:moveTo>
                  <a:lnTo>
                    <a:pt x="22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  <a:ln w="1270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18" name="Freeform 22"/>
            <p:cNvSpPr>
              <a:spLocks/>
            </p:cNvSpPr>
            <p:nvPr/>
          </p:nvSpPr>
          <p:spPr bwMode="auto">
            <a:xfrm>
              <a:off x="4151" y="2870"/>
              <a:ext cx="23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0"/>
                </a:cxn>
                <a:cxn ang="0">
                  <a:pos x="22" y="22"/>
                </a:cxn>
                <a:cxn ang="0">
                  <a:pos x="0" y="22"/>
                </a:cxn>
                <a:cxn ang="0">
                  <a:pos x="0" y="0"/>
                </a:cxn>
              </a:cxnLst>
              <a:rect l="0" t="0" r="r" b="b"/>
              <a:pathLst>
                <a:path w="23" h="23">
                  <a:moveTo>
                    <a:pt x="0" y="0"/>
                  </a:moveTo>
                  <a:lnTo>
                    <a:pt x="22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  <a:ln w="1270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19" name="Rectangle 23"/>
            <p:cNvSpPr>
              <a:spLocks noChangeArrowheads="1"/>
            </p:cNvSpPr>
            <p:nvPr/>
          </p:nvSpPr>
          <p:spPr bwMode="auto">
            <a:xfrm>
              <a:off x="2619" y="4155"/>
              <a:ext cx="89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 b="1">
                  <a:solidFill>
                    <a:srgbClr val="000000"/>
                  </a:solidFill>
                </a:rPr>
                <a:t>Measured Variable</a:t>
              </a:r>
            </a:p>
          </p:txBody>
        </p:sp>
        <p:sp>
          <p:nvSpPr>
            <p:cNvPr id="55320" name="Rectangle 24"/>
            <p:cNvSpPr>
              <a:spLocks noChangeArrowheads="1"/>
            </p:cNvSpPr>
            <p:nvPr/>
          </p:nvSpPr>
          <p:spPr bwMode="auto">
            <a:xfrm rot="16200000">
              <a:off x="1100" y="3353"/>
              <a:ext cx="102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100" b="1">
                  <a:solidFill>
                    <a:srgbClr val="000000"/>
                  </a:solidFill>
                </a:rPr>
                <a:t>Transformed Variable</a:t>
              </a:r>
            </a:p>
          </p:txBody>
        </p:sp>
        <p:sp>
          <p:nvSpPr>
            <p:cNvPr id="55321" name="Line 25"/>
            <p:cNvSpPr>
              <a:spLocks noChangeShapeType="1"/>
            </p:cNvSpPr>
            <p:nvPr/>
          </p:nvSpPr>
          <p:spPr bwMode="auto">
            <a:xfrm flipV="1">
              <a:off x="2018" y="4026"/>
              <a:ext cx="0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22" name="Line 26"/>
            <p:cNvSpPr>
              <a:spLocks noChangeShapeType="1"/>
            </p:cNvSpPr>
            <p:nvPr/>
          </p:nvSpPr>
          <p:spPr bwMode="auto">
            <a:xfrm flipV="1">
              <a:off x="2353" y="4026"/>
              <a:ext cx="0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23" name="Line 27"/>
            <p:cNvSpPr>
              <a:spLocks noChangeShapeType="1"/>
            </p:cNvSpPr>
            <p:nvPr/>
          </p:nvSpPr>
          <p:spPr bwMode="auto">
            <a:xfrm flipV="1">
              <a:off x="2688" y="4026"/>
              <a:ext cx="0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24" name="Line 28"/>
            <p:cNvSpPr>
              <a:spLocks noChangeShapeType="1"/>
            </p:cNvSpPr>
            <p:nvPr/>
          </p:nvSpPr>
          <p:spPr bwMode="auto">
            <a:xfrm flipV="1">
              <a:off x="3023" y="4026"/>
              <a:ext cx="0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25" name="Line 29"/>
            <p:cNvSpPr>
              <a:spLocks noChangeShapeType="1"/>
            </p:cNvSpPr>
            <p:nvPr/>
          </p:nvSpPr>
          <p:spPr bwMode="auto">
            <a:xfrm flipV="1">
              <a:off x="3358" y="4026"/>
              <a:ext cx="0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26" name="Line 30"/>
            <p:cNvSpPr>
              <a:spLocks noChangeShapeType="1"/>
            </p:cNvSpPr>
            <p:nvPr/>
          </p:nvSpPr>
          <p:spPr bwMode="auto">
            <a:xfrm flipV="1">
              <a:off x="3692" y="4026"/>
              <a:ext cx="0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27" name="Line 31"/>
            <p:cNvSpPr>
              <a:spLocks noChangeShapeType="1"/>
            </p:cNvSpPr>
            <p:nvPr/>
          </p:nvSpPr>
          <p:spPr bwMode="auto">
            <a:xfrm flipV="1">
              <a:off x="4027" y="4026"/>
              <a:ext cx="0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28" name="Line 32"/>
            <p:cNvSpPr>
              <a:spLocks noChangeShapeType="1"/>
            </p:cNvSpPr>
            <p:nvPr/>
          </p:nvSpPr>
          <p:spPr bwMode="auto">
            <a:xfrm flipV="1">
              <a:off x="1851" y="4008"/>
              <a:ext cx="0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29" name="Line 33"/>
            <p:cNvSpPr>
              <a:spLocks noChangeShapeType="1"/>
            </p:cNvSpPr>
            <p:nvPr/>
          </p:nvSpPr>
          <p:spPr bwMode="auto">
            <a:xfrm flipV="1">
              <a:off x="2186" y="4008"/>
              <a:ext cx="0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30" name="Line 34"/>
            <p:cNvSpPr>
              <a:spLocks noChangeShapeType="1"/>
            </p:cNvSpPr>
            <p:nvPr/>
          </p:nvSpPr>
          <p:spPr bwMode="auto">
            <a:xfrm flipV="1">
              <a:off x="2521" y="4008"/>
              <a:ext cx="0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31" name="Line 35"/>
            <p:cNvSpPr>
              <a:spLocks noChangeShapeType="1"/>
            </p:cNvSpPr>
            <p:nvPr/>
          </p:nvSpPr>
          <p:spPr bwMode="auto">
            <a:xfrm flipV="1">
              <a:off x="2855" y="4008"/>
              <a:ext cx="0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32" name="Line 36"/>
            <p:cNvSpPr>
              <a:spLocks noChangeShapeType="1"/>
            </p:cNvSpPr>
            <p:nvPr/>
          </p:nvSpPr>
          <p:spPr bwMode="auto">
            <a:xfrm flipV="1">
              <a:off x="3190" y="4008"/>
              <a:ext cx="0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33" name="Line 37"/>
            <p:cNvSpPr>
              <a:spLocks noChangeShapeType="1"/>
            </p:cNvSpPr>
            <p:nvPr/>
          </p:nvSpPr>
          <p:spPr bwMode="auto">
            <a:xfrm flipV="1">
              <a:off x="3525" y="4008"/>
              <a:ext cx="0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34" name="Line 38"/>
            <p:cNvSpPr>
              <a:spLocks noChangeShapeType="1"/>
            </p:cNvSpPr>
            <p:nvPr/>
          </p:nvSpPr>
          <p:spPr bwMode="auto">
            <a:xfrm flipV="1">
              <a:off x="3860" y="4008"/>
              <a:ext cx="0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35" name="Line 39"/>
            <p:cNvSpPr>
              <a:spLocks noChangeShapeType="1"/>
            </p:cNvSpPr>
            <p:nvPr/>
          </p:nvSpPr>
          <p:spPr bwMode="auto">
            <a:xfrm flipV="1">
              <a:off x="4194" y="4008"/>
              <a:ext cx="0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36" name="Line 40"/>
            <p:cNvSpPr>
              <a:spLocks noChangeShapeType="1"/>
            </p:cNvSpPr>
            <p:nvPr/>
          </p:nvSpPr>
          <p:spPr bwMode="auto">
            <a:xfrm>
              <a:off x="1852" y="3890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37" name="Line 41"/>
            <p:cNvSpPr>
              <a:spLocks noChangeShapeType="1"/>
            </p:cNvSpPr>
            <p:nvPr/>
          </p:nvSpPr>
          <p:spPr bwMode="auto">
            <a:xfrm>
              <a:off x="1852" y="3586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38" name="Line 42"/>
            <p:cNvSpPr>
              <a:spLocks noChangeShapeType="1"/>
            </p:cNvSpPr>
            <p:nvPr/>
          </p:nvSpPr>
          <p:spPr bwMode="auto">
            <a:xfrm>
              <a:off x="1852" y="328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39" name="Line 43"/>
            <p:cNvSpPr>
              <a:spLocks noChangeShapeType="1"/>
            </p:cNvSpPr>
            <p:nvPr/>
          </p:nvSpPr>
          <p:spPr bwMode="auto">
            <a:xfrm>
              <a:off x="1852" y="2977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40" name="Line 44"/>
            <p:cNvSpPr>
              <a:spLocks noChangeShapeType="1"/>
            </p:cNvSpPr>
            <p:nvPr/>
          </p:nvSpPr>
          <p:spPr bwMode="auto">
            <a:xfrm>
              <a:off x="1852" y="4043"/>
              <a:ext cx="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41" name="Line 45"/>
            <p:cNvSpPr>
              <a:spLocks noChangeShapeType="1"/>
            </p:cNvSpPr>
            <p:nvPr/>
          </p:nvSpPr>
          <p:spPr bwMode="auto">
            <a:xfrm>
              <a:off x="1852" y="3738"/>
              <a:ext cx="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42" name="Line 46"/>
            <p:cNvSpPr>
              <a:spLocks noChangeShapeType="1"/>
            </p:cNvSpPr>
            <p:nvPr/>
          </p:nvSpPr>
          <p:spPr bwMode="auto">
            <a:xfrm>
              <a:off x="1852" y="3434"/>
              <a:ext cx="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43" name="Line 47"/>
            <p:cNvSpPr>
              <a:spLocks noChangeShapeType="1"/>
            </p:cNvSpPr>
            <p:nvPr/>
          </p:nvSpPr>
          <p:spPr bwMode="auto">
            <a:xfrm>
              <a:off x="1852" y="3129"/>
              <a:ext cx="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44" name="Line 48"/>
            <p:cNvSpPr>
              <a:spLocks noChangeShapeType="1"/>
            </p:cNvSpPr>
            <p:nvPr/>
          </p:nvSpPr>
          <p:spPr bwMode="auto">
            <a:xfrm>
              <a:off x="1852" y="2825"/>
              <a:ext cx="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45" name="Freeform 49"/>
            <p:cNvSpPr>
              <a:spLocks/>
            </p:cNvSpPr>
            <p:nvPr/>
          </p:nvSpPr>
          <p:spPr bwMode="auto">
            <a:xfrm>
              <a:off x="1851" y="2825"/>
              <a:ext cx="2345" cy="1219"/>
            </a:xfrm>
            <a:custGeom>
              <a:avLst/>
              <a:gdLst/>
              <a:ahLst/>
              <a:cxnLst>
                <a:cxn ang="0">
                  <a:pos x="2344" y="0"/>
                </a:cxn>
                <a:cxn ang="0">
                  <a:pos x="0" y="0"/>
                </a:cxn>
                <a:cxn ang="0">
                  <a:pos x="0" y="1218"/>
                </a:cxn>
                <a:cxn ang="0">
                  <a:pos x="2344" y="1218"/>
                </a:cxn>
                <a:cxn ang="0">
                  <a:pos x="2344" y="0"/>
                </a:cxn>
              </a:cxnLst>
              <a:rect l="0" t="0" r="r" b="b"/>
              <a:pathLst>
                <a:path w="2345" h="1219">
                  <a:moveTo>
                    <a:pt x="2344" y="0"/>
                  </a:moveTo>
                  <a:lnTo>
                    <a:pt x="0" y="0"/>
                  </a:lnTo>
                  <a:lnTo>
                    <a:pt x="0" y="1218"/>
                  </a:lnTo>
                  <a:lnTo>
                    <a:pt x="2344" y="1218"/>
                  </a:lnTo>
                  <a:lnTo>
                    <a:pt x="234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46" name="Freeform 50"/>
            <p:cNvSpPr>
              <a:spLocks/>
            </p:cNvSpPr>
            <p:nvPr/>
          </p:nvSpPr>
          <p:spPr bwMode="auto">
            <a:xfrm>
              <a:off x="2254" y="3565"/>
              <a:ext cx="23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0"/>
                </a:cxn>
                <a:cxn ang="0">
                  <a:pos x="22" y="22"/>
                </a:cxn>
                <a:cxn ang="0">
                  <a:pos x="0" y="22"/>
                </a:cxn>
                <a:cxn ang="0">
                  <a:pos x="0" y="0"/>
                </a:cxn>
              </a:cxnLst>
              <a:rect l="0" t="0" r="r" b="b"/>
              <a:pathLst>
                <a:path w="23" h="23">
                  <a:moveTo>
                    <a:pt x="0" y="0"/>
                  </a:moveTo>
                  <a:lnTo>
                    <a:pt x="22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  <a:ln w="1270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47" name="Freeform 51"/>
            <p:cNvSpPr>
              <a:spLocks/>
            </p:cNvSpPr>
            <p:nvPr/>
          </p:nvSpPr>
          <p:spPr bwMode="auto">
            <a:xfrm>
              <a:off x="2731" y="3370"/>
              <a:ext cx="23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0"/>
                </a:cxn>
                <a:cxn ang="0">
                  <a:pos x="22" y="22"/>
                </a:cxn>
                <a:cxn ang="0">
                  <a:pos x="0" y="22"/>
                </a:cxn>
                <a:cxn ang="0">
                  <a:pos x="0" y="0"/>
                </a:cxn>
              </a:cxnLst>
              <a:rect l="0" t="0" r="r" b="b"/>
              <a:pathLst>
                <a:path w="23" h="23">
                  <a:moveTo>
                    <a:pt x="0" y="0"/>
                  </a:moveTo>
                  <a:lnTo>
                    <a:pt x="22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  <a:ln w="1270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48" name="Line 52"/>
            <p:cNvSpPr>
              <a:spLocks noChangeShapeType="1"/>
            </p:cNvSpPr>
            <p:nvPr/>
          </p:nvSpPr>
          <p:spPr bwMode="auto">
            <a:xfrm flipV="1">
              <a:off x="3568" y="3275"/>
              <a:ext cx="0" cy="731"/>
            </a:xfrm>
            <a:prstGeom prst="line">
              <a:avLst/>
            </a:prstGeom>
            <a:noFill/>
            <a:ln w="25400">
              <a:solidFill>
                <a:srgbClr val="006633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49" name="Line 53"/>
            <p:cNvSpPr>
              <a:spLocks noChangeShapeType="1"/>
            </p:cNvSpPr>
            <p:nvPr/>
          </p:nvSpPr>
          <p:spPr bwMode="auto">
            <a:xfrm flipH="1">
              <a:off x="1937" y="3274"/>
              <a:ext cx="1625" cy="0"/>
            </a:xfrm>
            <a:prstGeom prst="line">
              <a:avLst/>
            </a:prstGeom>
            <a:noFill/>
            <a:ln w="25400">
              <a:solidFill>
                <a:srgbClr val="006633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50" name="Rectangle 54"/>
            <p:cNvSpPr>
              <a:spLocks noChangeArrowheads="1"/>
            </p:cNvSpPr>
            <p:nvPr/>
          </p:nvSpPr>
          <p:spPr bwMode="auto">
            <a:xfrm>
              <a:off x="3534" y="3885"/>
              <a:ext cx="26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200" b="1">
                  <a:solidFill>
                    <a:srgbClr val="006633"/>
                  </a:solidFill>
                </a:rPr>
                <a:t>PV</a:t>
              </a:r>
            </a:p>
          </p:txBody>
        </p:sp>
        <p:sp>
          <p:nvSpPr>
            <p:cNvPr id="55351" name="Rectangle 55"/>
            <p:cNvSpPr>
              <a:spLocks noChangeArrowheads="1"/>
            </p:cNvSpPr>
            <p:nvPr/>
          </p:nvSpPr>
          <p:spPr bwMode="auto">
            <a:xfrm>
              <a:off x="1840" y="3104"/>
              <a:ext cx="93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200" b="1">
                  <a:solidFill>
                    <a:srgbClr val="006633"/>
                  </a:solidFill>
                </a:rPr>
                <a:t>Transformed PV</a:t>
              </a:r>
            </a:p>
          </p:txBody>
        </p:sp>
      </p:grp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B192-2582-469C-84BC-4A71D9B89089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Input/Output Calculations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Calculations involving any data in the DMCplus-Context</a:t>
            </a:r>
          </a:p>
          <a:p>
            <a:r>
              <a:rPr lang="en-US" altLang="ko-KR"/>
              <a:t>Can be done at two points</a:t>
            </a:r>
          </a:p>
          <a:p>
            <a:pPr lvl="1"/>
            <a:r>
              <a:rPr lang="en-US" altLang="ko-KR"/>
              <a:t>After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 i="1"/>
              <a:t>GET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 from process database</a:t>
            </a:r>
          </a:p>
          <a:p>
            <a:pPr lvl="1"/>
            <a:r>
              <a:rPr lang="en-US" altLang="ko-KR"/>
              <a:t>Before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 i="1"/>
              <a:t>PUT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 to process database</a:t>
            </a:r>
          </a:p>
          <a:p>
            <a:r>
              <a:rPr lang="en-US" altLang="ko-KR"/>
              <a:t>Standard arithmetic operations along with many special functions</a:t>
            </a: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37C6-8581-4AC2-986F-937325FCA1CB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Calculation Sequence</a:t>
            </a:r>
          </a:p>
        </p:txBody>
      </p:sp>
      <p:graphicFrame>
        <p:nvGraphicFramePr>
          <p:cNvPr id="59395" name="Object 3"/>
          <p:cNvGraphicFramePr>
            <a:graphicFrameLocks/>
          </p:cNvGraphicFramePr>
          <p:nvPr/>
        </p:nvGraphicFramePr>
        <p:xfrm>
          <a:off x="2820988" y="2420938"/>
          <a:ext cx="4572000" cy="3657600"/>
        </p:xfrm>
        <a:graphic>
          <a:graphicData uri="http://schemas.openxmlformats.org/presentationml/2006/ole">
            <p:oleObj spid="_x0000_s59395" name="그림" r:id="rId4" imgW="4572000" imgH="3657600" progId="Word.Picture.8">
              <p:embed/>
            </p:oleObj>
          </a:graphicData>
        </a:graphic>
      </p:graphicFrame>
      <p:sp>
        <p:nvSpPr>
          <p:cNvPr id="59396" name="Arc 4"/>
          <p:cNvSpPr>
            <a:spLocks/>
          </p:cNvSpPr>
          <p:nvPr/>
        </p:nvSpPr>
        <p:spPr bwMode="auto">
          <a:xfrm>
            <a:off x="2168525" y="2693988"/>
            <a:ext cx="5870575" cy="3778250"/>
          </a:xfrm>
          <a:custGeom>
            <a:avLst/>
            <a:gdLst>
              <a:gd name="G0" fmla="+- 21600 0 0"/>
              <a:gd name="G1" fmla="+- 19565 0 0"/>
              <a:gd name="G2" fmla="+- 21600 0 0"/>
              <a:gd name="T0" fmla="*/ 39370 w 43200"/>
              <a:gd name="T1" fmla="*/ 7285 h 41165"/>
              <a:gd name="T2" fmla="*/ 12447 w 43200"/>
              <a:gd name="T3" fmla="*/ 0 h 41165"/>
              <a:gd name="T4" fmla="*/ 21600 w 43200"/>
              <a:gd name="T5" fmla="*/ 19565 h 4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1165" fill="none" extrusionOk="0">
                <a:moveTo>
                  <a:pt x="39369" y="7285"/>
                </a:moveTo>
                <a:cubicBezTo>
                  <a:pt x="41864" y="10894"/>
                  <a:pt x="43200" y="15177"/>
                  <a:pt x="43200" y="19565"/>
                </a:cubicBezTo>
                <a:cubicBezTo>
                  <a:pt x="43200" y="31494"/>
                  <a:pt x="33529" y="41165"/>
                  <a:pt x="21600" y="41165"/>
                </a:cubicBezTo>
                <a:cubicBezTo>
                  <a:pt x="9670" y="41165"/>
                  <a:pt x="0" y="31494"/>
                  <a:pt x="0" y="19565"/>
                </a:cubicBezTo>
                <a:cubicBezTo>
                  <a:pt x="-1" y="11180"/>
                  <a:pt x="4852" y="3553"/>
                  <a:pt x="12447" y="0"/>
                </a:cubicBezTo>
              </a:path>
              <a:path w="43200" h="41165" stroke="0" extrusionOk="0">
                <a:moveTo>
                  <a:pt x="39369" y="7285"/>
                </a:moveTo>
                <a:cubicBezTo>
                  <a:pt x="41864" y="10894"/>
                  <a:pt x="43200" y="15177"/>
                  <a:pt x="43200" y="19565"/>
                </a:cubicBezTo>
                <a:cubicBezTo>
                  <a:pt x="43200" y="31494"/>
                  <a:pt x="33529" y="41165"/>
                  <a:pt x="21600" y="41165"/>
                </a:cubicBezTo>
                <a:cubicBezTo>
                  <a:pt x="9670" y="41165"/>
                  <a:pt x="0" y="31494"/>
                  <a:pt x="0" y="19565"/>
                </a:cubicBezTo>
                <a:cubicBezTo>
                  <a:pt x="-1" y="11180"/>
                  <a:pt x="4852" y="3553"/>
                  <a:pt x="12447" y="0"/>
                </a:cubicBezTo>
                <a:lnTo>
                  <a:pt x="21600" y="19565"/>
                </a:lnTo>
                <a:close/>
              </a:path>
            </a:pathLst>
          </a:custGeom>
          <a:noFill/>
          <a:ln w="25400" cap="rnd">
            <a:solidFill>
              <a:srgbClr val="006633"/>
            </a:solidFill>
            <a:round/>
            <a:headEnd type="stealth" w="med" len="lg"/>
            <a:tailEnd type="oval" w="med" len="med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2BBA-5F1C-4369-8D14-614DECD17CD3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Composite Linear Program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Multiple DMCplus controllers share a common LP solution</a:t>
            </a:r>
          </a:p>
          <a:p>
            <a:r>
              <a:rPr lang="en-US" altLang="ko-KR"/>
              <a:t>Primarily used for extremely large problems, or extreme fast/slow range</a:t>
            </a:r>
          </a:p>
          <a:p>
            <a:r>
              <a:rPr lang="en-US" altLang="ko-KR"/>
              <a:t>Not applicable to all processes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A056-BF20-4E2C-A95A-530D0B0338A1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858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306388" y="1143000"/>
            <a:ext cx="8837612" cy="457200"/>
          </a:xfrm>
          <a:noFill/>
          <a:ln/>
          <a:effectLst>
            <a:outerShdw dist="17961" dir="2700000" algn="ctr" rotWithShape="0">
              <a:srgbClr val="FFF4D5"/>
            </a:outerShdw>
          </a:effectLst>
        </p:spPr>
        <p:txBody>
          <a:bodyPr anchor="t"/>
          <a:lstStyle/>
          <a:p>
            <a:r>
              <a:rPr lang="en-US" altLang="ko-KR" sz="3400">
                <a:solidFill>
                  <a:schemeClr val="hlink"/>
                </a:solidFill>
              </a:rPr>
              <a:t>Comparison of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2514600"/>
            <a:ext cx="3354388" cy="3100388"/>
          </a:xfrm>
          <a:noFill/>
          <a:ln/>
        </p:spPr>
        <p:txBody>
          <a:bodyPr/>
          <a:lstStyle/>
          <a:p>
            <a:r>
              <a:rPr lang="en-US" altLang="ko-KR" sz="1800"/>
              <a:t>Multi-Move (v2.0*)</a:t>
            </a:r>
          </a:p>
          <a:p>
            <a:r>
              <a:rPr lang="en-US" altLang="ko-KR" sz="1800"/>
              <a:t>Change Gains</a:t>
            </a:r>
          </a:p>
          <a:p>
            <a:r>
              <a:rPr lang="en-US" altLang="ko-KR" sz="1800"/>
              <a:t>IRV</a:t>
            </a:r>
          </a:p>
          <a:p>
            <a:r>
              <a:rPr lang="en-US" altLang="ko-KR" sz="1800"/>
              <a:t>Explicit Ranks</a:t>
            </a:r>
          </a:p>
          <a:p>
            <a:r>
              <a:rPr lang="en-US" altLang="ko-KR" sz="1800"/>
              <a:t>QP-Based Steady State</a:t>
            </a:r>
          </a:p>
          <a:p>
            <a:r>
              <a:rPr lang="en-US" altLang="ko-KR" sz="1800"/>
              <a:t>N/A</a:t>
            </a:r>
          </a:p>
          <a:p>
            <a:r>
              <a:rPr lang="en-US" altLang="ko-KR" sz="1800"/>
              <a:t>CV Reference Time Based Tuning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5562600" y="2514600"/>
            <a:ext cx="3417888" cy="4959350"/>
          </a:xfrm>
          <a:noFill/>
          <a:ln/>
        </p:spPr>
        <p:txBody>
          <a:bodyPr/>
          <a:lstStyle/>
          <a:p>
            <a:r>
              <a:rPr lang="en-US" altLang="ko-KR" sz="1800"/>
              <a:t>Multi-Move</a:t>
            </a:r>
          </a:p>
          <a:p>
            <a:r>
              <a:rPr lang="en-US" altLang="ko-KR" sz="1800"/>
              <a:t>Change Gains (v5.3)</a:t>
            </a:r>
          </a:p>
          <a:p>
            <a:r>
              <a:rPr lang="en-US" altLang="ko-KR" sz="1800"/>
              <a:t>External Targets (v5.3)</a:t>
            </a:r>
          </a:p>
          <a:p>
            <a:r>
              <a:rPr lang="en-US" altLang="ko-KR" sz="1800"/>
              <a:t>Explicit Ranks (v5.3)</a:t>
            </a:r>
          </a:p>
          <a:p>
            <a:r>
              <a:rPr lang="en-US" altLang="ko-KR" sz="1800"/>
              <a:t>LP-Based Steady State</a:t>
            </a:r>
          </a:p>
          <a:p>
            <a:r>
              <a:rPr lang="en-US" altLang="ko-KR" sz="1800"/>
              <a:t>Composite LP</a:t>
            </a:r>
          </a:p>
          <a:p>
            <a:r>
              <a:rPr lang="en-US" altLang="ko-KR" sz="1800"/>
              <a:t>MV Move Suppression and Dynamic CV Weighting Tuning</a:t>
            </a:r>
          </a:p>
          <a:p>
            <a:r>
              <a:rPr lang="en-US" altLang="ko-KR" sz="1800"/>
              <a:t>Sub-Controllers</a:t>
            </a:r>
          </a:p>
          <a:p>
            <a:r>
              <a:rPr lang="en-US" altLang="ko-KR" sz="1800"/>
              <a:t>STD Transformation and Calculations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752600" y="1828800"/>
            <a:ext cx="6484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3200" b="1">
                <a:solidFill>
                  <a:schemeClr val="tx2"/>
                </a:solidFill>
                <a:latin typeface="Times New Roman" pitchFamily="18" charset="0"/>
              </a:rPr>
              <a:t>         </a:t>
            </a:r>
            <a:r>
              <a:rPr lang="en-US" altLang="ko-KR" sz="2500" b="1">
                <a:solidFill>
                  <a:schemeClr val="tx2"/>
                </a:solidFill>
                <a:latin typeface="Times New Roman" pitchFamily="18" charset="0"/>
              </a:rPr>
              <a:t>SMCA                                   DMC</a:t>
            </a:r>
            <a:r>
              <a:rPr lang="en-US" altLang="ko-KR" sz="3200">
                <a:solidFill>
                  <a:schemeClr val="tx2"/>
                </a:solidFill>
                <a:latin typeface="Times New Roman" pitchFamily="18" charset="0"/>
              </a:rPr>
              <a:t>         </a:t>
            </a:r>
          </a:p>
        </p:txBody>
      </p:sp>
      <p:grpSp>
        <p:nvGrpSpPr>
          <p:cNvPr id="8204" name="Group 12"/>
          <p:cNvGrpSpPr>
            <a:grpSpLocks/>
          </p:cNvGrpSpPr>
          <p:nvPr/>
        </p:nvGrpSpPr>
        <p:grpSpPr bwMode="auto">
          <a:xfrm>
            <a:off x="2438400" y="5410200"/>
            <a:ext cx="952500" cy="733425"/>
            <a:chOff x="1536" y="3408"/>
            <a:chExt cx="600" cy="462"/>
          </a:xfrm>
        </p:grpSpPr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550" y="3408"/>
              <a:ext cx="5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buClr>
                  <a:schemeClr val="folHlink"/>
                </a:buClr>
                <a:buFont typeface="Monotype Sorts" charset="2"/>
                <a:buChar char="©"/>
              </a:pPr>
              <a:r>
                <a:rPr lang="en-US" altLang="ko-KR" sz="1800">
                  <a:latin typeface="Times New Roman" pitchFamily="18" charset="0"/>
                </a:rPr>
                <a:t>    </a:t>
              </a:r>
              <a:r>
                <a:rPr lang="en-US" altLang="ko-KR" sz="1800"/>
                <a:t>N/A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1536" y="3639"/>
              <a:ext cx="5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Clr>
                  <a:schemeClr val="folHlink"/>
                </a:buClr>
                <a:buFont typeface="Monotype Sorts" charset="2"/>
                <a:buChar char="©"/>
              </a:pPr>
              <a:r>
                <a:rPr lang="en-US" altLang="ko-KR" sz="1800">
                  <a:latin typeface="Times New Roman" pitchFamily="18" charset="0"/>
                </a:rPr>
                <a:t>    </a:t>
              </a:r>
              <a:r>
                <a:rPr lang="en-US" altLang="ko-KR" sz="1800"/>
                <a:t>N/A</a:t>
              </a:r>
            </a:p>
          </p:txBody>
        </p:sp>
      </p:grp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1C2B-0F7B-4F77-AE39-48DD2A9220A4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Composite Linear Program</a:t>
            </a:r>
          </a:p>
        </p:txBody>
      </p:sp>
      <p:grpSp>
        <p:nvGrpSpPr>
          <p:cNvPr id="63543" name="Group 55"/>
          <p:cNvGrpSpPr>
            <a:grpSpLocks/>
          </p:cNvGrpSpPr>
          <p:nvPr/>
        </p:nvGrpSpPr>
        <p:grpSpPr bwMode="auto">
          <a:xfrm>
            <a:off x="2427288" y="1855788"/>
            <a:ext cx="5768975" cy="4576762"/>
            <a:chOff x="1529" y="1169"/>
            <a:chExt cx="3634" cy="2883"/>
          </a:xfrm>
        </p:grpSpPr>
        <p:sp>
          <p:nvSpPr>
            <p:cNvPr id="63491" name="Rectangle 3"/>
            <p:cNvSpPr>
              <a:spLocks noChangeArrowheads="1"/>
            </p:cNvSpPr>
            <p:nvPr/>
          </p:nvSpPr>
          <p:spPr bwMode="auto">
            <a:xfrm>
              <a:off x="1581" y="1420"/>
              <a:ext cx="683" cy="161"/>
            </a:xfrm>
            <a:prstGeom prst="rect">
              <a:avLst/>
            </a:prstGeom>
            <a:solidFill>
              <a:srgbClr val="DFDFD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492" name="Rectangle 4"/>
            <p:cNvSpPr>
              <a:spLocks noChangeArrowheads="1"/>
            </p:cNvSpPr>
            <p:nvPr/>
          </p:nvSpPr>
          <p:spPr bwMode="auto">
            <a:xfrm>
              <a:off x="1529" y="1396"/>
              <a:ext cx="6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ko-KR" sz="1600">
                  <a:solidFill>
                    <a:srgbClr val="000000"/>
                  </a:solidFill>
                </a:rPr>
                <a:t>    Pred 1</a:t>
              </a:r>
            </a:p>
          </p:txBody>
        </p:sp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1581" y="1756"/>
              <a:ext cx="683" cy="161"/>
            </a:xfrm>
            <a:prstGeom prst="rect">
              <a:avLst/>
            </a:prstGeom>
            <a:solidFill>
              <a:srgbClr val="DFDFD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1597" y="1732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ko-KR" sz="1600">
                  <a:solidFill>
                    <a:srgbClr val="000000"/>
                  </a:solidFill>
                </a:rPr>
                <a:t>    LP 1</a:t>
              </a:r>
            </a:p>
          </p:txBody>
        </p:sp>
        <p:sp>
          <p:nvSpPr>
            <p:cNvPr id="63495" name="Rectangle 7"/>
            <p:cNvSpPr>
              <a:spLocks noChangeArrowheads="1"/>
            </p:cNvSpPr>
            <p:nvPr/>
          </p:nvSpPr>
          <p:spPr bwMode="auto">
            <a:xfrm>
              <a:off x="1581" y="2091"/>
              <a:ext cx="683" cy="329"/>
            </a:xfrm>
            <a:prstGeom prst="rect">
              <a:avLst/>
            </a:prstGeom>
            <a:solidFill>
              <a:srgbClr val="DFDFD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496" name="Rectangle 8"/>
            <p:cNvSpPr>
              <a:spLocks noChangeArrowheads="1"/>
            </p:cNvSpPr>
            <p:nvPr/>
          </p:nvSpPr>
          <p:spPr bwMode="auto">
            <a:xfrm>
              <a:off x="1567" y="2068"/>
              <a:ext cx="5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ko-KR" sz="1600">
                  <a:solidFill>
                    <a:srgbClr val="000000"/>
                  </a:solidFill>
                </a:rPr>
                <a:t>    Move</a:t>
              </a:r>
            </a:p>
          </p:txBody>
        </p:sp>
        <p:sp>
          <p:nvSpPr>
            <p:cNvPr id="63497" name="Rectangle 9"/>
            <p:cNvSpPr>
              <a:spLocks noChangeArrowheads="1"/>
            </p:cNvSpPr>
            <p:nvPr/>
          </p:nvSpPr>
          <p:spPr bwMode="auto">
            <a:xfrm>
              <a:off x="1537" y="2217"/>
              <a:ext cx="6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ko-KR" sz="1600">
                  <a:solidFill>
                    <a:srgbClr val="000000"/>
                  </a:solidFill>
                </a:rPr>
                <a:t>    Calc 1</a:t>
              </a:r>
            </a:p>
          </p:txBody>
        </p:sp>
        <p:sp>
          <p:nvSpPr>
            <p:cNvPr id="63498" name="Rectangle 10"/>
            <p:cNvSpPr>
              <a:spLocks noChangeArrowheads="1"/>
            </p:cNvSpPr>
            <p:nvPr/>
          </p:nvSpPr>
          <p:spPr bwMode="auto">
            <a:xfrm>
              <a:off x="3030" y="1420"/>
              <a:ext cx="684" cy="161"/>
            </a:xfrm>
            <a:prstGeom prst="rect">
              <a:avLst/>
            </a:prstGeom>
            <a:solidFill>
              <a:srgbClr val="DFDFD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499" name="Rectangle 11"/>
            <p:cNvSpPr>
              <a:spLocks noChangeArrowheads="1"/>
            </p:cNvSpPr>
            <p:nvPr/>
          </p:nvSpPr>
          <p:spPr bwMode="auto">
            <a:xfrm>
              <a:off x="2979" y="1396"/>
              <a:ext cx="6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ko-KR" sz="1600">
                  <a:solidFill>
                    <a:srgbClr val="000000"/>
                  </a:solidFill>
                </a:rPr>
                <a:t>   Pred 2</a:t>
              </a:r>
            </a:p>
          </p:txBody>
        </p:sp>
        <p:sp>
          <p:nvSpPr>
            <p:cNvPr id="63500" name="Rectangle 12"/>
            <p:cNvSpPr>
              <a:spLocks noChangeArrowheads="1"/>
            </p:cNvSpPr>
            <p:nvPr/>
          </p:nvSpPr>
          <p:spPr bwMode="auto">
            <a:xfrm>
              <a:off x="3030" y="1756"/>
              <a:ext cx="684" cy="161"/>
            </a:xfrm>
            <a:prstGeom prst="rect">
              <a:avLst/>
            </a:prstGeom>
            <a:solidFill>
              <a:srgbClr val="DFDFD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01" name="Rectangle 13"/>
            <p:cNvSpPr>
              <a:spLocks noChangeArrowheads="1"/>
            </p:cNvSpPr>
            <p:nvPr/>
          </p:nvSpPr>
          <p:spPr bwMode="auto">
            <a:xfrm>
              <a:off x="3047" y="1732"/>
              <a:ext cx="4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ko-KR" sz="1600">
                  <a:solidFill>
                    <a:srgbClr val="000000"/>
                  </a:solidFill>
                </a:rPr>
                <a:t>  LP 2</a:t>
              </a:r>
            </a:p>
          </p:txBody>
        </p:sp>
        <p:sp>
          <p:nvSpPr>
            <p:cNvPr id="63502" name="Rectangle 14"/>
            <p:cNvSpPr>
              <a:spLocks noChangeArrowheads="1"/>
            </p:cNvSpPr>
            <p:nvPr/>
          </p:nvSpPr>
          <p:spPr bwMode="auto">
            <a:xfrm>
              <a:off x="3030" y="2091"/>
              <a:ext cx="684" cy="329"/>
            </a:xfrm>
            <a:prstGeom prst="rect">
              <a:avLst/>
            </a:prstGeom>
            <a:solidFill>
              <a:srgbClr val="DFDFD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03" name="Rectangle 15"/>
            <p:cNvSpPr>
              <a:spLocks noChangeArrowheads="1"/>
            </p:cNvSpPr>
            <p:nvPr/>
          </p:nvSpPr>
          <p:spPr bwMode="auto">
            <a:xfrm>
              <a:off x="3017" y="2068"/>
              <a:ext cx="5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ko-KR" sz="1600">
                  <a:solidFill>
                    <a:srgbClr val="000000"/>
                  </a:solidFill>
                </a:rPr>
                <a:t>   Move</a:t>
              </a:r>
            </a:p>
          </p:txBody>
        </p:sp>
        <p:sp>
          <p:nvSpPr>
            <p:cNvPr id="63504" name="Rectangle 16"/>
            <p:cNvSpPr>
              <a:spLocks noChangeArrowheads="1"/>
            </p:cNvSpPr>
            <p:nvPr/>
          </p:nvSpPr>
          <p:spPr bwMode="auto">
            <a:xfrm>
              <a:off x="2987" y="2217"/>
              <a:ext cx="5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ko-KR" sz="1600">
                  <a:solidFill>
                    <a:srgbClr val="000000"/>
                  </a:solidFill>
                </a:rPr>
                <a:t>   Calc 2</a:t>
              </a:r>
            </a:p>
          </p:txBody>
        </p:sp>
        <p:sp>
          <p:nvSpPr>
            <p:cNvPr id="63505" name="Line 17"/>
            <p:cNvSpPr>
              <a:spLocks noChangeShapeType="1"/>
            </p:cNvSpPr>
            <p:nvPr/>
          </p:nvSpPr>
          <p:spPr bwMode="auto">
            <a:xfrm>
              <a:off x="1922" y="1585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6" name="Line 18"/>
            <p:cNvSpPr>
              <a:spLocks noChangeShapeType="1"/>
            </p:cNvSpPr>
            <p:nvPr/>
          </p:nvSpPr>
          <p:spPr bwMode="auto">
            <a:xfrm>
              <a:off x="1922" y="1921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7" name="Line 19"/>
            <p:cNvSpPr>
              <a:spLocks noChangeShapeType="1"/>
            </p:cNvSpPr>
            <p:nvPr/>
          </p:nvSpPr>
          <p:spPr bwMode="auto">
            <a:xfrm>
              <a:off x="3371" y="1585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8" name="Line 20"/>
            <p:cNvSpPr>
              <a:spLocks noChangeShapeType="1"/>
            </p:cNvSpPr>
            <p:nvPr/>
          </p:nvSpPr>
          <p:spPr bwMode="auto">
            <a:xfrm>
              <a:off x="3371" y="1921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9" name="Rectangle 21"/>
            <p:cNvSpPr>
              <a:spLocks noChangeArrowheads="1"/>
            </p:cNvSpPr>
            <p:nvPr/>
          </p:nvSpPr>
          <p:spPr bwMode="auto">
            <a:xfrm>
              <a:off x="4480" y="1420"/>
              <a:ext cx="683" cy="161"/>
            </a:xfrm>
            <a:prstGeom prst="rect">
              <a:avLst/>
            </a:prstGeom>
            <a:solidFill>
              <a:srgbClr val="DFDFD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10" name="Rectangle 22"/>
            <p:cNvSpPr>
              <a:spLocks noChangeArrowheads="1"/>
            </p:cNvSpPr>
            <p:nvPr/>
          </p:nvSpPr>
          <p:spPr bwMode="auto">
            <a:xfrm>
              <a:off x="4428" y="1396"/>
              <a:ext cx="6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ko-KR" sz="1600">
                  <a:solidFill>
                    <a:srgbClr val="000000"/>
                  </a:solidFill>
                </a:rPr>
                <a:t>   Pred 3</a:t>
              </a:r>
            </a:p>
          </p:txBody>
        </p:sp>
        <p:sp>
          <p:nvSpPr>
            <p:cNvPr id="63511" name="Rectangle 23"/>
            <p:cNvSpPr>
              <a:spLocks noChangeArrowheads="1"/>
            </p:cNvSpPr>
            <p:nvPr/>
          </p:nvSpPr>
          <p:spPr bwMode="auto">
            <a:xfrm>
              <a:off x="4480" y="1756"/>
              <a:ext cx="683" cy="161"/>
            </a:xfrm>
            <a:prstGeom prst="rect">
              <a:avLst/>
            </a:prstGeom>
            <a:solidFill>
              <a:srgbClr val="DFDFD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12" name="Rectangle 24"/>
            <p:cNvSpPr>
              <a:spLocks noChangeArrowheads="1"/>
            </p:cNvSpPr>
            <p:nvPr/>
          </p:nvSpPr>
          <p:spPr bwMode="auto">
            <a:xfrm>
              <a:off x="4496" y="1732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ko-KR" sz="1600">
                  <a:solidFill>
                    <a:srgbClr val="000000"/>
                  </a:solidFill>
                </a:rPr>
                <a:t>   LP 3</a:t>
              </a:r>
            </a:p>
          </p:txBody>
        </p:sp>
        <p:sp>
          <p:nvSpPr>
            <p:cNvPr id="63513" name="Rectangle 25"/>
            <p:cNvSpPr>
              <a:spLocks noChangeArrowheads="1"/>
            </p:cNvSpPr>
            <p:nvPr/>
          </p:nvSpPr>
          <p:spPr bwMode="auto">
            <a:xfrm>
              <a:off x="4480" y="2091"/>
              <a:ext cx="683" cy="329"/>
            </a:xfrm>
            <a:prstGeom prst="rect">
              <a:avLst/>
            </a:prstGeom>
            <a:solidFill>
              <a:srgbClr val="DFDFD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14" name="Rectangle 26"/>
            <p:cNvSpPr>
              <a:spLocks noChangeArrowheads="1"/>
            </p:cNvSpPr>
            <p:nvPr/>
          </p:nvSpPr>
          <p:spPr bwMode="auto">
            <a:xfrm>
              <a:off x="4466" y="2068"/>
              <a:ext cx="5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ko-KR" sz="1600">
                  <a:solidFill>
                    <a:srgbClr val="000000"/>
                  </a:solidFill>
                </a:rPr>
                <a:t>   Move</a:t>
              </a:r>
            </a:p>
          </p:txBody>
        </p:sp>
        <p:sp>
          <p:nvSpPr>
            <p:cNvPr id="63515" name="Rectangle 27"/>
            <p:cNvSpPr>
              <a:spLocks noChangeArrowheads="1"/>
            </p:cNvSpPr>
            <p:nvPr/>
          </p:nvSpPr>
          <p:spPr bwMode="auto">
            <a:xfrm>
              <a:off x="4436" y="2217"/>
              <a:ext cx="5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ko-KR" sz="1600">
                  <a:solidFill>
                    <a:srgbClr val="000000"/>
                  </a:solidFill>
                </a:rPr>
                <a:t>   Calc 3</a:t>
              </a:r>
            </a:p>
          </p:txBody>
        </p:sp>
        <p:sp>
          <p:nvSpPr>
            <p:cNvPr id="63516" name="Line 28"/>
            <p:cNvSpPr>
              <a:spLocks noChangeShapeType="1"/>
            </p:cNvSpPr>
            <p:nvPr/>
          </p:nvSpPr>
          <p:spPr bwMode="auto">
            <a:xfrm>
              <a:off x="4821" y="1585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17" name="Line 29"/>
            <p:cNvSpPr>
              <a:spLocks noChangeShapeType="1"/>
            </p:cNvSpPr>
            <p:nvPr/>
          </p:nvSpPr>
          <p:spPr bwMode="auto">
            <a:xfrm>
              <a:off x="4821" y="1921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18" name="Rectangle 30"/>
            <p:cNvSpPr>
              <a:spLocks noChangeArrowheads="1"/>
            </p:cNvSpPr>
            <p:nvPr/>
          </p:nvSpPr>
          <p:spPr bwMode="auto">
            <a:xfrm>
              <a:off x="2489" y="1169"/>
              <a:ext cx="1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ko-KR" sz="1600">
                  <a:solidFill>
                    <a:srgbClr val="000000"/>
                  </a:solidFill>
                </a:rPr>
                <a:t>    Individual Controllers</a:t>
              </a:r>
            </a:p>
          </p:txBody>
        </p:sp>
        <p:sp>
          <p:nvSpPr>
            <p:cNvPr id="63519" name="Rectangle 31"/>
            <p:cNvSpPr>
              <a:spLocks noChangeArrowheads="1"/>
            </p:cNvSpPr>
            <p:nvPr/>
          </p:nvSpPr>
          <p:spPr bwMode="auto">
            <a:xfrm>
              <a:off x="2393" y="2568"/>
              <a:ext cx="21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ko-KR" sz="1600">
                  <a:solidFill>
                    <a:srgbClr val="000000"/>
                  </a:solidFill>
                </a:rPr>
                <a:t>Composite Linear Program System</a:t>
              </a:r>
            </a:p>
          </p:txBody>
        </p:sp>
        <p:sp>
          <p:nvSpPr>
            <p:cNvPr id="63520" name="Rectangle 32"/>
            <p:cNvSpPr>
              <a:spLocks noChangeArrowheads="1"/>
            </p:cNvSpPr>
            <p:nvPr/>
          </p:nvSpPr>
          <p:spPr bwMode="auto">
            <a:xfrm>
              <a:off x="1581" y="2875"/>
              <a:ext cx="3582" cy="217"/>
            </a:xfrm>
            <a:prstGeom prst="rect">
              <a:avLst/>
            </a:prstGeom>
            <a:solidFill>
              <a:srgbClr val="DFDFD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1" name="Rectangle 33"/>
            <p:cNvSpPr>
              <a:spLocks noChangeArrowheads="1"/>
            </p:cNvSpPr>
            <p:nvPr/>
          </p:nvSpPr>
          <p:spPr bwMode="auto">
            <a:xfrm>
              <a:off x="2599" y="2851"/>
              <a:ext cx="11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ko-KR" sz="1600">
                  <a:solidFill>
                    <a:srgbClr val="000000"/>
                  </a:solidFill>
                </a:rPr>
                <a:t>Overall Prediction</a:t>
              </a:r>
            </a:p>
          </p:txBody>
        </p:sp>
        <p:sp>
          <p:nvSpPr>
            <p:cNvPr id="63522" name="Rectangle 34"/>
            <p:cNvSpPr>
              <a:spLocks noChangeArrowheads="1"/>
            </p:cNvSpPr>
            <p:nvPr/>
          </p:nvSpPr>
          <p:spPr bwMode="auto">
            <a:xfrm>
              <a:off x="1581" y="3267"/>
              <a:ext cx="3582" cy="217"/>
            </a:xfrm>
            <a:prstGeom prst="rect">
              <a:avLst/>
            </a:prstGeom>
            <a:solidFill>
              <a:srgbClr val="DFDFD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3" name="Rectangle 35"/>
            <p:cNvSpPr>
              <a:spLocks noChangeArrowheads="1"/>
            </p:cNvSpPr>
            <p:nvPr/>
          </p:nvSpPr>
          <p:spPr bwMode="auto">
            <a:xfrm>
              <a:off x="2307" y="3243"/>
              <a:ext cx="16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ko-KR" sz="1600">
                  <a:solidFill>
                    <a:srgbClr val="000000"/>
                  </a:solidFill>
                </a:rPr>
                <a:t>Composite Linear Program</a:t>
              </a:r>
            </a:p>
          </p:txBody>
        </p:sp>
        <p:sp>
          <p:nvSpPr>
            <p:cNvPr id="63524" name="Rectangle 36"/>
            <p:cNvSpPr>
              <a:spLocks noChangeArrowheads="1"/>
            </p:cNvSpPr>
            <p:nvPr/>
          </p:nvSpPr>
          <p:spPr bwMode="auto">
            <a:xfrm>
              <a:off x="1581" y="3715"/>
              <a:ext cx="683" cy="328"/>
            </a:xfrm>
            <a:prstGeom prst="rect">
              <a:avLst/>
            </a:prstGeom>
            <a:solidFill>
              <a:srgbClr val="DFDFD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5" name="Rectangle 37"/>
            <p:cNvSpPr>
              <a:spLocks noChangeArrowheads="1"/>
            </p:cNvSpPr>
            <p:nvPr/>
          </p:nvSpPr>
          <p:spPr bwMode="auto">
            <a:xfrm>
              <a:off x="1567" y="3691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ko-KR" sz="1600">
                  <a:solidFill>
                    <a:srgbClr val="000000"/>
                  </a:solidFill>
                </a:rPr>
                <a:t>  Move</a:t>
              </a:r>
            </a:p>
          </p:txBody>
        </p:sp>
        <p:sp>
          <p:nvSpPr>
            <p:cNvPr id="63526" name="Rectangle 38"/>
            <p:cNvSpPr>
              <a:spLocks noChangeArrowheads="1"/>
            </p:cNvSpPr>
            <p:nvPr/>
          </p:nvSpPr>
          <p:spPr bwMode="auto">
            <a:xfrm>
              <a:off x="1537" y="3840"/>
              <a:ext cx="5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ko-KR" sz="1600">
                  <a:solidFill>
                    <a:srgbClr val="000000"/>
                  </a:solidFill>
                </a:rPr>
                <a:t>   Calc 1</a:t>
              </a:r>
            </a:p>
          </p:txBody>
        </p:sp>
        <p:sp>
          <p:nvSpPr>
            <p:cNvPr id="63527" name="Rectangle 39"/>
            <p:cNvSpPr>
              <a:spLocks noChangeArrowheads="1"/>
            </p:cNvSpPr>
            <p:nvPr/>
          </p:nvSpPr>
          <p:spPr bwMode="auto">
            <a:xfrm>
              <a:off x="3030" y="3715"/>
              <a:ext cx="684" cy="328"/>
            </a:xfrm>
            <a:prstGeom prst="rect">
              <a:avLst/>
            </a:prstGeom>
            <a:solidFill>
              <a:srgbClr val="DFDFD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8" name="Rectangle 40"/>
            <p:cNvSpPr>
              <a:spLocks noChangeArrowheads="1"/>
            </p:cNvSpPr>
            <p:nvPr/>
          </p:nvSpPr>
          <p:spPr bwMode="auto">
            <a:xfrm>
              <a:off x="3017" y="3691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ko-KR" sz="1600">
                  <a:solidFill>
                    <a:srgbClr val="000000"/>
                  </a:solidFill>
                </a:rPr>
                <a:t>  Move</a:t>
              </a:r>
            </a:p>
          </p:txBody>
        </p:sp>
        <p:sp>
          <p:nvSpPr>
            <p:cNvPr id="63529" name="Rectangle 41"/>
            <p:cNvSpPr>
              <a:spLocks noChangeArrowheads="1"/>
            </p:cNvSpPr>
            <p:nvPr/>
          </p:nvSpPr>
          <p:spPr bwMode="auto">
            <a:xfrm>
              <a:off x="2987" y="3840"/>
              <a:ext cx="5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ko-KR" sz="1600">
                  <a:solidFill>
                    <a:srgbClr val="000000"/>
                  </a:solidFill>
                </a:rPr>
                <a:t>  Calc 2</a:t>
              </a:r>
            </a:p>
          </p:txBody>
        </p:sp>
        <p:sp>
          <p:nvSpPr>
            <p:cNvPr id="63530" name="Rectangle 42"/>
            <p:cNvSpPr>
              <a:spLocks noChangeArrowheads="1"/>
            </p:cNvSpPr>
            <p:nvPr/>
          </p:nvSpPr>
          <p:spPr bwMode="auto">
            <a:xfrm>
              <a:off x="4480" y="3715"/>
              <a:ext cx="683" cy="328"/>
            </a:xfrm>
            <a:prstGeom prst="rect">
              <a:avLst/>
            </a:prstGeom>
            <a:solidFill>
              <a:srgbClr val="DFDFD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1" name="Rectangle 43"/>
            <p:cNvSpPr>
              <a:spLocks noChangeArrowheads="1"/>
            </p:cNvSpPr>
            <p:nvPr/>
          </p:nvSpPr>
          <p:spPr bwMode="auto">
            <a:xfrm>
              <a:off x="4466" y="3691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ko-KR" sz="1600">
                  <a:solidFill>
                    <a:srgbClr val="000000"/>
                  </a:solidFill>
                </a:rPr>
                <a:t>  Move</a:t>
              </a:r>
            </a:p>
          </p:txBody>
        </p:sp>
        <p:sp>
          <p:nvSpPr>
            <p:cNvPr id="63532" name="Rectangle 44"/>
            <p:cNvSpPr>
              <a:spLocks noChangeArrowheads="1"/>
            </p:cNvSpPr>
            <p:nvPr/>
          </p:nvSpPr>
          <p:spPr bwMode="auto">
            <a:xfrm>
              <a:off x="4436" y="3840"/>
              <a:ext cx="5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ko-KR" sz="1600">
                  <a:solidFill>
                    <a:srgbClr val="000000"/>
                  </a:solidFill>
                </a:rPr>
                <a:t>   Calc 3</a:t>
              </a:r>
            </a:p>
          </p:txBody>
        </p:sp>
        <p:grpSp>
          <p:nvGrpSpPr>
            <p:cNvPr id="63536" name="Group 48"/>
            <p:cNvGrpSpPr>
              <a:grpSpLocks/>
            </p:cNvGrpSpPr>
            <p:nvPr/>
          </p:nvGrpSpPr>
          <p:grpSpPr bwMode="auto">
            <a:xfrm>
              <a:off x="1922" y="3113"/>
              <a:ext cx="2899" cy="166"/>
              <a:chOff x="1922" y="3113"/>
              <a:chExt cx="2899" cy="166"/>
            </a:xfrm>
          </p:grpSpPr>
          <p:sp>
            <p:nvSpPr>
              <p:cNvPr id="63533" name="Line 45"/>
              <p:cNvSpPr>
                <a:spLocks noChangeShapeType="1"/>
              </p:cNvSpPr>
              <p:nvPr/>
            </p:nvSpPr>
            <p:spPr bwMode="auto">
              <a:xfrm>
                <a:off x="1922" y="3113"/>
                <a:ext cx="0" cy="16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534" name="Line 46"/>
              <p:cNvSpPr>
                <a:spLocks noChangeShapeType="1"/>
              </p:cNvSpPr>
              <p:nvPr/>
            </p:nvSpPr>
            <p:spPr bwMode="auto">
              <a:xfrm>
                <a:off x="3371" y="3113"/>
                <a:ext cx="0" cy="16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535" name="Line 47"/>
              <p:cNvSpPr>
                <a:spLocks noChangeShapeType="1"/>
              </p:cNvSpPr>
              <p:nvPr/>
            </p:nvSpPr>
            <p:spPr bwMode="auto">
              <a:xfrm>
                <a:off x="4821" y="3113"/>
                <a:ext cx="0" cy="16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3537" name="Line 49"/>
            <p:cNvSpPr>
              <a:spLocks noChangeShapeType="1"/>
            </p:cNvSpPr>
            <p:nvPr/>
          </p:nvSpPr>
          <p:spPr bwMode="auto">
            <a:xfrm>
              <a:off x="3733" y="3880"/>
              <a:ext cx="719" cy="0"/>
            </a:xfrm>
            <a:prstGeom prst="line">
              <a:avLst/>
            </a:prstGeom>
            <a:noFill/>
            <a:ln w="50800">
              <a:solidFill>
                <a:srgbClr val="153E7D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38" name="Line 50"/>
            <p:cNvSpPr>
              <a:spLocks noChangeShapeType="1"/>
            </p:cNvSpPr>
            <p:nvPr/>
          </p:nvSpPr>
          <p:spPr bwMode="auto">
            <a:xfrm>
              <a:off x="2293" y="3880"/>
              <a:ext cx="719" cy="0"/>
            </a:xfrm>
            <a:prstGeom prst="line">
              <a:avLst/>
            </a:prstGeom>
            <a:noFill/>
            <a:ln w="50800">
              <a:solidFill>
                <a:srgbClr val="153E7D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3542" name="Group 54"/>
            <p:cNvGrpSpPr>
              <a:grpSpLocks/>
            </p:cNvGrpSpPr>
            <p:nvPr/>
          </p:nvGrpSpPr>
          <p:grpSpPr bwMode="auto">
            <a:xfrm>
              <a:off x="1922" y="3488"/>
              <a:ext cx="2899" cy="223"/>
              <a:chOff x="1922" y="3488"/>
              <a:chExt cx="2899" cy="223"/>
            </a:xfrm>
          </p:grpSpPr>
          <p:sp>
            <p:nvSpPr>
              <p:cNvPr id="63539" name="Line 51"/>
              <p:cNvSpPr>
                <a:spLocks noChangeShapeType="1"/>
              </p:cNvSpPr>
              <p:nvPr/>
            </p:nvSpPr>
            <p:spPr bwMode="auto">
              <a:xfrm>
                <a:off x="1922" y="3488"/>
                <a:ext cx="0" cy="2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540" name="Line 52"/>
              <p:cNvSpPr>
                <a:spLocks noChangeShapeType="1"/>
              </p:cNvSpPr>
              <p:nvPr/>
            </p:nvSpPr>
            <p:spPr bwMode="auto">
              <a:xfrm>
                <a:off x="3371" y="3488"/>
                <a:ext cx="0" cy="2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541" name="Line 53"/>
              <p:cNvSpPr>
                <a:spLocks noChangeShapeType="1"/>
              </p:cNvSpPr>
              <p:nvPr/>
            </p:nvSpPr>
            <p:spPr bwMode="auto">
              <a:xfrm>
                <a:off x="4821" y="3488"/>
                <a:ext cx="0" cy="2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E1E0-D2D5-4012-B7BE-865374A861EF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Subcontrollers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Partitions a single large controller into logical process sections</a:t>
            </a:r>
          </a:p>
          <a:p>
            <a:r>
              <a:rPr lang="en-US" altLang="ko-KR"/>
              <a:t>Can improve service factors</a:t>
            </a:r>
          </a:p>
          <a:p>
            <a:r>
              <a:rPr lang="en-US" altLang="ko-KR"/>
              <a:t>Takes a group of related manipulated and controlled variables in and out of the controller simultaneously</a:t>
            </a:r>
          </a:p>
          <a:p>
            <a:r>
              <a:rPr lang="en-US" altLang="ko-KR"/>
              <a:t>No change to true controller structure </a:t>
            </a:r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27D7-14B2-4E6D-9710-8291C629E8F1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External Optimizer Targets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External optimizer sets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soft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 targets for the DMCplus controller LP</a:t>
            </a:r>
          </a:p>
          <a:p>
            <a:r>
              <a:rPr lang="en-US" altLang="ko-KR"/>
              <a:t>Targets for both MV</a:t>
            </a:r>
            <a:r>
              <a:rPr lang="en-US" altLang="ko-KR">
                <a:latin typeface="Times New Roman"/>
              </a:rPr>
              <a:t>’</a:t>
            </a:r>
            <a:r>
              <a:rPr lang="en-US" altLang="ko-KR"/>
              <a:t>s and CV</a:t>
            </a:r>
            <a:r>
              <a:rPr lang="en-US" altLang="ko-KR">
                <a:latin typeface="Times New Roman"/>
              </a:rPr>
              <a:t>’</a:t>
            </a:r>
            <a:r>
              <a:rPr lang="en-US" altLang="ko-KR"/>
              <a:t>s</a:t>
            </a:r>
          </a:p>
          <a:p>
            <a:r>
              <a:rPr lang="en-US" altLang="ko-KR"/>
              <a:t>External Targets can be ranked the same way as normal limits</a:t>
            </a:r>
          </a:p>
          <a:p>
            <a:r>
              <a:rPr lang="en-US" altLang="ko-KR"/>
              <a:t>Overrides controller LP economics</a:t>
            </a:r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1233-5D02-4499-9132-064B1D057FE1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Variable Gains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Extension of linearizing transformations</a:t>
            </a:r>
          </a:p>
          <a:p>
            <a:r>
              <a:rPr lang="en-US" altLang="ko-KR"/>
              <a:t>Steady-state gain of </a:t>
            </a:r>
            <a:r>
              <a:rPr lang="en-US" altLang="ko-KR" i="1"/>
              <a:t>individual</a:t>
            </a:r>
            <a:r>
              <a:rPr lang="en-US" altLang="ko-KR"/>
              <a:t> curves adjusted at each execution cycle</a:t>
            </a:r>
          </a:p>
          <a:p>
            <a:r>
              <a:rPr lang="en-US" altLang="ko-KR"/>
              <a:t>Gains calculated by external non-linear process model</a:t>
            </a:r>
          </a:p>
          <a:p>
            <a:r>
              <a:rPr lang="en-US" altLang="ko-KR"/>
              <a:t>Prediction update is based on current model gain</a:t>
            </a:r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9F23-B7D6-4361-9A3B-C812EF090898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DMCplus - The Future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Objective-based control functionality</a:t>
            </a:r>
          </a:p>
          <a:p>
            <a:r>
              <a:rPr lang="en-US" altLang="ko-KR"/>
              <a:t>Dependent variable reference-time as an alternate basis for tuning</a:t>
            </a:r>
          </a:p>
          <a:p>
            <a:r>
              <a:rPr lang="en-US" altLang="ko-KR"/>
              <a:t>Major research consortium investigation into integration of control and optimization</a:t>
            </a:r>
          </a:p>
          <a:p>
            <a:r>
              <a:rPr lang="en-US" altLang="ko-KR"/>
              <a:t>Integration of inferential property estimation into controller </a:t>
            </a:r>
          </a:p>
        </p:txBody>
      </p:sp>
    </p:spTree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795F-EC1F-4849-8A65-094A40956A58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Longer Term (1 Year) Plan</a:t>
            </a:r>
          </a:p>
          <a:p>
            <a:pPr lvl="1">
              <a:spcBef>
                <a:spcPct val="50000"/>
              </a:spcBef>
            </a:pPr>
            <a:r>
              <a:rPr lang="en-US" altLang="ko-KR" sz="2200"/>
              <a:t>Update desktop tools (configuration, simulation, model identification): integrated package consistent with new corporate software standards</a:t>
            </a:r>
          </a:p>
          <a:p>
            <a:pPr lvl="1">
              <a:spcBef>
                <a:spcPct val="50000"/>
              </a:spcBef>
            </a:pPr>
            <a:r>
              <a:rPr lang="en-US" altLang="ko-KR" sz="2200"/>
              <a:t>Real-time software components: broader platform support, improved performance and integration with RT-OPT, ASPEN PLUS, etc.</a:t>
            </a:r>
          </a:p>
          <a:p>
            <a:pPr lvl="1">
              <a:spcBef>
                <a:spcPct val="50000"/>
              </a:spcBef>
            </a:pPr>
            <a:r>
              <a:rPr lang="en-US" altLang="ko-KR" sz="2200"/>
              <a:t>Large-scale applications</a:t>
            </a:r>
          </a:p>
          <a:p>
            <a:pPr lvl="1">
              <a:spcBef>
                <a:spcPct val="50000"/>
              </a:spcBef>
            </a:pPr>
            <a:r>
              <a:rPr lang="en-US" altLang="ko-KR" sz="2200"/>
              <a:t>Take product suite to new level of usability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sz="3400"/>
              <a:t>Long Term Plan for DMCplus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D07E5-0C5E-4194-A461-365BD3C4B4DA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Structure of DMCplus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166813" y="1054100"/>
            <a:ext cx="55641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4D5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11163" y="5799138"/>
            <a:ext cx="19494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7967663" y="5507038"/>
            <a:ext cx="85883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788" tIns="39688" rIns="77788" bIns="39688">
            <a:spAutoFit/>
          </a:bodyPr>
          <a:lstStyle/>
          <a:p>
            <a:pPr algn="ctr" defTabSz="654050"/>
            <a:r>
              <a:rPr lang="en-US" altLang="ko-KR" sz="1200" b="1"/>
              <a:t>Definition</a:t>
            </a:r>
          </a:p>
          <a:p>
            <a:pPr algn="ctr" defTabSz="654050"/>
            <a:r>
              <a:rPr lang="en-US" altLang="ko-KR" sz="1200" b="1"/>
              <a:t>File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7092950" y="1854200"/>
            <a:ext cx="1809750" cy="2517775"/>
          </a:xfrm>
          <a:prstGeom prst="rect">
            <a:avLst/>
          </a:prstGeom>
          <a:solidFill>
            <a:srgbClr val="39393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239000" y="1901825"/>
            <a:ext cx="158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 i="1">
                <a:solidFill>
                  <a:schemeClr val="bg1"/>
                </a:solidFill>
              </a:rPr>
              <a:t>OFF-LINE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138238" y="2709863"/>
            <a:ext cx="495300" cy="8826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2906713" y="5799138"/>
            <a:ext cx="29654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 rot="16200000">
            <a:off x="1020762" y="3090863"/>
            <a:ext cx="63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ko-KR" sz="1400" b="1"/>
              <a:t>VIEW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5322888" y="3106738"/>
            <a:ext cx="85883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788" tIns="39688" rIns="77788" bIns="39688">
            <a:spAutoFit/>
          </a:bodyPr>
          <a:lstStyle/>
          <a:p>
            <a:pPr algn="ctr" defTabSz="654050"/>
            <a:r>
              <a:rPr lang="en-US" altLang="ko-KR" sz="1200" b="1"/>
              <a:t>Definition</a:t>
            </a:r>
          </a:p>
          <a:p>
            <a:pPr algn="ctr" defTabSz="654050"/>
            <a:r>
              <a:rPr lang="en-US" altLang="ko-KR" sz="1200" b="1"/>
              <a:t>File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5238750" y="4468813"/>
            <a:ext cx="1281113" cy="622300"/>
          </a:xfrm>
          <a:prstGeom prst="rect">
            <a:avLst/>
          </a:prstGeom>
          <a:gradFill rotWithShape="0">
            <a:gsLst>
              <a:gs pos="0">
                <a:srgbClr val="D93192">
                  <a:gamma/>
                  <a:shade val="69804"/>
                  <a:invGamma/>
                </a:srgbClr>
              </a:gs>
              <a:gs pos="50000">
                <a:srgbClr val="D93192"/>
              </a:gs>
              <a:gs pos="100000">
                <a:srgbClr val="D93192">
                  <a:gamma/>
                  <a:shade val="69804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77788" tIns="39688" rIns="77788" bIns="39688" anchor="ctr"/>
          <a:lstStyle/>
          <a:p>
            <a:pPr algn="ctr" defTabSz="654050"/>
            <a:r>
              <a:rPr lang="en-US" altLang="ko-KR" sz="1400" b="1"/>
              <a:t>Collect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8147050" y="4813300"/>
            <a:ext cx="4857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788" tIns="39688" rIns="77788" bIns="39688">
            <a:spAutoFit/>
          </a:bodyPr>
          <a:lstStyle/>
          <a:p>
            <a:pPr algn="ctr" defTabSz="654050"/>
            <a:r>
              <a:rPr lang="en-US" altLang="ko-KR" sz="1200" b="1"/>
              <a:t>Data</a:t>
            </a:r>
          </a:p>
          <a:p>
            <a:pPr algn="ctr" defTabSz="654050"/>
            <a:r>
              <a:rPr lang="en-US" altLang="ko-KR" sz="1200" b="1"/>
              <a:t>File</a:t>
            </a:r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5514975" y="2644775"/>
            <a:ext cx="476250" cy="431800"/>
          </a:xfrm>
          <a:custGeom>
            <a:avLst/>
            <a:gdLst/>
            <a:ahLst/>
            <a:cxnLst>
              <a:cxn ang="0">
                <a:pos x="0" y="243"/>
              </a:cxn>
              <a:cxn ang="0">
                <a:pos x="0" y="0"/>
              </a:cxn>
              <a:cxn ang="0">
                <a:pos x="299" y="0"/>
              </a:cxn>
              <a:cxn ang="0">
                <a:pos x="299" y="231"/>
              </a:cxn>
              <a:cxn ang="0">
                <a:pos x="289" y="250"/>
              </a:cxn>
              <a:cxn ang="0">
                <a:pos x="270" y="261"/>
              </a:cxn>
              <a:cxn ang="0">
                <a:pos x="244" y="268"/>
              </a:cxn>
              <a:cxn ang="0">
                <a:pos x="212" y="271"/>
              </a:cxn>
              <a:cxn ang="0">
                <a:pos x="181" y="264"/>
              </a:cxn>
              <a:cxn ang="0">
                <a:pos x="162" y="252"/>
              </a:cxn>
              <a:cxn ang="0">
                <a:pos x="144" y="239"/>
              </a:cxn>
              <a:cxn ang="0">
                <a:pos x="122" y="225"/>
              </a:cxn>
              <a:cxn ang="0">
                <a:pos x="96" y="213"/>
              </a:cxn>
              <a:cxn ang="0">
                <a:pos x="72" y="211"/>
              </a:cxn>
              <a:cxn ang="0">
                <a:pos x="46" y="216"/>
              </a:cxn>
              <a:cxn ang="0">
                <a:pos x="25" y="225"/>
              </a:cxn>
              <a:cxn ang="0">
                <a:pos x="0" y="243"/>
              </a:cxn>
            </a:cxnLst>
            <a:rect l="0" t="0" r="r" b="b"/>
            <a:pathLst>
              <a:path w="300" h="272">
                <a:moveTo>
                  <a:pt x="0" y="243"/>
                </a:moveTo>
                <a:lnTo>
                  <a:pt x="0" y="0"/>
                </a:lnTo>
                <a:lnTo>
                  <a:pt x="299" y="0"/>
                </a:lnTo>
                <a:lnTo>
                  <a:pt x="299" y="231"/>
                </a:lnTo>
                <a:lnTo>
                  <a:pt x="289" y="250"/>
                </a:lnTo>
                <a:lnTo>
                  <a:pt x="270" y="261"/>
                </a:lnTo>
                <a:lnTo>
                  <a:pt x="244" y="268"/>
                </a:lnTo>
                <a:lnTo>
                  <a:pt x="212" y="271"/>
                </a:lnTo>
                <a:lnTo>
                  <a:pt x="181" y="264"/>
                </a:lnTo>
                <a:lnTo>
                  <a:pt x="162" y="252"/>
                </a:lnTo>
                <a:lnTo>
                  <a:pt x="144" y="239"/>
                </a:lnTo>
                <a:lnTo>
                  <a:pt x="122" y="225"/>
                </a:lnTo>
                <a:lnTo>
                  <a:pt x="96" y="213"/>
                </a:lnTo>
                <a:lnTo>
                  <a:pt x="72" y="211"/>
                </a:lnTo>
                <a:lnTo>
                  <a:pt x="46" y="216"/>
                </a:lnTo>
                <a:lnTo>
                  <a:pt x="25" y="225"/>
                </a:lnTo>
                <a:lnTo>
                  <a:pt x="0" y="243"/>
                </a:lnTo>
              </a:path>
            </a:pathLst>
          </a:custGeom>
          <a:gradFill rotWithShape="0">
            <a:gsLst>
              <a:gs pos="0">
                <a:srgbClr val="EAEC5E">
                  <a:gamma/>
                  <a:shade val="69804"/>
                  <a:invGamma/>
                </a:srgbClr>
              </a:gs>
              <a:gs pos="50000">
                <a:srgbClr val="EAEC5E"/>
              </a:gs>
              <a:gs pos="100000">
                <a:srgbClr val="EAEC5E">
                  <a:gamma/>
                  <a:shade val="69804"/>
                  <a:invGamma/>
                </a:srgbClr>
              </a:gs>
            </a:gsLst>
            <a:lin ang="2700000" scaled="1"/>
          </a:gra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B2B2B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0255" name="Freeform 15"/>
          <p:cNvSpPr>
            <a:spLocks/>
          </p:cNvSpPr>
          <p:nvPr/>
        </p:nvSpPr>
        <p:spPr bwMode="auto">
          <a:xfrm>
            <a:off x="7481888" y="5483225"/>
            <a:ext cx="476250" cy="430213"/>
          </a:xfrm>
          <a:custGeom>
            <a:avLst/>
            <a:gdLst/>
            <a:ahLst/>
            <a:cxnLst>
              <a:cxn ang="0">
                <a:pos x="0" y="242"/>
              </a:cxn>
              <a:cxn ang="0">
                <a:pos x="0" y="0"/>
              </a:cxn>
              <a:cxn ang="0">
                <a:pos x="299" y="0"/>
              </a:cxn>
              <a:cxn ang="0">
                <a:pos x="299" y="230"/>
              </a:cxn>
              <a:cxn ang="0">
                <a:pos x="289" y="249"/>
              </a:cxn>
              <a:cxn ang="0">
                <a:pos x="270" y="260"/>
              </a:cxn>
              <a:cxn ang="0">
                <a:pos x="244" y="267"/>
              </a:cxn>
              <a:cxn ang="0">
                <a:pos x="212" y="270"/>
              </a:cxn>
              <a:cxn ang="0">
                <a:pos x="181" y="263"/>
              </a:cxn>
              <a:cxn ang="0">
                <a:pos x="162" y="251"/>
              </a:cxn>
              <a:cxn ang="0">
                <a:pos x="144" y="238"/>
              </a:cxn>
              <a:cxn ang="0">
                <a:pos x="122" y="224"/>
              </a:cxn>
              <a:cxn ang="0">
                <a:pos x="96" y="213"/>
              </a:cxn>
              <a:cxn ang="0">
                <a:pos x="72" y="210"/>
              </a:cxn>
              <a:cxn ang="0">
                <a:pos x="46" y="215"/>
              </a:cxn>
              <a:cxn ang="0">
                <a:pos x="25" y="224"/>
              </a:cxn>
              <a:cxn ang="0">
                <a:pos x="0" y="242"/>
              </a:cxn>
            </a:cxnLst>
            <a:rect l="0" t="0" r="r" b="b"/>
            <a:pathLst>
              <a:path w="300" h="271">
                <a:moveTo>
                  <a:pt x="0" y="242"/>
                </a:moveTo>
                <a:lnTo>
                  <a:pt x="0" y="0"/>
                </a:lnTo>
                <a:lnTo>
                  <a:pt x="299" y="0"/>
                </a:lnTo>
                <a:lnTo>
                  <a:pt x="299" y="230"/>
                </a:lnTo>
                <a:lnTo>
                  <a:pt x="289" y="249"/>
                </a:lnTo>
                <a:lnTo>
                  <a:pt x="270" y="260"/>
                </a:lnTo>
                <a:lnTo>
                  <a:pt x="244" y="267"/>
                </a:lnTo>
                <a:lnTo>
                  <a:pt x="212" y="270"/>
                </a:lnTo>
                <a:lnTo>
                  <a:pt x="181" y="263"/>
                </a:lnTo>
                <a:lnTo>
                  <a:pt x="162" y="251"/>
                </a:lnTo>
                <a:lnTo>
                  <a:pt x="144" y="238"/>
                </a:lnTo>
                <a:lnTo>
                  <a:pt x="122" y="224"/>
                </a:lnTo>
                <a:lnTo>
                  <a:pt x="96" y="213"/>
                </a:lnTo>
                <a:lnTo>
                  <a:pt x="72" y="210"/>
                </a:lnTo>
                <a:lnTo>
                  <a:pt x="46" y="215"/>
                </a:lnTo>
                <a:lnTo>
                  <a:pt x="25" y="224"/>
                </a:lnTo>
                <a:lnTo>
                  <a:pt x="0" y="242"/>
                </a:lnTo>
              </a:path>
            </a:pathLst>
          </a:custGeom>
          <a:gradFill rotWithShape="0">
            <a:gsLst>
              <a:gs pos="0">
                <a:srgbClr val="EAEC5E">
                  <a:gamma/>
                  <a:shade val="69804"/>
                  <a:invGamma/>
                </a:srgbClr>
              </a:gs>
              <a:gs pos="50000">
                <a:srgbClr val="EAEC5E"/>
              </a:gs>
              <a:gs pos="100000">
                <a:srgbClr val="EAEC5E">
                  <a:gamma/>
                  <a:shade val="69804"/>
                  <a:invGamma/>
                </a:srgbClr>
              </a:gs>
            </a:gsLst>
            <a:lin ang="2700000" scaled="1"/>
          </a:gra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B2B2B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0256" name="Freeform 16"/>
          <p:cNvSpPr>
            <a:spLocks/>
          </p:cNvSpPr>
          <p:nvPr/>
        </p:nvSpPr>
        <p:spPr bwMode="auto">
          <a:xfrm>
            <a:off x="7473950" y="4787900"/>
            <a:ext cx="474663" cy="430213"/>
          </a:xfrm>
          <a:custGeom>
            <a:avLst/>
            <a:gdLst/>
            <a:ahLst/>
            <a:cxnLst>
              <a:cxn ang="0">
                <a:pos x="0" y="242"/>
              </a:cxn>
              <a:cxn ang="0">
                <a:pos x="0" y="0"/>
              </a:cxn>
              <a:cxn ang="0">
                <a:pos x="298" y="0"/>
              </a:cxn>
              <a:cxn ang="0">
                <a:pos x="298" y="230"/>
              </a:cxn>
              <a:cxn ang="0">
                <a:pos x="288" y="249"/>
              </a:cxn>
              <a:cxn ang="0">
                <a:pos x="269" y="260"/>
              </a:cxn>
              <a:cxn ang="0">
                <a:pos x="243" y="267"/>
              </a:cxn>
              <a:cxn ang="0">
                <a:pos x="211" y="270"/>
              </a:cxn>
              <a:cxn ang="0">
                <a:pos x="180" y="263"/>
              </a:cxn>
              <a:cxn ang="0">
                <a:pos x="162" y="251"/>
              </a:cxn>
              <a:cxn ang="0">
                <a:pos x="143" y="238"/>
              </a:cxn>
              <a:cxn ang="0">
                <a:pos x="122" y="224"/>
              </a:cxn>
              <a:cxn ang="0">
                <a:pos x="96" y="213"/>
              </a:cxn>
              <a:cxn ang="0">
                <a:pos x="72" y="210"/>
              </a:cxn>
              <a:cxn ang="0">
                <a:pos x="46" y="215"/>
              </a:cxn>
              <a:cxn ang="0">
                <a:pos x="25" y="224"/>
              </a:cxn>
              <a:cxn ang="0">
                <a:pos x="0" y="242"/>
              </a:cxn>
            </a:cxnLst>
            <a:rect l="0" t="0" r="r" b="b"/>
            <a:pathLst>
              <a:path w="299" h="271">
                <a:moveTo>
                  <a:pt x="0" y="242"/>
                </a:moveTo>
                <a:lnTo>
                  <a:pt x="0" y="0"/>
                </a:lnTo>
                <a:lnTo>
                  <a:pt x="298" y="0"/>
                </a:lnTo>
                <a:lnTo>
                  <a:pt x="298" y="230"/>
                </a:lnTo>
                <a:lnTo>
                  <a:pt x="288" y="249"/>
                </a:lnTo>
                <a:lnTo>
                  <a:pt x="269" y="260"/>
                </a:lnTo>
                <a:lnTo>
                  <a:pt x="243" y="267"/>
                </a:lnTo>
                <a:lnTo>
                  <a:pt x="211" y="270"/>
                </a:lnTo>
                <a:lnTo>
                  <a:pt x="180" y="263"/>
                </a:lnTo>
                <a:lnTo>
                  <a:pt x="162" y="251"/>
                </a:lnTo>
                <a:lnTo>
                  <a:pt x="143" y="238"/>
                </a:lnTo>
                <a:lnTo>
                  <a:pt x="122" y="224"/>
                </a:lnTo>
                <a:lnTo>
                  <a:pt x="96" y="213"/>
                </a:lnTo>
                <a:lnTo>
                  <a:pt x="72" y="210"/>
                </a:lnTo>
                <a:lnTo>
                  <a:pt x="46" y="215"/>
                </a:lnTo>
                <a:lnTo>
                  <a:pt x="25" y="224"/>
                </a:lnTo>
                <a:lnTo>
                  <a:pt x="0" y="242"/>
                </a:lnTo>
              </a:path>
            </a:pathLst>
          </a:custGeom>
          <a:gradFill rotWithShape="0">
            <a:gsLst>
              <a:gs pos="0">
                <a:srgbClr val="EAEC5E">
                  <a:gamma/>
                  <a:shade val="69804"/>
                  <a:invGamma/>
                </a:srgbClr>
              </a:gs>
              <a:gs pos="50000">
                <a:srgbClr val="EAEC5E"/>
              </a:gs>
              <a:gs pos="100000">
                <a:srgbClr val="EAEC5E">
                  <a:gamma/>
                  <a:shade val="69804"/>
                  <a:invGamma/>
                </a:srgbClr>
              </a:gs>
            </a:gsLst>
            <a:lin ang="2700000" scaled="1"/>
          </a:gra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B2B2B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453063" y="3979863"/>
            <a:ext cx="5953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788" tIns="39688" rIns="77788" bIns="39688">
            <a:spAutoFit/>
          </a:bodyPr>
          <a:lstStyle/>
          <a:p>
            <a:pPr algn="ctr" defTabSz="654050"/>
            <a:r>
              <a:rPr lang="en-US" altLang="ko-KR" sz="1200" b="1"/>
              <a:t>Model</a:t>
            </a:r>
          </a:p>
          <a:p>
            <a:pPr algn="ctr" defTabSz="654050"/>
            <a:r>
              <a:rPr lang="en-US" altLang="ko-KR" sz="1200" b="1"/>
              <a:t>File</a:t>
            </a:r>
          </a:p>
        </p:txBody>
      </p:sp>
      <p:sp>
        <p:nvSpPr>
          <p:cNvPr id="10258" name="Freeform 18"/>
          <p:cNvSpPr>
            <a:spLocks/>
          </p:cNvSpPr>
          <p:nvPr/>
        </p:nvSpPr>
        <p:spPr bwMode="auto">
          <a:xfrm>
            <a:off x="5514975" y="3509963"/>
            <a:ext cx="476250" cy="436562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0"/>
              </a:cxn>
              <a:cxn ang="0">
                <a:pos x="299" y="0"/>
              </a:cxn>
              <a:cxn ang="0">
                <a:pos x="299" y="233"/>
              </a:cxn>
              <a:cxn ang="0">
                <a:pos x="289" y="253"/>
              </a:cxn>
              <a:cxn ang="0">
                <a:pos x="270" y="264"/>
              </a:cxn>
              <a:cxn ang="0">
                <a:pos x="244" y="271"/>
              </a:cxn>
              <a:cxn ang="0">
                <a:pos x="212" y="274"/>
              </a:cxn>
              <a:cxn ang="0">
                <a:pos x="181" y="267"/>
              </a:cxn>
              <a:cxn ang="0">
                <a:pos x="162" y="255"/>
              </a:cxn>
              <a:cxn ang="0">
                <a:pos x="144" y="241"/>
              </a:cxn>
              <a:cxn ang="0">
                <a:pos x="122" y="227"/>
              </a:cxn>
              <a:cxn ang="0">
                <a:pos x="96" y="216"/>
              </a:cxn>
              <a:cxn ang="0">
                <a:pos x="72" y="213"/>
              </a:cxn>
              <a:cxn ang="0">
                <a:pos x="46" y="218"/>
              </a:cxn>
              <a:cxn ang="0">
                <a:pos x="25" y="227"/>
              </a:cxn>
              <a:cxn ang="0">
                <a:pos x="0" y="246"/>
              </a:cxn>
            </a:cxnLst>
            <a:rect l="0" t="0" r="r" b="b"/>
            <a:pathLst>
              <a:path w="300" h="275">
                <a:moveTo>
                  <a:pt x="0" y="246"/>
                </a:moveTo>
                <a:lnTo>
                  <a:pt x="0" y="0"/>
                </a:lnTo>
                <a:lnTo>
                  <a:pt x="299" y="0"/>
                </a:lnTo>
                <a:lnTo>
                  <a:pt x="299" y="233"/>
                </a:lnTo>
                <a:lnTo>
                  <a:pt x="289" y="253"/>
                </a:lnTo>
                <a:lnTo>
                  <a:pt x="270" y="264"/>
                </a:lnTo>
                <a:lnTo>
                  <a:pt x="244" y="271"/>
                </a:lnTo>
                <a:lnTo>
                  <a:pt x="212" y="274"/>
                </a:lnTo>
                <a:lnTo>
                  <a:pt x="181" y="267"/>
                </a:lnTo>
                <a:lnTo>
                  <a:pt x="162" y="255"/>
                </a:lnTo>
                <a:lnTo>
                  <a:pt x="144" y="241"/>
                </a:lnTo>
                <a:lnTo>
                  <a:pt x="122" y="227"/>
                </a:lnTo>
                <a:lnTo>
                  <a:pt x="96" y="216"/>
                </a:lnTo>
                <a:lnTo>
                  <a:pt x="72" y="213"/>
                </a:lnTo>
                <a:lnTo>
                  <a:pt x="46" y="218"/>
                </a:lnTo>
                <a:lnTo>
                  <a:pt x="25" y="227"/>
                </a:lnTo>
                <a:lnTo>
                  <a:pt x="0" y="246"/>
                </a:lnTo>
              </a:path>
            </a:pathLst>
          </a:custGeom>
          <a:gradFill rotWithShape="0">
            <a:gsLst>
              <a:gs pos="0">
                <a:srgbClr val="EAEC5E">
                  <a:gamma/>
                  <a:shade val="69804"/>
                  <a:invGamma/>
                </a:srgbClr>
              </a:gs>
              <a:gs pos="50000">
                <a:srgbClr val="EAEC5E"/>
              </a:gs>
              <a:gs pos="100000">
                <a:srgbClr val="EAEC5E">
                  <a:gamma/>
                  <a:shade val="69804"/>
                  <a:invGamma/>
                </a:srgbClr>
              </a:gs>
            </a:gsLst>
            <a:lin ang="2700000" scaled="1"/>
          </a:gra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B2B2B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7353300" y="2371725"/>
            <a:ext cx="1289050" cy="623888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000099">
                  <a:gamma/>
                  <a:tint val="50196"/>
                  <a:invGamma/>
                </a:srgbClr>
              </a:gs>
              <a:gs pos="100000">
                <a:srgbClr val="000099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7788" tIns="39688" rIns="77788" bIns="39688" anchor="ctr"/>
          <a:lstStyle/>
          <a:p>
            <a:pPr algn="ctr" defTabSz="654050"/>
            <a:r>
              <a:rPr lang="en-US" altLang="ko-KR" sz="1400" b="1">
                <a:solidFill>
                  <a:schemeClr val="bg1"/>
                </a:solidFill>
              </a:rPr>
              <a:t>Build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7353300" y="3009900"/>
            <a:ext cx="1289050" cy="62547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000099">
                  <a:gamma/>
                  <a:tint val="50196"/>
                  <a:invGamma/>
                </a:srgbClr>
              </a:gs>
              <a:gs pos="100000">
                <a:srgbClr val="000099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7788" tIns="39688" rIns="77788" bIns="39688" anchor="ctr"/>
          <a:lstStyle/>
          <a:p>
            <a:pPr algn="ctr" defTabSz="654050"/>
            <a:r>
              <a:rPr lang="en-US" altLang="ko-KR" sz="1400" b="1">
                <a:solidFill>
                  <a:schemeClr val="bg1"/>
                </a:solidFill>
              </a:rPr>
              <a:t>Simulate/</a:t>
            </a:r>
          </a:p>
          <a:p>
            <a:pPr algn="ctr" defTabSz="654050"/>
            <a:r>
              <a:rPr lang="en-US" altLang="ko-KR" sz="1400" b="1">
                <a:solidFill>
                  <a:schemeClr val="bg1"/>
                </a:solidFill>
              </a:rPr>
              <a:t>Tune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7353300" y="3636963"/>
            <a:ext cx="1289050" cy="62547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000099">
                  <a:gamma/>
                  <a:tint val="50196"/>
                  <a:invGamma/>
                </a:srgbClr>
              </a:gs>
              <a:gs pos="100000">
                <a:srgbClr val="000099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7788" tIns="39688" rIns="77788" bIns="39688" anchor="ctr"/>
          <a:lstStyle/>
          <a:p>
            <a:pPr algn="ctr" defTabSz="654050"/>
            <a:r>
              <a:rPr lang="en-US" altLang="ko-KR" sz="1400" b="1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0262" name="Freeform 22"/>
          <p:cNvSpPr>
            <a:spLocks/>
          </p:cNvSpPr>
          <p:nvPr/>
        </p:nvSpPr>
        <p:spPr bwMode="auto">
          <a:xfrm>
            <a:off x="5983288" y="2828925"/>
            <a:ext cx="1087437" cy="1588"/>
          </a:xfrm>
          <a:custGeom>
            <a:avLst/>
            <a:gdLst/>
            <a:ahLst/>
            <a:cxnLst>
              <a:cxn ang="0">
                <a:pos x="684" y="0"/>
              </a:cxn>
              <a:cxn ang="0">
                <a:pos x="513" y="0"/>
              </a:cxn>
              <a:cxn ang="0">
                <a:pos x="0" y="0"/>
              </a:cxn>
            </a:cxnLst>
            <a:rect l="0" t="0" r="r" b="b"/>
            <a:pathLst>
              <a:path w="685" h="1">
                <a:moveTo>
                  <a:pt x="684" y="0"/>
                </a:moveTo>
                <a:lnTo>
                  <a:pt x="513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63" name="Freeform 23"/>
          <p:cNvSpPr>
            <a:spLocks/>
          </p:cNvSpPr>
          <p:nvPr/>
        </p:nvSpPr>
        <p:spPr bwMode="auto">
          <a:xfrm>
            <a:off x="4556125" y="2944813"/>
            <a:ext cx="954088" cy="176212"/>
          </a:xfrm>
          <a:custGeom>
            <a:avLst/>
            <a:gdLst/>
            <a:ahLst/>
            <a:cxnLst>
              <a:cxn ang="0">
                <a:pos x="600" y="0"/>
              </a:cxn>
              <a:cxn ang="0">
                <a:pos x="300" y="0"/>
              </a:cxn>
              <a:cxn ang="0">
                <a:pos x="300" y="110"/>
              </a:cxn>
              <a:cxn ang="0">
                <a:pos x="0" y="110"/>
              </a:cxn>
            </a:cxnLst>
            <a:rect l="0" t="0" r="r" b="b"/>
            <a:pathLst>
              <a:path w="601" h="111">
                <a:moveTo>
                  <a:pt x="600" y="0"/>
                </a:moveTo>
                <a:lnTo>
                  <a:pt x="300" y="0"/>
                </a:lnTo>
                <a:lnTo>
                  <a:pt x="300" y="110"/>
                </a:lnTo>
                <a:lnTo>
                  <a:pt x="0" y="11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64" name="Freeform 24"/>
          <p:cNvSpPr>
            <a:spLocks/>
          </p:cNvSpPr>
          <p:nvPr/>
        </p:nvSpPr>
        <p:spPr bwMode="auto">
          <a:xfrm>
            <a:off x="5983288" y="3752850"/>
            <a:ext cx="1087437" cy="350838"/>
          </a:xfrm>
          <a:custGeom>
            <a:avLst/>
            <a:gdLst/>
            <a:ahLst/>
            <a:cxnLst>
              <a:cxn ang="0">
                <a:pos x="684" y="220"/>
              </a:cxn>
              <a:cxn ang="0">
                <a:pos x="256" y="220"/>
              </a:cxn>
              <a:cxn ang="0">
                <a:pos x="256" y="0"/>
              </a:cxn>
              <a:cxn ang="0">
                <a:pos x="0" y="0"/>
              </a:cxn>
            </a:cxnLst>
            <a:rect l="0" t="0" r="r" b="b"/>
            <a:pathLst>
              <a:path w="685" h="221">
                <a:moveTo>
                  <a:pt x="684" y="220"/>
                </a:moveTo>
                <a:lnTo>
                  <a:pt x="256" y="220"/>
                </a:lnTo>
                <a:lnTo>
                  <a:pt x="256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65" name="Freeform 25"/>
          <p:cNvSpPr>
            <a:spLocks/>
          </p:cNvSpPr>
          <p:nvPr/>
        </p:nvSpPr>
        <p:spPr bwMode="auto">
          <a:xfrm>
            <a:off x="5983288" y="2944813"/>
            <a:ext cx="1087437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0"/>
              </a:cxn>
              <a:cxn ang="0">
                <a:pos x="256" y="219"/>
              </a:cxn>
              <a:cxn ang="0">
                <a:pos x="684" y="219"/>
              </a:cxn>
            </a:cxnLst>
            <a:rect l="0" t="0" r="r" b="b"/>
            <a:pathLst>
              <a:path w="685" h="220">
                <a:moveTo>
                  <a:pt x="0" y="0"/>
                </a:moveTo>
                <a:lnTo>
                  <a:pt x="256" y="0"/>
                </a:lnTo>
                <a:lnTo>
                  <a:pt x="256" y="219"/>
                </a:lnTo>
                <a:lnTo>
                  <a:pt x="684" y="21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66" name="Freeform 26"/>
          <p:cNvSpPr>
            <a:spLocks/>
          </p:cNvSpPr>
          <p:nvPr/>
        </p:nvSpPr>
        <p:spPr bwMode="auto">
          <a:xfrm>
            <a:off x="5983288" y="3581400"/>
            <a:ext cx="108743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4" y="0"/>
              </a:cxn>
            </a:cxnLst>
            <a:rect l="0" t="0" r="r" b="b"/>
            <a:pathLst>
              <a:path w="685" h="1">
                <a:moveTo>
                  <a:pt x="0" y="0"/>
                </a:moveTo>
                <a:lnTo>
                  <a:pt x="6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67" name="Freeform 27"/>
          <p:cNvSpPr>
            <a:spLocks/>
          </p:cNvSpPr>
          <p:nvPr/>
        </p:nvSpPr>
        <p:spPr bwMode="auto">
          <a:xfrm>
            <a:off x="4556125" y="3233738"/>
            <a:ext cx="954088" cy="349250"/>
          </a:xfrm>
          <a:custGeom>
            <a:avLst/>
            <a:gdLst/>
            <a:ahLst/>
            <a:cxnLst>
              <a:cxn ang="0">
                <a:pos x="600" y="219"/>
              </a:cxn>
              <a:cxn ang="0">
                <a:pos x="300" y="219"/>
              </a:cxn>
              <a:cxn ang="0">
                <a:pos x="300" y="0"/>
              </a:cxn>
              <a:cxn ang="0">
                <a:pos x="0" y="0"/>
              </a:cxn>
            </a:cxnLst>
            <a:rect l="0" t="0" r="r" b="b"/>
            <a:pathLst>
              <a:path w="601" h="220">
                <a:moveTo>
                  <a:pt x="600" y="219"/>
                </a:moveTo>
                <a:lnTo>
                  <a:pt x="300" y="219"/>
                </a:lnTo>
                <a:lnTo>
                  <a:pt x="300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68" name="Freeform 28"/>
          <p:cNvSpPr>
            <a:spLocks/>
          </p:cNvSpPr>
          <p:nvPr/>
        </p:nvSpPr>
        <p:spPr bwMode="auto">
          <a:xfrm>
            <a:off x="4556125" y="3752850"/>
            <a:ext cx="681038" cy="987425"/>
          </a:xfrm>
          <a:custGeom>
            <a:avLst/>
            <a:gdLst/>
            <a:ahLst/>
            <a:cxnLst>
              <a:cxn ang="0">
                <a:pos x="428" y="621"/>
              </a:cxn>
              <a:cxn ang="0">
                <a:pos x="171" y="621"/>
              </a:cxn>
              <a:cxn ang="0">
                <a:pos x="171" y="0"/>
              </a:cxn>
              <a:cxn ang="0">
                <a:pos x="0" y="0"/>
              </a:cxn>
            </a:cxnLst>
            <a:rect l="0" t="0" r="r" b="b"/>
            <a:pathLst>
              <a:path w="429" h="622">
                <a:moveTo>
                  <a:pt x="428" y="621"/>
                </a:moveTo>
                <a:lnTo>
                  <a:pt x="171" y="621"/>
                </a:lnTo>
                <a:lnTo>
                  <a:pt x="17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69" name="Freeform 29"/>
          <p:cNvSpPr>
            <a:spLocks/>
          </p:cNvSpPr>
          <p:nvPr/>
        </p:nvSpPr>
        <p:spPr bwMode="auto">
          <a:xfrm>
            <a:off x="6526213" y="4624388"/>
            <a:ext cx="95250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7" y="0"/>
              </a:cxn>
              <a:cxn ang="0">
                <a:pos x="427" y="219"/>
              </a:cxn>
              <a:cxn ang="0">
                <a:pos x="599" y="219"/>
              </a:cxn>
            </a:cxnLst>
            <a:rect l="0" t="0" r="r" b="b"/>
            <a:pathLst>
              <a:path w="600" h="220">
                <a:moveTo>
                  <a:pt x="0" y="0"/>
                </a:moveTo>
                <a:lnTo>
                  <a:pt x="427" y="0"/>
                </a:lnTo>
                <a:lnTo>
                  <a:pt x="427" y="219"/>
                </a:lnTo>
                <a:lnTo>
                  <a:pt x="599" y="21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70" name="Freeform 30"/>
          <p:cNvSpPr>
            <a:spLocks/>
          </p:cNvSpPr>
          <p:nvPr/>
        </p:nvSpPr>
        <p:spPr bwMode="auto">
          <a:xfrm>
            <a:off x="6526213" y="5029200"/>
            <a:ext cx="952500" cy="638175"/>
          </a:xfrm>
          <a:custGeom>
            <a:avLst/>
            <a:gdLst/>
            <a:ahLst/>
            <a:cxnLst>
              <a:cxn ang="0">
                <a:pos x="599" y="401"/>
              </a:cxn>
              <a:cxn ang="0">
                <a:pos x="299" y="401"/>
              </a:cxn>
              <a:cxn ang="0">
                <a:pos x="299" y="0"/>
              </a:cxn>
              <a:cxn ang="0">
                <a:pos x="0" y="0"/>
              </a:cxn>
            </a:cxnLst>
            <a:rect l="0" t="0" r="r" b="b"/>
            <a:pathLst>
              <a:path w="600" h="402">
                <a:moveTo>
                  <a:pt x="599" y="401"/>
                </a:moveTo>
                <a:lnTo>
                  <a:pt x="299" y="401"/>
                </a:lnTo>
                <a:lnTo>
                  <a:pt x="29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71" name="Freeform 31"/>
          <p:cNvSpPr>
            <a:spLocks/>
          </p:cNvSpPr>
          <p:nvPr/>
        </p:nvSpPr>
        <p:spPr bwMode="auto">
          <a:xfrm>
            <a:off x="7747000" y="4391025"/>
            <a:ext cx="1588" cy="407988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0" y="0"/>
              </a:cxn>
            </a:cxnLst>
            <a:rect l="0" t="0" r="r" b="b"/>
            <a:pathLst>
              <a:path w="1" h="257">
                <a:moveTo>
                  <a:pt x="0" y="256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 flipH="1">
            <a:off x="3302000" y="4330700"/>
            <a:ext cx="1588" cy="776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 flipH="1">
            <a:off x="3575050" y="4305300"/>
            <a:ext cx="3175" cy="749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1670050" y="3184525"/>
            <a:ext cx="787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10277" name="Group 37"/>
          <p:cNvGrpSpPr>
            <a:grpSpLocks/>
          </p:cNvGrpSpPr>
          <p:nvPr/>
        </p:nvGrpSpPr>
        <p:grpSpPr bwMode="auto">
          <a:xfrm>
            <a:off x="2695575" y="5180013"/>
            <a:ext cx="1538288" cy="966787"/>
            <a:chOff x="1698" y="3263"/>
            <a:chExt cx="969" cy="609"/>
          </a:xfrm>
        </p:grpSpPr>
        <p:sp>
          <p:nvSpPr>
            <p:cNvPr id="10275" name="Oval 35"/>
            <p:cNvSpPr>
              <a:spLocks noChangeArrowheads="1"/>
            </p:cNvSpPr>
            <p:nvPr/>
          </p:nvSpPr>
          <p:spPr bwMode="auto">
            <a:xfrm>
              <a:off x="1698" y="3263"/>
              <a:ext cx="969" cy="609"/>
            </a:xfrm>
            <a:prstGeom prst="ellipse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1760" y="3475"/>
              <a:ext cx="8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ko-KR" sz="1600" b="1"/>
                <a:t>PROCESS</a:t>
              </a:r>
            </a:p>
          </p:txBody>
        </p:sp>
      </p:grpSp>
      <p:sp>
        <p:nvSpPr>
          <p:cNvPr id="10278" name="Rectangle 38"/>
          <p:cNvSpPr>
            <a:spLocks noChangeArrowheads="1"/>
          </p:cNvSpPr>
          <p:nvPr/>
        </p:nvSpPr>
        <p:spPr bwMode="auto">
          <a:xfrm>
            <a:off x="2493963" y="2184400"/>
            <a:ext cx="2087562" cy="2092325"/>
          </a:xfrm>
          <a:prstGeom prst="rect">
            <a:avLst/>
          </a:prstGeom>
          <a:solidFill>
            <a:srgbClr val="39393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9" name="Rectangle 39"/>
          <p:cNvSpPr>
            <a:spLocks noChangeArrowheads="1"/>
          </p:cNvSpPr>
          <p:nvPr/>
        </p:nvSpPr>
        <p:spPr bwMode="auto">
          <a:xfrm>
            <a:off x="2657475" y="2832100"/>
            <a:ext cx="1749425" cy="61595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000099">
                  <a:gamma/>
                  <a:tint val="50196"/>
                  <a:invGamma/>
                </a:srgbClr>
              </a:gs>
              <a:gs pos="100000">
                <a:srgbClr val="000099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0" name="Rectangle 40"/>
          <p:cNvSpPr>
            <a:spLocks noChangeArrowheads="1"/>
          </p:cNvSpPr>
          <p:nvPr/>
        </p:nvSpPr>
        <p:spPr bwMode="auto">
          <a:xfrm>
            <a:off x="2657475" y="3460750"/>
            <a:ext cx="1749425" cy="5080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000099">
                  <a:gamma/>
                  <a:tint val="50196"/>
                  <a:invGamma/>
                </a:srgbClr>
              </a:gs>
              <a:gs pos="100000">
                <a:srgbClr val="000099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2597150" y="3025775"/>
            <a:ext cx="15160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7788" tIns="39688" rIns="77788" bIns="39688">
            <a:spAutoFit/>
          </a:bodyPr>
          <a:lstStyle/>
          <a:p>
            <a:pPr algn="ctr" defTabSz="654050"/>
            <a:r>
              <a:rPr lang="en-US" altLang="ko-KR" sz="1400" b="1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0282" name="Rectangle 42"/>
          <p:cNvSpPr>
            <a:spLocks noChangeArrowheads="1"/>
          </p:cNvSpPr>
          <p:nvPr/>
        </p:nvSpPr>
        <p:spPr bwMode="auto">
          <a:xfrm>
            <a:off x="2747963" y="3584575"/>
            <a:ext cx="15144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7788" tIns="39688" rIns="77788" bIns="39688">
            <a:spAutoFit/>
          </a:bodyPr>
          <a:lstStyle/>
          <a:p>
            <a:pPr algn="ctr" defTabSz="654050"/>
            <a:r>
              <a:rPr lang="en-US" altLang="ko-KR" sz="1400" b="1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0283" name="Line 43"/>
          <p:cNvSpPr>
            <a:spLocks noChangeShapeType="1"/>
          </p:cNvSpPr>
          <p:nvPr/>
        </p:nvSpPr>
        <p:spPr bwMode="auto">
          <a:xfrm>
            <a:off x="4059238" y="2828925"/>
            <a:ext cx="0" cy="619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84" name="Rectangle 44"/>
          <p:cNvSpPr>
            <a:spLocks noChangeArrowheads="1"/>
          </p:cNvSpPr>
          <p:nvPr/>
        </p:nvSpPr>
        <p:spPr bwMode="auto">
          <a:xfrm rot="16200000">
            <a:off x="3829844" y="2985294"/>
            <a:ext cx="846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Manage</a:t>
            </a:r>
          </a:p>
        </p:txBody>
      </p:sp>
      <p:sp>
        <p:nvSpPr>
          <p:cNvPr id="10285" name="Line 45"/>
          <p:cNvSpPr>
            <a:spLocks noChangeShapeType="1"/>
          </p:cNvSpPr>
          <p:nvPr/>
        </p:nvSpPr>
        <p:spPr bwMode="auto">
          <a:xfrm flipV="1">
            <a:off x="2657475" y="3452813"/>
            <a:ext cx="173355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2803525" y="2306638"/>
            <a:ext cx="143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 i="1">
                <a:solidFill>
                  <a:schemeClr val="bg1"/>
                </a:solidFill>
              </a:rPr>
              <a:t>ON-LINE</a:t>
            </a:r>
          </a:p>
        </p:txBody>
      </p:sp>
      <p:sp>
        <p:nvSpPr>
          <p:cNvPr id="10287" name="Line 47"/>
          <p:cNvSpPr>
            <a:spLocks noChangeShapeType="1"/>
          </p:cNvSpPr>
          <p:nvPr/>
        </p:nvSpPr>
        <p:spPr bwMode="auto">
          <a:xfrm flipV="1">
            <a:off x="7345363" y="3017838"/>
            <a:ext cx="1281112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>
            <a:off x="7361238" y="3627438"/>
            <a:ext cx="1276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00A5-DCAD-4310-B641-BEE6DCC6E004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DMCplus Off-line Functions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Off-Line Tool Set Providing:</a:t>
            </a:r>
          </a:p>
          <a:p>
            <a:pPr lvl="1"/>
            <a:r>
              <a:rPr lang="en-US" altLang="ko-KR"/>
              <a:t>Plant test data handling</a:t>
            </a:r>
          </a:p>
          <a:p>
            <a:pPr lvl="1"/>
            <a:r>
              <a:rPr lang="en-US" altLang="ko-KR"/>
              <a:t>Dynamic model identification</a:t>
            </a:r>
          </a:p>
          <a:p>
            <a:pPr lvl="1"/>
            <a:r>
              <a:rPr lang="en-US" altLang="ko-KR"/>
              <a:t>Controller definition and tag specification</a:t>
            </a:r>
          </a:p>
          <a:p>
            <a:pPr lvl="1"/>
            <a:r>
              <a:rPr lang="en-US" altLang="ko-KR"/>
              <a:t>Controller simulation to establish and test  initial tuning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3384-AAC3-4DB8-B063-225D1B640615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DMCplus On-line Functions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On-Line Control System Consisting Of Two Layers Providing:</a:t>
            </a:r>
          </a:p>
          <a:p>
            <a:pPr lvl="1"/>
            <a:r>
              <a:rPr lang="en-US" altLang="ko-KR"/>
              <a:t>DMCplus control calculations</a:t>
            </a:r>
          </a:p>
          <a:p>
            <a:pPr lvl="1"/>
            <a:r>
              <a:rPr lang="en-US" altLang="ko-KR"/>
              <a:t>Interactive controller management</a:t>
            </a:r>
          </a:p>
          <a:p>
            <a:pPr lvl="1"/>
            <a:r>
              <a:rPr lang="en-US" altLang="ko-KR"/>
              <a:t>Remote engineering window </a:t>
            </a:r>
          </a:p>
          <a:p>
            <a:pPr lvl="2"/>
            <a:r>
              <a:rPr lang="en-US" altLang="ko-KR"/>
              <a:t>Client/server to present live controller data</a:t>
            </a:r>
          </a:p>
          <a:p>
            <a:pPr lvl="1"/>
            <a:r>
              <a:rPr lang="en-US" altLang="ko-KR"/>
              <a:t>Network aware, multiple device interface</a:t>
            </a:r>
          </a:p>
          <a:p>
            <a:pPr lvl="1"/>
            <a:r>
              <a:rPr lang="en-US" altLang="ko-KR"/>
              <a:t>Plant test data collection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B0C5-2092-4834-AFC9-AFBC99B90E62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Details of DMCplus</a:t>
            </a:r>
          </a:p>
        </p:txBody>
      </p:sp>
      <p:grpSp>
        <p:nvGrpSpPr>
          <p:cNvPr id="16438" name="Group 54"/>
          <p:cNvGrpSpPr>
            <a:grpSpLocks/>
          </p:cNvGrpSpPr>
          <p:nvPr/>
        </p:nvGrpSpPr>
        <p:grpSpPr bwMode="auto">
          <a:xfrm>
            <a:off x="1719263" y="1830388"/>
            <a:ext cx="7296150" cy="4935537"/>
            <a:chOff x="1083" y="1153"/>
            <a:chExt cx="4596" cy="3109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3786" y="2476"/>
              <a:ext cx="568" cy="673"/>
            </a:xfrm>
            <a:prstGeom prst="rect">
              <a:avLst/>
            </a:prstGeom>
            <a:solidFill>
              <a:srgbClr val="00FFCC">
                <a:alpha val="5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ko-KR" sz="1600" b="1"/>
                <a:t>Context</a:t>
              </a:r>
            </a:p>
          </p:txBody>
        </p:sp>
        <p:grpSp>
          <p:nvGrpSpPr>
            <p:cNvPr id="16390" name="Group 6"/>
            <p:cNvGrpSpPr>
              <a:grpSpLocks/>
            </p:cNvGrpSpPr>
            <p:nvPr/>
          </p:nvGrpSpPr>
          <p:grpSpPr bwMode="auto">
            <a:xfrm>
              <a:off x="2782" y="1889"/>
              <a:ext cx="416" cy="393"/>
              <a:chOff x="2782" y="1889"/>
              <a:chExt cx="416" cy="393"/>
            </a:xfrm>
          </p:grpSpPr>
          <p:sp>
            <p:nvSpPr>
              <p:cNvPr id="16388" name="Oval 4"/>
              <p:cNvSpPr>
                <a:spLocks noChangeArrowheads="1"/>
              </p:cNvSpPr>
              <p:nvPr/>
            </p:nvSpPr>
            <p:spPr bwMode="auto">
              <a:xfrm>
                <a:off x="2782" y="1889"/>
                <a:ext cx="416" cy="393"/>
              </a:xfrm>
              <a:prstGeom prst="ellipse">
                <a:avLst/>
              </a:prstGeom>
              <a:solidFill>
                <a:schemeClr val="folHlink">
                  <a:alpha val="50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2834" y="1997"/>
                <a:ext cx="330" cy="183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300" b="1"/>
                  <a:t>CCF</a:t>
                </a:r>
              </a:p>
            </p:txBody>
          </p:sp>
        </p:grpSp>
        <p:grpSp>
          <p:nvGrpSpPr>
            <p:cNvPr id="16393" name="Group 9"/>
            <p:cNvGrpSpPr>
              <a:grpSpLocks/>
            </p:cNvGrpSpPr>
            <p:nvPr/>
          </p:nvGrpSpPr>
          <p:grpSpPr bwMode="auto">
            <a:xfrm>
              <a:off x="2080" y="1889"/>
              <a:ext cx="416" cy="393"/>
              <a:chOff x="2080" y="1889"/>
              <a:chExt cx="416" cy="393"/>
            </a:xfrm>
          </p:grpSpPr>
          <p:sp>
            <p:nvSpPr>
              <p:cNvPr id="16391" name="Oval 7"/>
              <p:cNvSpPr>
                <a:spLocks noChangeArrowheads="1"/>
              </p:cNvSpPr>
              <p:nvPr/>
            </p:nvSpPr>
            <p:spPr bwMode="auto">
              <a:xfrm>
                <a:off x="2080" y="1889"/>
                <a:ext cx="416" cy="393"/>
              </a:xfrm>
              <a:prstGeom prst="ellipse">
                <a:avLst/>
              </a:prstGeom>
              <a:solidFill>
                <a:schemeClr val="folHlink">
                  <a:alpha val="50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392" name="Rectangle 8"/>
              <p:cNvSpPr>
                <a:spLocks noChangeArrowheads="1"/>
              </p:cNvSpPr>
              <p:nvPr/>
            </p:nvSpPr>
            <p:spPr bwMode="auto">
              <a:xfrm>
                <a:off x="2132" y="1998"/>
                <a:ext cx="341" cy="183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300" b="1"/>
                  <a:t>MDL</a:t>
                </a:r>
              </a:p>
            </p:txBody>
          </p:sp>
        </p:grp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2978" y="2479"/>
              <a:ext cx="557" cy="662"/>
            </a:xfrm>
            <a:prstGeom prst="rect">
              <a:avLst/>
            </a:prstGeom>
            <a:gradFill rotWithShape="0">
              <a:gsLst>
                <a:gs pos="0">
                  <a:srgbClr val="006633"/>
                </a:gs>
                <a:gs pos="50000">
                  <a:srgbClr val="006633">
                    <a:gamma/>
                    <a:tint val="70196"/>
                    <a:invGamma/>
                  </a:srgbClr>
                </a:gs>
                <a:gs pos="100000">
                  <a:srgbClr val="006633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r>
                <a:rPr lang="en-US" altLang="ko-KR" sz="1600" b="1"/>
                <a:t>Manage</a:t>
              </a:r>
            </a:p>
          </p:txBody>
        </p:sp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>
              <a:off x="4615" y="2479"/>
              <a:ext cx="552" cy="662"/>
            </a:xfrm>
            <a:prstGeom prst="rect">
              <a:avLst/>
            </a:prstGeom>
            <a:gradFill rotWithShape="0">
              <a:gsLst>
                <a:gs pos="0">
                  <a:srgbClr val="006633"/>
                </a:gs>
                <a:gs pos="50000">
                  <a:srgbClr val="006633">
                    <a:gamma/>
                    <a:tint val="70196"/>
                    <a:invGamma/>
                  </a:srgbClr>
                </a:gs>
                <a:gs pos="100000">
                  <a:srgbClr val="006633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ko-KR" sz="1600" b="1"/>
                <a:t>Control</a:t>
              </a:r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1194" y="3384"/>
              <a:ext cx="3976" cy="219"/>
            </a:xfrm>
            <a:prstGeom prst="rect">
              <a:avLst/>
            </a:prstGeom>
            <a:gradFill rotWithShape="0">
              <a:gsLst>
                <a:gs pos="0">
                  <a:srgbClr val="006633"/>
                </a:gs>
                <a:gs pos="50000">
                  <a:srgbClr val="006633">
                    <a:gamma/>
                    <a:tint val="70196"/>
                    <a:invGamma/>
                  </a:srgbClr>
                </a:gs>
                <a:gs pos="100000">
                  <a:srgbClr val="006633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ko-KR" sz="1600" b="1"/>
                <a:t>Connect</a:t>
              </a:r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1194" y="3611"/>
              <a:ext cx="3976" cy="219"/>
            </a:xfrm>
            <a:prstGeom prst="rect">
              <a:avLst/>
            </a:prstGeom>
            <a:gradFill rotWithShape="0">
              <a:gsLst>
                <a:gs pos="0">
                  <a:srgbClr val="006633"/>
                </a:gs>
                <a:gs pos="50000">
                  <a:srgbClr val="006633">
                    <a:gamma/>
                    <a:tint val="70196"/>
                    <a:invGamma/>
                  </a:srgbClr>
                </a:gs>
                <a:gs pos="100000">
                  <a:srgbClr val="006633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ko-KR" sz="1600" b="1"/>
                <a:t>CIM</a:t>
              </a:r>
              <a:r>
                <a:rPr lang="en-US" altLang="ko-KR" sz="1600" b="1">
                  <a:solidFill>
                    <a:srgbClr val="003300"/>
                  </a:solidFill>
                </a:rPr>
                <a:t> I/O</a:t>
              </a:r>
            </a:p>
          </p:txBody>
        </p:sp>
        <p:sp>
          <p:nvSpPr>
            <p:cNvPr id="16398" name="Rectangle 14"/>
            <p:cNvSpPr>
              <a:spLocks noChangeArrowheads="1"/>
            </p:cNvSpPr>
            <p:nvPr/>
          </p:nvSpPr>
          <p:spPr bwMode="auto">
            <a:xfrm>
              <a:off x="3786" y="1885"/>
              <a:ext cx="568" cy="356"/>
            </a:xfrm>
            <a:prstGeom prst="rect">
              <a:avLst/>
            </a:prstGeom>
            <a:gradFill rotWithShape="0">
              <a:gsLst>
                <a:gs pos="0">
                  <a:srgbClr val="006633"/>
                </a:gs>
                <a:gs pos="50000">
                  <a:srgbClr val="006633">
                    <a:gamma/>
                    <a:tint val="70196"/>
                    <a:invGamma/>
                  </a:srgbClr>
                </a:gs>
                <a:gs pos="100000">
                  <a:srgbClr val="006633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ko-KR" sz="1600" b="1"/>
                <a:t>View</a:t>
              </a:r>
            </a:p>
            <a:p>
              <a:pPr algn="ctr"/>
              <a:r>
                <a:rPr lang="en-US" altLang="ko-KR" sz="1600" b="1"/>
                <a:t>Server</a:t>
              </a:r>
            </a:p>
          </p:txBody>
        </p:sp>
        <p:sp>
          <p:nvSpPr>
            <p:cNvPr id="16399" name="Rectangle 15"/>
            <p:cNvSpPr>
              <a:spLocks noChangeArrowheads="1"/>
            </p:cNvSpPr>
            <p:nvPr/>
          </p:nvSpPr>
          <p:spPr bwMode="auto">
            <a:xfrm>
              <a:off x="3780" y="1250"/>
              <a:ext cx="568" cy="355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shade val="89804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ko-KR" sz="1600" b="1">
                  <a:solidFill>
                    <a:srgbClr val="003300"/>
                  </a:solidFill>
                </a:rPr>
                <a:t>View</a:t>
              </a:r>
            </a:p>
            <a:p>
              <a:pPr algn="ctr"/>
              <a:r>
                <a:rPr lang="en-US" altLang="ko-KR" sz="1600" b="1">
                  <a:solidFill>
                    <a:srgbClr val="003300"/>
                  </a:solidFill>
                </a:rPr>
                <a:t>Client</a:t>
              </a:r>
            </a:p>
          </p:txBody>
        </p:sp>
        <p:sp>
          <p:nvSpPr>
            <p:cNvPr id="16400" name="Rectangle 16"/>
            <p:cNvSpPr>
              <a:spLocks noChangeArrowheads="1"/>
            </p:cNvSpPr>
            <p:nvPr/>
          </p:nvSpPr>
          <p:spPr bwMode="auto">
            <a:xfrm>
              <a:off x="1083" y="2489"/>
              <a:ext cx="690" cy="643"/>
            </a:xfrm>
            <a:prstGeom prst="rect">
              <a:avLst/>
            </a:prstGeom>
            <a:gradFill rotWithShape="0">
              <a:gsLst>
                <a:gs pos="0">
                  <a:srgbClr val="006633"/>
                </a:gs>
                <a:gs pos="50000">
                  <a:srgbClr val="006633">
                    <a:gamma/>
                    <a:tint val="70196"/>
                    <a:invGamma/>
                  </a:srgbClr>
                </a:gs>
                <a:gs pos="100000">
                  <a:srgbClr val="006633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ko-KR" sz="1600" b="1"/>
                <a:t>Collect</a:t>
              </a:r>
            </a:p>
          </p:txBody>
        </p:sp>
        <p:grpSp>
          <p:nvGrpSpPr>
            <p:cNvPr id="16403" name="Group 19"/>
            <p:cNvGrpSpPr>
              <a:grpSpLocks/>
            </p:cNvGrpSpPr>
            <p:nvPr/>
          </p:nvGrpSpPr>
          <p:grpSpPr bwMode="auto">
            <a:xfrm>
              <a:off x="1117" y="1753"/>
              <a:ext cx="416" cy="393"/>
              <a:chOff x="1117" y="1753"/>
              <a:chExt cx="416" cy="393"/>
            </a:xfrm>
          </p:grpSpPr>
          <p:sp>
            <p:nvSpPr>
              <p:cNvPr id="16401" name="Oval 17"/>
              <p:cNvSpPr>
                <a:spLocks noChangeArrowheads="1"/>
              </p:cNvSpPr>
              <p:nvPr/>
            </p:nvSpPr>
            <p:spPr bwMode="auto">
              <a:xfrm>
                <a:off x="1117" y="1753"/>
                <a:ext cx="416" cy="393"/>
              </a:xfrm>
              <a:prstGeom prst="ellipse">
                <a:avLst/>
              </a:prstGeom>
              <a:solidFill>
                <a:schemeClr val="folHlink">
                  <a:alpha val="50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02" name="Rectangle 18"/>
              <p:cNvSpPr>
                <a:spLocks noChangeArrowheads="1"/>
              </p:cNvSpPr>
              <p:nvPr/>
            </p:nvSpPr>
            <p:spPr bwMode="auto">
              <a:xfrm>
                <a:off x="1169" y="1862"/>
                <a:ext cx="330" cy="183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1300" b="1"/>
                  <a:t>DAT</a:t>
                </a:r>
              </a:p>
            </p:txBody>
          </p:sp>
        </p:grp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flipV="1">
              <a:off x="1325" y="2155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5" name="Rectangle 21"/>
            <p:cNvSpPr>
              <a:spLocks noChangeArrowheads="1"/>
            </p:cNvSpPr>
            <p:nvPr/>
          </p:nvSpPr>
          <p:spPr bwMode="auto">
            <a:xfrm>
              <a:off x="1186" y="4041"/>
              <a:ext cx="931" cy="216"/>
            </a:xfrm>
            <a:prstGeom prst="rect">
              <a:avLst/>
            </a:prstGeom>
            <a:gradFill rotWithShape="0">
              <a:gsLst>
                <a:gs pos="0">
                  <a:srgbClr val="006633"/>
                </a:gs>
                <a:gs pos="50000">
                  <a:srgbClr val="006633">
                    <a:gamma/>
                    <a:tint val="70196"/>
                    <a:invGamma/>
                  </a:srgbClr>
                </a:gs>
                <a:gs pos="100000">
                  <a:srgbClr val="006633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ko-KR" sz="1300" b="1"/>
                <a:t>CIMIO SERVER</a:t>
              </a:r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>
              <a:off x="1678" y="3835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>
              <a:off x="2808" y="3835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>
              <a:off x="3952" y="3835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3254" y="3154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>
              <a:off x="4070" y="2246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>
              <a:off x="4886" y="3154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>
              <a:off x="1478" y="3154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>
              <a:off x="4070" y="1610"/>
              <a:ext cx="0" cy="2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>
              <a:off x="3543" y="2789"/>
              <a:ext cx="2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>
              <a:off x="4359" y="2789"/>
              <a:ext cx="2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flipV="1">
              <a:off x="1334" y="1610"/>
              <a:ext cx="0" cy="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>
              <a:off x="1575" y="1610"/>
              <a:ext cx="527" cy="3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8" name="Rectangle 34"/>
            <p:cNvSpPr>
              <a:spLocks noChangeArrowheads="1"/>
            </p:cNvSpPr>
            <p:nvPr/>
          </p:nvSpPr>
          <p:spPr bwMode="auto">
            <a:xfrm>
              <a:off x="2916" y="1250"/>
              <a:ext cx="568" cy="355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shade val="89804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ko-KR" sz="1600" b="1">
                  <a:solidFill>
                    <a:srgbClr val="003300"/>
                  </a:solidFill>
                </a:rPr>
                <a:t>Simulate</a:t>
              </a:r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 flipV="1">
              <a:off x="2288" y="1610"/>
              <a:ext cx="0" cy="2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flipH="1">
              <a:off x="3111" y="1610"/>
              <a:ext cx="95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2487" y="1609"/>
              <a:ext cx="479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>
              <a:off x="2487" y="1610"/>
              <a:ext cx="335" cy="3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>
              <a:off x="3111" y="2246"/>
              <a:ext cx="143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>
              <a:off x="2439" y="2246"/>
              <a:ext cx="527" cy="3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6429" name="Group 45"/>
            <p:cNvGrpSpPr>
              <a:grpSpLocks/>
            </p:cNvGrpSpPr>
            <p:nvPr/>
          </p:nvGrpSpPr>
          <p:grpSpPr bwMode="auto">
            <a:xfrm>
              <a:off x="4796" y="1153"/>
              <a:ext cx="883" cy="357"/>
              <a:chOff x="4796" y="1153"/>
              <a:chExt cx="883" cy="357"/>
            </a:xfrm>
          </p:grpSpPr>
          <p:sp>
            <p:nvSpPr>
              <p:cNvPr id="16425" name="Rectangle 41"/>
              <p:cNvSpPr>
                <a:spLocks noChangeArrowheads="1"/>
              </p:cNvSpPr>
              <p:nvPr/>
            </p:nvSpPr>
            <p:spPr bwMode="auto">
              <a:xfrm>
                <a:off x="4806" y="1172"/>
                <a:ext cx="184" cy="83"/>
              </a:xfrm>
              <a:prstGeom prst="rect">
                <a:avLst/>
              </a:prstGeom>
              <a:gradFill rotWithShape="0">
                <a:gsLst>
                  <a:gs pos="0">
                    <a:srgbClr val="FFFF00">
                      <a:gamma/>
                      <a:shade val="8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26" name="Rectangle 42"/>
              <p:cNvSpPr>
                <a:spLocks noChangeArrowheads="1"/>
              </p:cNvSpPr>
              <p:nvPr/>
            </p:nvSpPr>
            <p:spPr bwMode="auto">
              <a:xfrm>
                <a:off x="4796" y="1359"/>
                <a:ext cx="184" cy="83"/>
              </a:xfrm>
              <a:prstGeom prst="rect">
                <a:avLst/>
              </a:prstGeom>
              <a:gradFill rotWithShape="0">
                <a:gsLst>
                  <a:gs pos="0">
                    <a:srgbClr val="006633"/>
                  </a:gs>
                  <a:gs pos="50000">
                    <a:srgbClr val="006633">
                      <a:gamma/>
                      <a:tint val="70196"/>
                      <a:invGamma/>
                    </a:srgbClr>
                  </a:gs>
                  <a:gs pos="100000">
                    <a:srgbClr val="006633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27" name="Rectangle 43"/>
              <p:cNvSpPr>
                <a:spLocks noChangeArrowheads="1"/>
              </p:cNvSpPr>
              <p:nvPr/>
            </p:nvSpPr>
            <p:spPr bwMode="auto">
              <a:xfrm>
                <a:off x="4998" y="1153"/>
                <a:ext cx="68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altLang="ko-KR" sz="1200" b="1"/>
                  <a:t>Off-line Tool</a:t>
                </a:r>
              </a:p>
            </p:txBody>
          </p:sp>
          <p:sp>
            <p:nvSpPr>
              <p:cNvPr id="16428" name="Rectangle 44"/>
              <p:cNvSpPr>
                <a:spLocks noChangeArrowheads="1"/>
              </p:cNvSpPr>
              <p:nvPr/>
            </p:nvSpPr>
            <p:spPr bwMode="auto">
              <a:xfrm>
                <a:off x="4988" y="1337"/>
                <a:ext cx="67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altLang="ko-KR" sz="1200" b="1"/>
                  <a:t>On-line Tool</a:t>
                </a:r>
              </a:p>
            </p:txBody>
          </p:sp>
        </p:grpSp>
        <p:sp>
          <p:nvSpPr>
            <p:cNvPr id="16430" name="Rectangle 46"/>
            <p:cNvSpPr>
              <a:spLocks noChangeArrowheads="1"/>
            </p:cNvSpPr>
            <p:nvPr/>
          </p:nvSpPr>
          <p:spPr bwMode="auto">
            <a:xfrm>
              <a:off x="2352" y="4039"/>
              <a:ext cx="931" cy="216"/>
            </a:xfrm>
            <a:prstGeom prst="rect">
              <a:avLst/>
            </a:prstGeom>
            <a:gradFill rotWithShape="0">
              <a:gsLst>
                <a:gs pos="0">
                  <a:srgbClr val="006633"/>
                </a:gs>
                <a:gs pos="50000">
                  <a:srgbClr val="006633">
                    <a:gamma/>
                    <a:tint val="70196"/>
                    <a:invGamma/>
                  </a:srgbClr>
                </a:gs>
                <a:gs pos="100000">
                  <a:srgbClr val="006633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ko-KR" sz="1300" b="1"/>
                <a:t>CIMIO SERVER</a:t>
              </a:r>
            </a:p>
          </p:txBody>
        </p:sp>
        <p:sp>
          <p:nvSpPr>
            <p:cNvPr id="16431" name="Rectangle 47"/>
            <p:cNvSpPr>
              <a:spLocks noChangeArrowheads="1"/>
            </p:cNvSpPr>
            <p:nvPr/>
          </p:nvSpPr>
          <p:spPr bwMode="auto">
            <a:xfrm>
              <a:off x="3489" y="4046"/>
              <a:ext cx="931" cy="216"/>
            </a:xfrm>
            <a:prstGeom prst="rect">
              <a:avLst/>
            </a:prstGeom>
            <a:gradFill rotWithShape="0">
              <a:gsLst>
                <a:gs pos="0">
                  <a:srgbClr val="006633"/>
                </a:gs>
                <a:gs pos="50000">
                  <a:srgbClr val="006633">
                    <a:gamma/>
                    <a:tint val="70196"/>
                    <a:invGamma/>
                  </a:srgbClr>
                </a:gs>
                <a:gs pos="100000">
                  <a:srgbClr val="006633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ko-KR" sz="1300" b="1"/>
                <a:t>CIMIO SERVER</a:t>
              </a:r>
            </a:p>
          </p:txBody>
        </p:sp>
        <p:sp>
          <p:nvSpPr>
            <p:cNvPr id="16432" name="Rectangle 48"/>
            <p:cNvSpPr>
              <a:spLocks noChangeArrowheads="1"/>
            </p:cNvSpPr>
            <p:nvPr/>
          </p:nvSpPr>
          <p:spPr bwMode="auto">
            <a:xfrm>
              <a:off x="2044" y="1250"/>
              <a:ext cx="568" cy="355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shade val="89804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ko-KR" sz="1600" b="1">
                  <a:solidFill>
                    <a:srgbClr val="003300"/>
                  </a:solidFill>
                </a:rPr>
                <a:t>Build</a:t>
              </a:r>
            </a:p>
          </p:txBody>
        </p:sp>
        <p:sp>
          <p:nvSpPr>
            <p:cNvPr id="16433" name="Rectangle 49"/>
            <p:cNvSpPr>
              <a:spLocks noChangeArrowheads="1"/>
            </p:cNvSpPr>
            <p:nvPr/>
          </p:nvSpPr>
          <p:spPr bwMode="auto">
            <a:xfrm>
              <a:off x="1107" y="1253"/>
              <a:ext cx="568" cy="355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shade val="89804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ko-KR" sz="1600" b="1">
                  <a:solidFill>
                    <a:srgbClr val="003300"/>
                  </a:solidFill>
                </a:rPr>
                <a:t>Model</a:t>
              </a:r>
            </a:p>
          </p:txBody>
        </p:sp>
        <p:sp>
          <p:nvSpPr>
            <p:cNvPr id="16434" name="Rectangle 50"/>
            <p:cNvSpPr>
              <a:spLocks noChangeArrowheads="1"/>
            </p:cNvSpPr>
            <p:nvPr/>
          </p:nvSpPr>
          <p:spPr bwMode="auto">
            <a:xfrm>
              <a:off x="3700" y="1196"/>
              <a:ext cx="740" cy="11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35" name="Rectangle 51"/>
            <p:cNvSpPr>
              <a:spLocks noChangeArrowheads="1"/>
            </p:cNvSpPr>
            <p:nvPr/>
          </p:nvSpPr>
          <p:spPr bwMode="auto">
            <a:xfrm>
              <a:off x="4444" y="1544"/>
              <a:ext cx="583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400" b="1"/>
                <a:t>Optional</a:t>
              </a:r>
            </a:p>
            <a:p>
              <a:r>
                <a:rPr lang="en-US" altLang="ko-KR" sz="1400" b="1"/>
                <a:t>Human</a:t>
              </a:r>
            </a:p>
            <a:p>
              <a:r>
                <a:rPr lang="en-US" altLang="ko-KR" sz="1400" b="1"/>
                <a:t>Interface</a:t>
              </a:r>
            </a:p>
          </p:txBody>
        </p:sp>
        <p:sp>
          <p:nvSpPr>
            <p:cNvPr id="16436" name="Rectangle 52"/>
            <p:cNvSpPr>
              <a:spLocks noChangeArrowheads="1"/>
            </p:cNvSpPr>
            <p:nvPr/>
          </p:nvSpPr>
          <p:spPr bwMode="auto">
            <a:xfrm>
              <a:off x="2880" y="2404"/>
              <a:ext cx="2417" cy="84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37" name="Rectangle 53"/>
            <p:cNvSpPr>
              <a:spLocks noChangeArrowheads="1"/>
            </p:cNvSpPr>
            <p:nvPr/>
          </p:nvSpPr>
          <p:spPr bwMode="auto">
            <a:xfrm>
              <a:off x="4696" y="2232"/>
              <a:ext cx="6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ko-KR" sz="1400" b="1"/>
                <a:t>Controller</a:t>
              </a:r>
            </a:p>
          </p:txBody>
        </p:sp>
      </p:grp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46FF-AAF9-4D73-B648-31F66E5BCEA9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Collect</a:t>
            </a:r>
          </a:p>
          <a:p>
            <a:pPr lvl="2"/>
            <a:r>
              <a:rPr lang="en-US" altLang="ko-KR"/>
              <a:t>Plant test data collection</a:t>
            </a:r>
          </a:p>
          <a:p>
            <a:r>
              <a:rPr lang="en-US" altLang="ko-KR"/>
              <a:t>Model</a:t>
            </a:r>
          </a:p>
          <a:p>
            <a:pPr lvl="2"/>
            <a:r>
              <a:rPr lang="en-US" altLang="ko-KR"/>
              <a:t>Identify dynamic model</a:t>
            </a:r>
          </a:p>
          <a:p>
            <a:r>
              <a:rPr lang="en-US" altLang="ko-KR"/>
              <a:t>Build</a:t>
            </a:r>
          </a:p>
          <a:p>
            <a:pPr lvl="2"/>
            <a:r>
              <a:rPr lang="en-US" altLang="ko-KR"/>
              <a:t>Define controller, specify tags</a:t>
            </a:r>
          </a:p>
          <a:p>
            <a:r>
              <a:rPr lang="en-US" altLang="ko-KR"/>
              <a:t>Simulate</a:t>
            </a:r>
          </a:p>
          <a:p>
            <a:pPr lvl="2"/>
            <a:r>
              <a:rPr lang="en-US" altLang="ko-KR"/>
              <a:t>Simulate controller, establish tuning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DMCplus Components</a:t>
            </a: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4B1-4B73-4CE6-A6AF-7D2709B9D78E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Control</a:t>
            </a:r>
          </a:p>
          <a:p>
            <a:pPr lvl="1"/>
            <a:r>
              <a:rPr lang="en-US" altLang="ko-KR"/>
              <a:t>DMCplus controller engine</a:t>
            </a:r>
          </a:p>
          <a:p>
            <a:r>
              <a:rPr lang="en-US" altLang="ko-KR"/>
              <a:t>Manage</a:t>
            </a:r>
          </a:p>
          <a:p>
            <a:pPr lvl="1"/>
            <a:r>
              <a:rPr lang="en-US" altLang="ko-KR"/>
              <a:t>Online controller management tool</a:t>
            </a:r>
          </a:p>
          <a:p>
            <a:r>
              <a:rPr lang="en-US" altLang="ko-KR"/>
              <a:t>Context</a:t>
            </a:r>
          </a:p>
          <a:p>
            <a:pPr lvl="1"/>
            <a:r>
              <a:rPr lang="en-US" altLang="ko-KR"/>
              <a:t>Shared memory controller data structure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DMCplus Components</a:t>
            </a: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rue Potential">
  <a:themeElements>
    <a:clrScheme name="True Potential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ue Potential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True Potentia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ue Potenti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ue Potentia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ue Potentia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ue Potentia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ue Potentia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ue Potentia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Designs\True Potential.pot</Template>
  <TotalTime>145</TotalTime>
  <Words>1381</Words>
  <Application>Microsoft PowerPoint</Application>
  <PresentationFormat>화면 슬라이드 쇼(4:3)</PresentationFormat>
  <Paragraphs>538</Paragraphs>
  <Slides>35</Slides>
  <Notes>35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굴림</vt:lpstr>
      <vt:lpstr>Times New Roman</vt:lpstr>
      <vt:lpstr>Arial</vt:lpstr>
      <vt:lpstr>Monotype Sorts</vt:lpstr>
      <vt:lpstr>Arial MT</vt:lpstr>
      <vt:lpstr>Wingdings</vt:lpstr>
      <vt:lpstr>Symbol</vt:lpstr>
      <vt:lpstr>True Potential</vt:lpstr>
      <vt:lpstr>Document</vt:lpstr>
      <vt:lpstr>Microsoft Word 그림</vt:lpstr>
      <vt:lpstr>DMCplus   Features and Functions  </vt:lpstr>
      <vt:lpstr>   DMCplus...AspenTech’s Advanced Control Technology</vt:lpstr>
      <vt:lpstr>Comparison of Technology</vt:lpstr>
      <vt:lpstr>Structure of DMCplus</vt:lpstr>
      <vt:lpstr>DMCplus Off-line Functions</vt:lpstr>
      <vt:lpstr>DMCplus On-line Functions</vt:lpstr>
      <vt:lpstr>Details of DMCplus</vt:lpstr>
      <vt:lpstr>DMCplus Components</vt:lpstr>
      <vt:lpstr>DMCplus Components</vt:lpstr>
      <vt:lpstr>DMCplus Components</vt:lpstr>
      <vt:lpstr>DMCplus-Control Structure</vt:lpstr>
      <vt:lpstr>DMCplus Features</vt:lpstr>
      <vt:lpstr>DMCplus Tuning</vt:lpstr>
      <vt:lpstr>DMCPlus Peformance Issues</vt:lpstr>
      <vt:lpstr>Controller Prediction Routine Update</vt:lpstr>
      <vt:lpstr>Controller Prediction Routine Update</vt:lpstr>
      <vt:lpstr>Linear Program / Dynamic Control Routine</vt:lpstr>
      <vt:lpstr>DMCplus Controller Dynamic Weighting</vt:lpstr>
      <vt:lpstr>Dynamic Weighting</vt:lpstr>
      <vt:lpstr>Dynamic Weighting (con’t.)</vt:lpstr>
      <vt:lpstr>Controller Linear Program With Dynamic Weighting</vt:lpstr>
      <vt:lpstr>CV Limit Ranking</vt:lpstr>
      <vt:lpstr>Transforms</vt:lpstr>
      <vt:lpstr>Standard Transform - Valves</vt:lpstr>
      <vt:lpstr>Standard Transform - Log</vt:lpstr>
      <vt:lpstr>Standard Transform - Piecewise Linear</vt:lpstr>
      <vt:lpstr>Input/Output Calculations</vt:lpstr>
      <vt:lpstr>Calculation Sequence</vt:lpstr>
      <vt:lpstr>Composite Linear Program</vt:lpstr>
      <vt:lpstr>Composite Linear Program</vt:lpstr>
      <vt:lpstr>Subcontrollers</vt:lpstr>
      <vt:lpstr>External Optimizer Targets</vt:lpstr>
      <vt:lpstr>Variable Gains</vt:lpstr>
      <vt:lpstr>DMCplus - The Future</vt:lpstr>
      <vt:lpstr>Long Term Plan for DMCplus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DMCplus</dc:title>
  <dc:creator>Aspen Technolohy</dc:creator>
  <cp:lastModifiedBy>sunklee</cp:lastModifiedBy>
  <cp:revision>7</cp:revision>
  <dcterms:created xsi:type="dcterms:W3CDTF">1997-04-29T16:04:52Z</dcterms:created>
  <dcterms:modified xsi:type="dcterms:W3CDTF">2008-04-11T06:20:58Z</dcterms:modified>
</cp:coreProperties>
</file>