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9CBC-654A-40AD-98BF-7BBF0B8CEB46}" type="datetimeFigureOut">
              <a:rPr lang="sk-SK" smtClean="0"/>
              <a:t>21.04.2019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10A17-A0D3-453D-8F4F-220D9E7346B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31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129B-2A58-4BFA-8FCA-5B2D7406DD56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B093-D1FC-47A8-90AC-3D862AFD300B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D7F4-A188-4DD3-82B6-425588D17A3E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E050-4564-429E-A1A0-6F1302C468B0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B92C-8CC2-44A9-BD56-3879D457C794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5242-FE92-429E-B669-71C377F7DEEB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954A-6E9C-4E12-AA00-13CDF25D9D68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ABD-8BB6-4C29-80D4-9F32A50D92B0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0E3F-6AD3-4A47-B9D6-7C5144D44017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C261-5031-4D73-BC64-B77F36DB0299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CCDD-0D20-4415-B99C-0CDF2580EA9B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58D5-E093-4B11-8579-D5AA49E61077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833E-E349-45EC-B5C1-893E0872C741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0B84-8E21-4CE0-B58A-3A89AFBCB35B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9106-F717-46A7-BD01-051BF1A8C61C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0C8F-EAB4-4BE1-B08E-FF562389FCA6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AD331-AA0F-4CD5-B7F5-41F227DD4CBA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5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2F2D-F120-4D65-96AE-C464E7209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Využitie viacvrstvového </a:t>
            </a:r>
            <a:r>
              <a:rPr lang="sk-SK" dirty="0" err="1"/>
              <a:t>perceptronu</a:t>
            </a:r>
            <a:r>
              <a:rPr lang="sk-SK" dirty="0"/>
              <a:t> na </a:t>
            </a:r>
            <a:r>
              <a:rPr lang="sk-SK" dirty="0" err="1"/>
              <a:t>dataset</a:t>
            </a:r>
            <a:r>
              <a:rPr lang="sk-SK" dirty="0"/>
              <a:t> Top 5000 YouTube kanálov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0DAAB-E184-4C86-821A-4E1FAAB4D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Projekt z Neurónových sietí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E17D7-13A4-4753-AAC4-08F5C2C51B7D}"/>
              </a:ext>
            </a:extLst>
          </p:cNvPr>
          <p:cNvSpPr txBox="1"/>
          <p:nvPr/>
        </p:nvSpPr>
        <p:spPr>
          <a:xfrm>
            <a:off x="9294920" y="6329779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Autor: Bc. Kristián Fodor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38C26-FE10-4D61-8111-7B264F32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81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1D52-5A46-4557-A1F2-3C4D64E0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5	Model a algoritmus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72BB2-082D-4B20-9E8C-5B5ABA5D9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Použijem </a:t>
            </a:r>
            <a:r>
              <a:rPr lang="sk-SK" dirty="0" err="1"/>
              <a:t>MultiLayer</a:t>
            </a:r>
            <a:r>
              <a:rPr lang="sk-SK" dirty="0"/>
              <a:t> </a:t>
            </a:r>
            <a:r>
              <a:rPr lang="sk-SK" dirty="0" err="1"/>
              <a:t>Perceptron</a:t>
            </a:r>
            <a:r>
              <a:rPr lang="sk-SK" dirty="0"/>
              <a:t> (MLP) - </a:t>
            </a:r>
            <a:r>
              <a:rPr lang="sk-SK" dirty="0" err="1"/>
              <a:t>klasifikátor</a:t>
            </a:r>
            <a:r>
              <a:rPr lang="sk-SK" dirty="0"/>
              <a:t> s lineárnym dozorom</a:t>
            </a:r>
          </a:p>
          <a:p>
            <a:r>
              <a:rPr lang="sk-SK" dirty="0" err="1"/>
              <a:t>Klasifikátor</a:t>
            </a:r>
            <a:r>
              <a:rPr lang="sk-SK" dirty="0"/>
              <a:t> - úloha učenia - koreluje funkcie údajov s vlastnosťami triedy s objektmi skupiny údajov. Odlišuje sa od </a:t>
            </a:r>
            <a:r>
              <a:rPr lang="sk-SK" dirty="0" err="1"/>
              <a:t>klastrovania</a:t>
            </a:r>
            <a:r>
              <a:rPr lang="sk-SK" dirty="0"/>
              <a:t>.</a:t>
            </a:r>
          </a:p>
          <a:p>
            <a:r>
              <a:rPr lang="sk-SK" dirty="0" err="1"/>
              <a:t>Perceptron</a:t>
            </a:r>
            <a:r>
              <a:rPr lang="sk-SK" dirty="0"/>
              <a:t> - učiaci algoritmus - </a:t>
            </a:r>
            <a:r>
              <a:rPr lang="sk-SK" dirty="0" err="1"/>
              <a:t>najzákladnejšia</a:t>
            </a:r>
            <a:r>
              <a:rPr lang="sk-SK" dirty="0"/>
              <a:t> forma neurónovej siete: jednoduchý lineárny </a:t>
            </a:r>
            <a:r>
              <a:rPr lang="sk-SK" dirty="0" err="1"/>
              <a:t>klasifikátor</a:t>
            </a:r>
            <a:r>
              <a:rPr lang="sk-SK" dirty="0"/>
              <a:t>.</a:t>
            </a:r>
          </a:p>
          <a:p>
            <a:r>
              <a:rPr lang="sk-SK" dirty="0" err="1"/>
              <a:t>Feedforward</a:t>
            </a:r>
            <a:r>
              <a:rPr lang="sk-SK" dirty="0"/>
              <a:t> = výstup akejkoľvek vrstvy neovplyvní tú istú vrstvu.</a:t>
            </a:r>
          </a:p>
          <a:p>
            <a:r>
              <a:rPr lang="sk-SK" dirty="0" err="1"/>
              <a:t>Perceptron</a:t>
            </a:r>
            <a:r>
              <a:rPr lang="sk-SK" dirty="0"/>
              <a:t> je binárny v tom zmysle, že neurón je aktivovaný funkciou, ktorá vracia booleovské hodnoty (to zodpovedá modelu s dvoma triedami). Váhy sa aktualizujú na základe týchto booleovských hodnôt, takže na korekciu váhy možno použiť len vstup.</a:t>
            </a:r>
          </a:p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27C78-D19F-428A-BF21-568AF40E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4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AC5A5E-64C7-4B3F-B3A7-FA8D4ECC4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668" y="790113"/>
            <a:ext cx="7680664" cy="3840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349FE3-E84B-485F-8454-B0457938A8ED}"/>
              </a:ext>
            </a:extLst>
          </p:cNvPr>
          <p:cNvSpPr txBox="1"/>
          <p:nvPr/>
        </p:nvSpPr>
        <p:spPr>
          <a:xfrm>
            <a:off x="2255668" y="5086905"/>
            <a:ext cx="9770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Na obrázku je Jedno Vrstvový </a:t>
            </a:r>
            <a:r>
              <a:rPr lang="sk-SK" dirty="0" err="1"/>
              <a:t>Perceptron</a:t>
            </a:r>
            <a:r>
              <a:rPr lang="sk-SK" dirty="0"/>
              <a:t> (SLP). </a:t>
            </a:r>
          </a:p>
          <a:p>
            <a:r>
              <a:rPr lang="sk-SK" dirty="0"/>
              <a:t>V mojom príklade používam RELU ako aktivačnú funkciu a </a:t>
            </a:r>
          </a:p>
          <a:p>
            <a:r>
              <a:rPr lang="sk-SK" dirty="0" err="1"/>
              <a:t>stochastický</a:t>
            </a:r>
            <a:r>
              <a:rPr lang="sk-SK" dirty="0"/>
              <a:t> gradient ako optimalizačnú funkciu, ktorá nájde optimálne hodnoty váh.</a:t>
            </a:r>
          </a:p>
          <a:p>
            <a:endParaRPr lang="sk-S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65253-3035-4B42-AC6B-4BA46CDC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50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26AA-9CF2-4CB3-8A9B-1B9A6D8D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307" y="739806"/>
            <a:ext cx="8915400" cy="3777622"/>
          </a:xfrm>
        </p:spPr>
        <p:txBody>
          <a:bodyPr/>
          <a:lstStyle/>
          <a:p>
            <a:r>
              <a:rPr lang="sk-SK" dirty="0" err="1"/>
              <a:t>Multilayer</a:t>
            </a:r>
            <a:r>
              <a:rPr lang="sk-SK" dirty="0"/>
              <a:t> (Viacvrstvový prístup modelovania) - sieť pozostáva z viac ako jednej vrstvy výstupných uzlov, to znamená, že existuje aspoň jedna skrytá vrstva, ktorá odovzdáva vstupy do výstupnej vrstvy.</a:t>
            </a: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3059E-442A-4063-80B9-5A0EF85F2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783" y="1808337"/>
            <a:ext cx="2983647" cy="3241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6E06CC-FD1F-43F4-BF19-9C87D53272E7}"/>
              </a:ext>
            </a:extLst>
          </p:cNvPr>
          <p:cNvSpPr txBox="1"/>
          <p:nvPr/>
        </p:nvSpPr>
        <p:spPr>
          <a:xfrm>
            <a:off x="5584054" y="2628617"/>
            <a:ext cx="60885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MultiLayer</a:t>
            </a:r>
            <a:r>
              <a:rPr lang="sk-SK" dirty="0"/>
              <a:t> </a:t>
            </a:r>
            <a:r>
              <a:rPr lang="sk-SK" dirty="0" err="1"/>
              <a:t>Perceptron</a:t>
            </a:r>
            <a:r>
              <a:rPr lang="sk-SK" dirty="0"/>
              <a:t> (MLP) s jednou skrytou vrstvou.</a:t>
            </a:r>
          </a:p>
          <a:p>
            <a:r>
              <a:rPr lang="sk-SK" dirty="0"/>
              <a:t>Každý neurón v skrytej vrstve transformuje hodnoty z </a:t>
            </a:r>
          </a:p>
          <a:p>
            <a:r>
              <a:rPr lang="sk-SK" dirty="0"/>
              <a:t>predchádzajúcej vrstvy váženým lineárnym súčtom, </a:t>
            </a:r>
          </a:p>
          <a:p>
            <a:r>
              <a:rPr lang="sk-SK" dirty="0"/>
              <a:t>po ktorom nasleduje nelineárna aktivačná funkcia. </a:t>
            </a:r>
          </a:p>
          <a:p>
            <a:r>
              <a:rPr lang="sk-SK" dirty="0"/>
              <a:t>Výstupná vrstva prijíma hodnoty z poslednej skrytej </a:t>
            </a:r>
          </a:p>
          <a:p>
            <a:r>
              <a:rPr lang="sk-SK" dirty="0"/>
              <a:t>vrstvy a transformuje ich na výstupné hodnoty.</a:t>
            </a:r>
          </a:p>
          <a:p>
            <a:endParaRPr lang="sk-S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03A6B-0DDE-40E5-9123-D9ED3EFB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96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C87A-40E4-4E47-A79A-1165E08E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6	Trénovanie modelu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76F307-20DE-4485-AC7C-E469F404D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1369539"/>
            <a:ext cx="8915400" cy="7965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AC7C7B-0B13-4C1D-9C01-BDADD1F57BEA}"/>
              </a:ext>
            </a:extLst>
          </p:cNvPr>
          <p:cNvSpPr txBox="1"/>
          <p:nvPr/>
        </p:nvSpPr>
        <p:spPr>
          <a:xfrm>
            <a:off x="2589212" y="2367678"/>
            <a:ext cx="8915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Solver</a:t>
            </a:r>
            <a:r>
              <a:rPr lang="sk-SK" dirty="0"/>
              <a:t> sme nastavili na </a:t>
            </a:r>
            <a:r>
              <a:rPr lang="sk-SK" dirty="0" err="1"/>
              <a:t>Stochastic</a:t>
            </a:r>
            <a:r>
              <a:rPr lang="sk-SK" dirty="0"/>
              <a:t> Gradient </a:t>
            </a:r>
            <a:r>
              <a:rPr lang="sk-SK" dirty="0" err="1"/>
              <a:t>Descent</a:t>
            </a:r>
            <a:r>
              <a:rPr lang="sk-SK" dirty="0"/>
              <a:t> (SGD) (neskôr Adam) – aktualizuje  hodnoty váh, ktoré minimalizujú stratovú funkciu v kopách. Ako už názov napovedá, SGD používa gradient stratovej funkcie. </a:t>
            </a:r>
          </a:p>
          <a:p>
            <a:endParaRPr lang="sk-SK" dirty="0"/>
          </a:p>
          <a:p>
            <a:r>
              <a:rPr lang="sk-SK" dirty="0" err="1"/>
              <a:t>learning_rate_init</a:t>
            </a:r>
            <a:r>
              <a:rPr lang="sk-SK" dirty="0"/>
              <a:t> = 0.01 - tento parameter riadi veľkosť kroku pri aktualizácii váh a tu je konštantný. Jeho hodnota by nemala byť príliš veľká (nie konvergujúca) ani príliš malá (príliš pomalá).</a:t>
            </a:r>
          </a:p>
          <a:p>
            <a:endParaRPr lang="sk-SK" dirty="0"/>
          </a:p>
          <a:p>
            <a:r>
              <a:rPr lang="sk-SK" dirty="0" err="1"/>
              <a:t>max_iter</a:t>
            </a:r>
            <a:r>
              <a:rPr lang="sk-SK" dirty="0"/>
              <a:t> = 500: maximálny počet epoch (koľkokrát bude každý dátový bod použitý až do konvergencie riešiteľa).</a:t>
            </a:r>
          </a:p>
          <a:p>
            <a:endParaRPr lang="sk-S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7B6120-2A0F-406E-8E8B-731CFEC7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49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15E6BB-C908-475C-9412-C8D4D13BD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314" y="594273"/>
            <a:ext cx="9754445" cy="2011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B0A8FD-3298-4C41-A5C7-8DF650272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825" y="2831977"/>
            <a:ext cx="2484142" cy="3697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05A0A5-AE4F-4109-B792-7CD4EA72CE26}"/>
              </a:ext>
            </a:extLst>
          </p:cNvPr>
          <p:cNvSpPr txBox="1"/>
          <p:nvPr/>
        </p:nvSpPr>
        <p:spPr>
          <a:xfrm>
            <a:off x="6096001" y="3515557"/>
            <a:ext cx="5418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dirty="0"/>
              <a:t>Aktivačná funkcia </a:t>
            </a:r>
            <a:r>
              <a:rPr lang="sk-SK" dirty="0" err="1"/>
              <a:t>Relu</a:t>
            </a:r>
            <a:r>
              <a:rPr lang="sk-SK" dirty="0"/>
              <a:t>: Jednotky v skrytej vrstve aplikujú aktivačnú funkciu na vyvolanie pocitu </a:t>
            </a:r>
            <a:r>
              <a:rPr lang="sk-SK" dirty="0" err="1"/>
              <a:t>nelinearity</a:t>
            </a:r>
            <a:r>
              <a:rPr lang="sk-SK" dirty="0"/>
              <a:t> v sieti. </a:t>
            </a:r>
            <a:r>
              <a:rPr lang="sk-SK" dirty="0" err="1"/>
              <a:t>Relu</a:t>
            </a:r>
            <a:r>
              <a:rPr lang="sk-SK" dirty="0"/>
              <a:t> nám hovorí, ako blízke sú tieto k 1 (1 = objavíme vzor, konkrétne kombináciu prvkov, ktorá vedie k tomuto výstupu). Bez aktivačnej funkcie by NN bola len lineárna regresná funkcia</a:t>
            </a:r>
          </a:p>
          <a:p>
            <a:endParaRPr lang="sk-S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9920C-1467-47BF-898F-8C744103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81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8DF1-D0C0-403C-8597-14BC5FE3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sk-SK" dirty="0"/>
              <a:t>7	Testovanie modelu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1F8066-3008-4ADD-A03E-A842DAD2A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913" y="1627573"/>
            <a:ext cx="4802174" cy="4887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6287-D0AD-4A96-BC95-87A37531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73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9A65-D691-473C-907A-3078FD58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2788555"/>
            <a:ext cx="11987814" cy="1280890"/>
          </a:xfrm>
        </p:spPr>
        <p:txBody>
          <a:bodyPr/>
          <a:lstStyle/>
          <a:p>
            <a:pPr algn="ctr"/>
            <a:r>
              <a:rPr lang="sk-SK" dirty="0"/>
              <a:t>ĎAKUJEM ZA POZORNOSŤ!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EDC62-0954-4D0A-9E0B-133742DB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38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63D0-78A5-4F1B-A3EC-F726EB7C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Použitá literatúra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6FF4-ED28-4FD3-81DB-9E3224FA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SAP, A. </a:t>
            </a:r>
            <a:r>
              <a:rPr lang="en-US" dirty="0"/>
              <a:t>Build your first neural network in Python</a:t>
            </a:r>
            <a:r>
              <a:rPr lang="sk-SK" dirty="0"/>
              <a:t>. [cit. 20-04-2019]. Dostupné na &lt;https://medium.com/@annishared/build-your-first-neural-network-in-python-c80c1afa464&gt;.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382DD-45EF-40CB-9310-B3EF72C2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23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147C-38E0-4759-9415-4AA8EEB5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68905-5618-4417-AD5D-044D07C8D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 action="ppaction://hlinksldjump"/>
              </a:rPr>
              <a:t>1	Očistenie </a:t>
            </a:r>
            <a:r>
              <a:rPr lang="sk-SK" dirty="0" err="1">
                <a:hlinkClick r:id="rId2" action="ppaction://hlinksldjump"/>
              </a:rPr>
              <a:t>datasetu</a:t>
            </a:r>
            <a:endParaRPr lang="sk-SK" dirty="0"/>
          </a:p>
          <a:p>
            <a:r>
              <a:rPr lang="sk-SK" dirty="0">
                <a:hlinkClick r:id="rId3" action="ppaction://hlinksldjump"/>
              </a:rPr>
              <a:t>2	Vizualizácia dát</a:t>
            </a:r>
            <a:endParaRPr lang="sk-SK" dirty="0"/>
          </a:p>
          <a:p>
            <a:r>
              <a:rPr lang="sk-SK" dirty="0">
                <a:hlinkClick r:id="rId4" action="ppaction://hlinksldjump"/>
              </a:rPr>
              <a:t>3	Formulovanie problému a predikčný model</a:t>
            </a:r>
            <a:endParaRPr lang="sk-SK" dirty="0"/>
          </a:p>
          <a:p>
            <a:r>
              <a:rPr lang="sk-SK" dirty="0">
                <a:hlinkClick r:id="rId5" action="ppaction://hlinksldjump"/>
              </a:rPr>
              <a:t>4	Predspracovanie dát</a:t>
            </a:r>
            <a:endParaRPr lang="sk-SK" dirty="0"/>
          </a:p>
          <a:p>
            <a:r>
              <a:rPr lang="sk-SK" dirty="0">
                <a:hlinkClick r:id="rId6" action="ppaction://hlinksldjump"/>
              </a:rPr>
              <a:t>5	Model a algoritmus</a:t>
            </a:r>
            <a:endParaRPr lang="sk-SK" dirty="0"/>
          </a:p>
          <a:p>
            <a:r>
              <a:rPr lang="sk-SK" dirty="0">
                <a:hlinkClick r:id="rId7" action="ppaction://hlinksldjump"/>
              </a:rPr>
              <a:t>6	Trénovanie modelu</a:t>
            </a:r>
            <a:endParaRPr lang="sk-SK" dirty="0"/>
          </a:p>
          <a:p>
            <a:r>
              <a:rPr lang="sk-SK" dirty="0">
                <a:hlinkClick r:id="rId8" action="ppaction://hlinksldjump"/>
              </a:rPr>
              <a:t>7	Testovanie modelu</a:t>
            </a: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08F98-0933-4164-9F37-2D8936C0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22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5698-0BD9-47EE-918F-A4D347F2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	Očistenie </a:t>
            </a:r>
            <a:r>
              <a:rPr lang="sk-SK" dirty="0" err="1"/>
              <a:t>datasetu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F1B46-C15D-428B-BBC3-59E74DBAA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Nechcené znaky v záznamoch ( \n a ,)</a:t>
            </a:r>
          </a:p>
          <a:p>
            <a:r>
              <a:rPr lang="sk-SK" dirty="0" err="1"/>
              <a:t>Predátovanie</a:t>
            </a:r>
            <a:r>
              <a:rPr lang="sk-SK" dirty="0"/>
              <a:t> záznamov, ako </a:t>
            </a:r>
            <a:r>
              <a:rPr lang="sk-SK" dirty="0" err="1"/>
              <a:t>Subscribers</a:t>
            </a:r>
            <a:r>
              <a:rPr lang="sk-SK" dirty="0"/>
              <a:t>, </a:t>
            </a:r>
            <a:r>
              <a:rPr lang="sk-SK" dirty="0" err="1"/>
              <a:t>Views</a:t>
            </a:r>
            <a:r>
              <a:rPr lang="sk-SK" dirty="0"/>
              <a:t>, </a:t>
            </a:r>
            <a:r>
              <a:rPr lang="sk-SK" dirty="0" err="1"/>
              <a:t>Uploads</a:t>
            </a:r>
            <a:r>
              <a:rPr lang="sk-SK" dirty="0"/>
              <a:t> na numerické</a:t>
            </a:r>
          </a:p>
          <a:p>
            <a:r>
              <a:rPr lang="sk-SK" dirty="0"/>
              <a:t>Zmazanie kanálov, ktoré boli vygenerované YouTube-</a:t>
            </a:r>
            <a:r>
              <a:rPr lang="sk-SK" dirty="0" err="1"/>
              <a:t>om</a:t>
            </a:r>
            <a:r>
              <a:rPr lang="sk-SK" dirty="0"/>
              <a:t> ( YouTube </a:t>
            </a:r>
            <a:r>
              <a:rPr lang="sk-SK" dirty="0" err="1"/>
              <a:t>Music</a:t>
            </a:r>
            <a:r>
              <a:rPr lang="sk-SK" dirty="0"/>
              <a:t>, </a:t>
            </a:r>
            <a:r>
              <a:rPr lang="sk-SK" dirty="0" err="1"/>
              <a:t>Youtube</a:t>
            </a:r>
            <a:r>
              <a:rPr lang="sk-SK" dirty="0"/>
              <a:t> </a:t>
            </a:r>
            <a:r>
              <a:rPr lang="sk-SK" dirty="0" err="1"/>
              <a:t>Gaming</a:t>
            </a:r>
            <a:r>
              <a:rPr lang="sk-SK" dirty="0"/>
              <a:t> atď.)</a:t>
            </a:r>
          </a:p>
          <a:p>
            <a:r>
              <a:rPr lang="sk-SK" dirty="0"/>
              <a:t>Odstránenie potencionálnych </a:t>
            </a:r>
            <a:r>
              <a:rPr lang="sk-SK" dirty="0" err="1"/>
              <a:t>NaN</a:t>
            </a:r>
            <a:endParaRPr lang="sk-SK" dirty="0"/>
          </a:p>
          <a:p>
            <a:r>
              <a:rPr lang="sk-SK" dirty="0"/>
              <a:t>Zoradenie podľa </a:t>
            </a:r>
            <a:r>
              <a:rPr lang="sk-SK" dirty="0" err="1"/>
              <a:t>Subscriberov</a:t>
            </a:r>
            <a:r>
              <a:rPr lang="sk-SK" dirty="0"/>
              <a:t> zostupne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723DC-CD05-4862-ABCE-3CBBB23E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26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335779-B153-445D-A788-D66DF5AD4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983" y="1438183"/>
            <a:ext cx="10988681" cy="30042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4B67C9-C903-454C-9837-3C9EBF67C6F6}"/>
              </a:ext>
            </a:extLst>
          </p:cNvPr>
          <p:cNvSpPr txBox="1"/>
          <p:nvPr/>
        </p:nvSpPr>
        <p:spPr>
          <a:xfrm>
            <a:off x="1704513" y="630315"/>
            <a:ext cx="571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dirty="0">
                <a:latin typeface="+mj-lt"/>
                <a:cs typeface="Calibri" panose="020F0502020204030204" pitchFamily="34" charset="0"/>
              </a:rPr>
              <a:t>Hlavička</a:t>
            </a: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 finálneho </a:t>
            </a:r>
            <a:r>
              <a:rPr lang="sk-SK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datasetu</a:t>
            </a:r>
            <a:endParaRPr lang="sk-SK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0F465A-5731-4F1D-853B-96FB58C52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40593">
            <a:off x="9069775" y="4945762"/>
            <a:ext cx="2758378" cy="1526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F367E-7DCA-443A-8E48-DF1CAEC8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29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7F79-F69A-43EF-AC5B-13A6B53E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	Vizualizácia dát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5096D-1B3D-4DCB-8852-1B65EE3B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909" y="1423387"/>
            <a:ext cx="8915400" cy="3777622"/>
          </a:xfrm>
        </p:spPr>
        <p:txBody>
          <a:bodyPr/>
          <a:lstStyle/>
          <a:p>
            <a:r>
              <a:rPr lang="sk-SK" dirty="0"/>
              <a:t>Pre lepšie pochopenie, dáta sme vizualizovali: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8E4FC-0805-4DBB-BC45-7589900ED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292" y="2893158"/>
            <a:ext cx="4244708" cy="2895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7A13C1-1153-42E2-A68A-440DD2EFA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58" y="2011387"/>
            <a:ext cx="4419514" cy="3777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5ED4AF-7AAD-4CCA-8255-22DC0C26AA79}"/>
              </a:ext>
            </a:extLst>
          </p:cNvPr>
          <p:cNvSpPr txBox="1"/>
          <p:nvPr/>
        </p:nvSpPr>
        <p:spPr>
          <a:xfrm>
            <a:off x="1851292" y="5910724"/>
            <a:ext cx="4244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Počet kanálov v </a:t>
            </a:r>
            <a:r>
              <a:rPr lang="sk-SK" dirty="0" err="1"/>
              <a:t>kategóriach</a:t>
            </a:r>
            <a:r>
              <a:rPr lang="sk-SK" dirty="0"/>
              <a:t> </a:t>
            </a:r>
            <a:r>
              <a:rPr lang="sk-SK" dirty="0" err="1"/>
              <a:t>Comedy</a:t>
            </a:r>
            <a:r>
              <a:rPr lang="sk-SK" dirty="0"/>
              <a:t>, </a:t>
            </a:r>
            <a:r>
              <a:rPr lang="sk-SK" dirty="0" err="1"/>
              <a:t>Music</a:t>
            </a:r>
            <a:r>
              <a:rPr lang="sk-SK" dirty="0"/>
              <a:t> a </a:t>
            </a:r>
            <a:r>
              <a:rPr lang="sk-SK" dirty="0" err="1"/>
              <a:t>Entertainment</a:t>
            </a:r>
            <a:endParaRPr lang="sk-S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49ACF-8074-4333-80FC-C65102037B00}"/>
              </a:ext>
            </a:extLst>
          </p:cNvPr>
          <p:cNvSpPr txBox="1"/>
          <p:nvPr/>
        </p:nvSpPr>
        <p:spPr>
          <a:xfrm>
            <a:off x="7143969" y="6049223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Vzťah medzi vlastnosťami a triedami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B9F8F8-4175-4156-8153-E5188E9E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6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883E-8803-4ED0-B513-21C7DE10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3	Formulovanie problému a </a:t>
            </a:r>
            <a:r>
              <a:rPr lang="sk-SK" dirty="0" err="1"/>
              <a:t>predičkný</a:t>
            </a:r>
            <a:r>
              <a:rPr lang="sk-SK" dirty="0"/>
              <a:t> model</a:t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E9542-157D-432A-8F50-1052FA05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Cieľom práce je spracovať a transformovať </a:t>
            </a:r>
            <a:r>
              <a:rPr lang="sk-SK" dirty="0" err="1"/>
              <a:t>dataset</a:t>
            </a:r>
            <a:r>
              <a:rPr lang="sk-SK" dirty="0"/>
              <a:t> YouTube kanálov, aby sa vytvoril model predikcie. Tento model musí predpovedať, v ktorom z troch špecifických typov kanálov bude každý kanál pravdepodobne patriť čo najvyššou presnosťou.</a:t>
            </a: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2CB8F-4CB0-46C2-83C2-A01242B3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979" y="3429000"/>
            <a:ext cx="4491814" cy="255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C22DD5-6351-492D-BD30-565B08C7BBF0}"/>
              </a:ext>
            </a:extLst>
          </p:cNvPr>
          <p:cNvSpPr txBox="1"/>
          <p:nvPr/>
        </p:nvSpPr>
        <p:spPr>
          <a:xfrm>
            <a:off x="4891239" y="6139822"/>
            <a:ext cx="350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Predičkný</a:t>
            </a:r>
            <a:r>
              <a:rPr lang="sk-SK" dirty="0"/>
              <a:t> model na </a:t>
            </a:r>
            <a:r>
              <a:rPr lang="sk-SK" dirty="0" err="1"/>
              <a:t>datasete</a:t>
            </a:r>
            <a:endParaRPr lang="sk-S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FE46A-F588-49B7-80F5-0A1D20A9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2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EA3E-379D-4145-86E7-39259B9A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4	Predspracovanie dát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E1E03-C7E5-43FE-B217-3E0A33ABA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3084"/>
            <a:ext cx="8915400" cy="3777622"/>
          </a:xfrm>
        </p:spPr>
        <p:txBody>
          <a:bodyPr/>
          <a:lstStyle/>
          <a:p>
            <a:r>
              <a:rPr lang="sk-SK" dirty="0"/>
              <a:t>Rozdelenie údajov na tréningové (80%) a na testovacie dáta (20%),</a:t>
            </a:r>
          </a:p>
          <a:p>
            <a:r>
              <a:rPr lang="sk-SK" dirty="0"/>
              <a:t>tréningové údaje - budú obsahovať triedy pre typy kanálov, na naučenie modelu,</a:t>
            </a:r>
          </a:p>
          <a:p>
            <a:r>
              <a:rPr lang="sk-SK" dirty="0"/>
              <a:t>testovacie údaje - obsahujú iba vlastnosti bez tried, na meranie presnosti nášho predikčného modelu.</a:t>
            </a: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EFE9C-431F-4BA0-86FD-F51B1CF4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3429000"/>
            <a:ext cx="8098907" cy="104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040A78-885A-428D-8597-B944EF8C2322}"/>
              </a:ext>
            </a:extLst>
          </p:cNvPr>
          <p:cNvSpPr txBox="1"/>
          <p:nvPr/>
        </p:nvSpPr>
        <p:spPr>
          <a:xfrm>
            <a:off x="2589212" y="4733251"/>
            <a:ext cx="848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Kategorické premenné zakódujeme pomocou </a:t>
            </a:r>
            <a:r>
              <a:rPr lang="sk-SK" dirty="0" err="1"/>
              <a:t>LabelEncoder</a:t>
            </a:r>
            <a:r>
              <a:rPr lang="sk-SK" dirty="0"/>
              <a:t>(), </a:t>
            </a:r>
          </a:p>
          <a:p>
            <a:r>
              <a:rPr lang="sk-SK" dirty="0"/>
              <a:t>pretože predikčný model nemôže pracovať s kategorickými premennými.</a:t>
            </a:r>
          </a:p>
          <a:p>
            <a:endParaRPr lang="sk-S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D36076-597B-4CE9-8B6F-4F0290F5D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5440706"/>
            <a:ext cx="8100000" cy="1125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C0E92-A420-4453-A052-64D4A07E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170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9ADC03-F8DE-449D-B878-8BD205DFC4B9}"/>
              </a:ext>
            </a:extLst>
          </p:cNvPr>
          <p:cNvSpPr txBox="1"/>
          <p:nvPr/>
        </p:nvSpPr>
        <p:spPr>
          <a:xfrm>
            <a:off x="1830248" y="719091"/>
            <a:ext cx="8531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Namiesto 0,1,2 by som chcel mať trojrozmerný vektor. </a:t>
            </a:r>
          </a:p>
          <a:p>
            <a:r>
              <a:rPr lang="sk-SK" dirty="0" err="1"/>
              <a:t>Comedy</a:t>
            </a:r>
            <a:r>
              <a:rPr lang="sk-SK" dirty="0"/>
              <a:t> by teda bola [1,0,0], </a:t>
            </a:r>
            <a:r>
              <a:rPr lang="sk-SK" dirty="0" err="1"/>
              <a:t>Entertainment</a:t>
            </a:r>
            <a:r>
              <a:rPr lang="sk-SK" dirty="0"/>
              <a:t> by bola [0,1,0] a </a:t>
            </a:r>
            <a:r>
              <a:rPr lang="sk-SK" dirty="0" err="1"/>
              <a:t>Music</a:t>
            </a:r>
            <a:r>
              <a:rPr lang="sk-SK" dirty="0"/>
              <a:t> [0,0,1].</a:t>
            </a:r>
          </a:p>
          <a:p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101806-4D14-43A7-8672-1A8B00664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83" y="1461966"/>
            <a:ext cx="9678239" cy="17146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BBF267-FD72-4A76-90C6-A4E30D936FFC}"/>
              </a:ext>
            </a:extLst>
          </p:cNvPr>
          <p:cNvSpPr txBox="1"/>
          <p:nvPr/>
        </p:nvSpPr>
        <p:spPr>
          <a:xfrm>
            <a:off x="1830248" y="3510231"/>
            <a:ext cx="9203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sk-SK" dirty="0"/>
              <a:t>Druhou technikou predspracovania je škálovanie mojich údajov pomocou  </a:t>
            </a:r>
          </a:p>
          <a:p>
            <a:pPr algn="just"/>
            <a:r>
              <a:rPr lang="sk-SK" dirty="0"/>
              <a:t>programu </a:t>
            </a:r>
            <a:r>
              <a:rPr lang="sk-SK" dirty="0" err="1"/>
              <a:t>StandardScaler</a:t>
            </a:r>
            <a:r>
              <a:rPr lang="sk-SK" dirty="0"/>
              <a:t>(), najmä preto, že MLP je citlivý na </a:t>
            </a:r>
          </a:p>
          <a:p>
            <a:pPr algn="just"/>
            <a:r>
              <a:rPr lang="sk-SK" dirty="0"/>
              <a:t>nenormalizované funkcie. To mi pomáha urýchliť algoritmus (gradientový zostup)</a:t>
            </a:r>
          </a:p>
          <a:p>
            <a:pPr algn="just"/>
            <a:r>
              <a:rPr lang="sk-SK" dirty="0"/>
              <a:t>a mať presnejší </a:t>
            </a:r>
            <a:r>
              <a:rPr lang="sk-SK" dirty="0" err="1"/>
              <a:t>klasifikátor</a:t>
            </a:r>
            <a:r>
              <a:rPr lang="sk-SK" dirty="0"/>
              <a:t>.</a:t>
            </a:r>
          </a:p>
          <a:p>
            <a:endParaRPr lang="sk-S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EC38B-7D1F-45EB-8C4A-0FBA9D88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1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3EF5E-92AF-4ADF-B88E-A3B46E27B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608" y="523782"/>
            <a:ext cx="6088783" cy="25951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DE00E-3C3D-4085-9DA7-A0F4528E72C8}"/>
              </a:ext>
            </a:extLst>
          </p:cNvPr>
          <p:cNvSpPr txBox="1"/>
          <p:nvPr/>
        </p:nvSpPr>
        <p:spPr>
          <a:xfrm>
            <a:off x="1703279" y="4229314"/>
            <a:ext cx="5816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Môžem použiť graf, aby som zistil, aké funkcie </a:t>
            </a:r>
          </a:p>
          <a:p>
            <a:r>
              <a:rPr lang="sk-SK" dirty="0"/>
              <a:t>škálovanie  vykonal pre hodnoty údajov. </a:t>
            </a:r>
          </a:p>
          <a:p>
            <a:r>
              <a:rPr lang="sk-SK" dirty="0"/>
              <a:t>Zmenil vlastnosti tak, že majú  vlastnosti </a:t>
            </a:r>
          </a:p>
          <a:p>
            <a:r>
              <a:rPr lang="sk-SK" dirty="0"/>
              <a:t>štandardného normálneho rozdelenia s </a:t>
            </a:r>
          </a:p>
          <a:p>
            <a:r>
              <a:rPr lang="sk-SK" dirty="0"/>
              <a:t>priemerom  nula a štandardnou odchýlkou jednej.</a:t>
            </a:r>
          </a:p>
          <a:p>
            <a:endParaRPr lang="sk-S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2D4C7-3B9E-4752-B6DB-ADB14B726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699" y="3532811"/>
            <a:ext cx="4221846" cy="3147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E6DC6-A2EC-4AA9-9DE0-B0B85344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3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</TotalTime>
  <Words>705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Wisp</vt:lpstr>
      <vt:lpstr>Využitie viacvrstvového perceptronu na dataset Top 5000 YouTube kanálov</vt:lpstr>
      <vt:lpstr>Obsah</vt:lpstr>
      <vt:lpstr>1 Očistenie datasetu</vt:lpstr>
      <vt:lpstr>PowerPoint Presentation</vt:lpstr>
      <vt:lpstr>2 Vizualizácia dát</vt:lpstr>
      <vt:lpstr>3 Formulovanie problému a predičkný model </vt:lpstr>
      <vt:lpstr>4 Predspracovanie dát</vt:lpstr>
      <vt:lpstr>PowerPoint Presentation</vt:lpstr>
      <vt:lpstr>PowerPoint Presentation</vt:lpstr>
      <vt:lpstr>5 Model a algoritmus</vt:lpstr>
      <vt:lpstr>PowerPoint Presentation</vt:lpstr>
      <vt:lpstr>PowerPoint Presentation</vt:lpstr>
      <vt:lpstr>6 Trénovanie modelu</vt:lpstr>
      <vt:lpstr>PowerPoint Presentation</vt:lpstr>
      <vt:lpstr>7 Testovanie modelu</vt:lpstr>
      <vt:lpstr>ĎAKUJEM ZA POZORNOSŤ!</vt:lpstr>
      <vt:lpstr>Použitá literatúra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Využitie viacvrstvového perceptronu na dataset top 5000 YouTube kanálov</dc:title>
  <dc:creator>Cold Thor</dc:creator>
  <cp:lastModifiedBy>Cold Thor</cp:lastModifiedBy>
  <cp:revision>26</cp:revision>
  <dcterms:created xsi:type="dcterms:W3CDTF">2019-04-20T19:14:55Z</dcterms:created>
  <dcterms:modified xsi:type="dcterms:W3CDTF">2019-04-21T09:03:59Z</dcterms:modified>
</cp:coreProperties>
</file>