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3" r:id="rId4"/>
    <p:sldId id="264" r:id="rId5"/>
  </p:sldIdLst>
  <p:sldSz cx="14630400" cy="8229600"/>
  <p:notesSz cx="8229600" cy="14630400"/>
  <p:embeddedFontLst>
    <p:embeddedFont>
      <p:font typeface="Imprint MT Shadow" panose="04020605060303030202" pitchFamily="82" charset="0"/>
      <p:regular r:id="rId7"/>
    </p:embeddedFont>
    <p:embeddedFont>
      <p:font typeface="Instrument Sans Medium" panose="020B0604020202020204" charset="0"/>
      <p:regular r:id="rId8"/>
    </p:embeddedFont>
    <p:embeddedFont>
      <p:font typeface="Instrument Sans Semi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3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4253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colorTemperature colorTemp="59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91C53"/>
                </a:solidFill>
                <a:latin typeface="Imprint MT Shadow" panose="04020605060303030202" pitchFamily="82" charset="0"/>
                <a:ea typeface="Instrument Sans Semi Bold" pitchFamily="34" charset="-122"/>
                <a:cs typeface="Instrument Sans Semi Bold" pitchFamily="34" charset="-120"/>
              </a:rPr>
              <a:t>Website </a:t>
            </a:r>
            <a:r>
              <a:rPr lang="en-US" sz="4450" b="1" dirty="0" err="1">
                <a:solidFill>
                  <a:srgbClr val="091C53"/>
                </a:solidFill>
                <a:latin typeface="Imprint MT Shadow" panose="04020605060303030202" pitchFamily="82" charset="0"/>
                <a:ea typeface="Instrument Sans Semi Bold" pitchFamily="34" charset="-122"/>
                <a:cs typeface="Instrument Sans Semi Bold" pitchFamily="34" charset="-120"/>
              </a:rPr>
              <a:t>Manajemen</a:t>
            </a:r>
            <a:endParaRPr lang="en-US" sz="4450" b="1" dirty="0">
              <a:solidFill>
                <a:srgbClr val="091C53"/>
              </a:solidFill>
              <a:latin typeface="Imprint MT Shadow" panose="04020605060303030202" pitchFamily="82" charset="0"/>
              <a:ea typeface="Instrument Sans Semi Bold" pitchFamily="34" charset="-122"/>
              <a:cs typeface="Instrument Sans Semi Bold" pitchFamily="34" charset="-120"/>
            </a:endParaRP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b="1" dirty="0" err="1">
                <a:solidFill>
                  <a:srgbClr val="091C53"/>
                </a:solidFill>
                <a:latin typeface="Imprint MT Shadow" panose="04020605060303030202" pitchFamily="82" charset="0"/>
                <a:ea typeface="Instrument Sans Semi Bold" pitchFamily="34" charset="-122"/>
                <a:cs typeface="Instrument Sans Semi Bold" pitchFamily="34" charset="-120"/>
              </a:rPr>
              <a:t>Inventaris</a:t>
            </a:r>
            <a:r>
              <a:rPr lang="en-US" sz="4450" b="1" dirty="0">
                <a:solidFill>
                  <a:srgbClr val="091C53"/>
                </a:solidFill>
                <a:latin typeface="Imprint MT Shadow" panose="04020605060303030202" pitchFamily="82" charset="0"/>
                <a:ea typeface="Instrument Sans Semi Bold" pitchFamily="34" charset="-122"/>
                <a:cs typeface="Instrument Sans Semi Bold" pitchFamily="34" charset="-120"/>
              </a:rPr>
              <a:t> Sepatu</a:t>
            </a:r>
            <a:endParaRPr lang="en-US" sz="4450" b="1" dirty="0">
              <a:latin typeface="Imprint MT Shadow" panose="04020605060303030202" pitchFamily="8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706178-E614-6E61-ECBB-87577D0ECDE6}"/>
              </a:ext>
            </a:extLst>
          </p:cNvPr>
          <p:cNvSpPr/>
          <p:nvPr/>
        </p:nvSpPr>
        <p:spPr>
          <a:xfrm>
            <a:off x="12565626" y="7580671"/>
            <a:ext cx="1976284" cy="5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454FD50-7F3B-8B0A-1B4E-108D21D3D105}"/>
              </a:ext>
            </a:extLst>
          </p:cNvPr>
          <p:cNvSpPr/>
          <p:nvPr/>
        </p:nvSpPr>
        <p:spPr>
          <a:xfrm>
            <a:off x="6280190" y="51823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STEVEN</a:t>
            </a:r>
            <a:r>
              <a:rPr lang="en-US" sz="220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(221510006)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6754761" y="84832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Proses </a:t>
            </a:r>
            <a:r>
              <a:rPr lang="en-US" sz="4450" dirty="0" err="1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Inventaris</a:t>
            </a: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Sepatu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091C53"/>
                </a:solidFill>
                <a:latin typeface="Instrument Sans Semi Bold" pitchFamily="34" charset="0"/>
              </a:rPr>
              <a:t>Dengan</a:t>
            </a: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</a:rPr>
              <a:t> Activity Diagram</a:t>
            </a:r>
            <a:endParaRPr lang="en-US" sz="445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A252398-D4C5-6700-66EF-71A4F3631C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76" y="643091"/>
            <a:ext cx="4424037" cy="729249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B176DA98-B20E-38BE-D29F-D047FCD2AC28}"/>
              </a:ext>
            </a:extLst>
          </p:cNvPr>
          <p:cNvSpPr/>
          <p:nvPr/>
        </p:nvSpPr>
        <p:spPr>
          <a:xfrm>
            <a:off x="12565626" y="7580671"/>
            <a:ext cx="1976284" cy="5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4A68A6C-BF48-41B8-783B-9B4F86646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160" y="3544557"/>
            <a:ext cx="3819525" cy="4391025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AB961E20-F119-04DA-8D5C-D03866DACEB6}"/>
              </a:ext>
            </a:extLst>
          </p:cNvPr>
          <p:cNvSpPr/>
          <p:nvPr/>
        </p:nvSpPr>
        <p:spPr>
          <a:xfrm>
            <a:off x="501685" y="643091"/>
            <a:ext cx="233670" cy="233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ID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32ED42-2914-1375-B9B1-3BEC8641AA9B}"/>
              </a:ext>
            </a:extLst>
          </p:cNvPr>
          <p:cNvSpPr/>
          <p:nvPr/>
        </p:nvSpPr>
        <p:spPr>
          <a:xfrm>
            <a:off x="6058495" y="3544557"/>
            <a:ext cx="233670" cy="23367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793551" y="642217"/>
            <a:ext cx="98030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SWOT Website </a:t>
            </a:r>
            <a:r>
              <a:rPr lang="en-US" sz="4450" dirty="0" err="1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Manajemen</a:t>
            </a: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</a:t>
            </a:r>
            <a:r>
              <a:rPr lang="en-US" sz="4450" dirty="0" err="1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Inventaris</a:t>
            </a:r>
            <a:r>
              <a:rPr lang="en-US" sz="4450" dirty="0">
                <a:solidFill>
                  <a:srgbClr val="091C53"/>
                </a:solidFill>
                <a:latin typeface="Instrument Sans Semi Bold" pitchFamily="34" charset="0"/>
                <a:ea typeface="Instrument Sans Semi Bold" pitchFamily="34" charset="-122"/>
                <a:cs typeface="Instrument Sans Semi Bold" pitchFamily="34" charset="-120"/>
              </a:rPr>
              <a:t> Sepatu</a:t>
            </a:r>
            <a:endParaRPr lang="en-US" sz="445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F8AC80B-3BFD-4926-5BD6-5E78EBB011D4}"/>
              </a:ext>
            </a:extLst>
          </p:cNvPr>
          <p:cNvGrpSpPr/>
          <p:nvPr/>
        </p:nvGrpSpPr>
        <p:grpSpPr>
          <a:xfrm>
            <a:off x="793790" y="2090346"/>
            <a:ext cx="6408063" cy="1641497"/>
            <a:chOff x="793790" y="1580044"/>
            <a:chExt cx="6408063" cy="1641497"/>
          </a:xfrm>
        </p:grpSpPr>
        <p:sp>
          <p:nvSpPr>
            <p:cNvPr id="5" name="Shape 2"/>
            <p:cNvSpPr/>
            <p:nvPr/>
          </p:nvSpPr>
          <p:spPr>
            <a:xfrm>
              <a:off x="793790" y="1580044"/>
              <a:ext cx="510302" cy="510302"/>
            </a:xfrm>
            <a:prstGeom prst="roundRect">
              <a:avLst>
                <a:gd name="adj" fmla="val 40005"/>
              </a:avLst>
            </a:prstGeom>
            <a:solidFill>
              <a:srgbClr val="CEE6FD"/>
            </a:solidFill>
            <a:ln/>
          </p:spPr>
          <p:txBody>
            <a:bodyPr/>
            <a:lstStyle/>
            <a:p>
              <a:pPr algn="ctr"/>
              <a:r>
                <a:rPr lang="en-US" sz="2000" b="1" dirty="0"/>
                <a:t>S</a:t>
              </a:r>
              <a:endParaRPr lang="en-ID" sz="2000" b="1" dirty="0"/>
            </a:p>
          </p:txBody>
        </p:sp>
        <p:sp>
          <p:nvSpPr>
            <p:cNvPr id="6" name="Text 3"/>
            <p:cNvSpPr/>
            <p:nvPr/>
          </p:nvSpPr>
          <p:spPr>
            <a:xfrm>
              <a:off x="1530906" y="1580044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1E3063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Strengths (</a:t>
              </a:r>
              <a:r>
                <a:rPr lang="en-US" sz="2200" dirty="0" err="1">
                  <a:solidFill>
                    <a:srgbClr val="1E3063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Kekuatan</a:t>
              </a:r>
              <a:r>
                <a:rPr lang="en-US" sz="2200" dirty="0">
                  <a:solidFill>
                    <a:srgbClr val="1E3063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)</a:t>
              </a:r>
              <a:endParaRPr lang="en-US" sz="2200" dirty="0"/>
            </a:p>
          </p:txBody>
        </p:sp>
        <p:sp>
          <p:nvSpPr>
            <p:cNvPr id="7" name="Text 4"/>
            <p:cNvSpPr/>
            <p:nvPr/>
          </p:nvSpPr>
          <p:spPr>
            <a:xfrm>
              <a:off x="1530906" y="2070462"/>
              <a:ext cx="5670947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>
                <a:lnSpc>
                  <a:spcPts val="2850"/>
                </a:lnSpc>
                <a:buFont typeface="Arial" panose="020B0604020202020204" pitchFamily="34" charset="0"/>
                <a:buChar char="•"/>
              </a:pP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CRUD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sederhana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,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mudah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dikembangkan</a:t>
              </a:r>
              <a:endParaRPr lang="en-US" sz="1750" dirty="0">
                <a:solidFill>
                  <a:srgbClr val="1E3063"/>
                </a:solidFill>
                <a:latin typeface="Instrument Sans Medium" pitchFamily="34" charset="0"/>
              </a:endParaRPr>
            </a:p>
          </p:txBody>
        </p:sp>
        <p:sp>
          <p:nvSpPr>
            <p:cNvPr id="19" name="Text 4">
              <a:extLst>
                <a:ext uri="{FF2B5EF4-FFF2-40B4-BE49-F238E27FC236}">
                  <a16:creationId xmlns:a16="http://schemas.microsoft.com/office/drawing/2014/main" id="{DDA8267E-6F43-BB48-FEDC-C9C94759CF92}"/>
                </a:ext>
              </a:extLst>
            </p:cNvPr>
            <p:cNvSpPr/>
            <p:nvPr/>
          </p:nvSpPr>
          <p:spPr>
            <a:xfrm>
              <a:off x="1530667" y="2480993"/>
              <a:ext cx="5670947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>
                <a:lnSpc>
                  <a:spcPts val="2850"/>
                </a:lnSpc>
                <a:buFont typeface="Arial" panose="020B0604020202020204" pitchFamily="34" charset="0"/>
                <a:buChar char="•"/>
              </a:pP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Memudahkan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pengelolaan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stok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sepatu</a:t>
              </a:r>
              <a:endParaRPr lang="en-US" sz="1750" dirty="0">
                <a:solidFill>
                  <a:srgbClr val="1E3063"/>
                </a:solidFill>
                <a:latin typeface="Instrument Sans Medium" pitchFamily="34" charset="0"/>
              </a:endParaRPr>
            </a:p>
          </p:txBody>
        </p:sp>
        <p:sp>
          <p:nvSpPr>
            <p:cNvPr id="20" name="Text 4">
              <a:extLst>
                <a:ext uri="{FF2B5EF4-FFF2-40B4-BE49-F238E27FC236}">
                  <a16:creationId xmlns:a16="http://schemas.microsoft.com/office/drawing/2014/main" id="{6AEC05B5-D463-AA56-E935-7DD360ABC99D}"/>
                </a:ext>
              </a:extLst>
            </p:cNvPr>
            <p:cNvSpPr/>
            <p:nvPr/>
          </p:nvSpPr>
          <p:spPr>
            <a:xfrm>
              <a:off x="1530906" y="2858638"/>
              <a:ext cx="5670947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>
                <a:lnSpc>
                  <a:spcPts val="2850"/>
                </a:lnSpc>
                <a:buFont typeface="Arial" panose="020B0604020202020204" pitchFamily="34" charset="0"/>
                <a:buChar char="•"/>
              </a:pP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Struktur database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simpel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 dan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ringan</a:t>
              </a:r>
              <a:endParaRPr lang="en-US" sz="1750" dirty="0">
                <a:solidFill>
                  <a:srgbClr val="1E3063"/>
                </a:solidFill>
                <a:latin typeface="Instrument Sans Medium" pitchFamily="34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C53FD12-3196-3DD7-8FDA-D76E0076B290}"/>
              </a:ext>
            </a:extLst>
          </p:cNvPr>
          <p:cNvGrpSpPr/>
          <p:nvPr/>
        </p:nvGrpSpPr>
        <p:grpSpPr>
          <a:xfrm>
            <a:off x="7428667" y="2090346"/>
            <a:ext cx="6408063" cy="1636597"/>
            <a:chOff x="7428667" y="1580044"/>
            <a:chExt cx="6408063" cy="1636597"/>
          </a:xfrm>
        </p:grpSpPr>
        <p:sp>
          <p:nvSpPr>
            <p:cNvPr id="8" name="Shape 5"/>
            <p:cNvSpPr/>
            <p:nvPr/>
          </p:nvSpPr>
          <p:spPr>
            <a:xfrm>
              <a:off x="7428667" y="1580044"/>
              <a:ext cx="510302" cy="510302"/>
            </a:xfrm>
            <a:prstGeom prst="roundRect">
              <a:avLst>
                <a:gd name="adj" fmla="val 40005"/>
              </a:avLst>
            </a:prstGeom>
            <a:solidFill>
              <a:srgbClr val="CEE6FD"/>
            </a:solidFill>
            <a:ln/>
          </p:spPr>
          <p:txBody>
            <a:bodyPr/>
            <a:lstStyle/>
            <a:p>
              <a:pPr algn="ctr"/>
              <a:r>
                <a:rPr lang="en-US" sz="2000" b="1" dirty="0"/>
                <a:t>W</a:t>
              </a:r>
              <a:endParaRPr lang="en-ID" sz="2000" b="1" dirty="0"/>
            </a:p>
          </p:txBody>
        </p:sp>
        <p:sp>
          <p:nvSpPr>
            <p:cNvPr id="9" name="Text 6"/>
            <p:cNvSpPr/>
            <p:nvPr/>
          </p:nvSpPr>
          <p:spPr>
            <a:xfrm>
              <a:off x="8165783" y="1580044"/>
              <a:ext cx="3552944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1E3063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Weaknesses (Kelemahan)</a:t>
              </a:r>
              <a:endParaRPr lang="en-US" sz="2200" dirty="0"/>
            </a:p>
          </p:txBody>
        </p:sp>
        <p:sp>
          <p:nvSpPr>
            <p:cNvPr id="27" name="Text 4">
              <a:extLst>
                <a:ext uri="{FF2B5EF4-FFF2-40B4-BE49-F238E27FC236}">
                  <a16:creationId xmlns:a16="http://schemas.microsoft.com/office/drawing/2014/main" id="{06AD5FAA-BFA8-F75C-97BA-1AD4EFC5A561}"/>
                </a:ext>
              </a:extLst>
            </p:cNvPr>
            <p:cNvSpPr/>
            <p:nvPr/>
          </p:nvSpPr>
          <p:spPr>
            <a:xfrm>
              <a:off x="8165783" y="2070462"/>
              <a:ext cx="5670947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>
                <a:lnSpc>
                  <a:spcPts val="2850"/>
                </a:lnSpc>
                <a:buFont typeface="Arial" panose="020B0604020202020204" pitchFamily="34" charset="0"/>
                <a:buChar char="•"/>
              </a:pP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Belum mobile friendly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jika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tidak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dioptimasi</a:t>
              </a:r>
              <a:endParaRPr lang="en-US" sz="1750" dirty="0">
                <a:solidFill>
                  <a:srgbClr val="1E3063"/>
                </a:solidFill>
                <a:latin typeface="Instrument Sans Medium" pitchFamily="34" charset="0"/>
              </a:endParaRPr>
            </a:p>
          </p:txBody>
        </p:sp>
        <p:sp>
          <p:nvSpPr>
            <p:cNvPr id="31" name="Text 4">
              <a:extLst>
                <a:ext uri="{FF2B5EF4-FFF2-40B4-BE49-F238E27FC236}">
                  <a16:creationId xmlns:a16="http://schemas.microsoft.com/office/drawing/2014/main" id="{F7749A4E-04B3-8F0E-2F33-38ADA8C70EF7}"/>
                </a:ext>
              </a:extLst>
            </p:cNvPr>
            <p:cNvSpPr/>
            <p:nvPr/>
          </p:nvSpPr>
          <p:spPr>
            <a:xfrm>
              <a:off x="8165783" y="2462100"/>
              <a:ext cx="5670947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>
                <a:lnSpc>
                  <a:spcPts val="2850"/>
                </a:lnSpc>
                <a:buFont typeface="Arial" panose="020B0604020202020204" pitchFamily="34" charset="0"/>
                <a:buChar char="•"/>
              </a:pP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Rentan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terhadap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serangan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 (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contoh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: SQL Injection)</a:t>
              </a:r>
            </a:p>
          </p:txBody>
        </p:sp>
        <p:sp>
          <p:nvSpPr>
            <p:cNvPr id="35" name="Text 4">
              <a:extLst>
                <a:ext uri="{FF2B5EF4-FFF2-40B4-BE49-F238E27FC236}">
                  <a16:creationId xmlns:a16="http://schemas.microsoft.com/office/drawing/2014/main" id="{DF9EDBB8-D6AA-2498-628B-35D0B299BE54}"/>
                </a:ext>
              </a:extLst>
            </p:cNvPr>
            <p:cNvSpPr/>
            <p:nvPr/>
          </p:nvSpPr>
          <p:spPr>
            <a:xfrm>
              <a:off x="8165544" y="2853738"/>
              <a:ext cx="5670947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>
                <a:lnSpc>
                  <a:spcPts val="2850"/>
                </a:lnSpc>
                <a:buFont typeface="Arial" panose="020B0604020202020204" pitchFamily="34" charset="0"/>
                <a:buChar char="•"/>
              </a:pP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Performa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bisa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menurun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jika</a:t>
              </a:r>
              <a:r>
                <a:rPr lang="en-US" sz="1750" dirty="0">
                  <a:solidFill>
                    <a:srgbClr val="1E3063"/>
                  </a:solidFill>
                  <a:latin typeface="Instrument Sans Medium" pitchFamily="34" charset="0"/>
                </a:rPr>
                <a:t> data </a:t>
              </a:r>
              <a:r>
                <a:rPr lang="en-US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banyak</a:t>
              </a:r>
              <a:endParaRPr lang="en-US" sz="1750" dirty="0">
                <a:solidFill>
                  <a:srgbClr val="1E3063"/>
                </a:solidFill>
                <a:latin typeface="Instrument Sans Medium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B21921-5E58-3EA8-1F9D-DB641FA231D6}"/>
              </a:ext>
            </a:extLst>
          </p:cNvPr>
          <p:cNvGrpSpPr/>
          <p:nvPr/>
        </p:nvGrpSpPr>
        <p:grpSpPr>
          <a:xfrm>
            <a:off x="793551" y="4447937"/>
            <a:ext cx="6408302" cy="1216051"/>
            <a:chOff x="793551" y="3937635"/>
            <a:chExt cx="6408302" cy="1216051"/>
          </a:xfrm>
        </p:grpSpPr>
        <p:sp>
          <p:nvSpPr>
            <p:cNvPr id="11" name="Shape 8"/>
            <p:cNvSpPr/>
            <p:nvPr/>
          </p:nvSpPr>
          <p:spPr>
            <a:xfrm>
              <a:off x="793551" y="3937635"/>
              <a:ext cx="510302" cy="510302"/>
            </a:xfrm>
            <a:prstGeom prst="roundRect">
              <a:avLst>
                <a:gd name="adj" fmla="val 40005"/>
              </a:avLst>
            </a:prstGeom>
            <a:solidFill>
              <a:srgbClr val="CEE6FD"/>
            </a:solidFill>
            <a:ln/>
          </p:spPr>
          <p:txBody>
            <a:bodyPr/>
            <a:lstStyle/>
            <a:p>
              <a:pPr algn="ctr"/>
              <a:r>
                <a:rPr lang="en-US" sz="2000" b="1"/>
                <a:t>O</a:t>
              </a:r>
              <a:endParaRPr lang="en-ID" sz="2000" b="1" dirty="0"/>
            </a:p>
          </p:txBody>
        </p:sp>
        <p:sp>
          <p:nvSpPr>
            <p:cNvPr id="12" name="Text 9"/>
            <p:cNvSpPr/>
            <p:nvPr/>
          </p:nvSpPr>
          <p:spPr>
            <a:xfrm>
              <a:off x="1530667" y="393763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dirty="0">
                  <a:solidFill>
                    <a:srgbClr val="1E3063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Opportunities (</a:t>
              </a:r>
              <a:r>
                <a:rPr lang="en-US" sz="2200" dirty="0" err="1">
                  <a:solidFill>
                    <a:srgbClr val="1E3063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Peluang</a:t>
              </a:r>
              <a:r>
                <a:rPr lang="en-US" sz="2200" dirty="0">
                  <a:solidFill>
                    <a:srgbClr val="1E3063"/>
                  </a:solidFill>
                  <a:latin typeface="Instrument Sans Semi Bold" pitchFamily="34" charset="0"/>
                  <a:ea typeface="Instrument Sans Semi Bold" pitchFamily="34" charset="-122"/>
                  <a:cs typeface="Instrument Sans Semi Bold" pitchFamily="34" charset="-120"/>
                </a:rPr>
                <a:t>)</a:t>
              </a:r>
              <a:endParaRPr lang="en-US" sz="2200" dirty="0"/>
            </a:p>
          </p:txBody>
        </p:sp>
        <p:sp>
          <p:nvSpPr>
            <p:cNvPr id="13" name="Text 10"/>
            <p:cNvSpPr/>
            <p:nvPr/>
          </p:nvSpPr>
          <p:spPr>
            <a:xfrm>
              <a:off x="1530667" y="4427880"/>
              <a:ext cx="5670947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>
                <a:lnSpc>
                  <a:spcPts val="2850"/>
                </a:lnSpc>
                <a:buFont typeface="Arial" panose="020B0604020202020204" pitchFamily="34" charset="0"/>
                <a:buChar char="•"/>
              </a:pPr>
              <a:r>
                <a:rPr lang="en-ID" sz="1750" dirty="0">
                  <a:solidFill>
                    <a:srgbClr val="1E3063"/>
                  </a:solidFill>
                  <a:latin typeface="Instrument Sans Medium" pitchFamily="34" charset="0"/>
                </a:rPr>
                <a:t>Bisa </a:t>
              </a:r>
              <a:r>
                <a:rPr lang="en-ID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dikembangkan</a:t>
              </a:r>
              <a:r>
                <a:rPr lang="en-ID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ID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jadi</a:t>
              </a:r>
              <a:r>
                <a:rPr lang="en-ID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ID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sistem</a:t>
              </a:r>
              <a:r>
                <a:rPr lang="en-ID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ID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gudang</a:t>
              </a:r>
              <a:r>
                <a:rPr lang="en-ID" sz="1750" dirty="0">
                  <a:solidFill>
                    <a:srgbClr val="1E3063"/>
                  </a:solidFill>
                  <a:latin typeface="Instrument Sans Medium" pitchFamily="34" charset="0"/>
                </a:rPr>
                <a:t>/toko online</a:t>
              </a:r>
              <a:endParaRPr lang="en-US" sz="1750" dirty="0">
                <a:solidFill>
                  <a:srgbClr val="1E3063"/>
                </a:solidFill>
                <a:latin typeface="Instrument Sans Medium" pitchFamily="34" charset="0"/>
              </a:endParaRPr>
            </a:p>
          </p:txBody>
        </p:sp>
        <p:sp>
          <p:nvSpPr>
            <p:cNvPr id="36" name="Text 10">
              <a:extLst>
                <a:ext uri="{FF2B5EF4-FFF2-40B4-BE49-F238E27FC236}">
                  <a16:creationId xmlns:a16="http://schemas.microsoft.com/office/drawing/2014/main" id="{68DBB5B7-BC5C-0496-5FB1-6E6C297E2D2E}"/>
                </a:ext>
              </a:extLst>
            </p:cNvPr>
            <p:cNvSpPr/>
            <p:nvPr/>
          </p:nvSpPr>
          <p:spPr>
            <a:xfrm>
              <a:off x="1530906" y="4790783"/>
              <a:ext cx="5670947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>
                <a:lnSpc>
                  <a:spcPts val="2850"/>
                </a:lnSpc>
                <a:buFont typeface="Arial" panose="020B0604020202020204" pitchFamily="34" charset="0"/>
                <a:buChar char="•"/>
              </a:pPr>
              <a:r>
                <a:rPr lang="en-ID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Potensi</a:t>
              </a:r>
              <a:r>
                <a:rPr lang="en-ID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ID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integrasi</a:t>
              </a:r>
              <a:r>
                <a:rPr lang="en-ID" sz="1750" dirty="0">
                  <a:solidFill>
                    <a:srgbClr val="1E3063"/>
                  </a:solidFill>
                  <a:latin typeface="Instrument Sans Medium" pitchFamily="34" charset="0"/>
                </a:rPr>
                <a:t> </a:t>
              </a:r>
              <a:r>
                <a:rPr lang="en-ID" sz="1750" dirty="0" err="1">
                  <a:solidFill>
                    <a:srgbClr val="1E3063"/>
                  </a:solidFill>
                  <a:latin typeface="Instrument Sans Medium" pitchFamily="34" charset="0"/>
                </a:rPr>
                <a:t>dengan</a:t>
              </a:r>
              <a:r>
                <a:rPr lang="en-ID" sz="1750" dirty="0">
                  <a:solidFill>
                    <a:srgbClr val="1E3063"/>
                  </a:solidFill>
                  <a:latin typeface="Instrument Sans Medium" pitchFamily="34" charset="0"/>
                </a:rPr>
                <a:t> e-commerce</a:t>
              </a:r>
              <a:endParaRPr lang="en-US" sz="1750" dirty="0">
                <a:solidFill>
                  <a:srgbClr val="1E3063"/>
                </a:solidFill>
                <a:latin typeface="Instrument Sans Medium" pitchFamily="34" charset="0"/>
              </a:endParaRP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42AB1F3-A598-EA20-A20C-E0BC6A7C0712}"/>
              </a:ext>
            </a:extLst>
          </p:cNvPr>
          <p:cNvGrpSpPr/>
          <p:nvPr/>
        </p:nvGrpSpPr>
        <p:grpSpPr>
          <a:xfrm>
            <a:off x="7428667" y="4447937"/>
            <a:ext cx="6408063" cy="1573130"/>
            <a:chOff x="7428667" y="3937635"/>
            <a:chExt cx="6408063" cy="1573130"/>
          </a:xfrm>
        </p:grpSpPr>
        <p:sp>
          <p:nvSpPr>
            <p:cNvPr id="14" name="Shape 11"/>
            <p:cNvSpPr/>
            <p:nvPr/>
          </p:nvSpPr>
          <p:spPr>
            <a:xfrm>
              <a:off x="7428667" y="3937635"/>
              <a:ext cx="510302" cy="510302"/>
            </a:xfrm>
            <a:prstGeom prst="roundRect">
              <a:avLst>
                <a:gd name="adj" fmla="val 40005"/>
              </a:avLst>
            </a:prstGeom>
            <a:solidFill>
              <a:srgbClr val="CEE6FD"/>
            </a:solidFill>
            <a:ln/>
          </p:spPr>
          <p:txBody>
            <a:bodyPr/>
            <a:lstStyle/>
            <a:p>
              <a:pPr algn="ctr"/>
              <a:r>
                <a:rPr lang="en-US" sz="2000" b="1" dirty="0"/>
                <a:t>T</a:t>
              </a:r>
              <a:endParaRPr lang="en-ID" sz="2000" b="1" dirty="0"/>
            </a:p>
          </p:txBody>
        </p:sp>
        <p:sp>
          <p:nvSpPr>
            <p:cNvPr id="15" name="Text 12"/>
            <p:cNvSpPr/>
            <p:nvPr/>
          </p:nvSpPr>
          <p:spPr>
            <a:xfrm>
              <a:off x="8165783" y="3937635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>
                <a:lnSpc>
                  <a:spcPts val="2750"/>
                </a:lnSpc>
              </a:pPr>
              <a:r>
                <a:rPr lang="en-ID" sz="2200" dirty="0">
                  <a:solidFill>
                    <a:srgbClr val="1E3063"/>
                  </a:solidFill>
                  <a:latin typeface="Instrument Sans Semi Bold" pitchFamily="34" charset="0"/>
                </a:rPr>
                <a:t>Threats (</a:t>
              </a:r>
              <a:r>
                <a:rPr lang="en-ID" sz="2200" dirty="0" err="1">
                  <a:solidFill>
                    <a:srgbClr val="1E3063"/>
                  </a:solidFill>
                  <a:latin typeface="Instrument Sans Semi Bold" pitchFamily="34" charset="0"/>
                </a:rPr>
                <a:t>Ancaman</a:t>
              </a:r>
              <a:r>
                <a:rPr lang="en-ID" sz="2200" dirty="0">
                  <a:solidFill>
                    <a:srgbClr val="1E3063"/>
                  </a:solidFill>
                  <a:latin typeface="Instrument Sans Semi Bold" pitchFamily="34" charset="0"/>
                </a:rPr>
                <a:t>)</a:t>
              </a:r>
            </a:p>
          </p:txBody>
        </p:sp>
        <p:sp>
          <p:nvSpPr>
            <p:cNvPr id="16" name="Text 13"/>
            <p:cNvSpPr/>
            <p:nvPr/>
          </p:nvSpPr>
          <p:spPr>
            <a:xfrm>
              <a:off x="8165783" y="4428053"/>
              <a:ext cx="5670947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>
                <a:lnSpc>
                  <a:spcPts val="2850"/>
                </a:lnSpc>
                <a:buFont typeface="Arial" panose="020B0604020202020204" pitchFamily="34" charset="0"/>
                <a:buChar char="•"/>
              </a:pPr>
              <a:r>
                <a:rPr lang="fi-FI" sz="1750" dirty="0">
                  <a:solidFill>
                    <a:srgbClr val="1E3063"/>
                  </a:solidFill>
                  <a:latin typeface="Instrument Sans Medium" pitchFamily="34" charset="0"/>
                </a:rPr>
                <a:t>Risiko kehilangan data tanpa backup</a:t>
              </a:r>
              <a:endParaRPr lang="en-US" sz="1750" dirty="0">
                <a:solidFill>
                  <a:srgbClr val="1E3063"/>
                </a:solidFill>
                <a:latin typeface="Instrument Sans Medium" pitchFamily="34" charset="0"/>
              </a:endParaRPr>
            </a:p>
          </p:txBody>
        </p:sp>
        <p:sp>
          <p:nvSpPr>
            <p:cNvPr id="37" name="Text 13">
              <a:extLst>
                <a:ext uri="{FF2B5EF4-FFF2-40B4-BE49-F238E27FC236}">
                  <a16:creationId xmlns:a16="http://schemas.microsoft.com/office/drawing/2014/main" id="{D65C0F50-96EB-67B3-7B41-F58573467881}"/>
                </a:ext>
              </a:extLst>
            </p:cNvPr>
            <p:cNvSpPr/>
            <p:nvPr/>
          </p:nvSpPr>
          <p:spPr>
            <a:xfrm>
              <a:off x="8165543" y="4790782"/>
              <a:ext cx="5670947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>
                <a:lnSpc>
                  <a:spcPts val="2850"/>
                </a:lnSpc>
                <a:buFont typeface="Arial" panose="020B0604020202020204" pitchFamily="34" charset="0"/>
                <a:buChar char="•"/>
              </a:pPr>
              <a:r>
                <a:rPr lang="fi-FI" sz="1750" dirty="0">
                  <a:solidFill>
                    <a:srgbClr val="1E3063"/>
                  </a:solidFill>
                  <a:latin typeface="Instrument Sans Medium" pitchFamily="34" charset="0"/>
                </a:rPr>
                <a:t>Banyak pesaing dengan sistem inventory berbasis cloud</a:t>
              </a:r>
              <a:endParaRPr lang="en-US" sz="1750" dirty="0">
                <a:solidFill>
                  <a:srgbClr val="1E3063"/>
                </a:solidFill>
                <a:latin typeface="Instrument Sans Medium" pitchFamily="34" charset="0"/>
              </a:endParaRPr>
            </a:p>
          </p:txBody>
        </p:sp>
        <p:sp>
          <p:nvSpPr>
            <p:cNvPr id="38" name="Text 13">
              <a:extLst>
                <a:ext uri="{FF2B5EF4-FFF2-40B4-BE49-F238E27FC236}">
                  <a16:creationId xmlns:a16="http://schemas.microsoft.com/office/drawing/2014/main" id="{41B0C01E-BC76-58A8-D2E3-B0AF591ECD14}"/>
                </a:ext>
              </a:extLst>
            </p:cNvPr>
            <p:cNvSpPr/>
            <p:nvPr/>
          </p:nvSpPr>
          <p:spPr>
            <a:xfrm>
              <a:off x="8165783" y="5147862"/>
              <a:ext cx="5670947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285750" indent="-285750">
                <a:lnSpc>
                  <a:spcPts val="2850"/>
                </a:lnSpc>
                <a:buFont typeface="Arial" panose="020B0604020202020204" pitchFamily="34" charset="0"/>
                <a:buChar char="•"/>
              </a:pPr>
              <a:r>
                <a:rPr lang="fi-FI" sz="1750" dirty="0">
                  <a:solidFill>
                    <a:srgbClr val="1E3063"/>
                  </a:solidFill>
                  <a:latin typeface="Instrument Sans Medium" pitchFamily="34" charset="0"/>
                </a:rPr>
                <a:t>Ancaman keamanan data</a:t>
              </a:r>
              <a:endParaRPr lang="en-US" sz="1750" dirty="0">
                <a:solidFill>
                  <a:srgbClr val="1E3063"/>
                </a:solidFill>
                <a:latin typeface="Instrument Sans Medium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10BC724D-7322-35F5-6436-FB7394201D87}"/>
              </a:ext>
            </a:extLst>
          </p:cNvPr>
          <p:cNvSpPr/>
          <p:nvPr/>
        </p:nvSpPr>
        <p:spPr>
          <a:xfrm>
            <a:off x="12565626" y="7580671"/>
            <a:ext cx="1976284" cy="5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76E8554-1DC4-1A57-31F4-07FCF2B9271E}"/>
              </a:ext>
            </a:extLst>
          </p:cNvPr>
          <p:cNvSpPr/>
          <p:nvPr/>
        </p:nvSpPr>
        <p:spPr>
          <a:xfrm>
            <a:off x="12565626" y="7580671"/>
            <a:ext cx="1976284" cy="5604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ext 0">
            <a:extLst>
              <a:ext uri="{FF2B5EF4-FFF2-40B4-BE49-F238E27FC236}">
                <a16:creationId xmlns:a16="http://schemas.microsoft.com/office/drawing/2014/main" id="{324C8248-6618-712B-F930-EE3A89A1AAC7}"/>
              </a:ext>
            </a:extLst>
          </p:cNvPr>
          <p:cNvSpPr/>
          <p:nvPr/>
        </p:nvSpPr>
        <p:spPr>
          <a:xfrm>
            <a:off x="3313471" y="2616894"/>
            <a:ext cx="8003458" cy="154536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600" b="1" dirty="0">
                <a:solidFill>
                  <a:srgbClr val="091C53"/>
                </a:solidFill>
                <a:latin typeface="Imprint MT Shadow" panose="04020605060303030202" pitchFamily="82" charset="0"/>
                <a:ea typeface="Instrument Sans Semi Bold" pitchFamily="34" charset="-122"/>
                <a:cs typeface="Instrument Sans Semi Bold" pitchFamily="34" charset="-120"/>
              </a:rPr>
              <a:t>TERIMA KASIH</a:t>
            </a:r>
            <a:endParaRPr lang="en-US" sz="6600" b="1" dirty="0">
              <a:latin typeface="Imprint MT Shadow" panose="040206050603030302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292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108</Words>
  <Application>Microsoft Office PowerPoint</Application>
  <PresentationFormat>Custom</PresentationFormat>
  <Paragraphs>31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Instrument Sans Semi Bold</vt:lpstr>
      <vt:lpstr>Instrument Sans Medium</vt:lpstr>
      <vt:lpstr>Imprint MT Shadow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ColdX Steven</cp:lastModifiedBy>
  <cp:revision>2</cp:revision>
  <dcterms:created xsi:type="dcterms:W3CDTF">2025-04-28T09:37:49Z</dcterms:created>
  <dcterms:modified xsi:type="dcterms:W3CDTF">2025-04-28T10:12:53Z</dcterms:modified>
</cp:coreProperties>
</file>