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3" r:id="rId2"/>
    <p:sldId id="559" r:id="rId3"/>
    <p:sldId id="551" r:id="rId4"/>
    <p:sldId id="552" r:id="rId5"/>
    <p:sldId id="553" r:id="rId6"/>
    <p:sldId id="567" r:id="rId7"/>
    <p:sldId id="555" r:id="rId8"/>
    <p:sldId id="568" r:id="rId9"/>
    <p:sldId id="556" r:id="rId10"/>
    <p:sldId id="560" r:id="rId11"/>
    <p:sldId id="557" r:id="rId12"/>
    <p:sldId id="572" r:id="rId13"/>
    <p:sldId id="563" r:id="rId14"/>
    <p:sldId id="566" r:id="rId15"/>
    <p:sldId id="571" r:id="rId16"/>
    <p:sldId id="573" r:id="rId17"/>
    <p:sldId id="558" r:id="rId18"/>
    <p:sldId id="561" r:id="rId19"/>
    <p:sldId id="574" r:id="rId20"/>
    <p:sldId id="569" r:id="rId21"/>
    <p:sldId id="570" r:id="rId22"/>
    <p:sldId id="562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78534" autoAdjust="0"/>
  </p:normalViewPr>
  <p:slideViewPr>
    <p:cSldViewPr snapToGrid="0">
      <p:cViewPr varScale="1">
        <p:scale>
          <a:sx n="49" d="100"/>
          <a:sy n="49" d="100"/>
        </p:scale>
        <p:origin x="11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C1855-5E11-4D89-9EED-22585CFB76B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C0E77-4F52-4734-A253-2A07DA8942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61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96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pPr marL="0" marR="0" lvl="0" indent="0" algn="r" defTabSz="696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696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696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474677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413405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4289779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679305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entury Gothic" pitchFamily="34" charset="0"/>
              </a:rPr>
              <a:t>Note : pour </a:t>
            </a:r>
            <a:r>
              <a:rPr lang="en-US" dirty="0" err="1">
                <a:latin typeface="Century Gothic" pitchFamily="34" charset="0"/>
              </a:rPr>
              <a:t>trouver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une</a:t>
            </a:r>
            <a:r>
              <a:rPr lang="en-US" dirty="0">
                <a:latin typeface="Century Gothic" pitchFamily="34" charset="0"/>
              </a:rPr>
              <a:t> bonne table de correspondence, </a:t>
            </a:r>
            <a:r>
              <a:rPr lang="en-US" dirty="0" err="1">
                <a:latin typeface="Century Gothic" pitchFamily="34" charset="0"/>
              </a:rPr>
              <a:t>faut</a:t>
            </a:r>
            <a:r>
              <a:rPr lang="en-US" dirty="0">
                <a:latin typeface="Century Gothic" pitchFamily="34" charset="0"/>
              </a:rPr>
              <a:t> verifier avec </a:t>
            </a:r>
            <a:r>
              <a:rPr lang="en-US" dirty="0" err="1">
                <a:latin typeface="Century Gothic" pitchFamily="34" charset="0"/>
              </a:rPr>
              <a:t>ce</a:t>
            </a:r>
            <a:r>
              <a:rPr lang="en-US" dirty="0">
                <a:latin typeface="Century Gothic" pitchFamily="34" charset="0"/>
              </a:rPr>
              <a:t> que nous </a:t>
            </a:r>
            <a:r>
              <a:rPr lang="en-US" dirty="0" err="1">
                <a:latin typeface="Century Gothic" pitchFamily="34" charset="0"/>
              </a:rPr>
              <a:t>dit</a:t>
            </a:r>
            <a:r>
              <a:rPr lang="en-US" dirty="0">
                <a:latin typeface="Century Gothic" pitchFamily="34" charset="0"/>
              </a:rPr>
              <a:t> le site de regex</a:t>
            </a:r>
          </a:p>
          <a:p>
            <a:r>
              <a:rPr lang="en-US" dirty="0">
                <a:latin typeface="Century Gothic" pitchFamily="34" charset="0"/>
              </a:rPr>
              <a:t>Exo </a:t>
            </a:r>
            <a:r>
              <a:rPr lang="en-US" dirty="0" err="1">
                <a:latin typeface="Century Gothic" pitchFamily="34" charset="0"/>
              </a:rPr>
              <a:t>Pangramme</a:t>
            </a:r>
            <a:endParaRPr lang="en-US" dirty="0">
              <a:latin typeface="Century Gothic" pitchFamily="34" charset="0"/>
            </a:endParaRPr>
          </a:p>
          <a:p>
            <a:r>
              <a:rPr lang="en-US" dirty="0" err="1">
                <a:latin typeface="Century Gothic" pitchFamily="34" charset="0"/>
              </a:rPr>
              <a:t>Exemple</a:t>
            </a:r>
            <a:r>
              <a:rPr lang="en-US" dirty="0">
                <a:latin typeface="Century Gothic" pitchFamily="34" charset="0"/>
              </a:rPr>
              <a:t> de </a:t>
            </a:r>
            <a:r>
              <a:rPr lang="en-US" dirty="0" err="1">
                <a:latin typeface="Century Gothic" pitchFamily="34" charset="0"/>
              </a:rPr>
              <a:t>plage</a:t>
            </a:r>
            <a:r>
              <a:rPr lang="en-US" dirty="0">
                <a:latin typeface="Century Gothic" pitchFamily="34" charset="0"/>
              </a:rPr>
              <a:t> A-Z =&gt; On </a:t>
            </a:r>
            <a:r>
              <a:rPr lang="en-US" dirty="0" err="1">
                <a:latin typeface="Century Gothic" pitchFamily="34" charset="0"/>
              </a:rPr>
              <a:t>résoud</a:t>
            </a:r>
            <a:r>
              <a:rPr lang="en-US" dirty="0">
                <a:latin typeface="Century Gothic" pitchFamily="34" charset="0"/>
              </a:rPr>
              <a:t> avec </a:t>
            </a:r>
            <a:r>
              <a:rPr lang="en-US" dirty="0" err="1">
                <a:latin typeface="Century Gothic" pitchFamily="34" charset="0"/>
              </a:rPr>
              <a:t>une</a:t>
            </a:r>
            <a:r>
              <a:rPr lang="en-US" dirty="0">
                <a:latin typeface="Century Gothic" pitchFamily="34" charset="0"/>
              </a:rPr>
              <a:t> double jointure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11096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entury Gothic" pitchFamily="34" charset="0"/>
              </a:rPr>
              <a:t>Note : pour </a:t>
            </a:r>
            <a:r>
              <a:rPr lang="en-US" dirty="0" err="1">
                <a:latin typeface="Century Gothic" pitchFamily="34" charset="0"/>
              </a:rPr>
              <a:t>trouver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une</a:t>
            </a:r>
            <a:r>
              <a:rPr lang="en-US" dirty="0">
                <a:latin typeface="Century Gothic" pitchFamily="34" charset="0"/>
              </a:rPr>
              <a:t> bonne table de correspondence, </a:t>
            </a:r>
            <a:r>
              <a:rPr lang="en-US" dirty="0" err="1">
                <a:latin typeface="Century Gothic" pitchFamily="34" charset="0"/>
              </a:rPr>
              <a:t>c’est</a:t>
            </a:r>
            <a:r>
              <a:rPr lang="en-US" dirty="0">
                <a:latin typeface="Century Gothic" pitchFamily="34" charset="0"/>
              </a:rPr>
              <a:t> facile à verifier : </a:t>
            </a:r>
            <a:r>
              <a:rPr lang="en-US" dirty="0" err="1">
                <a:latin typeface="Century Gothic" pitchFamily="34" charset="0"/>
              </a:rPr>
              <a:t>vous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faites</a:t>
            </a:r>
            <a:r>
              <a:rPr lang="en-US" dirty="0">
                <a:latin typeface="Century Gothic" pitchFamily="34" charset="0"/>
              </a:rPr>
              <a:t> ALT + code, et </a:t>
            </a:r>
            <a:r>
              <a:rPr lang="en-US" dirty="0" err="1">
                <a:latin typeface="Century Gothic" pitchFamily="34" charset="0"/>
              </a:rPr>
              <a:t>si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c’est</a:t>
            </a:r>
            <a:r>
              <a:rPr lang="en-US" dirty="0">
                <a:latin typeface="Century Gothic" pitchFamily="34" charset="0"/>
              </a:rPr>
              <a:t> la </a:t>
            </a:r>
            <a:r>
              <a:rPr lang="en-US" dirty="0" err="1">
                <a:latin typeface="Century Gothic" pitchFamily="34" charset="0"/>
              </a:rPr>
              <a:t>même</a:t>
            </a:r>
            <a:r>
              <a:rPr lang="en-US" dirty="0">
                <a:latin typeface="Century Gothic" pitchFamily="34" charset="0"/>
              </a:rPr>
              <a:t> chose </a:t>
            </a:r>
            <a:r>
              <a:rPr lang="en-US" dirty="0" err="1">
                <a:latin typeface="Century Gothic" pitchFamily="34" charset="0"/>
              </a:rPr>
              <a:t>il</a:t>
            </a:r>
            <a:r>
              <a:rPr lang="en-US" dirty="0">
                <a:latin typeface="Century Gothic" pitchFamily="34" charset="0"/>
              </a:rPr>
              <a:t> y a de </a:t>
            </a:r>
            <a:r>
              <a:rPr lang="en-US" dirty="0" err="1">
                <a:latin typeface="Century Gothic" pitchFamily="34" charset="0"/>
              </a:rPr>
              <a:t>bonnes</a:t>
            </a:r>
            <a:r>
              <a:rPr lang="en-US" dirty="0">
                <a:latin typeface="Century Gothic" pitchFamily="34" charset="0"/>
              </a:rPr>
              <a:t> chances que </a:t>
            </a:r>
            <a:r>
              <a:rPr lang="en-US" dirty="0" err="1">
                <a:latin typeface="Century Gothic" pitchFamily="34" charset="0"/>
              </a:rPr>
              <a:t>vous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soyez</a:t>
            </a:r>
            <a:r>
              <a:rPr lang="en-US" dirty="0">
                <a:latin typeface="Century Gothic" pitchFamily="34" charset="0"/>
              </a:rPr>
              <a:t> sur </a:t>
            </a:r>
            <a:r>
              <a:rPr lang="en-US" dirty="0" err="1">
                <a:latin typeface="Century Gothic" pitchFamily="34" charset="0"/>
              </a:rPr>
              <a:t>une</a:t>
            </a:r>
            <a:r>
              <a:rPr lang="en-US" dirty="0">
                <a:latin typeface="Century Gothic" pitchFamily="34" charset="0"/>
              </a:rPr>
              <a:t> bonne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92019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165340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66975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632379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220958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074706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entury Gothic" pitchFamily="34" charset="0"/>
              </a:rPr>
              <a:t>Pourquoi</a:t>
            </a:r>
            <a:r>
              <a:rPr lang="en-US" dirty="0">
                <a:latin typeface="Century Gothic" pitchFamily="34" charset="0"/>
              </a:rPr>
              <a:t> je dis que </a:t>
            </a:r>
            <a:r>
              <a:rPr lang="en-US" dirty="0" err="1">
                <a:latin typeface="Century Gothic" pitchFamily="34" charset="0"/>
              </a:rPr>
              <a:t>ça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permet</a:t>
            </a:r>
            <a:r>
              <a:rPr lang="en-US" dirty="0">
                <a:latin typeface="Century Gothic" pitchFamily="34" charset="0"/>
              </a:rPr>
              <a:t> de </a:t>
            </a:r>
            <a:r>
              <a:rPr lang="en-US" dirty="0" err="1">
                <a:latin typeface="Century Gothic" pitchFamily="34" charset="0"/>
              </a:rPr>
              <a:t>décrire</a:t>
            </a:r>
            <a:r>
              <a:rPr lang="en-US" dirty="0">
                <a:latin typeface="Century Gothic" pitchFamily="34" charset="0"/>
              </a:rPr>
              <a:t> un </a:t>
            </a:r>
            <a:r>
              <a:rPr lang="en-US" dirty="0" err="1">
                <a:latin typeface="Century Gothic" pitchFamily="34" charset="0"/>
              </a:rPr>
              <a:t>modèle</a:t>
            </a:r>
            <a:r>
              <a:rPr lang="en-US" dirty="0">
                <a:latin typeface="Century Gothic" pitchFamily="34" charset="0"/>
              </a:rPr>
              <a:t> : </a:t>
            </a:r>
          </a:p>
          <a:p>
            <a:r>
              <a:rPr lang="en-US" dirty="0" err="1">
                <a:latin typeface="Century Gothic" pitchFamily="34" charset="0"/>
              </a:rPr>
              <a:t>L’origine</a:t>
            </a:r>
            <a:r>
              <a:rPr lang="en-US" dirty="0">
                <a:latin typeface="Century Gothic" pitchFamily="34" charset="0"/>
              </a:rPr>
              <a:t> des expressions </a:t>
            </a:r>
            <a:r>
              <a:rPr lang="en-US" dirty="0" err="1">
                <a:latin typeface="Century Gothic" pitchFamily="34" charset="0"/>
              </a:rPr>
              <a:t>régulières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découle</a:t>
            </a:r>
            <a:r>
              <a:rPr lang="en-US" dirty="0">
                <a:latin typeface="Century Gothic" pitchFamily="34" charset="0"/>
              </a:rPr>
              <a:t> de theories </a:t>
            </a:r>
            <a:r>
              <a:rPr lang="en-US" dirty="0" err="1">
                <a:latin typeface="Century Gothic" pitchFamily="34" charset="0"/>
              </a:rPr>
              <a:t>mathématiques</a:t>
            </a:r>
            <a:r>
              <a:rPr lang="en-US" dirty="0">
                <a:latin typeface="Century Gothic" pitchFamily="34" charset="0"/>
              </a:rPr>
              <a:t> sur les </a:t>
            </a:r>
            <a:r>
              <a:rPr lang="en-US" dirty="0" err="1">
                <a:latin typeface="Century Gothic" pitchFamily="34" charset="0"/>
              </a:rPr>
              <a:t>langages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formels</a:t>
            </a:r>
            <a:r>
              <a:rPr lang="en-US" dirty="0">
                <a:latin typeface="Century Gothic" pitchFamily="34" charset="0"/>
              </a:rPr>
              <a:t> (1940), </a:t>
            </a:r>
            <a:r>
              <a:rPr lang="en-US" dirty="0" err="1">
                <a:latin typeface="Century Gothic" pitchFamily="34" charset="0"/>
              </a:rPr>
              <a:t>c’est</a:t>
            </a:r>
            <a:r>
              <a:rPr lang="en-US" dirty="0">
                <a:latin typeface="Century Gothic" pitchFamily="34" charset="0"/>
              </a:rPr>
              <a:t> un sous-ensemble de </a:t>
            </a:r>
            <a:r>
              <a:rPr lang="en-US" dirty="0" err="1">
                <a:latin typeface="Century Gothic" pitchFamily="34" charset="0"/>
              </a:rPr>
              <a:t>ces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langages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nommé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langage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rationnel</a:t>
            </a:r>
            <a:endParaRPr lang="en-US" dirty="0">
              <a:latin typeface="Century Gothic" pitchFamily="34" charset="0"/>
            </a:endParaRPr>
          </a:p>
          <a:p>
            <a:r>
              <a:rPr lang="en-US" dirty="0" err="1">
                <a:latin typeface="Century Gothic" pitchFamily="34" charset="0"/>
              </a:rPr>
              <a:t>Langage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rationnel</a:t>
            </a:r>
            <a:r>
              <a:rPr lang="en-US" dirty="0">
                <a:latin typeface="Century Gothic" pitchFamily="34" charset="0"/>
              </a:rPr>
              <a:t> : </a:t>
            </a:r>
          </a:p>
          <a:p>
            <a:pPr marL="171450" indent="-171450">
              <a:buFontTx/>
              <a:buChar char="-"/>
            </a:pPr>
            <a:r>
              <a:rPr lang="en-US" dirty="0" err="1">
                <a:latin typeface="Century Gothic" pitchFamily="34" charset="0"/>
              </a:rPr>
              <a:t>reconnaissable</a:t>
            </a:r>
            <a:r>
              <a:rPr lang="en-US" dirty="0">
                <a:latin typeface="Century Gothic" pitchFamily="34" charset="0"/>
              </a:rPr>
              <a:t> par un automate</a:t>
            </a:r>
          </a:p>
          <a:p>
            <a:pPr marL="171450" indent="-171450">
              <a:buFontTx/>
              <a:buChar char="-"/>
            </a:pPr>
            <a:r>
              <a:rPr lang="en-US" dirty="0" err="1">
                <a:latin typeface="Century Gothic" pitchFamily="34" charset="0"/>
              </a:rPr>
              <a:t>Obtenus</a:t>
            </a:r>
            <a:r>
              <a:rPr lang="en-US" dirty="0">
                <a:latin typeface="Century Gothic" pitchFamily="34" charset="0"/>
              </a:rPr>
              <a:t> par des operations </a:t>
            </a:r>
            <a:r>
              <a:rPr lang="en-US" dirty="0" err="1">
                <a:latin typeface="Century Gothic" pitchFamily="34" charset="0"/>
              </a:rPr>
              <a:t>rationnelles</a:t>
            </a:r>
            <a:r>
              <a:rPr lang="en-US" dirty="0">
                <a:latin typeface="Century Gothic" pitchFamily="34" charset="0"/>
              </a:rPr>
              <a:t> (union, </a:t>
            </a:r>
            <a:r>
              <a:rPr lang="en-US" dirty="0" err="1">
                <a:latin typeface="Century Gothic" pitchFamily="34" charset="0"/>
              </a:rPr>
              <a:t>produit</a:t>
            </a:r>
            <a:r>
              <a:rPr lang="en-US" dirty="0">
                <a:latin typeface="Century Gothic" pitchFamily="34" charset="0"/>
              </a:rPr>
              <a:t>, étoile de Keene dans un alphabet </a:t>
            </a:r>
            <a:r>
              <a:rPr lang="en-US" dirty="0" err="1">
                <a:latin typeface="Century Gothic" pitchFamily="34" charset="0"/>
              </a:rPr>
              <a:t>fini</a:t>
            </a:r>
            <a:r>
              <a:rPr lang="en-US" dirty="0">
                <a:latin typeface="Century Gothic" pitchFamily="34" charset="0"/>
              </a:rPr>
              <a:t>…)</a:t>
            </a:r>
          </a:p>
          <a:p>
            <a:pPr marL="171450" indent="-171450">
              <a:buFontTx/>
              <a:buChar char="-"/>
            </a:pPr>
            <a:r>
              <a:rPr lang="en-US" dirty="0" err="1">
                <a:latin typeface="Century Gothic" pitchFamily="34" charset="0"/>
              </a:rPr>
              <a:t>Décrits</a:t>
            </a:r>
            <a:r>
              <a:rPr lang="en-US" dirty="0">
                <a:latin typeface="Century Gothic" pitchFamily="34" charset="0"/>
              </a:rPr>
              <a:t> par des expressions </a:t>
            </a:r>
            <a:r>
              <a:rPr lang="en-US" dirty="0" err="1">
                <a:latin typeface="Century Gothic" pitchFamily="34" charset="0"/>
              </a:rPr>
              <a:t>régulières</a:t>
            </a:r>
            <a:r>
              <a:rPr lang="en-US" dirty="0">
                <a:latin typeface="Century Gothic" pitchFamily="34" charset="0"/>
              </a:rPr>
              <a:t> et </a:t>
            </a:r>
            <a:r>
              <a:rPr lang="en-US" dirty="0" err="1">
                <a:latin typeface="Century Gothic" pitchFamily="34" charset="0"/>
              </a:rPr>
              <a:t>rationelles</a:t>
            </a:r>
            <a:endParaRPr lang="en-US" dirty="0">
              <a:latin typeface="Century Gothic" pitchFamily="34" charset="0"/>
            </a:endParaRPr>
          </a:p>
          <a:p>
            <a:pPr marL="171450" indent="-171450">
              <a:buFontTx/>
              <a:buChar char="-"/>
            </a:pPr>
            <a:endParaRPr lang="en-US" dirty="0">
              <a:latin typeface="Century Gothic" pitchFamily="34" charset="0"/>
            </a:endParaRPr>
          </a:p>
          <a:p>
            <a:pPr marL="0" indent="0">
              <a:buFontTx/>
              <a:buNone/>
            </a:pPr>
            <a:r>
              <a:rPr lang="en-US" dirty="0">
                <a:latin typeface="Century Gothic" pitchFamily="34" charset="0"/>
              </a:rPr>
              <a:t>Le principal à </a:t>
            </a:r>
            <a:r>
              <a:rPr lang="en-US" dirty="0" err="1">
                <a:latin typeface="Century Gothic" pitchFamily="34" charset="0"/>
              </a:rPr>
              <a:t>retenir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c’est</a:t>
            </a:r>
            <a:r>
              <a:rPr lang="en-US" dirty="0">
                <a:latin typeface="Century Gothic" pitchFamily="34" charset="0"/>
              </a:rPr>
              <a:t> que </a:t>
            </a:r>
            <a:r>
              <a:rPr lang="en-US" dirty="0" err="1">
                <a:latin typeface="Century Gothic" pitchFamily="34" charset="0"/>
              </a:rPr>
              <a:t>ce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sont</a:t>
            </a:r>
            <a:r>
              <a:rPr lang="en-US" dirty="0">
                <a:latin typeface="Century Gothic" pitchFamily="34" charset="0"/>
              </a:rPr>
              <a:t> des </a:t>
            </a:r>
            <a:r>
              <a:rPr lang="en-US" dirty="0" err="1">
                <a:latin typeface="Century Gothic" pitchFamily="34" charset="0"/>
              </a:rPr>
              <a:t>langages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descriptifs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permettant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d’écrire</a:t>
            </a:r>
            <a:r>
              <a:rPr lang="en-US" dirty="0">
                <a:latin typeface="Century Gothic" pitchFamily="34" charset="0"/>
              </a:rPr>
              <a:t> des motifs </a:t>
            </a:r>
            <a:r>
              <a:rPr lang="en-US" dirty="0" err="1">
                <a:latin typeface="Century Gothic" pitchFamily="34" charset="0"/>
              </a:rPr>
              <a:t>reconnaissables</a:t>
            </a:r>
            <a:r>
              <a:rPr lang="en-US" dirty="0">
                <a:latin typeface="Century Gothic" pitchFamily="34" charset="0"/>
              </a:rPr>
              <a:t> par des automates (</a:t>
            </a:r>
            <a:r>
              <a:rPr lang="en-US" dirty="0" err="1">
                <a:latin typeface="Century Gothic" pitchFamily="34" charset="0"/>
              </a:rPr>
              <a:t>ce</a:t>
            </a:r>
            <a:r>
              <a:rPr lang="en-US" dirty="0">
                <a:latin typeface="Century Gothic" pitchFamily="34" charset="0"/>
              </a:rPr>
              <a:t> qui nous arrange un </a:t>
            </a:r>
            <a:r>
              <a:rPr lang="en-US" dirty="0" err="1">
                <a:latin typeface="Century Gothic" pitchFamily="34" charset="0"/>
              </a:rPr>
              <a:t>peu</a:t>
            </a:r>
            <a:r>
              <a:rPr lang="en-US" dirty="0">
                <a:latin typeface="Century Gothic" pitchFamily="34" charset="0"/>
              </a:rPr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1288030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entury Gothic" pitchFamily="34" charset="0"/>
              </a:rPr>
              <a:t>Négative</a:t>
            </a:r>
            <a:r>
              <a:rPr lang="en-US" dirty="0">
                <a:latin typeface="Century Gothic" pitchFamily="34" charset="0"/>
              </a:rPr>
              <a:t> lookahead: A-Z </a:t>
            </a:r>
            <a:r>
              <a:rPr lang="en-US" dirty="0" err="1">
                <a:latin typeface="Century Gothic" pitchFamily="34" charset="0"/>
              </a:rPr>
              <a:t>excluant</a:t>
            </a:r>
            <a:r>
              <a:rPr lang="en-US" dirty="0">
                <a:latin typeface="Century Gothic" pitchFamily="34" charset="0"/>
              </a:rPr>
              <a:t> de B à F, avec un negative lookahead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3497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863327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00347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entury Gothic" pitchFamily="34" charset="0"/>
              </a:rPr>
              <a:t>Pourquoi</a:t>
            </a:r>
            <a:r>
              <a:rPr lang="en-US" dirty="0">
                <a:latin typeface="Century Gothic" pitchFamily="34" charset="0"/>
              </a:rPr>
              <a:t> je dis que </a:t>
            </a:r>
            <a:r>
              <a:rPr lang="en-US" dirty="0" err="1">
                <a:latin typeface="Century Gothic" pitchFamily="34" charset="0"/>
              </a:rPr>
              <a:t>ça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permet</a:t>
            </a:r>
            <a:r>
              <a:rPr lang="en-US" dirty="0">
                <a:latin typeface="Century Gothic" pitchFamily="34" charset="0"/>
              </a:rPr>
              <a:t> de </a:t>
            </a:r>
            <a:r>
              <a:rPr lang="en-US" dirty="0" err="1">
                <a:latin typeface="Century Gothic" pitchFamily="34" charset="0"/>
              </a:rPr>
              <a:t>décrire</a:t>
            </a:r>
            <a:r>
              <a:rPr lang="en-US" dirty="0">
                <a:latin typeface="Century Gothic" pitchFamily="34" charset="0"/>
              </a:rPr>
              <a:t> un </a:t>
            </a:r>
            <a:r>
              <a:rPr lang="en-US" dirty="0" err="1">
                <a:latin typeface="Century Gothic" pitchFamily="34" charset="0"/>
              </a:rPr>
              <a:t>modèle</a:t>
            </a:r>
            <a:r>
              <a:rPr lang="en-US" dirty="0">
                <a:latin typeface="Century Gothic" pitchFamily="34" charset="0"/>
              </a:rPr>
              <a:t> : </a:t>
            </a:r>
          </a:p>
          <a:p>
            <a:r>
              <a:rPr lang="en-US" dirty="0" err="1">
                <a:latin typeface="Century Gothic" pitchFamily="34" charset="0"/>
              </a:rPr>
              <a:t>L’origine</a:t>
            </a:r>
            <a:r>
              <a:rPr lang="en-US" dirty="0">
                <a:latin typeface="Century Gothic" pitchFamily="34" charset="0"/>
              </a:rPr>
              <a:t> des expressions </a:t>
            </a:r>
            <a:r>
              <a:rPr lang="en-US" dirty="0" err="1">
                <a:latin typeface="Century Gothic" pitchFamily="34" charset="0"/>
              </a:rPr>
              <a:t>régulières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découle</a:t>
            </a:r>
            <a:r>
              <a:rPr lang="en-US" dirty="0">
                <a:latin typeface="Century Gothic" pitchFamily="34" charset="0"/>
              </a:rPr>
              <a:t> de theories </a:t>
            </a:r>
            <a:r>
              <a:rPr lang="en-US" dirty="0" err="1">
                <a:latin typeface="Century Gothic" pitchFamily="34" charset="0"/>
              </a:rPr>
              <a:t>mathématiques</a:t>
            </a:r>
            <a:r>
              <a:rPr lang="en-US" dirty="0">
                <a:latin typeface="Century Gothic" pitchFamily="34" charset="0"/>
              </a:rPr>
              <a:t> sur les </a:t>
            </a:r>
            <a:r>
              <a:rPr lang="en-US" dirty="0" err="1">
                <a:latin typeface="Century Gothic" pitchFamily="34" charset="0"/>
              </a:rPr>
              <a:t>langages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formels</a:t>
            </a:r>
            <a:r>
              <a:rPr lang="en-US" dirty="0">
                <a:latin typeface="Century Gothic" pitchFamily="34" charset="0"/>
              </a:rPr>
              <a:t> (1940), </a:t>
            </a:r>
            <a:r>
              <a:rPr lang="en-US" dirty="0" err="1">
                <a:latin typeface="Century Gothic" pitchFamily="34" charset="0"/>
              </a:rPr>
              <a:t>c’est</a:t>
            </a:r>
            <a:r>
              <a:rPr lang="en-US" dirty="0">
                <a:latin typeface="Century Gothic" pitchFamily="34" charset="0"/>
              </a:rPr>
              <a:t> un sous-ensemble de </a:t>
            </a:r>
            <a:r>
              <a:rPr lang="en-US" dirty="0" err="1">
                <a:latin typeface="Century Gothic" pitchFamily="34" charset="0"/>
              </a:rPr>
              <a:t>ces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langages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nommé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langage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rationnel</a:t>
            </a:r>
            <a:endParaRPr lang="en-US" dirty="0">
              <a:latin typeface="Century Gothic" pitchFamily="34" charset="0"/>
            </a:endParaRPr>
          </a:p>
          <a:p>
            <a:r>
              <a:rPr lang="en-US" dirty="0" err="1">
                <a:latin typeface="Century Gothic" pitchFamily="34" charset="0"/>
              </a:rPr>
              <a:t>Langage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rationnel</a:t>
            </a:r>
            <a:r>
              <a:rPr lang="en-US" dirty="0">
                <a:latin typeface="Century Gothic" pitchFamily="34" charset="0"/>
              </a:rPr>
              <a:t> : </a:t>
            </a:r>
          </a:p>
          <a:p>
            <a:pPr marL="171450" indent="-171450">
              <a:buFontTx/>
              <a:buChar char="-"/>
            </a:pPr>
            <a:r>
              <a:rPr lang="en-US" dirty="0" err="1">
                <a:latin typeface="Century Gothic" pitchFamily="34" charset="0"/>
              </a:rPr>
              <a:t>reconnaissable</a:t>
            </a:r>
            <a:r>
              <a:rPr lang="en-US" dirty="0">
                <a:latin typeface="Century Gothic" pitchFamily="34" charset="0"/>
              </a:rPr>
              <a:t> par un automate</a:t>
            </a:r>
          </a:p>
          <a:p>
            <a:pPr marL="171450" indent="-171450">
              <a:buFontTx/>
              <a:buChar char="-"/>
            </a:pPr>
            <a:r>
              <a:rPr lang="en-US" dirty="0" err="1">
                <a:latin typeface="Century Gothic" pitchFamily="34" charset="0"/>
              </a:rPr>
              <a:t>Obtenus</a:t>
            </a:r>
            <a:r>
              <a:rPr lang="en-US" dirty="0">
                <a:latin typeface="Century Gothic" pitchFamily="34" charset="0"/>
              </a:rPr>
              <a:t> par des operations </a:t>
            </a:r>
            <a:r>
              <a:rPr lang="en-US" dirty="0" err="1">
                <a:latin typeface="Century Gothic" pitchFamily="34" charset="0"/>
              </a:rPr>
              <a:t>rationnelles</a:t>
            </a:r>
            <a:r>
              <a:rPr lang="en-US" dirty="0">
                <a:latin typeface="Century Gothic" pitchFamily="34" charset="0"/>
              </a:rPr>
              <a:t> (union, </a:t>
            </a:r>
            <a:r>
              <a:rPr lang="en-US" dirty="0" err="1">
                <a:latin typeface="Century Gothic" pitchFamily="34" charset="0"/>
              </a:rPr>
              <a:t>produit</a:t>
            </a:r>
            <a:r>
              <a:rPr lang="en-US" dirty="0">
                <a:latin typeface="Century Gothic" pitchFamily="34" charset="0"/>
              </a:rPr>
              <a:t>, étoile de Keene)</a:t>
            </a:r>
          </a:p>
          <a:p>
            <a:pPr marL="171450" indent="-171450">
              <a:buFontTx/>
              <a:buChar char="-"/>
            </a:pPr>
            <a:r>
              <a:rPr lang="en-US" dirty="0" err="1">
                <a:latin typeface="Century Gothic" pitchFamily="34" charset="0"/>
              </a:rPr>
              <a:t>Décrits</a:t>
            </a:r>
            <a:r>
              <a:rPr lang="en-US" dirty="0">
                <a:latin typeface="Century Gothic" pitchFamily="34" charset="0"/>
              </a:rPr>
              <a:t> par des expressions </a:t>
            </a:r>
            <a:r>
              <a:rPr lang="en-US" dirty="0" err="1">
                <a:latin typeface="Century Gothic" pitchFamily="34" charset="0"/>
              </a:rPr>
              <a:t>régulières</a:t>
            </a:r>
            <a:r>
              <a:rPr lang="en-US" dirty="0">
                <a:latin typeface="Century Gothic" pitchFamily="34" charset="0"/>
              </a:rPr>
              <a:t> et </a:t>
            </a:r>
            <a:r>
              <a:rPr lang="en-US" dirty="0" err="1">
                <a:latin typeface="Century Gothic" pitchFamily="34" charset="0"/>
              </a:rPr>
              <a:t>rationelles</a:t>
            </a:r>
            <a:endParaRPr lang="en-US" dirty="0">
              <a:latin typeface="Century Gothic" pitchFamily="34" charset="0"/>
            </a:endParaRPr>
          </a:p>
          <a:p>
            <a:pPr marL="171450" indent="-171450">
              <a:buFontTx/>
              <a:buChar char="-"/>
            </a:pPr>
            <a:endParaRPr lang="en-US" dirty="0">
              <a:latin typeface="Century Gothic" pitchFamily="34" charset="0"/>
            </a:endParaRPr>
          </a:p>
          <a:p>
            <a:pPr marL="0" indent="0">
              <a:buFontTx/>
              <a:buNone/>
            </a:pPr>
            <a:r>
              <a:rPr lang="en-US" dirty="0">
                <a:latin typeface="Century Gothic" pitchFamily="34" charset="0"/>
              </a:rPr>
              <a:t>Le principal à </a:t>
            </a:r>
            <a:r>
              <a:rPr lang="en-US" dirty="0" err="1">
                <a:latin typeface="Century Gothic" pitchFamily="34" charset="0"/>
              </a:rPr>
              <a:t>retenir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c’est</a:t>
            </a:r>
            <a:r>
              <a:rPr lang="en-US" dirty="0">
                <a:latin typeface="Century Gothic" pitchFamily="34" charset="0"/>
              </a:rPr>
              <a:t> que </a:t>
            </a:r>
            <a:r>
              <a:rPr lang="en-US" dirty="0" err="1">
                <a:latin typeface="Century Gothic" pitchFamily="34" charset="0"/>
              </a:rPr>
              <a:t>ce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sont</a:t>
            </a:r>
            <a:r>
              <a:rPr lang="en-US" dirty="0">
                <a:latin typeface="Century Gothic" pitchFamily="34" charset="0"/>
              </a:rPr>
              <a:t> des </a:t>
            </a:r>
            <a:r>
              <a:rPr lang="en-US" dirty="0" err="1">
                <a:latin typeface="Century Gothic" pitchFamily="34" charset="0"/>
              </a:rPr>
              <a:t>langages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descriptifs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permettant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d’écrire</a:t>
            </a:r>
            <a:r>
              <a:rPr lang="en-US" dirty="0">
                <a:latin typeface="Century Gothic" pitchFamily="34" charset="0"/>
              </a:rPr>
              <a:t> des motifs </a:t>
            </a:r>
            <a:r>
              <a:rPr lang="en-US" dirty="0" err="1">
                <a:latin typeface="Century Gothic" pitchFamily="34" charset="0"/>
              </a:rPr>
              <a:t>reconnaissables</a:t>
            </a:r>
            <a:r>
              <a:rPr lang="en-US" dirty="0">
                <a:latin typeface="Century Gothic" pitchFamily="34" charset="0"/>
              </a:rPr>
              <a:t> par des automates (</a:t>
            </a:r>
            <a:r>
              <a:rPr lang="en-US" dirty="0" err="1">
                <a:latin typeface="Century Gothic" pitchFamily="34" charset="0"/>
              </a:rPr>
              <a:t>ce</a:t>
            </a:r>
            <a:r>
              <a:rPr lang="en-US" dirty="0">
                <a:latin typeface="Century Gothic" pitchFamily="34" charset="0"/>
              </a:rPr>
              <a:t> qui nous arrange un </a:t>
            </a:r>
            <a:r>
              <a:rPr lang="en-US" dirty="0" err="1">
                <a:latin typeface="Century Gothic" pitchFamily="34" charset="0"/>
              </a:rPr>
              <a:t>peu</a:t>
            </a:r>
            <a:r>
              <a:rPr lang="en-US" dirty="0">
                <a:latin typeface="Century Gothic" pitchFamily="34" charset="0"/>
              </a:rPr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61716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6550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33773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95781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4225218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2248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62065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4FC273-20D5-496D-94D8-4FD804914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68AD5C-B250-433D-8A86-0F97F77E8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CC496C-602B-47C9-BEF6-5985548A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795F-7323-4C6D-8A17-204D6D5384AA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10F8DA-C9A1-4D03-B041-EF0FE0C9A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154628-769E-482E-903E-AB900D15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A8F4-0A67-4D97-96FB-52624EE078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80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C5D3EB-F29D-4808-9816-3EEF937F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FFBCD7-5C21-432B-8C7C-B3793C823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5F2F20-AAAB-4A1F-AD04-C95251BC7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795F-7323-4C6D-8A17-204D6D5384AA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3FE048-952A-40FB-A299-130D8727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12DDBC-E2D3-4181-AC02-8A21FCD5D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A8F4-0A67-4D97-96FB-52624EE078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31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1D7B29C-DB24-40C0-BFBB-7E84CAF4F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848D64-C43D-4FF2-A186-AD97A08BD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A8F8DF-0858-4A29-A1D0-F97C983F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795F-7323-4C6D-8A17-204D6D5384AA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4482C3-A074-44BE-84BC-91A6C178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44A243-A3EF-4EB5-B485-6441EC2C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A8F4-0A67-4D97-96FB-52624EE078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68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/>
          <p:cNvSpPr>
            <a:spLocks/>
          </p:cNvSpPr>
          <p:nvPr userDrawn="1"/>
        </p:nvSpPr>
        <p:spPr bwMode="auto">
          <a:xfrm>
            <a:off x="0" y="1"/>
            <a:ext cx="12192000" cy="6858000"/>
          </a:xfrm>
          <a:custGeom>
            <a:avLst/>
            <a:gdLst>
              <a:gd name="T0" fmla="*/ 0 w 10692130"/>
              <a:gd name="T1" fmla="*/ 28 h 7560309"/>
              <a:gd name="T2" fmla="*/ 7838 w 10692130"/>
              <a:gd name="T3" fmla="*/ 28 h 7560309"/>
              <a:gd name="T4" fmla="*/ 7838 w 10692130"/>
              <a:gd name="T5" fmla="*/ 0 h 7560309"/>
              <a:gd name="T6" fmla="*/ 0 w 10692130"/>
              <a:gd name="T7" fmla="*/ 0 h 7560309"/>
              <a:gd name="T8" fmla="*/ 0 w 10692130"/>
              <a:gd name="T9" fmla="*/ 28 h 75603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92130" h="7560309">
                <a:moveTo>
                  <a:pt x="0" y="7559992"/>
                </a:moveTo>
                <a:lnTo>
                  <a:pt x="10692003" y="7559992"/>
                </a:lnTo>
                <a:lnTo>
                  <a:pt x="10692003" y="0"/>
                </a:lnTo>
                <a:lnTo>
                  <a:pt x="0" y="0"/>
                </a:lnTo>
                <a:lnTo>
                  <a:pt x="0" y="755999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fr-FR" sz="2809" noProof="0">
              <a:latin typeface="+mj-lt"/>
            </a:endParaRPr>
          </a:p>
        </p:txBody>
      </p:sp>
      <p:pic>
        <p:nvPicPr>
          <p:cNvPr id="1026" name="Picture 2" descr="https://acfige.fr/wp-content/uploads/2018/02/AXA-assureur-logo.png">
            <a:extLst>
              <a:ext uri="{FF2B5EF4-FFF2-40B4-BE49-F238E27FC236}">
                <a16:creationId xmlns:a16="http://schemas.microsoft.com/office/drawing/2014/main" id="{922BB642-4DDD-4C34-BD52-6A60AB1E524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0994" y="295183"/>
            <a:ext cx="771525" cy="7624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977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 AXA" descr="\\Mac\AllFiles\Volumes\DOSSIERS EN COURS\17_1098 AXA_Creation_gabarits\elements\png\new_logo_axa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031" y="6302818"/>
            <a:ext cx="279962" cy="28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ommaire"/>
          <p:cNvSpPr>
            <a:spLocks noGrp="1"/>
          </p:cNvSpPr>
          <p:nvPr>
            <p:ph type="title"/>
          </p:nvPr>
        </p:nvSpPr>
        <p:spPr>
          <a:xfrm>
            <a:off x="365194" y="428781"/>
            <a:ext cx="11461612" cy="449642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2965">
                <a:solidFill>
                  <a:srgbClr val="00008F"/>
                </a:solidFill>
                <a:latin typeface="+mj-lt"/>
              </a:defRPr>
            </a:lvl1pPr>
          </a:lstStyle>
          <a:p>
            <a:r>
              <a:rPr lang="fr-FR" noProof="0"/>
              <a:t>Modifiez le style du titre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365194" y="899284"/>
            <a:ext cx="11461475" cy="33723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341">
                <a:solidFill>
                  <a:srgbClr val="027180"/>
                </a:solidFill>
                <a:latin typeface="+mj-lt"/>
              </a:defRPr>
            </a:lvl1pPr>
          </a:lstStyle>
          <a:p>
            <a:pPr lvl="0"/>
            <a:r>
              <a:rPr lang="fr-FR" noProof="0"/>
              <a:t>Sous-titre ou suite de titre (optionnel)</a:t>
            </a:r>
          </a:p>
        </p:txBody>
      </p:sp>
      <p:sp>
        <p:nvSpPr>
          <p:cNvPr id="11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609476" y="6340935"/>
            <a:ext cx="2844222" cy="364338"/>
          </a:xfrm>
          <a:prstGeom prst="rect">
            <a:avLst/>
          </a:prstGeom>
        </p:spPr>
        <p:txBody>
          <a:bodyPr/>
          <a:lstStyle/>
          <a:p>
            <a:fld id="{4525823E-EEC5-4AE7-8806-5ED413759703}" type="datetime1">
              <a:rPr lang="fr-FR" noProof="0" smtClean="0"/>
              <a:t>01/10/2019</a:t>
            </a:fld>
            <a:endParaRPr lang="fr-FR" noProof="0"/>
          </a:p>
        </p:txBody>
      </p:sp>
      <p:sp>
        <p:nvSpPr>
          <p:cNvPr id="17" name="Espace réservé du pied de page 2"/>
          <p:cNvSpPr>
            <a:spLocks noGrp="1"/>
          </p:cNvSpPr>
          <p:nvPr>
            <p:ph type="ftr" sz="quarter" idx="14"/>
          </p:nvPr>
        </p:nvSpPr>
        <p:spPr>
          <a:xfrm>
            <a:off x="4163515" y="6340935"/>
            <a:ext cx="3862492" cy="364338"/>
          </a:xfrm>
          <a:prstGeom prst="rect">
            <a:avLst/>
          </a:prstGeom>
        </p:spPr>
        <p:txBody>
          <a:bodyPr/>
          <a:lstStyle/>
          <a:p>
            <a:r>
              <a:rPr lang="fr-FR" noProof="0"/>
              <a:t>Carte produit</a:t>
            </a:r>
          </a:p>
        </p:txBody>
      </p:sp>
    </p:spTree>
    <p:extLst>
      <p:ext uri="{BB962C8B-B14F-4D97-AF65-F5344CB8AC3E}">
        <p14:creationId xmlns:p14="http://schemas.microsoft.com/office/powerpoint/2010/main" val="160335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B622E0-A9B9-4D19-8DD0-AA0F3DE24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F8D27E-4313-4808-9420-6EBBBC7E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0394E2-365D-4ED3-91F9-0ABCA70DF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795F-7323-4C6D-8A17-204D6D5384AA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60252D-A1ED-4640-A202-CCF86C01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3EA165-6664-4D6C-86F1-AFEE05DE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A8F4-0A67-4D97-96FB-52624EE078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59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C0CB3F-121A-4665-85C4-D4147FCE4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320804-9ABF-4C12-B3A1-BEC6D40F1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A14532-D3F4-4D1E-8CBE-936752819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795F-7323-4C6D-8A17-204D6D5384AA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059604-011A-474B-B1B4-98A3D0FB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C4440B-3696-410F-89E7-20B20B7E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A8F4-0A67-4D97-96FB-52624EE078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5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892731-26A0-43F4-893E-F35031EB0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17DBD6-A652-4F5E-82E8-ED90AC68F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2A9C8F-D49F-4C9C-9AA4-F99E2D439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31BF22-0A3F-475D-993D-36A350568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795F-7323-4C6D-8A17-204D6D5384AA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C1E45C-069D-428F-9A88-9450E6747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046F84-DA64-4CB2-AEC8-91134BAB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A8F4-0A67-4D97-96FB-52624EE078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17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711B83-0107-4C83-A0D0-BCA539321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120651-B9D8-4020-90C7-16174E1ED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C6FAD5-FC19-43B4-8062-9B2C4F5EA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69572B-0D01-4000-BAE8-A8C1520A8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7B4A5D-D3B4-4644-BE9A-B5241EFA3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DDBA37E-E31F-4F6E-80F4-8CE8D151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795F-7323-4C6D-8A17-204D6D5384AA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388A45-783A-4EA2-A535-58086606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9A2943D-8E20-430C-AE00-3950EF21A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A8F4-0A67-4D97-96FB-52624EE078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80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4160F-4D98-490B-848B-D4CAB445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D5A8CAB-A344-427D-A806-5F23788D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795F-7323-4C6D-8A17-204D6D5384AA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12105A-72EC-42F1-947F-30DEDCBF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4ABCDF-5227-4F6F-84EE-0DF4C7C9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A8F4-0A67-4D97-96FB-52624EE078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54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5E353C6-F4D0-44F3-B736-CB55D1934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795F-7323-4C6D-8A17-204D6D5384AA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E46B0D7-1886-4C38-974C-987F3616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E824B7-2088-4FA3-9774-8FFB938C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A8F4-0A67-4D97-96FB-52624EE078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13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31AE50-3815-4951-B983-52C3F8697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178547-EE50-486A-8EF5-0EE942B89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6266BA-DB3F-41A9-980D-3ADFC3CE4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0AC22C-5EED-4C82-B3A8-4FBBFDC5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795F-7323-4C6D-8A17-204D6D5384AA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99C756-C7C5-44A4-9CCB-F7FFE9B4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7C0319-CF25-4F83-8048-E45366B6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A8F4-0A67-4D97-96FB-52624EE078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83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BD7E2A-8094-4BBF-9A2E-7BBEAD5AF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F052C19-A6B3-469D-ACBB-F8E014187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2FC864-BBE1-417D-8126-8B5BE7EBE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F3125A-FBDD-42B0-8A9D-94F294D8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795F-7323-4C6D-8A17-204D6D5384AA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E814F5-397A-4933-B8AE-CAD64232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75586B-5E52-48BC-8931-A5EA4332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A8F4-0A67-4D97-96FB-52624EE078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99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98857F2-33A0-42CB-9379-A124CA2B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627919-E82B-4F22-BEB7-F5DDC5BE3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69EDC3-6E45-4C04-936A-4267DEAD8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F795F-7323-4C6D-8A17-204D6D5384AA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CFBBE8-A225-4358-9D3E-452553583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D19407-16CD-4C70-93BF-FB7F5F877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A8F4-0A67-4D97-96FB-52624EE07873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-801326819,&quot;Placement&quot;:&quot;Footer&quot;}">
            <a:extLst>
              <a:ext uri="{FF2B5EF4-FFF2-40B4-BE49-F238E27FC236}">
                <a16:creationId xmlns:a16="http://schemas.microsoft.com/office/drawing/2014/main" id="{13E76347-E162-471A-9B9B-7D54306E8855}"/>
              </a:ext>
            </a:extLst>
          </p:cNvPr>
          <p:cNvSpPr txBox="1"/>
          <p:nvPr userDrawn="1"/>
        </p:nvSpPr>
        <p:spPr>
          <a:xfrm>
            <a:off x="0" y="6440626"/>
            <a:ext cx="1462023" cy="4173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</a:rPr>
              <a:t>
 Classification : Interne </a:t>
            </a:r>
          </a:p>
        </p:txBody>
      </p:sp>
    </p:spTree>
    <p:extLst>
      <p:ext uri="{BB962C8B-B14F-4D97-AF65-F5344CB8AC3E}">
        <p14:creationId xmlns:p14="http://schemas.microsoft.com/office/powerpoint/2010/main" val="82841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buggex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buggex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regex101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nicode-table.com/fr/#control-characte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nicode-table.com/fr/#control-characte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arison_of_regular_expression_engin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élogramme 2">
            <a:extLst>
              <a:ext uri="{FF2B5EF4-FFF2-40B4-BE49-F238E27FC236}">
                <a16:creationId xmlns:a16="http://schemas.microsoft.com/office/drawing/2014/main" id="{4E5B0D16-2F8B-4779-A834-56E7374F214A}"/>
              </a:ext>
            </a:extLst>
          </p:cNvPr>
          <p:cNvSpPr/>
          <p:nvPr/>
        </p:nvSpPr>
        <p:spPr>
          <a:xfrm>
            <a:off x="-323850" y="1713029"/>
            <a:ext cx="6524625" cy="5221169"/>
          </a:xfrm>
          <a:prstGeom prst="parallelogram">
            <a:avLst>
              <a:gd name="adj" fmla="val 7695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194" name="object 3"/>
          <p:cNvSpPr txBox="1">
            <a:spLocks noChangeArrowheads="1"/>
          </p:cNvSpPr>
          <p:nvPr/>
        </p:nvSpPr>
        <p:spPr bwMode="auto">
          <a:xfrm>
            <a:off x="477975" y="2951603"/>
            <a:ext cx="8332590" cy="135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indent="1402328" defTabSz="1087672" fontAlgn="base">
              <a:lnSpc>
                <a:spcPct val="78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200" b="1" dirty="0">
                <a:solidFill>
                  <a:schemeClr val="bg1"/>
                </a:solidFill>
                <a:latin typeface="+mj-lt"/>
                <a:ea typeface="Karla" pitchFamily="2" charset="0"/>
                <a:cs typeface="Times New Roman" pitchFamily="18" charset="0"/>
              </a:rPr>
              <a:t>	Dojo    </a:t>
            </a:r>
            <a:r>
              <a:rPr lang="fr-FR" sz="7200" b="1" dirty="0">
                <a:solidFill>
                  <a:schemeClr val="tx2">
                    <a:lumMod val="75000"/>
                  </a:schemeClr>
                </a:solidFill>
                <a:latin typeface="+mj-lt"/>
                <a:ea typeface="Karla" pitchFamily="2" charset="0"/>
                <a:cs typeface="Times New Roman" pitchFamily="18" charset="0"/>
              </a:rPr>
              <a:t>Regex</a:t>
            </a:r>
          </a:p>
          <a:p>
            <a:pPr indent="1402328" defTabSz="1087672" fontAlgn="base">
              <a:lnSpc>
                <a:spcPct val="78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000" b="1" dirty="0">
                <a:solidFill>
                  <a:srgbClr val="C00000"/>
                </a:solidFill>
                <a:latin typeface="+mj-lt"/>
                <a:ea typeface="Karla" pitchFamily="2" charset="0"/>
                <a:cs typeface="Times New Roman" pitchFamily="18" charset="0"/>
              </a:rPr>
              <a:t>		          	              Rémi </a:t>
            </a:r>
            <a:r>
              <a:rPr lang="fr-FR" sz="2000" b="1" dirty="0" err="1">
                <a:solidFill>
                  <a:srgbClr val="C00000"/>
                </a:solidFill>
                <a:latin typeface="+mj-lt"/>
                <a:ea typeface="Karla" pitchFamily="2" charset="0"/>
                <a:cs typeface="Times New Roman" pitchFamily="18" charset="0"/>
              </a:rPr>
              <a:t>Fruteau</a:t>
            </a:r>
            <a:r>
              <a:rPr lang="fr-FR" sz="2000" b="1" dirty="0">
                <a:solidFill>
                  <a:srgbClr val="C00000"/>
                </a:solidFill>
                <a:latin typeface="+mj-lt"/>
                <a:ea typeface="Karla" pitchFamily="2" charset="0"/>
                <a:cs typeface="Times New Roman" pitchFamily="18" charset="0"/>
              </a:rPr>
              <a:t> de Laclos</a:t>
            </a:r>
          </a:p>
          <a:p>
            <a:pPr indent="1402328" defTabSz="1087672" fontAlgn="base">
              <a:lnSpc>
                <a:spcPct val="78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000" b="1" i="1" dirty="0">
                <a:solidFill>
                  <a:srgbClr val="C00000"/>
                </a:solidFill>
                <a:latin typeface="+mj-lt"/>
                <a:ea typeface="Karla" pitchFamily="2" charset="0"/>
                <a:cs typeface="Times New Roman" pitchFamily="18" charset="0"/>
              </a:rPr>
              <a:t>			              </a:t>
            </a:r>
            <a:r>
              <a:rPr lang="fr-FR" sz="2000" b="1" dirty="0">
                <a:solidFill>
                  <a:srgbClr val="C00000"/>
                </a:solidFill>
                <a:latin typeface="+mj-lt"/>
                <a:ea typeface="Karla" pitchFamily="2" charset="0"/>
                <a:cs typeface="Times New Roman" pitchFamily="18" charset="0"/>
              </a:rPr>
              <a:t>Rémi Boussu</a:t>
            </a:r>
            <a:endParaRPr lang="fr-FR" sz="1050" b="1" dirty="0">
              <a:solidFill>
                <a:srgbClr val="C00000"/>
              </a:solidFill>
              <a:latin typeface="+mj-lt"/>
              <a:ea typeface="Karla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653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hlinkClick r:id="rId3"/>
            <a:extLst>
              <a:ext uri="{FF2B5EF4-FFF2-40B4-BE49-F238E27FC236}">
                <a16:creationId xmlns:a16="http://schemas.microsoft.com/office/drawing/2014/main" id="{2868EA72-9634-4449-8DBA-F76191222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96971"/>
            <a:ext cx="12192000" cy="429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48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D8FCB0F-2837-4DF0-9FE9-E91C3EBA5B6D}"/>
              </a:ext>
            </a:extLst>
          </p:cNvPr>
          <p:cNvSpPr txBox="1"/>
          <p:nvPr/>
        </p:nvSpPr>
        <p:spPr>
          <a:xfrm>
            <a:off x="590941" y="848837"/>
            <a:ext cx="1101011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Outils qui existent :</a:t>
            </a:r>
          </a:p>
          <a:p>
            <a:endParaRPr lang="fr-FR" sz="3200" dirty="0"/>
          </a:p>
          <a:p>
            <a:r>
              <a:rPr lang="fr-FR" sz="3200" dirty="0"/>
              <a:t>Plusieurs non mentionnés car peu intéressants</a:t>
            </a:r>
          </a:p>
          <a:p>
            <a:r>
              <a:rPr lang="fr-FR" sz="3200" dirty="0">
                <a:hlinkClick r:id="rId3"/>
              </a:rPr>
              <a:t>https://www.debuggex.com/</a:t>
            </a:r>
            <a:r>
              <a:rPr lang="fr-FR" sz="3200" dirty="0"/>
              <a:t> &lt;= Très bien, également visuel</a:t>
            </a:r>
          </a:p>
          <a:p>
            <a:r>
              <a:rPr lang="fr-FR" sz="3200" dirty="0">
                <a:hlinkClick r:id="rId4"/>
              </a:rPr>
              <a:t>https://regex101.com/</a:t>
            </a:r>
            <a:r>
              <a:rPr lang="fr-FR" sz="3200" dirty="0"/>
              <a:t> &lt;= Préférence perso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2BB2F8E-32F5-4B2A-B3CF-528F79CF286C}"/>
              </a:ext>
            </a:extLst>
          </p:cNvPr>
          <p:cNvSpPr txBox="1"/>
          <p:nvPr/>
        </p:nvSpPr>
        <p:spPr>
          <a:xfrm>
            <a:off x="590941" y="4209658"/>
            <a:ext cx="110101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Maintenant que la question de l’outil est à côté de nous,</a:t>
            </a:r>
          </a:p>
          <a:p>
            <a:r>
              <a:rPr lang="fr-FR" sz="3200" dirty="0"/>
              <a:t>voyons-voir pour apprendre à faire nos regex</a:t>
            </a:r>
          </a:p>
        </p:txBody>
      </p:sp>
    </p:spTree>
    <p:extLst>
      <p:ext uri="{BB962C8B-B14F-4D97-AF65-F5344CB8AC3E}">
        <p14:creationId xmlns:p14="http://schemas.microsoft.com/office/powerpoint/2010/main" val="707363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D8FCB0F-2837-4DF0-9FE9-E91C3EBA5B6D}"/>
              </a:ext>
            </a:extLst>
          </p:cNvPr>
          <p:cNvSpPr txBox="1"/>
          <p:nvPr/>
        </p:nvSpPr>
        <p:spPr>
          <a:xfrm>
            <a:off x="590941" y="848837"/>
            <a:ext cx="1101011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Disclaimer :</a:t>
            </a:r>
          </a:p>
          <a:p>
            <a:endParaRPr lang="fr-FR" sz="3200" dirty="0"/>
          </a:p>
          <a:p>
            <a:r>
              <a:rPr lang="fr-FR" sz="3200" dirty="0"/>
              <a:t>Il existe plusieurs moyens de répondre à des problèmes</a:t>
            </a:r>
          </a:p>
          <a:p>
            <a:endParaRPr lang="fr-FR" sz="3200" dirty="0"/>
          </a:p>
          <a:p>
            <a:r>
              <a:rPr lang="fr-FR" sz="3200" dirty="0"/>
              <a:t>Nous allons vous donner des pistes</a:t>
            </a:r>
          </a:p>
          <a:p>
            <a:r>
              <a:rPr lang="fr-FR" sz="3200" dirty="0"/>
              <a:t>( Surtout pour faire attention aux </a:t>
            </a:r>
            <a:r>
              <a:rPr lang="fr-FR" sz="3200" dirty="0" err="1"/>
              <a:t>Evils</a:t>
            </a:r>
            <a:r>
              <a:rPr lang="fr-FR" sz="3200" dirty="0"/>
              <a:t> Regex )</a:t>
            </a:r>
          </a:p>
          <a:p>
            <a:endParaRPr lang="fr-FR" sz="3200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115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B83CDDB8-75FA-416E-8224-75212C3AF6C0}"/>
              </a:ext>
            </a:extLst>
          </p:cNvPr>
          <p:cNvSpPr txBox="1"/>
          <p:nvPr/>
        </p:nvSpPr>
        <p:spPr>
          <a:xfrm>
            <a:off x="590941" y="505937"/>
            <a:ext cx="11010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Range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B13E507-BCF1-4CA4-BE96-DDDA0188F8B4}"/>
              </a:ext>
            </a:extLst>
          </p:cNvPr>
          <p:cNvSpPr txBox="1"/>
          <p:nvPr/>
        </p:nvSpPr>
        <p:spPr>
          <a:xfrm>
            <a:off x="1798108" y="1678867"/>
            <a:ext cx="110101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>
                <a:solidFill>
                  <a:srgbClr val="00B050"/>
                </a:solidFill>
              </a:rPr>
              <a:t>[</a:t>
            </a:r>
            <a:r>
              <a:rPr lang="fr-FR" sz="9600" dirty="0" err="1">
                <a:solidFill>
                  <a:srgbClr val="0070C0"/>
                </a:solidFill>
              </a:rPr>
              <a:t>abcd</a:t>
            </a:r>
            <a:r>
              <a:rPr lang="fr-FR" sz="9600" dirty="0">
                <a:solidFill>
                  <a:srgbClr val="00B050"/>
                </a:solidFill>
              </a:rPr>
              <a:t>]</a:t>
            </a:r>
          </a:p>
          <a:p>
            <a:r>
              <a:rPr lang="fr-FR" sz="9600" dirty="0">
                <a:solidFill>
                  <a:srgbClr val="00B050"/>
                </a:solidFill>
              </a:rPr>
              <a:t>[</a:t>
            </a:r>
            <a:r>
              <a:rPr lang="fr-FR" sz="9600" dirty="0">
                <a:solidFill>
                  <a:srgbClr val="0070C0"/>
                </a:solidFill>
              </a:rPr>
              <a:t>a</a:t>
            </a:r>
            <a:r>
              <a:rPr lang="fr-FR" sz="9600" dirty="0">
                <a:solidFill>
                  <a:srgbClr val="FF0000"/>
                </a:solidFill>
              </a:rPr>
              <a:t>-</a:t>
            </a:r>
            <a:r>
              <a:rPr lang="fr-FR" sz="9600" dirty="0">
                <a:solidFill>
                  <a:srgbClr val="0070C0"/>
                </a:solidFill>
              </a:rPr>
              <a:t>d</a:t>
            </a:r>
            <a:r>
              <a:rPr lang="fr-FR" sz="9600" dirty="0">
                <a:solidFill>
                  <a:srgbClr val="00B050"/>
                </a:solidFill>
              </a:rPr>
              <a:t>] [</a:t>
            </a:r>
            <a:r>
              <a:rPr lang="fr-FR" sz="9600" dirty="0">
                <a:solidFill>
                  <a:schemeClr val="tx2">
                    <a:lumMod val="50000"/>
                  </a:schemeClr>
                </a:solidFill>
              </a:rPr>
              <a:t>^</a:t>
            </a:r>
            <a:r>
              <a:rPr lang="fr-FR" sz="9600" dirty="0">
                <a:solidFill>
                  <a:srgbClr val="0070C0"/>
                </a:solidFill>
              </a:rPr>
              <a:t>a</a:t>
            </a:r>
            <a:r>
              <a:rPr lang="fr-FR" sz="9600" dirty="0">
                <a:solidFill>
                  <a:srgbClr val="FF0000"/>
                </a:solidFill>
              </a:rPr>
              <a:t>-</a:t>
            </a:r>
            <a:r>
              <a:rPr lang="fr-FR" sz="9600" dirty="0">
                <a:solidFill>
                  <a:srgbClr val="0070C0"/>
                </a:solidFill>
              </a:rPr>
              <a:t>d</a:t>
            </a:r>
            <a:r>
              <a:rPr lang="fr-FR" sz="9600" dirty="0">
                <a:solidFill>
                  <a:srgbClr val="00B050"/>
                </a:solidFill>
              </a:rPr>
              <a:t>]</a:t>
            </a:r>
          </a:p>
          <a:p>
            <a:endParaRPr lang="fr-FR" sz="9600" dirty="0">
              <a:solidFill>
                <a:srgbClr val="00B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223E21-76BC-4682-A32B-913F5A238155}"/>
              </a:ext>
            </a:extLst>
          </p:cNvPr>
          <p:cNvSpPr/>
          <p:nvPr/>
        </p:nvSpPr>
        <p:spPr>
          <a:xfrm>
            <a:off x="590940" y="5582652"/>
            <a:ext cx="60852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https://unicode-table.com/fr/#control-character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841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B83CDDB8-75FA-416E-8224-75212C3AF6C0}"/>
              </a:ext>
            </a:extLst>
          </p:cNvPr>
          <p:cNvSpPr txBox="1"/>
          <p:nvPr/>
        </p:nvSpPr>
        <p:spPr>
          <a:xfrm>
            <a:off x="590941" y="505937"/>
            <a:ext cx="11010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Range - méta séquences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7C21C2-E856-467B-826A-2C2216572EA3}"/>
              </a:ext>
            </a:extLst>
          </p:cNvPr>
          <p:cNvSpPr/>
          <p:nvPr/>
        </p:nvSpPr>
        <p:spPr>
          <a:xfrm>
            <a:off x="590940" y="5582652"/>
            <a:ext cx="60852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https://unicode-table.com/fr/#control-character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B13E507-BCF1-4CA4-BE96-DDDA0188F8B4}"/>
              </a:ext>
            </a:extLst>
          </p:cNvPr>
          <p:cNvSpPr txBox="1"/>
          <p:nvPr/>
        </p:nvSpPr>
        <p:spPr>
          <a:xfrm>
            <a:off x="1593571" y="1843966"/>
            <a:ext cx="110101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>
                <a:solidFill>
                  <a:srgbClr val="0070C0"/>
                </a:solidFill>
              </a:rPr>
              <a:t>\w</a:t>
            </a:r>
            <a:r>
              <a:rPr lang="fr-FR" sz="9600" dirty="0"/>
              <a:t> \W </a:t>
            </a:r>
            <a:r>
              <a:rPr lang="fr-FR" sz="9600" dirty="0">
                <a:solidFill>
                  <a:srgbClr val="00B050"/>
                </a:solidFill>
              </a:rPr>
              <a:t>\b</a:t>
            </a:r>
          </a:p>
          <a:p>
            <a:r>
              <a:rPr lang="fr-FR" sz="9600" dirty="0"/>
              <a:t>\d . \n \r</a:t>
            </a:r>
          </a:p>
        </p:txBody>
      </p:sp>
    </p:spTree>
    <p:extLst>
      <p:ext uri="{BB962C8B-B14F-4D97-AF65-F5344CB8AC3E}">
        <p14:creationId xmlns:p14="http://schemas.microsoft.com/office/powerpoint/2010/main" val="2021610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B83CDDB8-75FA-416E-8224-75212C3AF6C0}"/>
              </a:ext>
            </a:extLst>
          </p:cNvPr>
          <p:cNvSpPr txBox="1"/>
          <p:nvPr/>
        </p:nvSpPr>
        <p:spPr>
          <a:xfrm>
            <a:off x="590941" y="505937"/>
            <a:ext cx="11010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Ou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60D756-D336-4AA0-8BA8-522B57BC24CA}"/>
              </a:ext>
            </a:extLst>
          </p:cNvPr>
          <p:cNvSpPr txBox="1"/>
          <p:nvPr/>
        </p:nvSpPr>
        <p:spPr>
          <a:xfrm>
            <a:off x="1040119" y="1462298"/>
            <a:ext cx="110101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>
                <a:solidFill>
                  <a:srgbClr val="0070C0"/>
                </a:solidFill>
              </a:rPr>
              <a:t>|</a:t>
            </a:r>
            <a:endParaRPr lang="fr-FR" sz="9600" strike="sngStrik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038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B83CDDB8-75FA-416E-8224-75212C3AF6C0}"/>
              </a:ext>
            </a:extLst>
          </p:cNvPr>
          <p:cNvSpPr txBox="1"/>
          <p:nvPr/>
        </p:nvSpPr>
        <p:spPr>
          <a:xfrm>
            <a:off x="590941" y="505937"/>
            <a:ext cx="11010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Flags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B13E507-BCF1-4CA4-BE96-DDDA0188F8B4}"/>
              </a:ext>
            </a:extLst>
          </p:cNvPr>
          <p:cNvSpPr txBox="1"/>
          <p:nvPr/>
        </p:nvSpPr>
        <p:spPr>
          <a:xfrm>
            <a:off x="1593571" y="1843966"/>
            <a:ext cx="110101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>
                <a:solidFill>
                  <a:srgbClr val="0070C0"/>
                </a:solidFill>
              </a:rPr>
              <a:t>G M I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3968040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B83CDDB8-75FA-416E-8224-75212C3AF6C0}"/>
              </a:ext>
            </a:extLst>
          </p:cNvPr>
          <p:cNvSpPr txBox="1"/>
          <p:nvPr/>
        </p:nvSpPr>
        <p:spPr>
          <a:xfrm>
            <a:off x="590941" y="505937"/>
            <a:ext cx="11010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Ancres (</a:t>
            </a:r>
            <a:r>
              <a:rPr lang="fr-FR" sz="3600" dirty="0" err="1"/>
              <a:t>anchor</a:t>
            </a:r>
            <a:r>
              <a:rPr lang="fr-FR" sz="3600" dirty="0"/>
              <a:t>)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492403A-50F8-4754-8ABA-5794751462E9}"/>
              </a:ext>
            </a:extLst>
          </p:cNvPr>
          <p:cNvSpPr txBox="1"/>
          <p:nvPr/>
        </p:nvSpPr>
        <p:spPr>
          <a:xfrm>
            <a:off x="1966550" y="3429000"/>
            <a:ext cx="110101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>
                <a:solidFill>
                  <a:srgbClr val="0070C0"/>
                </a:solidFill>
              </a:rPr>
              <a:t>$</a:t>
            </a:r>
            <a:r>
              <a:rPr lang="fr-FR" sz="9600" dirty="0"/>
              <a:t> :  end of string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6EFC388-164B-4D1A-91FA-09EC96071C74}"/>
              </a:ext>
            </a:extLst>
          </p:cNvPr>
          <p:cNvSpPr txBox="1"/>
          <p:nvPr/>
        </p:nvSpPr>
        <p:spPr>
          <a:xfrm>
            <a:off x="1966551" y="1859340"/>
            <a:ext cx="110101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>
                <a:solidFill>
                  <a:srgbClr val="0070C0"/>
                </a:solidFill>
              </a:rPr>
              <a:t>^</a:t>
            </a:r>
            <a:r>
              <a:rPr lang="fr-FR" sz="9600" dirty="0"/>
              <a:t> : start of string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4E424B-046A-4B6B-90DC-9C150B0EFE57}"/>
              </a:ext>
            </a:extLst>
          </p:cNvPr>
          <p:cNvSpPr/>
          <p:nvPr/>
        </p:nvSpPr>
        <p:spPr>
          <a:xfrm>
            <a:off x="590941" y="5705732"/>
            <a:ext cx="4390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Exemple « time » sur https://regex101.com/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2364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B83CDDB8-75FA-416E-8224-75212C3AF6C0}"/>
              </a:ext>
            </a:extLst>
          </p:cNvPr>
          <p:cNvSpPr txBox="1"/>
          <p:nvPr/>
        </p:nvSpPr>
        <p:spPr>
          <a:xfrm>
            <a:off x="590941" y="505937"/>
            <a:ext cx="11010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Quantifieurs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60D756-D336-4AA0-8BA8-522B57BC24CA}"/>
              </a:ext>
            </a:extLst>
          </p:cNvPr>
          <p:cNvSpPr txBox="1"/>
          <p:nvPr/>
        </p:nvSpPr>
        <p:spPr>
          <a:xfrm>
            <a:off x="1040119" y="1462298"/>
            <a:ext cx="110101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>
                <a:solidFill>
                  <a:srgbClr val="0070C0"/>
                </a:solidFill>
              </a:rPr>
              <a:t>+ * ?  {1,5}</a:t>
            </a:r>
          </a:p>
          <a:p>
            <a:r>
              <a:rPr lang="fr-FR" sz="9600" dirty="0">
                <a:solidFill>
                  <a:srgbClr val="0070C0"/>
                </a:solidFill>
              </a:rPr>
              <a:t>+? *? {5}</a:t>
            </a:r>
          </a:p>
          <a:p>
            <a:r>
              <a:rPr lang="fr-FR" sz="9600" strike="sngStrike" dirty="0">
                <a:solidFill>
                  <a:srgbClr val="FF0000"/>
                </a:solidFill>
              </a:rPr>
              <a:t>???? </a:t>
            </a:r>
          </a:p>
        </p:txBody>
      </p:sp>
    </p:spTree>
    <p:extLst>
      <p:ext uri="{BB962C8B-B14F-4D97-AF65-F5344CB8AC3E}">
        <p14:creationId xmlns:p14="http://schemas.microsoft.com/office/powerpoint/2010/main" val="2656105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660D756-D336-4AA0-8BA8-522B57BC24CA}"/>
              </a:ext>
            </a:extLst>
          </p:cNvPr>
          <p:cNvSpPr txBox="1"/>
          <p:nvPr/>
        </p:nvSpPr>
        <p:spPr>
          <a:xfrm>
            <a:off x="1040119" y="1462298"/>
            <a:ext cx="110101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 err="1">
                <a:solidFill>
                  <a:srgbClr val="0070C0"/>
                </a:solidFill>
              </a:rPr>
              <a:t>Lazy</a:t>
            </a:r>
            <a:r>
              <a:rPr lang="fr-FR" sz="9600" dirty="0">
                <a:solidFill>
                  <a:srgbClr val="0070C0"/>
                </a:solidFill>
              </a:rPr>
              <a:t>? vs </a:t>
            </a:r>
            <a:r>
              <a:rPr lang="fr-FR" sz="9600" dirty="0" err="1">
                <a:solidFill>
                  <a:srgbClr val="0070C0"/>
                </a:solidFill>
              </a:rPr>
              <a:t>Greedy</a:t>
            </a:r>
            <a:endParaRPr lang="fr-FR" sz="9600" strike="sngStrik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998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hlinkClick r:id="rId3"/>
            <a:extLst>
              <a:ext uri="{FF2B5EF4-FFF2-40B4-BE49-F238E27FC236}">
                <a16:creationId xmlns:a16="http://schemas.microsoft.com/office/drawing/2014/main" id="{B864D9C7-1D0B-4FB7-8552-512EE6A65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470" y="1822454"/>
            <a:ext cx="2457710" cy="422108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14385AF-F1D3-4DDB-8811-D887FE4C37FB}"/>
              </a:ext>
            </a:extLst>
          </p:cNvPr>
          <p:cNvSpPr txBox="1"/>
          <p:nvPr/>
        </p:nvSpPr>
        <p:spPr>
          <a:xfrm>
            <a:off x="463958" y="252794"/>
            <a:ext cx="92567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RegExp</a:t>
            </a:r>
            <a:r>
              <a:rPr lang="fr-FR" sz="2400" dirty="0"/>
              <a:t>, ce qu’il y a à savoir :</a:t>
            </a:r>
          </a:p>
          <a:p>
            <a:endParaRPr lang="fr-FR" sz="2400" dirty="0"/>
          </a:p>
          <a:p>
            <a:pPr marL="285750" indent="-285750">
              <a:buFontTx/>
              <a:buChar char="-"/>
            </a:pPr>
            <a:r>
              <a:rPr lang="fr-FR" sz="2400" dirty="0"/>
              <a:t>Les </a:t>
            </a:r>
            <a:r>
              <a:rPr lang="fr-FR" sz="2400" dirty="0" err="1"/>
              <a:t>RegEx</a:t>
            </a:r>
            <a:r>
              <a:rPr lang="fr-FR" sz="2400" dirty="0"/>
              <a:t> permettent de décrire un motif de correspondance</a:t>
            </a:r>
          </a:p>
          <a:p>
            <a:pPr marL="285750" indent="-285750">
              <a:buFontTx/>
              <a:buChar char="-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20962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B83CDDB8-75FA-416E-8224-75212C3AF6C0}"/>
              </a:ext>
            </a:extLst>
          </p:cNvPr>
          <p:cNvSpPr txBox="1"/>
          <p:nvPr/>
        </p:nvSpPr>
        <p:spPr>
          <a:xfrm>
            <a:off x="590941" y="505937"/>
            <a:ext cx="11010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Groupes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60D756-D336-4AA0-8BA8-522B57BC24CA}"/>
              </a:ext>
            </a:extLst>
          </p:cNvPr>
          <p:cNvSpPr txBox="1"/>
          <p:nvPr/>
        </p:nvSpPr>
        <p:spPr>
          <a:xfrm>
            <a:off x="1040119" y="1309898"/>
            <a:ext cx="110101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>
                <a:solidFill>
                  <a:srgbClr val="0070C0"/>
                </a:solidFill>
              </a:rPr>
              <a:t>()    (?:)    (?&lt;&gt;)</a:t>
            </a:r>
          </a:p>
          <a:p>
            <a:r>
              <a:rPr lang="fr-FR" sz="9600" dirty="0">
                <a:solidFill>
                  <a:srgbClr val="0070C0"/>
                </a:solidFill>
              </a:rPr>
              <a:t>(?!) (?&lt;!) (?=)</a:t>
            </a:r>
          </a:p>
          <a:p>
            <a:r>
              <a:rPr lang="fr-FR" sz="9600" strike="sngStrike" dirty="0">
                <a:solidFill>
                  <a:srgbClr val="FF0000"/>
                </a:solidFill>
              </a:rPr>
              <a:t>(???)</a:t>
            </a:r>
          </a:p>
        </p:txBody>
      </p:sp>
    </p:spTree>
    <p:extLst>
      <p:ext uri="{BB962C8B-B14F-4D97-AF65-F5344CB8AC3E}">
        <p14:creationId xmlns:p14="http://schemas.microsoft.com/office/powerpoint/2010/main" val="3686999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B83CDDB8-75FA-416E-8224-75212C3AF6C0}"/>
              </a:ext>
            </a:extLst>
          </p:cNvPr>
          <p:cNvSpPr txBox="1"/>
          <p:nvPr/>
        </p:nvSpPr>
        <p:spPr>
          <a:xfrm>
            <a:off x="590941" y="505937"/>
            <a:ext cx="1101011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Comme vous avez vu, il y a plusieurs moyens de faire</a:t>
            </a:r>
          </a:p>
          <a:p>
            <a:endParaRPr lang="fr-FR" sz="3600" dirty="0"/>
          </a:p>
          <a:p>
            <a:r>
              <a:rPr lang="fr-FR" sz="2400" dirty="0">
                <a:solidFill>
                  <a:srgbClr val="0070C0"/>
                </a:solidFill>
              </a:rPr>
              <a:t>^(?!0(\.|,)0{1,4}$)(([0-9](\.|,)[0-9]{1,4})|[1-9]|10|)$</a:t>
            </a:r>
          </a:p>
          <a:p>
            <a:endParaRPr lang="fr-FR" sz="2400" dirty="0"/>
          </a:p>
          <a:p>
            <a:r>
              <a:rPr lang="fr-FR" sz="2400" dirty="0"/>
              <a:t>===</a:t>
            </a:r>
          </a:p>
          <a:p>
            <a:endParaRPr lang="fr-FR" sz="2400" dirty="0"/>
          </a:p>
          <a:p>
            <a:r>
              <a:rPr lang="fr-FR" sz="2400" dirty="0">
                <a:solidFill>
                  <a:schemeClr val="accent6">
                    <a:lumMod val="75000"/>
                  </a:schemeClr>
                </a:solidFill>
              </a:rPr>
              <a:t>^(?!0((\.|,)0{1,4})?$)((\d((\.|,)\d{1,4})?)|10|)$</a:t>
            </a:r>
          </a:p>
          <a:p>
            <a:endParaRPr lang="fr-FR" sz="3600" dirty="0"/>
          </a:p>
          <a:p>
            <a:r>
              <a:rPr lang="fr-FR" sz="3600" dirty="0"/>
              <a:t>Maintenant, qu’est-ce que vous préférez voir dans vos projets ?</a:t>
            </a:r>
          </a:p>
          <a:p>
            <a:endParaRPr lang="fr-FR" sz="3600" dirty="0"/>
          </a:p>
          <a:p>
            <a:endParaRPr lang="fr-FR" sz="3600" dirty="0"/>
          </a:p>
          <a:p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553298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B83CDDB8-75FA-416E-8224-75212C3AF6C0}"/>
              </a:ext>
            </a:extLst>
          </p:cNvPr>
          <p:cNvSpPr txBox="1"/>
          <p:nvPr/>
        </p:nvSpPr>
        <p:spPr>
          <a:xfrm>
            <a:off x="590941" y="505937"/>
            <a:ext cx="11010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Maintenant, vous connaissez les bases pour commencer</a:t>
            </a:r>
          </a:p>
          <a:p>
            <a:endParaRPr lang="fr-FR" sz="3600" dirty="0"/>
          </a:p>
          <a:p>
            <a:r>
              <a:rPr lang="fr-FR" sz="3600" dirty="0"/>
              <a:t>Quelques exercices ?</a:t>
            </a:r>
          </a:p>
        </p:txBody>
      </p:sp>
    </p:spTree>
    <p:extLst>
      <p:ext uri="{BB962C8B-B14F-4D97-AF65-F5344CB8AC3E}">
        <p14:creationId xmlns:p14="http://schemas.microsoft.com/office/powerpoint/2010/main" val="3036318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3C62EC9-33AE-4AFD-BF3B-03197C5F84D6}"/>
              </a:ext>
            </a:extLst>
          </p:cNvPr>
          <p:cNvSpPr txBox="1"/>
          <p:nvPr/>
        </p:nvSpPr>
        <p:spPr>
          <a:xfrm>
            <a:off x="463958" y="252794"/>
            <a:ext cx="92567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RegExp</a:t>
            </a:r>
            <a:r>
              <a:rPr lang="fr-FR" sz="2400" dirty="0"/>
              <a:t>, ce qu’il y a à savoir :</a:t>
            </a:r>
          </a:p>
          <a:p>
            <a:endParaRPr lang="fr-FR" sz="2400" dirty="0"/>
          </a:p>
          <a:p>
            <a:pPr marL="285750" indent="-285750">
              <a:buFontTx/>
              <a:buChar char="-"/>
            </a:pPr>
            <a:r>
              <a:rPr lang="fr-FR" sz="2400" dirty="0"/>
              <a:t>Les </a:t>
            </a:r>
            <a:r>
              <a:rPr lang="fr-FR" sz="2400" dirty="0" err="1"/>
              <a:t>RegEx</a:t>
            </a:r>
            <a:r>
              <a:rPr lang="fr-FR" sz="2400" dirty="0"/>
              <a:t> permettent de décrire un modèle</a:t>
            </a:r>
          </a:p>
          <a:p>
            <a:pPr marL="285750" indent="-285750">
              <a:buFontTx/>
              <a:buChar char="-"/>
            </a:pPr>
            <a:endParaRPr lang="fr-FR" sz="2400" dirty="0"/>
          </a:p>
          <a:p>
            <a:pPr marL="285750" indent="-285750">
              <a:buFontTx/>
              <a:buChar char="-"/>
            </a:pPr>
            <a:r>
              <a:rPr lang="fr-FR" sz="2400" dirty="0"/>
              <a:t>Il y a de nombreux moteurs d’expressions régulières</a:t>
            </a:r>
          </a:p>
          <a:p>
            <a:pPr marL="285750" indent="-285750">
              <a:buFontTx/>
              <a:buChar char="-"/>
            </a:pPr>
            <a:endParaRPr lang="fr-FR" sz="2400" dirty="0"/>
          </a:p>
          <a:p>
            <a:pPr marL="285750" indent="-285750">
              <a:buFontTx/>
              <a:buChar char="-"/>
            </a:pPr>
            <a:endParaRPr lang="fr-FR" sz="2400" dirty="0"/>
          </a:p>
        </p:txBody>
      </p:sp>
      <p:pic>
        <p:nvPicPr>
          <p:cNvPr id="3" name="Image 2">
            <a:hlinkClick r:id="rId3"/>
            <a:extLst>
              <a:ext uri="{FF2B5EF4-FFF2-40B4-BE49-F238E27FC236}">
                <a16:creationId xmlns:a16="http://schemas.microsoft.com/office/drawing/2014/main" id="{165B17AF-870C-4EB1-83ED-D6AA86F55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876" y="2284119"/>
            <a:ext cx="8336412" cy="410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0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46384F9-FA9E-40D7-8595-17B08E447CAE}"/>
              </a:ext>
            </a:extLst>
          </p:cNvPr>
          <p:cNvSpPr txBox="1"/>
          <p:nvPr/>
        </p:nvSpPr>
        <p:spPr>
          <a:xfrm>
            <a:off x="470625" y="314304"/>
            <a:ext cx="110101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 Sauriez-vous me dire à quoi sert cette </a:t>
            </a:r>
            <a:r>
              <a:rPr lang="fr-FR" sz="3200" dirty="0" err="1"/>
              <a:t>RegEx</a:t>
            </a:r>
            <a:r>
              <a:rPr lang="fr-FR" sz="3200" dirty="0"/>
              <a:t> :</a:t>
            </a:r>
          </a:p>
          <a:p>
            <a:pPr marL="285750" indent="-285750">
              <a:buFontTx/>
              <a:buChar char="-"/>
            </a:pPr>
            <a:endParaRPr lang="fr-FR" sz="3200" dirty="0"/>
          </a:p>
          <a:p>
            <a:r>
              <a:rPr lang="fr-FR" sz="3200" dirty="0"/>
              <a:t>^[0-9]{1,3}$</a:t>
            </a:r>
          </a:p>
          <a:p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375900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CB7D4744-9C94-4D8E-88D3-074AF8446C0D}"/>
              </a:ext>
            </a:extLst>
          </p:cNvPr>
          <p:cNvSpPr txBox="1"/>
          <p:nvPr/>
        </p:nvSpPr>
        <p:spPr>
          <a:xfrm>
            <a:off x="470625" y="314304"/>
            <a:ext cx="110101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Et celle-ci ?</a:t>
            </a:r>
          </a:p>
          <a:p>
            <a:endParaRPr lang="fr-FR" sz="3200" dirty="0"/>
          </a:p>
          <a:p>
            <a:r>
              <a:rPr lang="fr-FR" sz="3200" dirty="0"/>
              <a:t>^(([^&lt;&gt;()\[\]\\.,;:\s@"]+(\.[^&lt;&gt;()\[\]\\.,;:\s@"]+)*)|(".+"))@((\[[0-9]{1,3}\.[0-9]{1,3}\.[0-9]{1,3}\.[0-9]{1,3}])|(([a-</a:t>
            </a:r>
            <a:r>
              <a:rPr lang="fr-FR" sz="3200" dirty="0" err="1"/>
              <a:t>zA</a:t>
            </a:r>
            <a:r>
              <a:rPr lang="fr-FR" sz="3200" dirty="0"/>
              <a:t>-Z\-0-9]+\.)+[a-</a:t>
            </a:r>
            <a:r>
              <a:rPr lang="fr-FR" sz="3200" dirty="0" err="1"/>
              <a:t>zA</a:t>
            </a:r>
            <a:r>
              <a:rPr lang="fr-FR" sz="3200" dirty="0"/>
              <a:t>-Z]{2,}))$</a:t>
            </a:r>
          </a:p>
        </p:txBody>
      </p:sp>
    </p:spTree>
    <p:extLst>
      <p:ext uri="{BB962C8B-B14F-4D97-AF65-F5344CB8AC3E}">
        <p14:creationId xmlns:p14="http://schemas.microsoft.com/office/powerpoint/2010/main" val="948214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CB7D4744-9C94-4D8E-88D3-074AF8446C0D}"/>
              </a:ext>
            </a:extLst>
          </p:cNvPr>
          <p:cNvSpPr txBox="1"/>
          <p:nvPr/>
        </p:nvSpPr>
        <p:spPr>
          <a:xfrm>
            <a:off x="470625" y="314304"/>
            <a:ext cx="11010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Même avec des couleurs ?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5B8D972-26FB-4DCC-A63A-85567DEEC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62" y="1001377"/>
            <a:ext cx="11515113" cy="192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77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86A9395-4059-4D82-87EA-5CD5717BA350}"/>
              </a:ext>
            </a:extLst>
          </p:cNvPr>
          <p:cNvSpPr txBox="1"/>
          <p:nvPr/>
        </p:nvSpPr>
        <p:spPr>
          <a:xfrm>
            <a:off x="470625" y="3429000"/>
            <a:ext cx="110101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Je vous rassure : moi non-plus</a:t>
            </a:r>
          </a:p>
          <a:p>
            <a:r>
              <a:rPr lang="fr-FR" sz="3200" dirty="0"/>
              <a:t>J’ai besoin d’un peu d’aide et de temps </a:t>
            </a:r>
            <a:r>
              <a:rPr lang="fr-FR" sz="3200" strike="sngStrike" dirty="0"/>
              <a:t>(~15 secondes)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5F7176-DBE1-475D-A4B1-48E70F5819C6}"/>
              </a:ext>
            </a:extLst>
          </p:cNvPr>
          <p:cNvSpPr txBox="1"/>
          <p:nvPr/>
        </p:nvSpPr>
        <p:spPr>
          <a:xfrm>
            <a:off x="470625" y="314304"/>
            <a:ext cx="11010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Même avec des couleurs ?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92DE80B-0FB1-4DE5-812F-344894215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62" y="1001377"/>
            <a:ext cx="11515113" cy="192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38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86A9395-4059-4D82-87EA-5CD5717BA350}"/>
              </a:ext>
            </a:extLst>
          </p:cNvPr>
          <p:cNvSpPr txBox="1"/>
          <p:nvPr/>
        </p:nvSpPr>
        <p:spPr>
          <a:xfrm>
            <a:off x="470459" y="3429000"/>
            <a:ext cx="110101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Je vous rassure : moi non-plus</a:t>
            </a:r>
          </a:p>
          <a:p>
            <a:r>
              <a:rPr lang="fr-FR" sz="3200" dirty="0"/>
              <a:t>J’ai besoin </a:t>
            </a:r>
            <a:r>
              <a:rPr lang="fr-FR" sz="3200" b="1" dirty="0"/>
              <a:t>d’un peu d’aide </a:t>
            </a:r>
            <a:r>
              <a:rPr lang="fr-FR" sz="3200" dirty="0"/>
              <a:t>et de temps</a:t>
            </a:r>
          </a:p>
          <a:p>
            <a:endParaRPr lang="fr-FR" sz="3200" dirty="0"/>
          </a:p>
          <a:p>
            <a:r>
              <a:rPr lang="fr-FR" sz="3200" dirty="0"/>
              <a:t>Règle n°1 : Votre ordinateur sait lire plus vite les </a:t>
            </a:r>
            <a:r>
              <a:rPr lang="fr-FR" sz="3200" dirty="0" err="1"/>
              <a:t>RegEx</a:t>
            </a:r>
            <a:r>
              <a:rPr lang="fr-FR" sz="3200" dirty="0"/>
              <a:t> complexes que vous, servez-vous d’un outil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5F7176-DBE1-475D-A4B1-48E70F5819C6}"/>
              </a:ext>
            </a:extLst>
          </p:cNvPr>
          <p:cNvSpPr txBox="1"/>
          <p:nvPr/>
        </p:nvSpPr>
        <p:spPr>
          <a:xfrm>
            <a:off x="470625" y="314304"/>
            <a:ext cx="11010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Même avec des couleurs ?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92DE80B-0FB1-4DE5-812F-344894215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62" y="1001377"/>
            <a:ext cx="11515113" cy="1922296"/>
          </a:xfrm>
          <a:prstGeom prst="rect">
            <a:avLst/>
          </a:prstGeom>
        </p:spPr>
      </p:pic>
      <p:sp>
        <p:nvSpPr>
          <p:cNvPr id="7" name="Flèche : bas 6">
            <a:extLst>
              <a:ext uri="{FF2B5EF4-FFF2-40B4-BE49-F238E27FC236}">
                <a16:creationId xmlns:a16="http://schemas.microsoft.com/office/drawing/2014/main" id="{EEE7EE2A-9F14-42A6-91CD-663A7ED5FB54}"/>
              </a:ext>
            </a:extLst>
          </p:cNvPr>
          <p:cNvSpPr/>
          <p:nvPr/>
        </p:nvSpPr>
        <p:spPr>
          <a:xfrm>
            <a:off x="3296653" y="4471656"/>
            <a:ext cx="433137" cy="469231"/>
          </a:xfrm>
          <a:prstGeom prst="downArrow">
            <a:avLst>
              <a:gd name="adj1" fmla="val 4000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618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hlinkClick r:id="rId3"/>
            <a:extLst>
              <a:ext uri="{FF2B5EF4-FFF2-40B4-BE49-F238E27FC236}">
                <a16:creationId xmlns:a16="http://schemas.microsoft.com/office/drawing/2014/main" id="{5DBE4D2D-1327-40E2-B128-F878255A4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8716"/>
            <a:ext cx="12192000" cy="572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16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815</Words>
  <Application>Microsoft Office PowerPoint</Application>
  <PresentationFormat>Grand écran</PresentationFormat>
  <Paragraphs>165</Paragraphs>
  <Slides>22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BOUSSU Remi</dc:creator>
  <cp:lastModifiedBy>BOUSSU Remi</cp:lastModifiedBy>
  <cp:revision>56</cp:revision>
  <dcterms:created xsi:type="dcterms:W3CDTF">2019-04-25T14:27:58Z</dcterms:created>
  <dcterms:modified xsi:type="dcterms:W3CDTF">2019-10-01T12:02:58Z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b302f4c-5a8a-4c18-8daa-a70b78f0a43f_Enabled">
    <vt:lpwstr>True</vt:lpwstr>
  </property>
  <property fmtid="{D5CDD505-2E9C-101B-9397-08002B2CF9AE}" pid="3" name="MSIP_Label_bb302f4c-5a8a-4c18-8daa-a70b78f0a43f_SiteId">
    <vt:lpwstr>396b38cc-aa65-492b-bb0e-3d94ed25a97b</vt:lpwstr>
  </property>
  <property fmtid="{D5CDD505-2E9C-101B-9397-08002B2CF9AE}" pid="4" name="MSIP_Label_bb302f4c-5a8a-4c18-8daa-a70b78f0a43f_Owner">
    <vt:lpwstr>remi.boussu@axa.fr</vt:lpwstr>
  </property>
  <property fmtid="{D5CDD505-2E9C-101B-9397-08002B2CF9AE}" pid="5" name="MSIP_Label_bb302f4c-5a8a-4c18-8daa-a70b78f0a43f_SetDate">
    <vt:lpwstr>2019-05-13T07:59:26.2498102Z</vt:lpwstr>
  </property>
  <property fmtid="{D5CDD505-2E9C-101B-9397-08002B2CF9AE}" pid="6" name="MSIP_Label_bb302f4c-5a8a-4c18-8daa-a70b78f0a43f_Name">
    <vt:lpwstr>AXA FR Interne</vt:lpwstr>
  </property>
  <property fmtid="{D5CDD505-2E9C-101B-9397-08002B2CF9AE}" pid="7" name="MSIP_Label_bb302f4c-5a8a-4c18-8daa-a70b78f0a43f_Application">
    <vt:lpwstr>Microsoft Azure Information Protection</vt:lpwstr>
  </property>
  <property fmtid="{D5CDD505-2E9C-101B-9397-08002B2CF9AE}" pid="8" name="MSIP_Label_bb302f4c-5a8a-4c18-8daa-a70b78f0a43f_Extended_MSFT_Method">
    <vt:lpwstr>Manual</vt:lpwstr>
  </property>
  <property fmtid="{D5CDD505-2E9C-101B-9397-08002B2CF9AE}" pid="9" name="Sensitivity">
    <vt:lpwstr>AXA FR Interne</vt:lpwstr>
  </property>
</Properties>
</file>