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
      <p:font typeface="Playfair Display"/>
      <p:regular r:id="rId26"/>
      <p:bold r:id="rId27"/>
      <p:italic r:id="rId28"/>
      <p:boldItalic r:id="rId29"/>
    </p:embeddedFont>
    <p:embeddedFont>
      <p:font typeface="Montserrat"/>
      <p:regular r:id="rId30"/>
      <p:bold r:id="rId31"/>
      <p:italic r:id="rId32"/>
      <p:boldItalic r:id="rId33"/>
    </p:embeddedFont>
    <p:embeddedFont>
      <p:font typeface="Oswald"/>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layfairDisplay-regular.fntdata"/><Relationship Id="rId25" Type="http://schemas.openxmlformats.org/officeDocument/2006/relationships/font" Target="fonts/Roboto-boldItalic.fntdata"/><Relationship Id="rId28" Type="http://schemas.openxmlformats.org/officeDocument/2006/relationships/font" Target="fonts/PlayfairDisplay-italic.fntdata"/><Relationship Id="rId27" Type="http://schemas.openxmlformats.org/officeDocument/2006/relationships/font" Target="fonts/PlayfairDisplay-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layfairDisplay-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fntdata"/><Relationship Id="rId30" Type="http://schemas.openxmlformats.org/officeDocument/2006/relationships/font" Target="fonts/Montserrat-regular.fntdata"/><Relationship Id="rId11" Type="http://schemas.openxmlformats.org/officeDocument/2006/relationships/slide" Target="slides/slide6.xml"/><Relationship Id="rId33" Type="http://schemas.openxmlformats.org/officeDocument/2006/relationships/font" Target="fonts/Montserrat-boldItalic.fntdata"/><Relationship Id="rId10" Type="http://schemas.openxmlformats.org/officeDocument/2006/relationships/slide" Target="slides/slide5.xml"/><Relationship Id="rId32" Type="http://schemas.openxmlformats.org/officeDocument/2006/relationships/font" Target="fonts/Montserrat-italic.fntdata"/><Relationship Id="rId13" Type="http://schemas.openxmlformats.org/officeDocument/2006/relationships/slide" Target="slides/slide8.xml"/><Relationship Id="rId35" Type="http://schemas.openxmlformats.org/officeDocument/2006/relationships/font" Target="fonts/Oswald-bold.fntdata"/><Relationship Id="rId12" Type="http://schemas.openxmlformats.org/officeDocument/2006/relationships/slide" Target="slides/slide7.xml"/><Relationship Id="rId34" Type="http://schemas.openxmlformats.org/officeDocument/2006/relationships/font" Target="fonts/Oswald-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Welcome!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Today, we will be presenting you our American Sign Language Detection project.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2960808a55_0_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2960808a55_0_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Thank you Tyler,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 test </a:t>
            </a:r>
            <a:r>
              <a:rPr lang="en">
                <a:solidFill>
                  <a:schemeClr val="dk1"/>
                </a:solidFill>
              </a:rPr>
              <a:t>accuracy</a:t>
            </a:r>
            <a:r>
              <a:rPr lang="en">
                <a:solidFill>
                  <a:schemeClr val="dk1"/>
                </a:solidFill>
              </a:rPr>
              <a:t> were fatanstics for Resnet-18 with a respective low </a:t>
            </a:r>
            <a:r>
              <a:rPr lang="en">
                <a:solidFill>
                  <a:schemeClr val="dk1"/>
                </a:solidFill>
              </a:rPr>
              <a:t>training</a:t>
            </a:r>
            <a:r>
              <a:rPr lang="en">
                <a:solidFill>
                  <a:schemeClr val="dk1"/>
                </a:solidFill>
              </a:rPr>
              <a:t> time. We were able to </a:t>
            </a:r>
            <a:r>
              <a:rPr lang="en">
                <a:solidFill>
                  <a:schemeClr val="dk1"/>
                </a:solidFill>
              </a:rPr>
              <a:t>achieve </a:t>
            </a:r>
            <a:r>
              <a:rPr lang="en">
                <a:solidFill>
                  <a:schemeClr val="dk1"/>
                </a:solidFill>
              </a:rPr>
              <a:t>a 99% Validation Accuracy, and a 97% Test Accuracy.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We inputted an image we took </a:t>
            </a:r>
            <a:r>
              <a:rPr lang="en">
                <a:solidFill>
                  <a:schemeClr val="dk1"/>
                </a:solidFill>
              </a:rPr>
              <a:t>ourselves</a:t>
            </a:r>
            <a:r>
              <a:rPr lang="en">
                <a:solidFill>
                  <a:schemeClr val="dk1"/>
                </a:solidFill>
              </a:rPr>
              <a:t> of the letter O to test the accuracy of the model, and the model correctly predicted the image with an ID #14 which is the letter O as you can see in the red box</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As you can see the in the confusion Matrix in the top right corner, we can see the Actual vs Predicted values show great results and accuracy per letter which validates our accuracy across the entire dataset.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Y-axis - Actually</a:t>
            </a:r>
            <a:endParaRPr>
              <a:solidFill>
                <a:schemeClr val="dk1"/>
              </a:solidFill>
            </a:endParaRPr>
          </a:p>
          <a:p>
            <a:pPr indent="0" lvl="0" marL="0" rtl="0" algn="l">
              <a:spcBef>
                <a:spcPts val="0"/>
              </a:spcBef>
              <a:spcAft>
                <a:spcPts val="0"/>
              </a:spcAft>
              <a:buNone/>
            </a:pPr>
            <a:r>
              <a:rPr lang="en">
                <a:solidFill>
                  <a:schemeClr val="dk1"/>
                </a:solidFill>
              </a:rPr>
              <a:t>X- asis - what the model Predicted</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SzPts val="1100"/>
              <a:buChar char="-"/>
            </a:pPr>
            <a:r>
              <a:rPr lang="en"/>
              <a:t>One of our own pictures holding the letter O in ASL</a:t>
            </a:r>
            <a:endParaRPr/>
          </a:p>
          <a:p>
            <a:pPr indent="-298450" lvl="0" marL="457200" rtl="0" algn="l">
              <a:spcBef>
                <a:spcPts val="0"/>
              </a:spcBef>
              <a:spcAft>
                <a:spcPts val="0"/>
              </a:spcAft>
              <a:buSzPts val="1100"/>
              <a:buChar char="-"/>
            </a:pPr>
            <a:r>
              <a:rPr lang="en"/>
              <a:t>You can see that the model correctly predicted ID #14 which corresponds to the letter O </a:t>
            </a:r>
            <a:endParaRPr/>
          </a:p>
          <a:p>
            <a:pPr indent="-298450" lvl="0" marL="457200" rtl="0" algn="l">
              <a:spcBef>
                <a:spcPts val="0"/>
              </a:spcBef>
              <a:spcAft>
                <a:spcPts val="0"/>
              </a:spcAft>
              <a:buSzPts val="1100"/>
              <a:buChar char="-"/>
            </a:pPr>
            <a:r>
              <a:rPr lang="en"/>
              <a:t>The confusion matrix in the top right shows how much the </a:t>
            </a:r>
            <a:r>
              <a:rPr lang="en"/>
              <a:t>accuracy</a:t>
            </a:r>
            <a:r>
              <a:rPr lang="en"/>
              <a:t> per letter. </a:t>
            </a:r>
            <a:endParaRPr/>
          </a:p>
          <a:p>
            <a:pPr indent="-298450" lvl="0" marL="457200" rtl="0" algn="l">
              <a:spcBef>
                <a:spcPts val="0"/>
              </a:spcBef>
              <a:spcAft>
                <a:spcPts val="0"/>
              </a:spcAft>
              <a:buSzPts val="1100"/>
              <a:buChar char="-"/>
            </a:pPr>
            <a:r>
              <a:rPr lang="en"/>
              <a:t>This validates our accuracy across the data set.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2960808a55_0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2960808a55_0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test accuracy for DenseNet-161 was very similar to Resnet-18 with more than double the training time. We achieved a 99% Validation Accuracy, and a 98% Test Accuracy. Only a one percent difference between the two.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We inputted an image we took of the letter C to test the accuracy, where the model correctly predicted the image with an ID #02 which is the letter C  as you can see again in the red box</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Again, As you can see the in the confusion Matrix in the top right corner, we can see the Actual vs Predicted values show great results and accuracy per letter which validates our accuracy across the entire dataset.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Y-axis - Actually</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X- asis - what the model Predicted</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One of our own pictures holding the letter C in ASL</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You can see that the model correctly predicted ID #02 which corresponds to the letter C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confusion matrix in the top right shows how much the accuracy per letter.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This validates our accuracy across the data set.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2960808a55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2960808a55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Running YOLO-V4 we were able to get 93% accuracy. And we were able to process videos at around 30 frames per second.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While testing, we noticed that the model </a:t>
            </a:r>
            <a:r>
              <a:rPr lang="en"/>
              <a:t>performs</a:t>
            </a:r>
            <a:r>
              <a:rPr lang="en"/>
              <a:t> best when the video just showed the users hand gestures and close to the camera with no face visible.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Currently,</a:t>
            </a:r>
            <a:r>
              <a:rPr lang="en"/>
              <a:t> there are around 4 letters that the model has </a:t>
            </a:r>
            <a:r>
              <a:rPr lang="en"/>
              <a:t>difficulties recognizing. </a:t>
            </a:r>
            <a:r>
              <a:rPr lang="en"/>
              <a:t>The letters being  A, M, N, S, and T. These letter gestures look </a:t>
            </a:r>
            <a:r>
              <a:rPr lang="en"/>
              <a:t>extremely</a:t>
            </a:r>
            <a:r>
              <a:rPr lang="en"/>
              <a:t> similar to one another, the </a:t>
            </a:r>
            <a:r>
              <a:rPr lang="en"/>
              <a:t>difference</a:t>
            </a:r>
            <a:r>
              <a:rPr lang="en"/>
              <a:t> is the </a:t>
            </a:r>
            <a:r>
              <a:rPr lang="en"/>
              <a:t>placement</a:t>
            </a:r>
            <a:r>
              <a:rPr lang="en"/>
              <a:t> of the thumb which </a:t>
            </a:r>
            <a:r>
              <a:rPr lang="en"/>
              <a:t>determines</a:t>
            </a:r>
            <a:r>
              <a:rPr lang="en"/>
              <a:t> the letter.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main reason is </a:t>
            </a:r>
            <a:r>
              <a:rPr lang="en"/>
              <a:t>because</a:t>
            </a:r>
            <a:r>
              <a:rPr lang="en"/>
              <a:t> the data set does not include a large number of images for the network to be trained and we believe if the set was increased this issue would be </a:t>
            </a:r>
            <a:r>
              <a:rPr lang="en"/>
              <a:t>minimized</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you see in the video, the model is able to </a:t>
            </a:r>
            <a:r>
              <a:rPr lang="en"/>
              <a:t>successfully</a:t>
            </a:r>
            <a:r>
              <a:rPr lang="en"/>
              <a:t> draw bounding boxes around my hand and </a:t>
            </a:r>
            <a:r>
              <a:rPr lang="en"/>
              <a:t>accurately</a:t>
            </a:r>
            <a:r>
              <a:rPr lang="en"/>
              <a:t> predict the letter I was gesturing. At times you can see multiple bounding boxes for a certain letter, again this is </a:t>
            </a:r>
            <a:r>
              <a:rPr lang="en"/>
              <a:t>usually</a:t>
            </a:r>
            <a:r>
              <a:rPr lang="en"/>
              <a:t> </a:t>
            </a:r>
            <a:r>
              <a:rPr lang="en"/>
              <a:t>because</a:t>
            </a:r>
            <a:r>
              <a:rPr lang="en"/>
              <a:t> that certain letter might look especially similar to another letter being predicted.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2960808a55_0_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2960808a55_0_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Abrar.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Overall the experience has been very rewarding as the amount of things learned over the course of its progression are tremendous. Although tremendous, it certainly had its issues, with one of the key problems being centered around training issues on the ASL labels for ResNet.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Another problem we found was varying the amount of Epoch’s we used to prevent overfitting for ResNet and DenseNet  as it was certainly a challenge. As we showcased before, we never went over an epoch total of 20, this was due to the fact that at any higher than ten for ResNet the overfitting would exponentially increase and for DenseNet we were allowed to go up to double that of ResNet but anything higher than twenty would lead into the same result as the previous.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Lastly, we ran into several issues with adjusting the image &amp; batch sizes for DenseNet - 161. When training on values that were too high we ran into GPU memory issues with colab. We were quickly able to fix this by preprocessing the images to 64x64 and adjusting the batch size to 256.</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I’ll move the panel to Jaiden for the conclusion.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2960808a55_0_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2960808a55_0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Just to recap on our results, w</a:t>
            </a:r>
            <a:r>
              <a:rPr lang="en" sz="1300"/>
              <a:t>hen you compare ResNet-18 to </a:t>
            </a:r>
            <a:r>
              <a:rPr lang="en" sz="1300">
                <a:solidFill>
                  <a:schemeClr val="dk1"/>
                </a:solidFill>
              </a:rPr>
              <a:t>DenseNet-161</a:t>
            </a:r>
            <a:r>
              <a:rPr lang="en" sz="1300"/>
              <a:t>, ResNet took 2hr and 3min less time to train meaning it takes less computational power. Even with this, the two models resulted in 1% difference of test accuracy. That being said, we recommend ResNet-18 because of it’s optimization in  training time. If you were trying to maximize the most accuracy and you are not </a:t>
            </a:r>
            <a:r>
              <a:rPr lang="en" sz="1300"/>
              <a:t>concerned</a:t>
            </a:r>
            <a:r>
              <a:rPr lang="en" sz="1300"/>
              <a:t> about computational power then you could use DenseNet as a good alternative.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Yolo v4 </a:t>
            </a:r>
            <a:r>
              <a:rPr lang="en" sz="1300">
                <a:solidFill>
                  <a:schemeClr val="dk1"/>
                </a:solidFill>
              </a:rPr>
              <a:t>c</a:t>
            </a:r>
            <a:r>
              <a:rPr lang="en" sz="1300">
                <a:solidFill>
                  <a:schemeClr val="dk1"/>
                </a:solidFill>
              </a:rPr>
              <a:t>ould use improvements on deciphering between a, m, n, s, t and we suggest more images in the training.  But YoloV4 is able to predict the rest of the alphabet efficiently and is a good use of real-time ASL alphabet translation.</a:t>
            </a:r>
            <a:endParaRPr sz="13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2960808a55_4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2960808a55_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are our references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2874156cbe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2874156cbe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Any questions?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2960808a55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2960808a55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 name is Jaiden.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My teammates are Cole, Abrar, and Tyler.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2960808a55_3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2960808a55_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focused our training on the American Sign Language Alphabet which led to 26 classes to predict. This is an example of the images similar to the ones our dataset consisted of</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2960808a55_0_5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2960808a55_0_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biggest motivation to training this model is because of the language barrier between ASL users and non-ASL users.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48 Million Americans have hearing issues or hearing loss. 30 million of those people are affected in both ears. Yet, only 1% of those with hearing issues or hearing loss use ASL. This leaves majority of Americans </a:t>
            </a:r>
            <a:r>
              <a:rPr lang="en"/>
              <a:t>unfamiliar</a:t>
            </a:r>
            <a:r>
              <a:rPr lang="en"/>
              <a:t> with ASL and could discourage people who are hard of hearing from </a:t>
            </a:r>
            <a:r>
              <a:rPr lang="en"/>
              <a:t>relying</a:t>
            </a:r>
            <a:r>
              <a:rPr lang="en"/>
              <a:t> on this form of communication.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goal is to increase accessibility by establishing an easier translation process.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accomplished this by using machine learning approaches to develop communication applications for non-ASL users to understand Sign Language.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2960808a55_0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2960808a55_0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Jaiden.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tackle our objective, we’ve chosen two data sets. One that supports our ResNet-18 and DenseNet-161 Architectures and another for our YoloV4 implementation. </a:t>
            </a:r>
            <a:endParaRPr/>
          </a:p>
          <a:p>
            <a:pPr indent="0" lvl="0" marL="0" rtl="0" algn="l">
              <a:spcBef>
                <a:spcPts val="0"/>
              </a:spcBef>
              <a:spcAft>
                <a:spcPts val="0"/>
              </a:spcAft>
              <a:buNone/>
            </a:pPr>
            <a:br>
              <a:rPr lang="en"/>
            </a:br>
            <a:r>
              <a:rPr lang="en"/>
              <a:t>The first data set was published by Debashis Sau on Kaggle with a total storage size of 4.24Gb. Each image within this dataset carries raw RGB image resolutions of </a:t>
            </a:r>
            <a:r>
              <a:rPr lang="en"/>
              <a:t>640x480</a:t>
            </a:r>
            <a:r>
              <a:rPr lang="en"/>
              <a:t> with the pre-processed resolutions </a:t>
            </a:r>
            <a:r>
              <a:rPr lang="en"/>
              <a:t>finalizing</a:t>
            </a:r>
            <a:r>
              <a:rPr lang="en"/>
              <a:t> at 64 x 64. The total amount of images within this data set is 223,075 with the training data set and validation set being an 80% and 20% split respectively. Albeit may that the data set is rather sizeable, it was chosen mainly for the uniqueness per image and the different variations in which each character was represented.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second data set was published by David Lee on Roboflow with a smaller storage size of 21.7Mb. Each RGB image at Raw carries a 416 x 416 resolution with the preprocessed resolutions varying anywhere from 320 x 320  to  608 x 608.</a:t>
            </a:r>
            <a:endParaRPr/>
          </a:p>
          <a:p>
            <a:pPr indent="0" lvl="0" marL="0" rtl="0" algn="l">
              <a:spcBef>
                <a:spcPts val="0"/>
              </a:spcBef>
              <a:spcAft>
                <a:spcPts val="0"/>
              </a:spcAft>
              <a:buNone/>
            </a:pPr>
            <a:r>
              <a:rPr lang="en"/>
              <a:t>The total amount images used is 4, 716 with the training set carrying 95% of the images, the validation carrying 3%, and the test carrying 2%. From what we found, there were very few pre-built data sets that followed exactly what we needed for an implementation involving ASL. David’s </a:t>
            </a:r>
            <a:r>
              <a:rPr lang="en"/>
              <a:t>explicitly carried a text file per each image that  carried four values to define the bounding box coordinates and one to carry the label. </a:t>
            </a:r>
            <a:endParaRPr/>
          </a:p>
          <a:p>
            <a:pPr indent="0" lvl="0" marL="0" rtl="0" algn="l">
              <a:spcBef>
                <a:spcPts val="0"/>
              </a:spcBef>
              <a:spcAft>
                <a:spcPts val="0"/>
              </a:spcAft>
              <a:buNone/>
            </a:pPr>
            <a:br>
              <a:rPr lang="en"/>
            </a:br>
            <a:r>
              <a:rPr lang="en"/>
              <a:t>Now to explain our approach of implementation.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2960808a55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2960808a55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approach revolves around 3 models that I mentioned on the previous slide. </a:t>
            </a:r>
            <a:br>
              <a:rPr lang="en"/>
            </a:br>
            <a:br>
              <a:rPr lang="en"/>
            </a:br>
            <a:r>
              <a:rPr lang="en"/>
              <a:t>To start, we used a 18 Layer ResNet Architecture. It carries a parameter amount totaling roughly 11.2 million. We used this CNN as our primary classification model as it is really </a:t>
            </a:r>
            <a:r>
              <a:rPr lang="en"/>
              <a:t>lightweight</a:t>
            </a:r>
            <a:r>
              <a:rPr lang="en"/>
              <a:t> and efficient with training times.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order to analyze our primary further, we chose to do comparative analysis against ResNet-18 using a 161- Layer DenseNet Architecture. The DenseNet Architecture carries roughly 28.7 Million </a:t>
            </a:r>
            <a:r>
              <a:rPr lang="en"/>
              <a:t>parameters</a:t>
            </a:r>
            <a:r>
              <a:rPr lang="en"/>
              <a:t> and carries a higher limit of model complexity &amp; demands more resources from the GPU compared to our ResNet choice.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Lastly, we chose to use a YoloV4 Architecture implementation, carrying a total </a:t>
            </a:r>
            <a:r>
              <a:rPr lang="en"/>
              <a:t>parameter</a:t>
            </a:r>
            <a:r>
              <a:rPr lang="en"/>
              <a:t> amount roughly above 60 million and is being used strictly for real-time object detection which we will showcase later in the presentation.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I’ll toss the panel to Tyler to talk about our training setup.</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2960808a55_0_5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2960808a55_0_5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Cole. All of the models were trained on GPU’s provided by google colab. To train ResNet-18, the first step is to load the data and resize it to an appropriate size. 64x64 pixels for each image allowed for low training times while keeping enough data for accurate training. The images then needed to be normalized using the mean and standard deviation of the entire dataset. ResNet-18 was imported as an untrained model and was then trained on 10 epoch’s with a batch size of 256. The optimizer used was SGD and cross entropy loss function was used to calculate the loss of training and validation. The time to train sat just under an hour and fifteen minutes.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2960808a55_0_5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2960808a55_0_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done with ResNet, the data trained on DenseNet was preprocessed similarly with 64x64 pixel input images. DenseNet was trained on double the epochs as ResNet with the same batch size and loss function. The training time, however, took over </a:t>
            </a:r>
            <a:r>
              <a:rPr lang="en"/>
              <a:t>double the amount of time at almost 3 and a half hours. This is due to the increase in number of epochs as well as the increase in computation requirements that the 161 layer DenseNet model needed for training.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2960808a55_0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2960808a55_0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Finally, the most important model trained is YoloV4. The data was augmented with rotations of 5 degrees in each direction. The image input sizes were varied during training which is a special feature of YoloV4. The model was trained on 2125 iterations with a batch size of 64 and learning rates decreasing throughout the training. The total training time sat around 2 and a half hours. You can see in the image, the average precision is very high for each letter. I’ll now pass it to Abrar to further discuss the results of each model.</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rm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0"/>
              </a:spcBef>
              <a:spcAft>
                <a:spcPts val="0"/>
              </a:spcAft>
              <a:buSzPts val="1400"/>
              <a:buChar char="○"/>
              <a:defRPr>
                <a:highlight>
                  <a:schemeClr val="dk1"/>
                </a:highlight>
              </a:defRPr>
            </a:lvl2pPr>
            <a:lvl3pPr indent="-317500" lvl="2" marL="1371600" algn="ctr">
              <a:spcBef>
                <a:spcPts val="0"/>
              </a:spcBef>
              <a:spcAft>
                <a:spcPts val="0"/>
              </a:spcAft>
              <a:buSzPts val="1400"/>
              <a:buChar char="■"/>
              <a:defRPr>
                <a:highlight>
                  <a:schemeClr val="dk1"/>
                </a:highlight>
              </a:defRPr>
            </a:lvl3pPr>
            <a:lvl4pPr indent="-317500" lvl="3" marL="1828800" algn="ctr">
              <a:spcBef>
                <a:spcPts val="0"/>
              </a:spcBef>
              <a:spcAft>
                <a:spcPts val="0"/>
              </a:spcAft>
              <a:buSzPts val="1400"/>
              <a:buChar char="●"/>
              <a:defRPr>
                <a:highlight>
                  <a:schemeClr val="dk1"/>
                </a:highlight>
              </a:defRPr>
            </a:lvl4pPr>
            <a:lvl5pPr indent="-317500" lvl="4" marL="2286000" algn="ctr">
              <a:spcBef>
                <a:spcPts val="0"/>
              </a:spcBef>
              <a:spcAft>
                <a:spcPts val="0"/>
              </a:spcAft>
              <a:buSzPts val="1400"/>
              <a:buChar char="○"/>
              <a:defRPr>
                <a:highlight>
                  <a:schemeClr val="dk1"/>
                </a:highlight>
              </a:defRPr>
            </a:lvl5pPr>
            <a:lvl6pPr indent="-317500" lvl="5" marL="2743200" algn="ctr">
              <a:spcBef>
                <a:spcPts val="0"/>
              </a:spcBef>
              <a:spcAft>
                <a:spcPts val="0"/>
              </a:spcAft>
              <a:buSzPts val="1400"/>
              <a:buChar char="■"/>
              <a:defRPr>
                <a:highlight>
                  <a:schemeClr val="dk1"/>
                </a:highlight>
              </a:defRPr>
            </a:lvl6pPr>
            <a:lvl7pPr indent="-317500" lvl="6" marL="3200400" algn="ctr">
              <a:spcBef>
                <a:spcPts val="0"/>
              </a:spcBef>
              <a:spcAft>
                <a:spcPts val="0"/>
              </a:spcAft>
              <a:buSzPts val="1400"/>
              <a:buChar char="●"/>
              <a:defRPr>
                <a:highlight>
                  <a:schemeClr val="dk1"/>
                </a:highlight>
              </a:defRPr>
            </a:lvl7pPr>
            <a:lvl8pPr indent="-317500" lvl="7" marL="3657600" algn="ctr">
              <a:spcBef>
                <a:spcPts val="0"/>
              </a:spcBef>
              <a:spcAft>
                <a:spcPts val="0"/>
              </a:spcAft>
              <a:buSzPts val="1400"/>
              <a:buChar char="○"/>
              <a:defRPr>
                <a:highlight>
                  <a:schemeClr val="dk1"/>
                </a:highlight>
              </a:defRPr>
            </a:lvl8pPr>
            <a:lvl9pPr indent="-317500" lvl="8" marL="4114800" algn="ctr">
              <a:spcBef>
                <a:spcPts val="0"/>
              </a:spcBef>
              <a:spcAft>
                <a:spcPts val="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highlight>
                  <a:schemeClr val="lt1"/>
                </a:highlight>
              </a:defRPr>
            </a:lvl1pPr>
            <a:lvl2pPr indent="-317500" lvl="1" marL="914400">
              <a:spcBef>
                <a:spcPts val="0"/>
              </a:spcBef>
              <a:spcAft>
                <a:spcPts val="0"/>
              </a:spcAft>
              <a:buSzPts val="1400"/>
              <a:buChar char="○"/>
              <a:defRPr>
                <a:highlight>
                  <a:schemeClr val="lt1"/>
                </a:highlight>
              </a:defRPr>
            </a:lvl2pPr>
            <a:lvl3pPr indent="-317500" lvl="2" marL="1371600">
              <a:spcBef>
                <a:spcPts val="0"/>
              </a:spcBef>
              <a:spcAft>
                <a:spcPts val="0"/>
              </a:spcAft>
              <a:buSzPts val="1400"/>
              <a:buChar char="■"/>
              <a:defRPr>
                <a:highlight>
                  <a:schemeClr val="lt1"/>
                </a:highlight>
              </a:defRPr>
            </a:lvl3pPr>
            <a:lvl4pPr indent="-317500" lvl="3" marL="1828800">
              <a:spcBef>
                <a:spcPts val="0"/>
              </a:spcBef>
              <a:spcAft>
                <a:spcPts val="0"/>
              </a:spcAft>
              <a:buSzPts val="1400"/>
              <a:buChar char="●"/>
              <a:defRPr>
                <a:highlight>
                  <a:schemeClr val="lt1"/>
                </a:highlight>
              </a:defRPr>
            </a:lvl4pPr>
            <a:lvl5pPr indent="-317500" lvl="4" marL="2286000">
              <a:spcBef>
                <a:spcPts val="0"/>
              </a:spcBef>
              <a:spcAft>
                <a:spcPts val="0"/>
              </a:spcAft>
              <a:buSzPts val="1400"/>
              <a:buChar char="○"/>
              <a:defRPr>
                <a:highlight>
                  <a:schemeClr val="lt1"/>
                </a:highlight>
              </a:defRPr>
            </a:lvl5pPr>
            <a:lvl6pPr indent="-317500" lvl="5" marL="2743200">
              <a:spcBef>
                <a:spcPts val="0"/>
              </a:spcBef>
              <a:spcAft>
                <a:spcPts val="0"/>
              </a:spcAft>
              <a:buSzPts val="1400"/>
              <a:buChar char="■"/>
              <a:defRPr>
                <a:highlight>
                  <a:schemeClr val="lt1"/>
                </a:highlight>
              </a:defRPr>
            </a:lvl6pPr>
            <a:lvl7pPr indent="-317500" lvl="6" marL="3200400">
              <a:spcBef>
                <a:spcPts val="0"/>
              </a:spcBef>
              <a:spcAft>
                <a:spcPts val="0"/>
              </a:spcAft>
              <a:buSzPts val="1400"/>
              <a:buChar char="●"/>
              <a:defRPr>
                <a:highlight>
                  <a:schemeClr val="lt1"/>
                </a:highlight>
              </a:defRPr>
            </a:lvl7pPr>
            <a:lvl8pPr indent="-317500" lvl="7" marL="3657600">
              <a:spcBef>
                <a:spcPts val="0"/>
              </a:spcBef>
              <a:spcAft>
                <a:spcPts val="0"/>
              </a:spcAft>
              <a:buSzPts val="1400"/>
              <a:buChar char="○"/>
              <a:defRPr>
                <a:highlight>
                  <a:schemeClr val="lt1"/>
                </a:highlight>
              </a:defRPr>
            </a:lvl8pPr>
            <a:lvl9pPr indent="-317500" lvl="8" marL="4114800">
              <a:spcBef>
                <a:spcPts val="0"/>
              </a:spcBef>
              <a:spcAft>
                <a:spcPts val="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6.png"/><Relationship Id="rId5" Type="http://schemas.openxmlformats.org/officeDocument/2006/relationships/image" Target="../media/image2.png"/><Relationship Id="rId6"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12.png"/><Relationship Id="rId6"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hyperlink" Target="http://drive.google.com/file/d/1oPeTlBdQ83b1UB-4huGbRcnTXgPhnLwV/view" TargetMode="External"/><Relationship Id="rId10" Type="http://schemas.openxmlformats.org/officeDocument/2006/relationships/image" Target="../media/image14.png"/><Relationship Id="rId9" Type="http://schemas.openxmlformats.org/officeDocument/2006/relationships/image" Target="../media/image13.png"/><Relationship Id="rId5" Type="http://schemas.openxmlformats.org/officeDocument/2006/relationships/image" Target="../media/image8.jpg"/><Relationship Id="rId6" Type="http://schemas.openxmlformats.org/officeDocument/2006/relationships/image" Target="../media/image7.png"/><Relationship Id="rId7" Type="http://schemas.openxmlformats.org/officeDocument/2006/relationships/image" Target="../media/image1.png"/><Relationship Id="rId8"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public.roboflow.com/object-detection/american-sign-language-letters" TargetMode="External"/><Relationship Id="rId4" Type="http://schemas.openxmlformats.org/officeDocument/2006/relationships/hyperlink" Target="https://www.kaggle.com/datasets/debashishsau/aslamerican-sign-language-aplhabet-dataset" TargetMode="External"/><Relationship Id="rId5" Type="http://schemas.openxmlformats.org/officeDocument/2006/relationships/hyperlink" Target="https://www.hearingloss.org/wp-content/uploads/HLAA_HearingLoss_Facts_Statistics.pdf" TargetMode="External"/><Relationship Id="rId6" Type="http://schemas.openxmlformats.org/officeDocument/2006/relationships/hyperlink" Target="https://www.nidcd.nih.gov/health/statistics/quick-statistics-hearing" TargetMode="External"/><Relationship Id="rId7" Type="http://schemas.openxmlformats.org/officeDocument/2006/relationships/hyperlink" Target="https://www.gallaudet.edu/documents/Research-Support-and-International-Affairs/ASL_Users.pdf" TargetMode="External"/><Relationship Id="rId8" Type="http://schemas.openxmlformats.org/officeDocument/2006/relationships/hyperlink" Target="https://www.ilovelanguages.com/how-many-people-use-sign-language-worldwid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1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degreesymbol.net/" TargetMode="Externa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447300" y="1403850"/>
            <a:ext cx="8455500" cy="153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4020"/>
              <a:t>American Sign Language Detection  </a:t>
            </a:r>
            <a:endParaRPr sz="4020"/>
          </a:p>
        </p:txBody>
      </p:sp>
      <p:sp>
        <p:nvSpPr>
          <p:cNvPr id="59" name="Google Shape;59;p13"/>
          <p:cNvSpPr txBox="1"/>
          <p:nvPr>
            <p:ph idx="1" type="subTitle"/>
          </p:nvPr>
        </p:nvSpPr>
        <p:spPr>
          <a:xfrm>
            <a:off x="447300" y="3964075"/>
            <a:ext cx="7392600" cy="577800"/>
          </a:xfrm>
          <a:prstGeom prst="rect">
            <a:avLst/>
          </a:prstGeom>
        </p:spPr>
        <p:txBody>
          <a:bodyPr anchorCtr="0" anchor="ctr" bIns="91425" lIns="91425" spcFirstLastPara="1" rIns="91425" wrap="square" tIns="91425">
            <a:normAutofit fontScale="70000"/>
          </a:bodyPr>
          <a:lstStyle/>
          <a:p>
            <a:pPr indent="0" lvl="0" marL="0" rtl="0" algn="l">
              <a:spcBef>
                <a:spcPts val="0"/>
              </a:spcBef>
              <a:spcAft>
                <a:spcPts val="0"/>
              </a:spcAft>
              <a:buNone/>
            </a:pPr>
            <a:r>
              <a:rPr lang="en"/>
              <a:t>By: Abrar Altaay, Tyler Chambers, </a:t>
            </a:r>
            <a:r>
              <a:rPr lang="en"/>
              <a:t>Cole Fredrick,</a:t>
            </a:r>
            <a:r>
              <a:rPr lang="en"/>
              <a:t> </a:t>
            </a:r>
            <a:r>
              <a:rPr lang="en"/>
              <a:t>Jaiden Hausler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(Resnet-18)</a:t>
            </a:r>
            <a:endParaRPr/>
          </a:p>
        </p:txBody>
      </p:sp>
      <p:sp>
        <p:nvSpPr>
          <p:cNvPr id="114" name="Google Shape;114;p22"/>
          <p:cNvSpPr txBox="1"/>
          <p:nvPr>
            <p:ph idx="1" type="body"/>
          </p:nvPr>
        </p:nvSpPr>
        <p:spPr>
          <a:xfrm>
            <a:off x="261750" y="1189150"/>
            <a:ext cx="8520600" cy="3334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99% Validation Accuracy</a:t>
            </a:r>
            <a:endParaRPr/>
          </a:p>
          <a:p>
            <a:pPr indent="-342900" lvl="0" marL="457200" rtl="0" algn="l">
              <a:spcBef>
                <a:spcPts val="0"/>
              </a:spcBef>
              <a:spcAft>
                <a:spcPts val="0"/>
              </a:spcAft>
              <a:buSzPts val="1800"/>
              <a:buChar char="❖"/>
            </a:pPr>
            <a:r>
              <a:rPr lang="en"/>
              <a:t>97% Test Accuracy</a:t>
            </a:r>
            <a:endParaRPr/>
          </a:p>
          <a:p>
            <a:pPr indent="-342900" lvl="0" marL="457200" rtl="0" algn="l">
              <a:spcBef>
                <a:spcPts val="0"/>
              </a:spcBef>
              <a:spcAft>
                <a:spcPts val="0"/>
              </a:spcAft>
              <a:buSzPts val="1800"/>
              <a:buChar char="❖"/>
            </a:pPr>
            <a:r>
              <a:t/>
            </a:r>
            <a:endParaRPr/>
          </a:p>
        </p:txBody>
      </p:sp>
      <p:pic>
        <p:nvPicPr>
          <p:cNvPr id="115" name="Google Shape;115;p22"/>
          <p:cNvPicPr preferRelativeResize="0"/>
          <p:nvPr/>
        </p:nvPicPr>
        <p:blipFill rotWithShape="1">
          <a:blip r:embed="rId3">
            <a:alphaModFix/>
          </a:blip>
          <a:srcRect b="4956" l="8440" r="16529" t="8992"/>
          <a:stretch/>
        </p:blipFill>
        <p:spPr>
          <a:xfrm>
            <a:off x="4234650" y="520125"/>
            <a:ext cx="4655750" cy="2839424"/>
          </a:xfrm>
          <a:prstGeom prst="rect">
            <a:avLst/>
          </a:prstGeom>
          <a:noFill/>
          <a:ln>
            <a:noFill/>
          </a:ln>
        </p:spPr>
      </p:pic>
      <p:pic>
        <p:nvPicPr>
          <p:cNvPr id="116" name="Google Shape;116;p22"/>
          <p:cNvPicPr preferRelativeResize="0"/>
          <p:nvPr/>
        </p:nvPicPr>
        <p:blipFill>
          <a:blip r:embed="rId4">
            <a:alphaModFix/>
          </a:blip>
          <a:stretch>
            <a:fillRect/>
          </a:stretch>
        </p:blipFill>
        <p:spPr>
          <a:xfrm>
            <a:off x="835087" y="4523951"/>
            <a:ext cx="2111750" cy="265225"/>
          </a:xfrm>
          <a:prstGeom prst="rect">
            <a:avLst/>
          </a:prstGeom>
          <a:noFill/>
          <a:ln>
            <a:noFill/>
          </a:ln>
        </p:spPr>
      </p:pic>
      <p:pic>
        <p:nvPicPr>
          <p:cNvPr id="117" name="Google Shape;117;p22"/>
          <p:cNvPicPr preferRelativeResize="0"/>
          <p:nvPr/>
        </p:nvPicPr>
        <p:blipFill rotWithShape="1">
          <a:blip r:embed="rId5">
            <a:alphaModFix/>
          </a:blip>
          <a:srcRect b="61938" l="0" r="0" t="0"/>
          <a:stretch/>
        </p:blipFill>
        <p:spPr>
          <a:xfrm>
            <a:off x="4264610" y="3479650"/>
            <a:ext cx="1016325" cy="1422999"/>
          </a:xfrm>
          <a:prstGeom prst="rect">
            <a:avLst/>
          </a:prstGeom>
          <a:noFill/>
          <a:ln>
            <a:noFill/>
          </a:ln>
        </p:spPr>
      </p:pic>
      <p:sp>
        <p:nvSpPr>
          <p:cNvPr id="118" name="Google Shape;118;p22"/>
          <p:cNvSpPr txBox="1"/>
          <p:nvPr/>
        </p:nvSpPr>
        <p:spPr>
          <a:xfrm>
            <a:off x="4234650" y="70350"/>
            <a:ext cx="44007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200">
                <a:solidFill>
                  <a:schemeClr val="lt1"/>
                </a:solidFill>
                <a:highlight>
                  <a:schemeClr val="dk2"/>
                </a:highlight>
                <a:latin typeface="Playfair Display"/>
                <a:ea typeface="Playfair Display"/>
                <a:cs typeface="Playfair Display"/>
                <a:sym typeface="Playfair Display"/>
              </a:rPr>
              <a:t>Confusion Matrix ResNet-18</a:t>
            </a:r>
            <a:endParaRPr sz="2200">
              <a:solidFill>
                <a:schemeClr val="lt1"/>
              </a:solidFill>
              <a:highlight>
                <a:schemeClr val="dk2"/>
              </a:highlight>
              <a:latin typeface="Playfair Display"/>
              <a:ea typeface="Playfair Display"/>
              <a:cs typeface="Playfair Display"/>
              <a:sym typeface="Playfair Display"/>
            </a:endParaRPr>
          </a:p>
        </p:txBody>
      </p:sp>
      <p:pic>
        <p:nvPicPr>
          <p:cNvPr id="119" name="Google Shape;119;p22"/>
          <p:cNvPicPr preferRelativeResize="0"/>
          <p:nvPr/>
        </p:nvPicPr>
        <p:blipFill rotWithShape="1">
          <a:blip r:embed="rId5">
            <a:alphaModFix/>
          </a:blip>
          <a:srcRect b="28095" l="0" r="0" t="37187"/>
          <a:stretch/>
        </p:blipFill>
        <p:spPr>
          <a:xfrm>
            <a:off x="5907788" y="3479650"/>
            <a:ext cx="1114313" cy="1422999"/>
          </a:xfrm>
          <a:prstGeom prst="rect">
            <a:avLst/>
          </a:prstGeom>
          <a:noFill/>
          <a:ln>
            <a:noFill/>
          </a:ln>
        </p:spPr>
      </p:pic>
      <p:pic>
        <p:nvPicPr>
          <p:cNvPr id="120" name="Google Shape;120;p22"/>
          <p:cNvPicPr preferRelativeResize="0"/>
          <p:nvPr/>
        </p:nvPicPr>
        <p:blipFill rotWithShape="1">
          <a:blip r:embed="rId5">
            <a:alphaModFix/>
          </a:blip>
          <a:srcRect b="0" l="0" r="0" t="65283"/>
          <a:stretch/>
        </p:blipFill>
        <p:spPr>
          <a:xfrm>
            <a:off x="7550975" y="3479650"/>
            <a:ext cx="1114313" cy="1422999"/>
          </a:xfrm>
          <a:prstGeom prst="rect">
            <a:avLst/>
          </a:prstGeom>
          <a:noFill/>
          <a:ln>
            <a:noFill/>
          </a:ln>
        </p:spPr>
      </p:pic>
      <p:pic>
        <p:nvPicPr>
          <p:cNvPr id="121" name="Google Shape;121;p22"/>
          <p:cNvPicPr preferRelativeResize="0"/>
          <p:nvPr/>
        </p:nvPicPr>
        <p:blipFill>
          <a:blip r:embed="rId6">
            <a:alphaModFix/>
          </a:blip>
          <a:stretch>
            <a:fillRect/>
          </a:stretch>
        </p:blipFill>
        <p:spPr>
          <a:xfrm>
            <a:off x="700480" y="1998275"/>
            <a:ext cx="2380975" cy="2362300"/>
          </a:xfrm>
          <a:prstGeom prst="rect">
            <a:avLst/>
          </a:prstGeom>
          <a:noFill/>
          <a:ln>
            <a:noFill/>
          </a:ln>
        </p:spPr>
      </p:pic>
      <p:sp>
        <p:nvSpPr>
          <p:cNvPr id="122" name="Google Shape;122;p22"/>
          <p:cNvSpPr txBox="1"/>
          <p:nvPr/>
        </p:nvSpPr>
        <p:spPr>
          <a:xfrm rot="-5400000">
            <a:off x="3777375" y="1785938"/>
            <a:ext cx="824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Playfair Display"/>
                <a:ea typeface="Playfair Display"/>
                <a:cs typeface="Playfair Display"/>
                <a:sym typeface="Playfair Display"/>
              </a:rPr>
              <a:t>Actual Labels</a:t>
            </a:r>
            <a:endParaRPr sz="800">
              <a:latin typeface="Playfair Display"/>
              <a:ea typeface="Playfair Display"/>
              <a:cs typeface="Playfair Display"/>
              <a:sym typeface="Playfair Display"/>
            </a:endParaRPr>
          </a:p>
        </p:txBody>
      </p:sp>
      <p:sp>
        <p:nvSpPr>
          <p:cNvPr id="123" name="Google Shape;123;p22"/>
          <p:cNvSpPr txBox="1"/>
          <p:nvPr/>
        </p:nvSpPr>
        <p:spPr>
          <a:xfrm>
            <a:off x="5948800" y="3148100"/>
            <a:ext cx="10323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Playfair Display"/>
                <a:ea typeface="Playfair Display"/>
                <a:cs typeface="Playfair Display"/>
                <a:sym typeface="Playfair Display"/>
              </a:rPr>
              <a:t>Predicted </a:t>
            </a:r>
            <a:r>
              <a:rPr lang="en" sz="800">
                <a:latin typeface="Playfair Display"/>
                <a:ea typeface="Playfair Display"/>
                <a:cs typeface="Playfair Display"/>
                <a:sym typeface="Playfair Display"/>
              </a:rPr>
              <a:t>Labels</a:t>
            </a:r>
            <a:endParaRPr sz="800">
              <a:latin typeface="Playfair Display"/>
              <a:ea typeface="Playfair Display"/>
              <a:cs typeface="Playfair Display"/>
              <a:sym typeface="Playfair Display"/>
            </a:endParaRPr>
          </a:p>
        </p:txBody>
      </p:sp>
      <p:sp>
        <p:nvSpPr>
          <p:cNvPr id="124" name="Google Shape;124;p22"/>
          <p:cNvSpPr/>
          <p:nvPr/>
        </p:nvSpPr>
        <p:spPr>
          <a:xfrm>
            <a:off x="6015550" y="3909400"/>
            <a:ext cx="548700" cy="147000"/>
          </a:xfrm>
          <a:prstGeom prst="rect">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(DenseNet-161)</a:t>
            </a:r>
            <a:endParaRPr/>
          </a:p>
        </p:txBody>
      </p:sp>
      <p:pic>
        <p:nvPicPr>
          <p:cNvPr id="130" name="Google Shape;130;p23"/>
          <p:cNvPicPr preferRelativeResize="0"/>
          <p:nvPr/>
        </p:nvPicPr>
        <p:blipFill>
          <a:blip r:embed="rId3">
            <a:alphaModFix/>
          </a:blip>
          <a:stretch>
            <a:fillRect/>
          </a:stretch>
        </p:blipFill>
        <p:spPr>
          <a:xfrm>
            <a:off x="625525" y="1952200"/>
            <a:ext cx="2554875" cy="2486375"/>
          </a:xfrm>
          <a:prstGeom prst="rect">
            <a:avLst/>
          </a:prstGeom>
          <a:noFill/>
          <a:ln>
            <a:noFill/>
          </a:ln>
        </p:spPr>
      </p:pic>
      <p:pic>
        <p:nvPicPr>
          <p:cNvPr id="131" name="Google Shape;131;p23"/>
          <p:cNvPicPr preferRelativeResize="0"/>
          <p:nvPr/>
        </p:nvPicPr>
        <p:blipFill>
          <a:blip r:embed="rId4">
            <a:alphaModFix/>
          </a:blip>
          <a:stretch>
            <a:fillRect/>
          </a:stretch>
        </p:blipFill>
        <p:spPr>
          <a:xfrm>
            <a:off x="700463" y="4514025"/>
            <a:ext cx="2405000" cy="278850"/>
          </a:xfrm>
          <a:prstGeom prst="rect">
            <a:avLst/>
          </a:prstGeom>
          <a:noFill/>
          <a:ln>
            <a:noFill/>
          </a:ln>
        </p:spPr>
      </p:pic>
      <p:sp>
        <p:nvSpPr>
          <p:cNvPr id="132" name="Google Shape;132;p23"/>
          <p:cNvSpPr txBox="1"/>
          <p:nvPr/>
        </p:nvSpPr>
        <p:spPr>
          <a:xfrm>
            <a:off x="4228150" y="160225"/>
            <a:ext cx="44007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200">
                <a:solidFill>
                  <a:schemeClr val="lt1"/>
                </a:solidFill>
                <a:highlight>
                  <a:schemeClr val="dk2"/>
                </a:highlight>
                <a:latin typeface="Playfair Display"/>
                <a:ea typeface="Playfair Display"/>
                <a:cs typeface="Playfair Display"/>
                <a:sym typeface="Playfair Display"/>
              </a:rPr>
              <a:t>Confusion Matrix </a:t>
            </a:r>
            <a:r>
              <a:rPr lang="en" sz="2200">
                <a:solidFill>
                  <a:schemeClr val="lt1"/>
                </a:solidFill>
                <a:highlight>
                  <a:schemeClr val="dk2"/>
                </a:highlight>
                <a:latin typeface="Playfair Display"/>
                <a:ea typeface="Playfair Display"/>
                <a:cs typeface="Playfair Display"/>
                <a:sym typeface="Playfair Display"/>
              </a:rPr>
              <a:t>DenseNet-161</a:t>
            </a:r>
            <a:endParaRPr sz="2200">
              <a:solidFill>
                <a:schemeClr val="lt1"/>
              </a:solidFill>
              <a:highlight>
                <a:schemeClr val="dk2"/>
              </a:highlight>
              <a:latin typeface="Playfair Display"/>
              <a:ea typeface="Playfair Display"/>
              <a:cs typeface="Playfair Display"/>
              <a:sym typeface="Playfair Display"/>
            </a:endParaRPr>
          </a:p>
        </p:txBody>
      </p:sp>
      <p:pic>
        <p:nvPicPr>
          <p:cNvPr id="133" name="Google Shape;133;p23"/>
          <p:cNvPicPr preferRelativeResize="0"/>
          <p:nvPr/>
        </p:nvPicPr>
        <p:blipFill rotWithShape="1">
          <a:blip r:embed="rId5">
            <a:alphaModFix/>
          </a:blip>
          <a:srcRect b="3873" l="8476" r="14812" t="7285"/>
          <a:stretch/>
        </p:blipFill>
        <p:spPr>
          <a:xfrm>
            <a:off x="4228150" y="588050"/>
            <a:ext cx="4786092" cy="2771500"/>
          </a:xfrm>
          <a:prstGeom prst="rect">
            <a:avLst/>
          </a:prstGeom>
          <a:noFill/>
          <a:ln>
            <a:noFill/>
          </a:ln>
        </p:spPr>
      </p:pic>
      <p:pic>
        <p:nvPicPr>
          <p:cNvPr id="134" name="Google Shape;134;p23"/>
          <p:cNvPicPr preferRelativeResize="0"/>
          <p:nvPr/>
        </p:nvPicPr>
        <p:blipFill rotWithShape="1">
          <a:blip r:embed="rId6">
            <a:alphaModFix/>
          </a:blip>
          <a:srcRect b="61938" l="0" r="0" t="0"/>
          <a:stretch/>
        </p:blipFill>
        <p:spPr>
          <a:xfrm>
            <a:off x="4264610" y="3479650"/>
            <a:ext cx="1016325" cy="1422999"/>
          </a:xfrm>
          <a:prstGeom prst="rect">
            <a:avLst/>
          </a:prstGeom>
          <a:noFill/>
          <a:ln>
            <a:noFill/>
          </a:ln>
        </p:spPr>
      </p:pic>
      <p:pic>
        <p:nvPicPr>
          <p:cNvPr id="135" name="Google Shape;135;p23"/>
          <p:cNvPicPr preferRelativeResize="0"/>
          <p:nvPr/>
        </p:nvPicPr>
        <p:blipFill rotWithShape="1">
          <a:blip r:embed="rId6">
            <a:alphaModFix/>
          </a:blip>
          <a:srcRect b="28095" l="0" r="0" t="37187"/>
          <a:stretch/>
        </p:blipFill>
        <p:spPr>
          <a:xfrm>
            <a:off x="5907788" y="3479650"/>
            <a:ext cx="1114313" cy="1422999"/>
          </a:xfrm>
          <a:prstGeom prst="rect">
            <a:avLst/>
          </a:prstGeom>
          <a:noFill/>
          <a:ln>
            <a:noFill/>
          </a:ln>
        </p:spPr>
      </p:pic>
      <p:pic>
        <p:nvPicPr>
          <p:cNvPr id="136" name="Google Shape;136;p23"/>
          <p:cNvPicPr preferRelativeResize="0"/>
          <p:nvPr/>
        </p:nvPicPr>
        <p:blipFill rotWithShape="1">
          <a:blip r:embed="rId6">
            <a:alphaModFix/>
          </a:blip>
          <a:srcRect b="0" l="0" r="0" t="65283"/>
          <a:stretch/>
        </p:blipFill>
        <p:spPr>
          <a:xfrm>
            <a:off x="7550975" y="3479650"/>
            <a:ext cx="1114313" cy="1422999"/>
          </a:xfrm>
          <a:prstGeom prst="rect">
            <a:avLst/>
          </a:prstGeom>
          <a:noFill/>
          <a:ln>
            <a:noFill/>
          </a:ln>
        </p:spPr>
      </p:pic>
      <p:sp>
        <p:nvSpPr>
          <p:cNvPr id="137" name="Google Shape;137;p23"/>
          <p:cNvSpPr txBox="1"/>
          <p:nvPr/>
        </p:nvSpPr>
        <p:spPr>
          <a:xfrm>
            <a:off x="271750" y="1138550"/>
            <a:ext cx="4863900" cy="7803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SzPts val="1800"/>
              <a:buFont typeface="Playfair Display"/>
              <a:buChar char="❖"/>
            </a:pPr>
            <a:r>
              <a:rPr lang="en" sz="1800">
                <a:latin typeface="Playfair Display"/>
                <a:ea typeface="Playfair Display"/>
                <a:cs typeface="Playfair Display"/>
                <a:sym typeface="Playfair Display"/>
              </a:rPr>
              <a:t>99% Validation Accuracy</a:t>
            </a:r>
            <a:endParaRPr sz="1800">
              <a:latin typeface="Playfair Display"/>
              <a:ea typeface="Playfair Display"/>
              <a:cs typeface="Playfair Display"/>
              <a:sym typeface="Playfair Display"/>
            </a:endParaRPr>
          </a:p>
          <a:p>
            <a:pPr indent="-342900" lvl="0" marL="457200" rtl="0" algn="l">
              <a:lnSpc>
                <a:spcPct val="115000"/>
              </a:lnSpc>
              <a:spcBef>
                <a:spcPts val="0"/>
              </a:spcBef>
              <a:spcAft>
                <a:spcPts val="0"/>
              </a:spcAft>
              <a:buSzPts val="1800"/>
              <a:buFont typeface="Playfair Display"/>
              <a:buChar char="❖"/>
            </a:pPr>
            <a:r>
              <a:rPr lang="en" sz="1800">
                <a:latin typeface="Playfair Display"/>
                <a:ea typeface="Playfair Display"/>
                <a:cs typeface="Playfair Display"/>
                <a:sym typeface="Playfair Display"/>
              </a:rPr>
              <a:t>98% Test Accuracy</a:t>
            </a:r>
            <a:endParaRPr sz="1800">
              <a:latin typeface="Playfair Display"/>
              <a:ea typeface="Playfair Display"/>
              <a:cs typeface="Playfair Display"/>
              <a:sym typeface="Playfair Display"/>
            </a:endParaRPr>
          </a:p>
        </p:txBody>
      </p:sp>
      <p:sp>
        <p:nvSpPr>
          <p:cNvPr id="138" name="Google Shape;138;p23"/>
          <p:cNvSpPr txBox="1"/>
          <p:nvPr/>
        </p:nvSpPr>
        <p:spPr>
          <a:xfrm rot="-5400000">
            <a:off x="3777375" y="1785938"/>
            <a:ext cx="824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Playfair Display"/>
                <a:ea typeface="Playfair Display"/>
                <a:cs typeface="Playfair Display"/>
                <a:sym typeface="Playfair Display"/>
              </a:rPr>
              <a:t>Actual Labels</a:t>
            </a:r>
            <a:endParaRPr sz="800">
              <a:latin typeface="Playfair Display"/>
              <a:ea typeface="Playfair Display"/>
              <a:cs typeface="Playfair Display"/>
              <a:sym typeface="Playfair Display"/>
            </a:endParaRPr>
          </a:p>
        </p:txBody>
      </p:sp>
      <p:sp>
        <p:nvSpPr>
          <p:cNvPr id="139" name="Google Shape;139;p23"/>
          <p:cNvSpPr txBox="1"/>
          <p:nvPr/>
        </p:nvSpPr>
        <p:spPr>
          <a:xfrm>
            <a:off x="5948800" y="3148100"/>
            <a:ext cx="10323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Playfair Display"/>
                <a:ea typeface="Playfair Display"/>
                <a:cs typeface="Playfair Display"/>
                <a:sym typeface="Playfair Display"/>
              </a:rPr>
              <a:t>Predicted Labels</a:t>
            </a:r>
            <a:endParaRPr sz="800">
              <a:latin typeface="Playfair Display"/>
              <a:ea typeface="Playfair Display"/>
              <a:cs typeface="Playfair Display"/>
              <a:sym typeface="Playfair Display"/>
            </a:endParaRPr>
          </a:p>
        </p:txBody>
      </p:sp>
      <p:sp>
        <p:nvSpPr>
          <p:cNvPr id="140" name="Google Shape;140;p23"/>
          <p:cNvSpPr/>
          <p:nvPr/>
        </p:nvSpPr>
        <p:spPr>
          <a:xfrm>
            <a:off x="4269750" y="3752650"/>
            <a:ext cx="548700" cy="147000"/>
          </a:xfrm>
          <a:prstGeom prst="rect">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(YoloV4)</a:t>
            </a:r>
            <a:endParaRPr/>
          </a:p>
        </p:txBody>
      </p:sp>
      <p:sp>
        <p:nvSpPr>
          <p:cNvPr id="146" name="Google Shape;146;p24"/>
          <p:cNvSpPr txBox="1"/>
          <p:nvPr>
            <p:ph idx="1" type="body"/>
          </p:nvPr>
        </p:nvSpPr>
        <p:spPr>
          <a:xfrm>
            <a:off x="311700" y="1234075"/>
            <a:ext cx="4101900" cy="6735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93% Test Accuracy</a:t>
            </a:r>
            <a:endParaRPr/>
          </a:p>
          <a:p>
            <a:pPr indent="-334327" lvl="0" marL="457200" rtl="0" algn="l">
              <a:spcBef>
                <a:spcPts val="0"/>
              </a:spcBef>
              <a:spcAft>
                <a:spcPts val="0"/>
              </a:spcAft>
              <a:buSzPct val="100000"/>
              <a:buChar char="❖"/>
            </a:pPr>
            <a:r>
              <a:rPr lang="en"/>
              <a:t>Processed video at 30 average FPS</a:t>
            </a:r>
            <a:endParaRPr/>
          </a:p>
        </p:txBody>
      </p:sp>
      <p:pic>
        <p:nvPicPr>
          <p:cNvPr id="147" name="Google Shape;147;p24"/>
          <p:cNvPicPr preferRelativeResize="0"/>
          <p:nvPr/>
        </p:nvPicPr>
        <p:blipFill>
          <a:blip r:embed="rId3">
            <a:alphaModFix/>
          </a:blip>
          <a:stretch>
            <a:fillRect/>
          </a:stretch>
        </p:blipFill>
        <p:spPr>
          <a:xfrm>
            <a:off x="460075" y="1907600"/>
            <a:ext cx="2971250" cy="2971250"/>
          </a:xfrm>
          <a:prstGeom prst="rect">
            <a:avLst/>
          </a:prstGeom>
          <a:noFill/>
          <a:ln>
            <a:noFill/>
          </a:ln>
        </p:spPr>
      </p:pic>
      <p:pic>
        <p:nvPicPr>
          <p:cNvPr id="148" name="Google Shape;148;p24" title="ResultsBest.avi">
            <a:hlinkClick r:id="rId4"/>
          </p:cNvPr>
          <p:cNvPicPr preferRelativeResize="0"/>
          <p:nvPr/>
        </p:nvPicPr>
        <p:blipFill>
          <a:blip r:embed="rId5">
            <a:alphaModFix/>
          </a:blip>
          <a:stretch>
            <a:fillRect/>
          </a:stretch>
        </p:blipFill>
        <p:spPr>
          <a:xfrm>
            <a:off x="5775175" y="12625"/>
            <a:ext cx="3368827" cy="1894976"/>
          </a:xfrm>
          <a:prstGeom prst="rect">
            <a:avLst/>
          </a:prstGeom>
          <a:noFill/>
          <a:ln>
            <a:noFill/>
          </a:ln>
        </p:spPr>
      </p:pic>
      <p:pic>
        <p:nvPicPr>
          <p:cNvPr id="149" name="Google Shape;149;p24"/>
          <p:cNvPicPr preferRelativeResize="0"/>
          <p:nvPr/>
        </p:nvPicPr>
        <p:blipFill rotWithShape="1">
          <a:blip r:embed="rId6">
            <a:alphaModFix/>
          </a:blip>
          <a:srcRect b="0" l="0" r="0" t="4452"/>
          <a:stretch/>
        </p:blipFill>
        <p:spPr>
          <a:xfrm>
            <a:off x="3598200" y="2086225"/>
            <a:ext cx="1699200" cy="1116950"/>
          </a:xfrm>
          <a:prstGeom prst="rect">
            <a:avLst/>
          </a:prstGeom>
          <a:noFill/>
          <a:ln>
            <a:noFill/>
          </a:ln>
        </p:spPr>
      </p:pic>
      <p:pic>
        <p:nvPicPr>
          <p:cNvPr id="150" name="Google Shape;150;p24"/>
          <p:cNvPicPr preferRelativeResize="0"/>
          <p:nvPr/>
        </p:nvPicPr>
        <p:blipFill rotWithShape="1">
          <a:blip r:embed="rId7">
            <a:alphaModFix/>
          </a:blip>
          <a:srcRect b="0" l="0" r="0" t="3799"/>
          <a:stretch/>
        </p:blipFill>
        <p:spPr>
          <a:xfrm>
            <a:off x="5383275" y="2078300"/>
            <a:ext cx="1699200" cy="1116950"/>
          </a:xfrm>
          <a:prstGeom prst="rect">
            <a:avLst/>
          </a:prstGeom>
          <a:noFill/>
          <a:ln>
            <a:noFill/>
          </a:ln>
        </p:spPr>
      </p:pic>
      <p:pic>
        <p:nvPicPr>
          <p:cNvPr id="151" name="Google Shape;151;p24"/>
          <p:cNvPicPr preferRelativeResize="0"/>
          <p:nvPr/>
        </p:nvPicPr>
        <p:blipFill>
          <a:blip r:embed="rId8">
            <a:alphaModFix/>
          </a:blip>
          <a:stretch>
            <a:fillRect/>
          </a:stretch>
        </p:blipFill>
        <p:spPr>
          <a:xfrm>
            <a:off x="7168350" y="2086221"/>
            <a:ext cx="1732169" cy="1116950"/>
          </a:xfrm>
          <a:prstGeom prst="rect">
            <a:avLst/>
          </a:prstGeom>
          <a:noFill/>
          <a:ln>
            <a:noFill/>
          </a:ln>
        </p:spPr>
      </p:pic>
      <p:pic>
        <p:nvPicPr>
          <p:cNvPr id="152" name="Google Shape;152;p24"/>
          <p:cNvPicPr preferRelativeResize="0"/>
          <p:nvPr/>
        </p:nvPicPr>
        <p:blipFill>
          <a:blip r:embed="rId9">
            <a:alphaModFix/>
          </a:blip>
          <a:stretch>
            <a:fillRect/>
          </a:stretch>
        </p:blipFill>
        <p:spPr>
          <a:xfrm>
            <a:off x="4448275" y="3263275"/>
            <a:ext cx="1699200" cy="1112856"/>
          </a:xfrm>
          <a:prstGeom prst="rect">
            <a:avLst/>
          </a:prstGeom>
          <a:noFill/>
          <a:ln>
            <a:noFill/>
          </a:ln>
        </p:spPr>
      </p:pic>
      <p:pic>
        <p:nvPicPr>
          <p:cNvPr id="153" name="Google Shape;153;p24"/>
          <p:cNvPicPr preferRelativeResize="0"/>
          <p:nvPr/>
        </p:nvPicPr>
        <p:blipFill rotWithShape="1">
          <a:blip r:embed="rId10">
            <a:alphaModFix/>
          </a:blip>
          <a:srcRect b="0" l="0" r="0" t="5508"/>
          <a:stretch/>
        </p:blipFill>
        <p:spPr>
          <a:xfrm>
            <a:off x="6319225" y="3261225"/>
            <a:ext cx="1769969" cy="1116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Lessons Learned / Problems</a:t>
            </a:r>
            <a:endParaRPr/>
          </a:p>
        </p:txBody>
      </p:sp>
      <p:sp>
        <p:nvSpPr>
          <p:cNvPr id="159" name="Google Shape;159;p25"/>
          <p:cNvSpPr txBox="1"/>
          <p:nvPr>
            <p:ph idx="1" type="body"/>
          </p:nvPr>
        </p:nvSpPr>
        <p:spPr>
          <a:xfrm>
            <a:off x="311700" y="1234075"/>
            <a:ext cx="8520600" cy="3334800"/>
          </a:xfrm>
          <a:prstGeom prst="rect">
            <a:avLst/>
          </a:prstGeom>
        </p:spPr>
        <p:txBody>
          <a:bodyPr anchorCtr="0" anchor="t" bIns="91425" lIns="91425" spcFirstLastPara="1" rIns="91425" wrap="square" tIns="91425">
            <a:normAutofit lnSpcReduction="10000"/>
          </a:bodyPr>
          <a:lstStyle/>
          <a:p>
            <a:pPr indent="-342900" lvl="0" marL="457200" rtl="0" algn="l">
              <a:lnSpc>
                <a:spcPct val="150000"/>
              </a:lnSpc>
              <a:spcBef>
                <a:spcPts val="0"/>
              </a:spcBef>
              <a:spcAft>
                <a:spcPts val="0"/>
              </a:spcAft>
              <a:buSzPts val="1800"/>
              <a:buChar char="❖"/>
            </a:pPr>
            <a:r>
              <a:rPr lang="en"/>
              <a:t>Key Problems:</a:t>
            </a:r>
            <a:endParaRPr/>
          </a:p>
          <a:p>
            <a:pPr indent="-317500" lvl="1" marL="914400" rtl="0" algn="l">
              <a:lnSpc>
                <a:spcPct val="150000"/>
              </a:lnSpc>
              <a:spcBef>
                <a:spcPts val="0"/>
              </a:spcBef>
              <a:spcAft>
                <a:spcPts val="0"/>
              </a:spcAft>
              <a:buSzPts val="1400"/>
              <a:buChar char="➢"/>
            </a:pPr>
            <a:r>
              <a:rPr lang="en"/>
              <a:t>Originally had issues with training on the ASL labels for ResNet</a:t>
            </a:r>
            <a:endParaRPr/>
          </a:p>
          <a:p>
            <a:pPr indent="-317500" lvl="1" marL="914400" rtl="0" algn="l">
              <a:lnSpc>
                <a:spcPct val="150000"/>
              </a:lnSpc>
              <a:spcBef>
                <a:spcPts val="0"/>
              </a:spcBef>
              <a:spcAft>
                <a:spcPts val="0"/>
              </a:spcAft>
              <a:buSzPts val="1400"/>
              <a:buChar char="➢"/>
            </a:pPr>
            <a:r>
              <a:rPr lang="en"/>
              <a:t>Fine tuning the number of Epoch’s to prevent overfitting for ResNet and DenseNet</a:t>
            </a:r>
            <a:endParaRPr/>
          </a:p>
          <a:p>
            <a:pPr indent="-317500" lvl="1" marL="914400" rtl="0" algn="l">
              <a:lnSpc>
                <a:spcPct val="150000"/>
              </a:lnSpc>
              <a:spcBef>
                <a:spcPts val="0"/>
              </a:spcBef>
              <a:spcAft>
                <a:spcPts val="0"/>
              </a:spcAft>
              <a:buSzPts val="1400"/>
              <a:buChar char="➢"/>
            </a:pPr>
            <a:r>
              <a:rPr lang="en"/>
              <a:t>Colab GPU memory issues DenseNet-161</a:t>
            </a:r>
            <a:endParaRPr/>
          </a:p>
          <a:p>
            <a:pPr indent="-342900" lvl="0" marL="457200" rtl="0" algn="l">
              <a:lnSpc>
                <a:spcPct val="150000"/>
              </a:lnSpc>
              <a:spcBef>
                <a:spcPts val="0"/>
              </a:spcBef>
              <a:spcAft>
                <a:spcPts val="0"/>
              </a:spcAft>
              <a:buSzPts val="1800"/>
              <a:buChar char="❖"/>
            </a:pPr>
            <a:r>
              <a:rPr lang="en"/>
              <a:t>Lessons Learned:</a:t>
            </a:r>
            <a:endParaRPr/>
          </a:p>
          <a:p>
            <a:pPr indent="-317500" lvl="1" marL="914400" rtl="0" algn="l">
              <a:lnSpc>
                <a:spcPct val="150000"/>
              </a:lnSpc>
              <a:spcBef>
                <a:spcPts val="0"/>
              </a:spcBef>
              <a:spcAft>
                <a:spcPts val="0"/>
              </a:spcAft>
              <a:buSzPts val="1400"/>
              <a:buChar char="➢"/>
            </a:pPr>
            <a:r>
              <a:rPr lang="en"/>
              <a:t>Implementing YoloV4 for custom datasets</a:t>
            </a:r>
            <a:endParaRPr/>
          </a:p>
          <a:p>
            <a:pPr indent="-317500" lvl="1" marL="914400" rtl="0" algn="l">
              <a:lnSpc>
                <a:spcPct val="150000"/>
              </a:lnSpc>
              <a:spcBef>
                <a:spcPts val="0"/>
              </a:spcBef>
              <a:spcAft>
                <a:spcPts val="0"/>
              </a:spcAft>
              <a:buSzPts val="1400"/>
              <a:buChar char="➢"/>
            </a:pPr>
            <a:r>
              <a:rPr lang="en"/>
              <a:t>Importing Pytorch Models</a:t>
            </a:r>
            <a:endParaRPr/>
          </a:p>
          <a:p>
            <a:pPr indent="-317500" lvl="1" marL="914400" rtl="0" algn="l">
              <a:lnSpc>
                <a:spcPct val="150000"/>
              </a:lnSpc>
              <a:spcBef>
                <a:spcPts val="0"/>
              </a:spcBef>
              <a:spcAft>
                <a:spcPts val="0"/>
              </a:spcAft>
              <a:buSzPts val="1400"/>
              <a:buChar char="➢"/>
            </a:pPr>
            <a:r>
              <a:rPr lang="en"/>
              <a:t>More in depth knowledge of YoloV4</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a:p>
            <a:pPr indent="0" lvl="0" marL="0" rtl="0" algn="l">
              <a:spcBef>
                <a:spcPts val="0"/>
              </a:spcBef>
              <a:spcAft>
                <a:spcPts val="0"/>
              </a:spcAft>
              <a:buNone/>
            </a:pPr>
            <a:r>
              <a:t/>
            </a:r>
            <a:endParaRPr/>
          </a:p>
        </p:txBody>
      </p:sp>
      <p:sp>
        <p:nvSpPr>
          <p:cNvPr id="165" name="Google Shape;165;p26"/>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ResNet-18 VS </a:t>
            </a:r>
            <a:r>
              <a:rPr lang="en" sz="1400"/>
              <a:t>DenseNet-161 </a:t>
            </a:r>
            <a:endParaRPr sz="1400"/>
          </a:p>
          <a:p>
            <a:pPr indent="-317500" lvl="1" marL="914400" rtl="0" algn="l">
              <a:spcBef>
                <a:spcPts val="0"/>
              </a:spcBef>
              <a:spcAft>
                <a:spcPts val="0"/>
              </a:spcAft>
              <a:buSzPts val="1400"/>
              <a:buChar char="➢"/>
            </a:pPr>
            <a:r>
              <a:rPr lang="en"/>
              <a:t>ResNet-18 took </a:t>
            </a:r>
            <a:r>
              <a:rPr b="1" lang="en"/>
              <a:t>2hr 3min less</a:t>
            </a:r>
            <a:r>
              <a:rPr lang="en"/>
              <a:t> time to train</a:t>
            </a:r>
            <a:endParaRPr/>
          </a:p>
          <a:p>
            <a:pPr indent="-317500" lvl="2" marL="1371600" rtl="0" algn="l">
              <a:spcBef>
                <a:spcPts val="0"/>
              </a:spcBef>
              <a:spcAft>
                <a:spcPts val="0"/>
              </a:spcAft>
              <a:buSzPts val="1400"/>
              <a:buChar char="■"/>
            </a:pPr>
            <a:r>
              <a:rPr lang="en"/>
              <a:t>Less computational power</a:t>
            </a:r>
            <a:endParaRPr/>
          </a:p>
          <a:p>
            <a:pPr indent="-317500" lvl="1" marL="914400" rtl="0" algn="l">
              <a:spcBef>
                <a:spcPts val="0"/>
              </a:spcBef>
              <a:spcAft>
                <a:spcPts val="0"/>
              </a:spcAft>
              <a:buSzPts val="1400"/>
              <a:buChar char="➢"/>
            </a:pPr>
            <a:r>
              <a:rPr lang="en"/>
              <a:t>Similar test accuracies</a:t>
            </a:r>
            <a:endParaRPr/>
          </a:p>
          <a:p>
            <a:pPr indent="-317500" lvl="2" marL="1371600" rtl="0" algn="l">
              <a:spcBef>
                <a:spcPts val="0"/>
              </a:spcBef>
              <a:spcAft>
                <a:spcPts val="0"/>
              </a:spcAft>
              <a:buSzPts val="1400"/>
              <a:buChar char="■"/>
            </a:pPr>
            <a:r>
              <a:rPr lang="en"/>
              <a:t>ResNet-18: </a:t>
            </a:r>
            <a:r>
              <a:rPr b="1" lang="en"/>
              <a:t>97%</a:t>
            </a:r>
            <a:endParaRPr b="1"/>
          </a:p>
          <a:p>
            <a:pPr indent="-317500" lvl="2" marL="1371600" rtl="0" algn="l">
              <a:spcBef>
                <a:spcPts val="0"/>
              </a:spcBef>
              <a:spcAft>
                <a:spcPts val="0"/>
              </a:spcAft>
              <a:buSzPts val="1400"/>
              <a:buChar char="■"/>
            </a:pPr>
            <a:r>
              <a:rPr lang="en"/>
              <a:t>DenseNet-161: </a:t>
            </a:r>
            <a:r>
              <a:rPr b="1" lang="en"/>
              <a:t>98%</a:t>
            </a:r>
            <a:endParaRPr b="1"/>
          </a:p>
          <a:p>
            <a:pPr indent="-317500" lvl="1" marL="914400" rtl="0" algn="l">
              <a:spcBef>
                <a:spcPts val="0"/>
              </a:spcBef>
              <a:spcAft>
                <a:spcPts val="0"/>
              </a:spcAft>
              <a:buSzPts val="1400"/>
              <a:buChar char="➢"/>
            </a:pPr>
            <a:r>
              <a:rPr lang="en"/>
              <a:t>ResNet-18 is preferred for optimization</a:t>
            </a:r>
            <a:endParaRPr/>
          </a:p>
          <a:p>
            <a:pPr indent="-317500" lvl="1" marL="914400" rtl="0" algn="l">
              <a:spcBef>
                <a:spcPts val="0"/>
              </a:spcBef>
              <a:spcAft>
                <a:spcPts val="0"/>
              </a:spcAft>
              <a:buSzPts val="1400"/>
              <a:buChar char="➢"/>
            </a:pPr>
            <a:r>
              <a:rPr lang="en"/>
              <a:t>DenseNet preferred for max accuracy</a:t>
            </a:r>
            <a:endParaRPr/>
          </a:p>
          <a:p>
            <a:pPr indent="-317500" lvl="2" marL="1371600" rtl="0" algn="l">
              <a:spcBef>
                <a:spcPts val="0"/>
              </a:spcBef>
              <a:spcAft>
                <a:spcPts val="0"/>
              </a:spcAft>
              <a:buSzPts val="1400"/>
              <a:buChar char="■"/>
            </a:pPr>
            <a:r>
              <a:rPr lang="en"/>
              <a:t>Not concerned about computational power</a:t>
            </a:r>
            <a:endParaRPr/>
          </a:p>
          <a:p>
            <a:pPr indent="-342900" lvl="0" marL="457200" rtl="0" algn="l">
              <a:spcBef>
                <a:spcPts val="0"/>
              </a:spcBef>
              <a:spcAft>
                <a:spcPts val="0"/>
              </a:spcAft>
              <a:buSzPts val="1800"/>
              <a:buChar char="❖"/>
            </a:pPr>
            <a:r>
              <a:rPr lang="en"/>
              <a:t>Yolo v4</a:t>
            </a:r>
            <a:endParaRPr/>
          </a:p>
          <a:p>
            <a:pPr indent="-317500" lvl="1" marL="914400" rtl="0" algn="l">
              <a:spcBef>
                <a:spcPts val="0"/>
              </a:spcBef>
              <a:spcAft>
                <a:spcPts val="0"/>
              </a:spcAft>
              <a:buSzPts val="1400"/>
              <a:buChar char="➢"/>
            </a:pPr>
            <a:r>
              <a:rPr lang="en"/>
              <a:t>Could use improvements on deciphering between a, m, n, s, t</a:t>
            </a:r>
            <a:endParaRPr/>
          </a:p>
          <a:p>
            <a:pPr indent="-317500" lvl="1" marL="914400" rtl="0" algn="l">
              <a:spcBef>
                <a:spcPts val="0"/>
              </a:spcBef>
              <a:spcAft>
                <a:spcPts val="0"/>
              </a:spcAft>
              <a:buSzPts val="1400"/>
              <a:buChar char="➢"/>
            </a:pPr>
            <a:r>
              <a:rPr lang="en"/>
              <a:t>Able to predict the rest of the alphabet efficiently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71" name="Google Shape;171;p27"/>
          <p:cNvSpPr txBox="1"/>
          <p:nvPr>
            <p:ph idx="1" type="body"/>
          </p:nvPr>
        </p:nvSpPr>
        <p:spPr>
          <a:xfrm>
            <a:off x="311700" y="1234075"/>
            <a:ext cx="8520600" cy="3334800"/>
          </a:xfrm>
          <a:prstGeom prst="rect">
            <a:avLst/>
          </a:prstGeom>
        </p:spPr>
        <p:txBody>
          <a:bodyPr anchorCtr="0" anchor="t" bIns="91425" lIns="91425" spcFirstLastPara="1" rIns="91425" wrap="square" tIns="91425">
            <a:normAutofit fontScale="25000" lnSpcReduction="20000"/>
          </a:bodyPr>
          <a:lstStyle/>
          <a:p>
            <a:pPr indent="-287581" lvl="0" marL="457200" rtl="0" algn="l">
              <a:spcBef>
                <a:spcPts val="0"/>
              </a:spcBef>
              <a:spcAft>
                <a:spcPts val="0"/>
              </a:spcAft>
              <a:buSzPct val="100000"/>
              <a:buAutoNum type="arabicPeriod"/>
            </a:pPr>
            <a:r>
              <a:rPr lang="en" sz="3715" u="sng">
                <a:solidFill>
                  <a:schemeClr val="hlink"/>
                </a:solidFill>
                <a:hlinkClick r:id="rId3"/>
              </a:rPr>
              <a:t>https://public.roboflow.com/object-detection/american-sign-language-letters</a:t>
            </a:r>
            <a:r>
              <a:rPr lang="en" sz="3715"/>
              <a:t> </a:t>
            </a:r>
            <a:r>
              <a:rPr lang="en" sz="3715"/>
              <a:t>(Yolo V4 Dataset)</a:t>
            </a:r>
            <a:endParaRPr sz="3715"/>
          </a:p>
          <a:p>
            <a:pPr indent="0" lvl="0" marL="457200" rtl="0" algn="l">
              <a:spcBef>
                <a:spcPts val="1200"/>
              </a:spcBef>
              <a:spcAft>
                <a:spcPts val="0"/>
              </a:spcAft>
              <a:buNone/>
            </a:pPr>
            <a:r>
              <a:t/>
            </a:r>
            <a:endParaRPr sz="3715"/>
          </a:p>
          <a:p>
            <a:pPr indent="-287581" lvl="0" marL="457200" rtl="0" algn="l">
              <a:spcBef>
                <a:spcPts val="1200"/>
              </a:spcBef>
              <a:spcAft>
                <a:spcPts val="0"/>
              </a:spcAft>
              <a:buSzPct val="100000"/>
              <a:buAutoNum type="arabicPeriod"/>
            </a:pPr>
            <a:r>
              <a:rPr lang="en" sz="3715" u="sng">
                <a:solidFill>
                  <a:schemeClr val="hlink"/>
                </a:solidFill>
                <a:hlinkClick r:id="rId4"/>
              </a:rPr>
              <a:t>https://www.kaggle.com/datasets/debashishsau/aslamerican-sign-language-aplhabet-dataset</a:t>
            </a:r>
            <a:r>
              <a:rPr lang="en" sz="3715"/>
              <a:t> (ResNet &amp; DenseNet Dataset)</a:t>
            </a:r>
            <a:endParaRPr sz="3715"/>
          </a:p>
          <a:p>
            <a:pPr indent="0" lvl="0" marL="457200" rtl="0" algn="l">
              <a:spcBef>
                <a:spcPts val="1200"/>
              </a:spcBef>
              <a:spcAft>
                <a:spcPts val="0"/>
              </a:spcAft>
              <a:buNone/>
            </a:pPr>
            <a:r>
              <a:t/>
            </a:r>
            <a:endParaRPr sz="3715"/>
          </a:p>
          <a:p>
            <a:pPr indent="-287581" lvl="0" marL="457200" rtl="0" algn="l">
              <a:spcBef>
                <a:spcPts val="1200"/>
              </a:spcBef>
              <a:spcAft>
                <a:spcPts val="0"/>
              </a:spcAft>
              <a:buSzPct val="100000"/>
              <a:buAutoNum type="arabicPeriod"/>
            </a:pPr>
            <a:r>
              <a:rPr lang="en" sz="3715" u="sng">
                <a:solidFill>
                  <a:schemeClr val="hlink"/>
                </a:solidFill>
                <a:hlinkClick r:id="rId5"/>
              </a:rPr>
              <a:t>https://www.hearingloss.org/wp-content/uploads/HLAA_HearingLoss_Facts_Statistics.pdf</a:t>
            </a:r>
            <a:r>
              <a:rPr lang="en" sz="3715"/>
              <a:t> (Hearing Loss Statistics)</a:t>
            </a:r>
            <a:endParaRPr sz="3715"/>
          </a:p>
          <a:p>
            <a:pPr indent="0" lvl="0" marL="457200" rtl="0" algn="l">
              <a:spcBef>
                <a:spcPts val="1200"/>
              </a:spcBef>
              <a:spcAft>
                <a:spcPts val="0"/>
              </a:spcAft>
              <a:buNone/>
            </a:pPr>
            <a:r>
              <a:t/>
            </a:r>
            <a:endParaRPr sz="3715"/>
          </a:p>
          <a:p>
            <a:pPr indent="-287581" lvl="0" marL="457200" rtl="0" algn="l">
              <a:spcBef>
                <a:spcPts val="1200"/>
              </a:spcBef>
              <a:spcAft>
                <a:spcPts val="0"/>
              </a:spcAft>
              <a:buSzPct val="100000"/>
              <a:buAutoNum type="arabicPeriod"/>
            </a:pPr>
            <a:r>
              <a:rPr lang="en" sz="3715" u="sng">
                <a:solidFill>
                  <a:schemeClr val="hlink"/>
                </a:solidFill>
                <a:hlinkClick r:id="rId6"/>
              </a:rPr>
              <a:t>https://www.nidcd.nih.gov/health/statistics/quick-statistics-hearing</a:t>
            </a:r>
            <a:r>
              <a:rPr lang="en" sz="3715"/>
              <a:t> (Hearing Loss Statistics)</a:t>
            </a:r>
            <a:endParaRPr sz="3715"/>
          </a:p>
          <a:p>
            <a:pPr indent="0" lvl="0" marL="457200" rtl="0" algn="l">
              <a:spcBef>
                <a:spcPts val="1200"/>
              </a:spcBef>
              <a:spcAft>
                <a:spcPts val="0"/>
              </a:spcAft>
              <a:buNone/>
            </a:pPr>
            <a:r>
              <a:t/>
            </a:r>
            <a:endParaRPr sz="3715"/>
          </a:p>
          <a:p>
            <a:pPr indent="-287581" lvl="0" marL="457200" rtl="0" algn="l">
              <a:spcBef>
                <a:spcPts val="1200"/>
              </a:spcBef>
              <a:spcAft>
                <a:spcPts val="0"/>
              </a:spcAft>
              <a:buSzPct val="100000"/>
              <a:buAutoNum type="arabicPeriod"/>
            </a:pPr>
            <a:r>
              <a:rPr lang="en" sz="3715" u="sng">
                <a:solidFill>
                  <a:schemeClr val="hlink"/>
                </a:solidFill>
                <a:hlinkClick r:id="rId7"/>
              </a:rPr>
              <a:t>https://www.gallaudet.edu/documents/Research-Support-and-International-Affairs/ASL_Users.pdf</a:t>
            </a:r>
            <a:r>
              <a:rPr lang="en" sz="3715"/>
              <a:t> (ASL Statistics)</a:t>
            </a:r>
            <a:endParaRPr sz="3715"/>
          </a:p>
          <a:p>
            <a:pPr indent="0" lvl="0" marL="457200" rtl="0" algn="l">
              <a:spcBef>
                <a:spcPts val="1200"/>
              </a:spcBef>
              <a:spcAft>
                <a:spcPts val="0"/>
              </a:spcAft>
              <a:buNone/>
            </a:pPr>
            <a:r>
              <a:t/>
            </a:r>
            <a:endParaRPr sz="3715"/>
          </a:p>
          <a:p>
            <a:pPr indent="-287581" lvl="0" marL="457200" rtl="0" algn="l">
              <a:spcBef>
                <a:spcPts val="1200"/>
              </a:spcBef>
              <a:spcAft>
                <a:spcPts val="0"/>
              </a:spcAft>
              <a:buSzPct val="100000"/>
              <a:buAutoNum type="arabicPeriod"/>
            </a:pPr>
            <a:r>
              <a:rPr lang="en" sz="3715" u="sng">
                <a:solidFill>
                  <a:schemeClr val="hlink"/>
                </a:solidFill>
                <a:hlinkClick r:id="rId8"/>
              </a:rPr>
              <a:t> https://www.ilovelanguages.com/how-many-people-use-sign-language-worldwide/</a:t>
            </a:r>
            <a:r>
              <a:rPr lang="en" sz="3715"/>
              <a:t> (ASL Statistics)</a:t>
            </a:r>
            <a:endParaRPr sz="3715"/>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2700750" y="2039550"/>
            <a:ext cx="3742500" cy="1064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3800"/>
              <a:t>Questions?</a:t>
            </a:r>
            <a:endParaRPr sz="3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419313" y="226625"/>
            <a:ext cx="1915800" cy="71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pic>
        <p:nvPicPr>
          <p:cNvPr id="65" name="Google Shape;65;p14"/>
          <p:cNvPicPr preferRelativeResize="0"/>
          <p:nvPr/>
        </p:nvPicPr>
        <p:blipFill rotWithShape="1">
          <a:blip r:embed="rId3">
            <a:alphaModFix/>
          </a:blip>
          <a:srcRect b="35897" l="0" r="6759" t="18749"/>
          <a:stretch/>
        </p:blipFill>
        <p:spPr>
          <a:xfrm>
            <a:off x="1424388" y="941525"/>
            <a:ext cx="6295225" cy="3683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pic>
        <p:nvPicPr>
          <p:cNvPr id="70" name="Google Shape;70;p15"/>
          <p:cNvPicPr preferRelativeResize="0"/>
          <p:nvPr/>
        </p:nvPicPr>
        <p:blipFill>
          <a:blip r:embed="rId3">
            <a:alphaModFix/>
          </a:blip>
          <a:stretch>
            <a:fillRect/>
          </a:stretch>
        </p:blipFill>
        <p:spPr>
          <a:xfrm>
            <a:off x="1835675" y="1029925"/>
            <a:ext cx="5684400" cy="3794100"/>
          </a:xfrm>
          <a:prstGeom prst="roundRect">
            <a:avLst>
              <a:gd fmla="val 16667" name="adj"/>
            </a:avLst>
          </a:prstGeom>
          <a:noFill/>
          <a:ln>
            <a:noFill/>
          </a:ln>
        </p:spPr>
      </p:pic>
      <p:sp>
        <p:nvSpPr>
          <p:cNvPr id="71" name="Google Shape;71;p15"/>
          <p:cNvSpPr txBox="1"/>
          <p:nvPr>
            <p:ph idx="4294967295" type="title"/>
          </p:nvPr>
        </p:nvSpPr>
        <p:spPr>
          <a:xfrm>
            <a:off x="387900" y="189700"/>
            <a:ext cx="6177000" cy="99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American Sign </a:t>
            </a:r>
            <a:r>
              <a:rPr lang="en"/>
              <a:t>Language (ASL) Alphabet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 &amp; Importance</a:t>
            </a:r>
            <a:endParaRPr/>
          </a:p>
        </p:txBody>
      </p:sp>
      <p:sp>
        <p:nvSpPr>
          <p:cNvPr id="77" name="Google Shape;77;p16"/>
          <p:cNvSpPr txBox="1"/>
          <p:nvPr>
            <p:ph idx="1" type="body"/>
          </p:nvPr>
        </p:nvSpPr>
        <p:spPr>
          <a:xfrm>
            <a:off x="311700" y="1234075"/>
            <a:ext cx="8520600" cy="3621900"/>
          </a:xfrm>
          <a:prstGeom prst="rect">
            <a:avLst/>
          </a:prstGeom>
          <a:ln>
            <a:noFill/>
          </a:ln>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Hearing and ASL Statistics</a:t>
            </a:r>
            <a:endParaRPr/>
          </a:p>
          <a:p>
            <a:pPr indent="-317500" lvl="1" marL="914400" rtl="0" algn="l">
              <a:spcBef>
                <a:spcPts val="0"/>
              </a:spcBef>
              <a:spcAft>
                <a:spcPts val="0"/>
              </a:spcAft>
              <a:buSzPts val="1400"/>
              <a:buChar char="➢"/>
            </a:pPr>
            <a:r>
              <a:rPr lang="en"/>
              <a:t>48 Million Americans with Hearing Issues/Loss (~14% total pop)</a:t>
            </a:r>
            <a:endParaRPr/>
          </a:p>
          <a:p>
            <a:pPr indent="-317500" lvl="1" marL="914400" rtl="0" algn="l">
              <a:spcBef>
                <a:spcPts val="0"/>
              </a:spcBef>
              <a:spcAft>
                <a:spcPts val="0"/>
              </a:spcAft>
              <a:buSzPts val="1400"/>
              <a:buChar char="➢"/>
            </a:pPr>
            <a:r>
              <a:rPr lang="en"/>
              <a:t>37.5 </a:t>
            </a:r>
            <a:r>
              <a:rPr lang="en"/>
              <a:t>( ~ 78%) </a:t>
            </a:r>
            <a:r>
              <a:rPr lang="en"/>
              <a:t>million of this 48  are 18 +</a:t>
            </a:r>
            <a:endParaRPr/>
          </a:p>
          <a:p>
            <a:pPr indent="-317500" lvl="1" marL="914400" rtl="0" algn="l">
              <a:spcBef>
                <a:spcPts val="0"/>
              </a:spcBef>
              <a:spcAft>
                <a:spcPts val="0"/>
              </a:spcAft>
              <a:buSzPts val="1400"/>
              <a:buChar char="➢"/>
            </a:pPr>
            <a:r>
              <a:rPr lang="en"/>
              <a:t>30 million (</a:t>
            </a:r>
            <a:r>
              <a:rPr lang="en"/>
              <a:t>62.5 %) of the americans with hearing issues can't hear out of both ears.</a:t>
            </a:r>
            <a:endParaRPr/>
          </a:p>
          <a:p>
            <a:pPr indent="-317500" lvl="1" marL="914400" rtl="0" algn="l">
              <a:spcBef>
                <a:spcPts val="0"/>
              </a:spcBef>
              <a:spcAft>
                <a:spcPts val="0"/>
              </a:spcAft>
              <a:buSzPts val="1400"/>
              <a:buChar char="➢"/>
            </a:pPr>
            <a:r>
              <a:rPr b="1" lang="en"/>
              <a:t>1% or roughly 500,000 out of the 48 million use American Sign Language</a:t>
            </a:r>
            <a:endParaRPr b="1"/>
          </a:p>
          <a:p>
            <a:pPr indent="-342900" lvl="0" marL="457200" rtl="0" algn="l">
              <a:spcBef>
                <a:spcPts val="0"/>
              </a:spcBef>
              <a:spcAft>
                <a:spcPts val="0"/>
              </a:spcAft>
              <a:buSzPts val="1800"/>
              <a:buChar char="❖"/>
            </a:pPr>
            <a:r>
              <a:rPr lang="en"/>
              <a:t>Our Goal:</a:t>
            </a:r>
            <a:endParaRPr/>
          </a:p>
          <a:p>
            <a:pPr indent="-317500" lvl="1" marL="914400" rtl="0" algn="l">
              <a:spcBef>
                <a:spcPts val="0"/>
              </a:spcBef>
              <a:spcAft>
                <a:spcPts val="0"/>
              </a:spcAft>
              <a:buSzPts val="1400"/>
              <a:buChar char="➢"/>
            </a:pPr>
            <a:r>
              <a:rPr lang="en"/>
              <a:t>Help the efforts in establishing communication between those who know and can only speak with American Sign Language and those who have no experience with it at all.</a:t>
            </a:r>
            <a:endParaRPr/>
          </a:p>
          <a:p>
            <a:pPr indent="-342900" lvl="0" marL="457200" rtl="0" algn="l">
              <a:spcBef>
                <a:spcPts val="0"/>
              </a:spcBef>
              <a:spcAft>
                <a:spcPts val="0"/>
              </a:spcAft>
              <a:buSzPts val="1800"/>
              <a:buChar char="❖"/>
            </a:pPr>
            <a:r>
              <a:rPr lang="en"/>
              <a:t>How:</a:t>
            </a:r>
            <a:endParaRPr/>
          </a:p>
          <a:p>
            <a:pPr indent="-317500" lvl="1" marL="914400" rtl="0" algn="l">
              <a:spcBef>
                <a:spcPts val="0"/>
              </a:spcBef>
              <a:spcAft>
                <a:spcPts val="0"/>
              </a:spcAft>
              <a:buSzPts val="1400"/>
              <a:buChar char="➢"/>
            </a:pPr>
            <a:r>
              <a:rPr lang="en"/>
              <a:t>Researching and applying machine learning approaches to help develop translation applications for non-ASL users.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Set </a:t>
            </a:r>
            <a:endParaRPr/>
          </a:p>
        </p:txBody>
      </p:sp>
      <p:sp>
        <p:nvSpPr>
          <p:cNvPr id="83" name="Google Shape;83;p17"/>
          <p:cNvSpPr txBox="1"/>
          <p:nvPr>
            <p:ph idx="1" type="body"/>
          </p:nvPr>
        </p:nvSpPr>
        <p:spPr>
          <a:xfrm>
            <a:off x="311700" y="1129125"/>
            <a:ext cx="8520600" cy="3741600"/>
          </a:xfrm>
          <a:prstGeom prst="rect">
            <a:avLst/>
          </a:prstGeom>
        </p:spPr>
        <p:txBody>
          <a:bodyPr anchorCtr="0" anchor="t" bIns="91425" lIns="91425" spcFirstLastPara="1" rIns="91425" wrap="square" tIns="91425">
            <a:noAutofit/>
          </a:bodyPr>
          <a:lstStyle/>
          <a:p>
            <a:pPr indent="-338455" lvl="0" marL="457200" rtl="0" algn="l">
              <a:lnSpc>
                <a:spcPct val="95000"/>
              </a:lnSpc>
              <a:spcBef>
                <a:spcPts val="0"/>
              </a:spcBef>
              <a:spcAft>
                <a:spcPts val="0"/>
              </a:spcAft>
              <a:buSzPts val="1730"/>
              <a:buChar char="❖"/>
            </a:pPr>
            <a:r>
              <a:rPr lang="en" sz="1729"/>
              <a:t>ResNet-18 &amp; DenseNet-161:  ASL (American Sign Language) Alphabet Dataset</a:t>
            </a:r>
            <a:endParaRPr sz="1729"/>
          </a:p>
          <a:p>
            <a:pPr indent="-316865" lvl="1" marL="914400" rtl="0" algn="l">
              <a:lnSpc>
                <a:spcPct val="95000"/>
              </a:lnSpc>
              <a:spcBef>
                <a:spcPts val="0"/>
              </a:spcBef>
              <a:spcAft>
                <a:spcPts val="0"/>
              </a:spcAft>
              <a:buSzPts val="1390"/>
              <a:buChar char="➢"/>
            </a:pPr>
            <a:r>
              <a:rPr lang="en" sz="1390"/>
              <a:t>Author: Debashis Sau (Kaggle)</a:t>
            </a:r>
            <a:endParaRPr sz="1390"/>
          </a:p>
          <a:p>
            <a:pPr indent="-316865" lvl="1" marL="914400" rtl="0" algn="l">
              <a:lnSpc>
                <a:spcPct val="95000"/>
              </a:lnSpc>
              <a:spcBef>
                <a:spcPts val="0"/>
              </a:spcBef>
              <a:spcAft>
                <a:spcPts val="0"/>
              </a:spcAft>
              <a:buSzPts val="1390"/>
              <a:buChar char="➢"/>
            </a:pPr>
            <a:r>
              <a:rPr lang="en" sz="1390"/>
              <a:t>Storage Size: 4.24Gb</a:t>
            </a:r>
            <a:endParaRPr sz="1390"/>
          </a:p>
          <a:p>
            <a:pPr indent="-316865" lvl="1" marL="914400" rtl="0" algn="l">
              <a:lnSpc>
                <a:spcPct val="95000"/>
              </a:lnSpc>
              <a:spcBef>
                <a:spcPts val="0"/>
              </a:spcBef>
              <a:spcAft>
                <a:spcPts val="0"/>
              </a:spcAft>
              <a:buSzPts val="1390"/>
              <a:buChar char="➢"/>
            </a:pPr>
            <a:r>
              <a:rPr lang="en" sz="1390"/>
              <a:t>Raw </a:t>
            </a:r>
            <a:r>
              <a:rPr lang="en" sz="1390"/>
              <a:t>Image Resolution: 640 x 480</a:t>
            </a:r>
            <a:endParaRPr sz="1390"/>
          </a:p>
          <a:p>
            <a:pPr indent="-316865" lvl="1" marL="914400" rtl="0" algn="l">
              <a:lnSpc>
                <a:spcPct val="95000"/>
              </a:lnSpc>
              <a:spcBef>
                <a:spcPts val="0"/>
              </a:spcBef>
              <a:spcAft>
                <a:spcPts val="0"/>
              </a:spcAft>
              <a:buSzPts val="1390"/>
              <a:buChar char="➢"/>
            </a:pPr>
            <a:r>
              <a:rPr lang="en" sz="1390"/>
              <a:t>Pre-Processed Image Resolution: 64 x 64</a:t>
            </a:r>
            <a:endParaRPr sz="1390"/>
          </a:p>
          <a:p>
            <a:pPr indent="-316865" lvl="1" marL="914400" rtl="0" algn="l">
              <a:lnSpc>
                <a:spcPct val="95000"/>
              </a:lnSpc>
              <a:spcBef>
                <a:spcPts val="0"/>
              </a:spcBef>
              <a:spcAft>
                <a:spcPts val="0"/>
              </a:spcAft>
              <a:buSzPts val="1390"/>
              <a:buChar char="➢"/>
            </a:pPr>
            <a:r>
              <a:rPr lang="en" sz="1390"/>
              <a:t>Total Images: 223,075 </a:t>
            </a:r>
            <a:endParaRPr sz="1390"/>
          </a:p>
          <a:p>
            <a:pPr indent="-316864" lvl="2" marL="1371600" rtl="0" algn="l">
              <a:lnSpc>
                <a:spcPct val="95000"/>
              </a:lnSpc>
              <a:spcBef>
                <a:spcPts val="0"/>
              </a:spcBef>
              <a:spcAft>
                <a:spcPts val="0"/>
              </a:spcAft>
              <a:buSzPts val="1390"/>
              <a:buChar char="■"/>
            </a:pPr>
            <a:r>
              <a:rPr lang="en" sz="1390"/>
              <a:t>Training: </a:t>
            </a:r>
            <a:r>
              <a:rPr lang="en" sz="1390"/>
              <a:t>178,459 (~80%)</a:t>
            </a:r>
            <a:endParaRPr sz="1390"/>
          </a:p>
          <a:p>
            <a:pPr indent="-316864" lvl="2" marL="1371600" rtl="0" algn="l">
              <a:lnSpc>
                <a:spcPct val="95000"/>
              </a:lnSpc>
              <a:spcBef>
                <a:spcPts val="0"/>
              </a:spcBef>
              <a:spcAft>
                <a:spcPts val="0"/>
              </a:spcAft>
              <a:buSzPts val="1390"/>
              <a:buChar char="■"/>
            </a:pPr>
            <a:r>
              <a:rPr lang="en" sz="1390"/>
              <a:t>Validation: </a:t>
            </a:r>
            <a:r>
              <a:rPr lang="en" sz="1390"/>
              <a:t>44,615 (~20%)</a:t>
            </a:r>
            <a:endParaRPr sz="1390"/>
          </a:p>
          <a:p>
            <a:pPr indent="-338455" lvl="0" marL="457200" rtl="0" algn="l">
              <a:lnSpc>
                <a:spcPct val="95000"/>
              </a:lnSpc>
              <a:spcBef>
                <a:spcPts val="0"/>
              </a:spcBef>
              <a:spcAft>
                <a:spcPts val="0"/>
              </a:spcAft>
              <a:buSzPts val="1730"/>
              <a:buChar char="❖"/>
            </a:pPr>
            <a:r>
              <a:rPr lang="en" sz="1729"/>
              <a:t>YoloV4 - American Sign Language Letters Dataset (Modified)</a:t>
            </a:r>
            <a:endParaRPr sz="1729"/>
          </a:p>
          <a:p>
            <a:pPr indent="-316865" lvl="1" marL="914400" rtl="0" algn="l">
              <a:lnSpc>
                <a:spcPct val="95000"/>
              </a:lnSpc>
              <a:spcBef>
                <a:spcPts val="0"/>
              </a:spcBef>
              <a:spcAft>
                <a:spcPts val="0"/>
              </a:spcAft>
              <a:buSzPts val="1390"/>
              <a:buChar char="➢"/>
            </a:pPr>
            <a:r>
              <a:rPr lang="en" sz="1390"/>
              <a:t>Author: David Lee (Roboflow)</a:t>
            </a:r>
            <a:endParaRPr sz="1390"/>
          </a:p>
          <a:p>
            <a:pPr indent="-316865" lvl="1" marL="914400" rtl="0" algn="l">
              <a:lnSpc>
                <a:spcPct val="95000"/>
              </a:lnSpc>
              <a:spcBef>
                <a:spcPts val="0"/>
              </a:spcBef>
              <a:spcAft>
                <a:spcPts val="0"/>
              </a:spcAft>
              <a:buSzPts val="1390"/>
              <a:buChar char="➢"/>
            </a:pPr>
            <a:r>
              <a:rPr lang="en" sz="1390"/>
              <a:t>Storage Size: 21.7 Mb</a:t>
            </a:r>
            <a:br>
              <a:rPr lang="en" sz="1390"/>
            </a:br>
            <a:r>
              <a:rPr lang="en" sz="1390"/>
              <a:t>Raw Image Resolution: </a:t>
            </a:r>
            <a:r>
              <a:rPr lang="en" sz="1390"/>
              <a:t>416 x 416</a:t>
            </a:r>
            <a:endParaRPr sz="1390"/>
          </a:p>
          <a:p>
            <a:pPr indent="-316865" lvl="1" marL="914400" rtl="0" algn="l">
              <a:lnSpc>
                <a:spcPct val="95000"/>
              </a:lnSpc>
              <a:spcBef>
                <a:spcPts val="0"/>
              </a:spcBef>
              <a:spcAft>
                <a:spcPts val="0"/>
              </a:spcAft>
              <a:buSzPts val="1390"/>
              <a:buChar char="➢"/>
            </a:pPr>
            <a:r>
              <a:rPr lang="en" sz="1390"/>
              <a:t>Pre-processed Image Resolution: Varies due to YoloV4</a:t>
            </a:r>
            <a:endParaRPr sz="1390"/>
          </a:p>
          <a:p>
            <a:pPr indent="-316865" lvl="1" marL="914400" rtl="0" algn="l">
              <a:lnSpc>
                <a:spcPct val="95000"/>
              </a:lnSpc>
              <a:spcBef>
                <a:spcPts val="0"/>
              </a:spcBef>
              <a:spcAft>
                <a:spcPts val="0"/>
              </a:spcAft>
              <a:buSzPts val="1390"/>
              <a:buChar char="➢"/>
            </a:pPr>
            <a:r>
              <a:rPr lang="en" sz="1390"/>
              <a:t>Total Images: 4,716</a:t>
            </a:r>
            <a:endParaRPr sz="1390"/>
          </a:p>
          <a:p>
            <a:pPr indent="-316864" lvl="2" marL="1371600" rtl="0" algn="l">
              <a:lnSpc>
                <a:spcPct val="95000"/>
              </a:lnSpc>
              <a:spcBef>
                <a:spcPts val="0"/>
              </a:spcBef>
              <a:spcAft>
                <a:spcPts val="0"/>
              </a:spcAft>
              <a:buSzPts val="1390"/>
              <a:buChar char="■"/>
            </a:pPr>
            <a:r>
              <a:rPr lang="en" sz="1390"/>
              <a:t>Training: 4,500 (Originally 1512) (~95%)</a:t>
            </a:r>
            <a:endParaRPr sz="1390"/>
          </a:p>
          <a:p>
            <a:pPr indent="-316864" lvl="2" marL="1371600" rtl="0" algn="l">
              <a:lnSpc>
                <a:spcPct val="95000"/>
              </a:lnSpc>
              <a:spcBef>
                <a:spcPts val="0"/>
              </a:spcBef>
              <a:spcAft>
                <a:spcPts val="0"/>
              </a:spcAft>
              <a:buSzPts val="1390"/>
              <a:buChar char="■"/>
            </a:pPr>
            <a:r>
              <a:rPr lang="en" sz="1390"/>
              <a:t>Validation: 144 (3%)</a:t>
            </a:r>
            <a:endParaRPr sz="1390"/>
          </a:p>
          <a:p>
            <a:pPr indent="-316864" lvl="2" marL="1371600" rtl="0" algn="l">
              <a:lnSpc>
                <a:spcPct val="95000"/>
              </a:lnSpc>
              <a:spcBef>
                <a:spcPts val="0"/>
              </a:spcBef>
              <a:spcAft>
                <a:spcPts val="0"/>
              </a:spcAft>
              <a:buSzPts val="1390"/>
              <a:buChar char="■"/>
            </a:pPr>
            <a:r>
              <a:rPr lang="en" sz="1390"/>
              <a:t>Testing: 72 (2%)</a:t>
            </a:r>
            <a:endParaRPr sz="139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a:t>
            </a:r>
            <a:endParaRPr/>
          </a:p>
        </p:txBody>
      </p:sp>
      <p:sp>
        <p:nvSpPr>
          <p:cNvPr id="89" name="Google Shape;89;p18"/>
          <p:cNvSpPr txBox="1"/>
          <p:nvPr>
            <p:ph idx="1" type="body"/>
          </p:nvPr>
        </p:nvSpPr>
        <p:spPr>
          <a:xfrm>
            <a:off x="311700" y="1234075"/>
            <a:ext cx="8520600" cy="33348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Models Used: </a:t>
            </a:r>
            <a:endParaRPr/>
          </a:p>
          <a:p>
            <a:pPr indent="-310832" lvl="1" marL="914400" rtl="0" algn="l">
              <a:spcBef>
                <a:spcPts val="0"/>
              </a:spcBef>
              <a:spcAft>
                <a:spcPts val="0"/>
              </a:spcAft>
              <a:buSzPct val="100000"/>
              <a:buChar char="➢"/>
            </a:pPr>
            <a:r>
              <a:rPr lang="en"/>
              <a:t>18 - Layer ResNet Architecture (Primary)</a:t>
            </a:r>
            <a:endParaRPr/>
          </a:p>
          <a:p>
            <a:pPr indent="-310832" lvl="2" marL="1371600" rtl="0" algn="l">
              <a:spcBef>
                <a:spcPts val="0"/>
              </a:spcBef>
              <a:spcAft>
                <a:spcPts val="0"/>
              </a:spcAft>
              <a:buSzPct val="100000"/>
              <a:buChar char="■"/>
            </a:pPr>
            <a:r>
              <a:rPr lang="en"/>
              <a:t>Number of Parameters: 11,174,000 </a:t>
            </a:r>
            <a:endParaRPr/>
          </a:p>
          <a:p>
            <a:pPr indent="-310832" lvl="2" marL="1371600" rtl="0" algn="l">
              <a:spcBef>
                <a:spcPts val="0"/>
              </a:spcBef>
              <a:spcAft>
                <a:spcPts val="0"/>
              </a:spcAft>
              <a:buSzPct val="100000"/>
              <a:buChar char="■"/>
            </a:pPr>
            <a:r>
              <a:rPr lang="en"/>
              <a:t>Reason:</a:t>
            </a:r>
            <a:endParaRPr/>
          </a:p>
          <a:p>
            <a:pPr indent="-310832" lvl="3" marL="1828800" rtl="0" algn="l">
              <a:spcBef>
                <a:spcPts val="0"/>
              </a:spcBef>
              <a:spcAft>
                <a:spcPts val="0"/>
              </a:spcAft>
              <a:buSzPct val="100000"/>
              <a:buChar char="●"/>
            </a:pPr>
            <a:r>
              <a:rPr lang="en"/>
              <a:t>Faster Training times</a:t>
            </a:r>
            <a:endParaRPr/>
          </a:p>
          <a:p>
            <a:pPr indent="-310832" lvl="3" marL="1828800" rtl="0" algn="l">
              <a:spcBef>
                <a:spcPts val="0"/>
              </a:spcBef>
              <a:spcAft>
                <a:spcPts val="0"/>
              </a:spcAft>
              <a:buSzPct val="100000"/>
              <a:buChar char="●"/>
            </a:pPr>
            <a:r>
              <a:rPr lang="en"/>
              <a:t>Less Parameters</a:t>
            </a:r>
            <a:endParaRPr/>
          </a:p>
          <a:p>
            <a:pPr indent="-310832" lvl="1" marL="914400" rtl="0" algn="l">
              <a:spcBef>
                <a:spcPts val="0"/>
              </a:spcBef>
              <a:spcAft>
                <a:spcPts val="0"/>
              </a:spcAft>
              <a:buSzPct val="100000"/>
              <a:buChar char="➢"/>
            </a:pPr>
            <a:r>
              <a:rPr lang="en"/>
              <a:t>161 - DenseNet Architecture</a:t>
            </a:r>
            <a:endParaRPr/>
          </a:p>
          <a:p>
            <a:pPr indent="-310832" lvl="2" marL="1371600" rtl="0" algn="l">
              <a:spcBef>
                <a:spcPts val="0"/>
              </a:spcBef>
              <a:spcAft>
                <a:spcPts val="0"/>
              </a:spcAft>
              <a:buSzPct val="100000"/>
              <a:buChar char="■"/>
            </a:pPr>
            <a:r>
              <a:rPr lang="en"/>
              <a:t>Number of Parameters: 28,681,000 </a:t>
            </a:r>
            <a:endParaRPr/>
          </a:p>
          <a:p>
            <a:pPr indent="-310832" lvl="2" marL="1371600" rtl="0" algn="l">
              <a:spcBef>
                <a:spcPts val="0"/>
              </a:spcBef>
              <a:spcAft>
                <a:spcPts val="0"/>
              </a:spcAft>
              <a:buSzPct val="100000"/>
              <a:buChar char="■"/>
            </a:pPr>
            <a:r>
              <a:rPr lang="en"/>
              <a:t>Reason: </a:t>
            </a:r>
            <a:endParaRPr/>
          </a:p>
          <a:p>
            <a:pPr indent="-310832" lvl="3" marL="1828800" rtl="0" algn="l">
              <a:spcBef>
                <a:spcPts val="0"/>
              </a:spcBef>
              <a:spcAft>
                <a:spcPts val="0"/>
              </a:spcAft>
              <a:buSzPct val="100000"/>
              <a:buChar char="●"/>
            </a:pPr>
            <a:r>
              <a:rPr lang="en"/>
              <a:t>Comparative analysis against ResNet</a:t>
            </a:r>
            <a:endParaRPr/>
          </a:p>
          <a:p>
            <a:pPr indent="-310832" lvl="1" marL="914400" rtl="0" algn="l">
              <a:spcBef>
                <a:spcPts val="0"/>
              </a:spcBef>
              <a:spcAft>
                <a:spcPts val="0"/>
              </a:spcAft>
              <a:buSzPct val="100000"/>
              <a:buChar char="➢"/>
            </a:pPr>
            <a:r>
              <a:rPr lang="en"/>
              <a:t>YoloV4 Architecture</a:t>
            </a:r>
            <a:endParaRPr/>
          </a:p>
          <a:p>
            <a:pPr indent="-310832" lvl="2" marL="1371600" rtl="0" algn="l">
              <a:spcBef>
                <a:spcPts val="0"/>
              </a:spcBef>
              <a:spcAft>
                <a:spcPts val="0"/>
              </a:spcAft>
              <a:buSzPct val="100000"/>
              <a:buChar char="■"/>
            </a:pPr>
            <a:r>
              <a:rPr lang="en"/>
              <a:t>Number of Parameters: ~60,000,000+</a:t>
            </a:r>
            <a:endParaRPr/>
          </a:p>
          <a:p>
            <a:pPr indent="-310832" lvl="2" marL="1371600" rtl="0" algn="l">
              <a:spcBef>
                <a:spcPts val="0"/>
              </a:spcBef>
              <a:spcAft>
                <a:spcPts val="0"/>
              </a:spcAft>
              <a:buSzPct val="100000"/>
              <a:buChar char="■"/>
            </a:pPr>
            <a:r>
              <a:rPr lang="en"/>
              <a:t>Reason: </a:t>
            </a:r>
            <a:endParaRPr/>
          </a:p>
          <a:p>
            <a:pPr indent="-310832" lvl="3" marL="1828800" rtl="0" algn="l">
              <a:spcBef>
                <a:spcPts val="0"/>
              </a:spcBef>
              <a:spcAft>
                <a:spcPts val="0"/>
              </a:spcAft>
              <a:buSzPct val="100000"/>
              <a:buChar char="●"/>
            </a:pPr>
            <a:r>
              <a:rPr lang="en"/>
              <a:t>Real-Time object detection</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en"/>
              <a:t>Training Setup (ResNet - 18)</a:t>
            </a:r>
            <a:endParaRPr/>
          </a:p>
          <a:p>
            <a:pPr indent="0" lvl="0" marL="0" rtl="0" algn="l">
              <a:spcBef>
                <a:spcPts val="0"/>
              </a:spcBef>
              <a:spcAft>
                <a:spcPts val="0"/>
              </a:spcAft>
              <a:buNone/>
            </a:pPr>
            <a:r>
              <a:t/>
            </a:r>
            <a:endParaRPr/>
          </a:p>
        </p:txBody>
      </p:sp>
      <p:sp>
        <p:nvSpPr>
          <p:cNvPr id="95" name="Google Shape;95;p19"/>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Trained on: Google Colab GPU</a:t>
            </a:r>
            <a:endParaRPr sz="1400"/>
          </a:p>
          <a:p>
            <a:pPr indent="-317500" lvl="0" marL="457200" rtl="0" algn="l">
              <a:spcBef>
                <a:spcPts val="0"/>
              </a:spcBef>
              <a:spcAft>
                <a:spcPts val="0"/>
              </a:spcAft>
              <a:buSzPts val="1400"/>
              <a:buChar char="❖"/>
            </a:pPr>
            <a:r>
              <a:rPr lang="en" sz="1400"/>
              <a:t>Transformation:</a:t>
            </a:r>
            <a:endParaRPr sz="1400"/>
          </a:p>
          <a:p>
            <a:pPr indent="-317500" lvl="1" marL="914400" rtl="0" algn="l">
              <a:spcBef>
                <a:spcPts val="0"/>
              </a:spcBef>
              <a:spcAft>
                <a:spcPts val="0"/>
              </a:spcAft>
              <a:buSzPts val="1400"/>
              <a:buChar char="➢"/>
            </a:pPr>
            <a:r>
              <a:rPr lang="en"/>
              <a:t>Resized 64x64</a:t>
            </a:r>
            <a:endParaRPr/>
          </a:p>
          <a:p>
            <a:pPr indent="-317500" lvl="1" marL="914400" rtl="0" algn="l">
              <a:spcBef>
                <a:spcPts val="0"/>
              </a:spcBef>
              <a:spcAft>
                <a:spcPts val="0"/>
              </a:spcAft>
              <a:buSzPts val="1400"/>
              <a:buChar char="➢"/>
            </a:pPr>
            <a:r>
              <a:rPr lang="en"/>
              <a:t>Normalized Data</a:t>
            </a:r>
            <a:endParaRPr/>
          </a:p>
          <a:p>
            <a:pPr indent="-317500" lvl="0" marL="457200" rtl="0" algn="l">
              <a:spcBef>
                <a:spcPts val="0"/>
              </a:spcBef>
              <a:spcAft>
                <a:spcPts val="0"/>
              </a:spcAft>
              <a:buSzPts val="1400"/>
              <a:buChar char="❖"/>
            </a:pPr>
            <a:r>
              <a:rPr lang="en" sz="1400"/>
              <a:t>Imported Untrained ResNet 18 model</a:t>
            </a:r>
            <a:endParaRPr sz="1400"/>
          </a:p>
          <a:p>
            <a:pPr indent="-317500" lvl="0" marL="457200" rtl="0" algn="l">
              <a:spcBef>
                <a:spcPts val="0"/>
              </a:spcBef>
              <a:spcAft>
                <a:spcPts val="0"/>
              </a:spcAft>
              <a:buSzPts val="1400"/>
              <a:buChar char="❖"/>
            </a:pPr>
            <a:r>
              <a:rPr lang="en" sz="1400"/>
              <a:t>Training Loop Information: </a:t>
            </a:r>
            <a:endParaRPr sz="1400"/>
          </a:p>
          <a:p>
            <a:pPr indent="-317500" lvl="1" marL="914400" rtl="0" algn="l">
              <a:spcBef>
                <a:spcPts val="0"/>
              </a:spcBef>
              <a:spcAft>
                <a:spcPts val="0"/>
              </a:spcAft>
              <a:buSzPts val="1400"/>
              <a:buChar char="➢"/>
            </a:pPr>
            <a:r>
              <a:rPr lang="en"/>
              <a:t>Iteration Amount: 10 Epochs  </a:t>
            </a:r>
            <a:endParaRPr/>
          </a:p>
          <a:p>
            <a:pPr indent="-317500" lvl="1" marL="914400" rtl="0" algn="l">
              <a:spcBef>
                <a:spcPts val="0"/>
              </a:spcBef>
              <a:spcAft>
                <a:spcPts val="0"/>
              </a:spcAft>
              <a:buSzPts val="1400"/>
              <a:buChar char="➢"/>
            </a:pPr>
            <a:r>
              <a:rPr lang="en"/>
              <a:t>B</a:t>
            </a:r>
            <a:r>
              <a:rPr lang="en"/>
              <a:t>atch</a:t>
            </a:r>
            <a:r>
              <a:rPr lang="en"/>
              <a:t> size: 256</a:t>
            </a:r>
            <a:endParaRPr/>
          </a:p>
          <a:p>
            <a:pPr indent="-317500" lvl="1" marL="914400" rtl="0" algn="l">
              <a:spcBef>
                <a:spcPts val="0"/>
              </a:spcBef>
              <a:spcAft>
                <a:spcPts val="0"/>
              </a:spcAft>
              <a:buSzPts val="1400"/>
              <a:buChar char="➢"/>
            </a:pPr>
            <a:r>
              <a:rPr lang="en"/>
              <a:t>Optimizer: </a:t>
            </a:r>
            <a:r>
              <a:rPr lang="en"/>
              <a:t>Stochastic Gradient Descent</a:t>
            </a:r>
            <a:endParaRPr/>
          </a:p>
          <a:p>
            <a:pPr indent="-317500" lvl="1" marL="914400" rtl="0" algn="l">
              <a:spcBef>
                <a:spcPts val="0"/>
              </a:spcBef>
              <a:spcAft>
                <a:spcPts val="0"/>
              </a:spcAft>
              <a:buSzPts val="1400"/>
              <a:buChar char="➢"/>
            </a:pPr>
            <a:r>
              <a:rPr lang="en"/>
              <a:t>Loss Function: Cross Entropy</a:t>
            </a:r>
            <a:endParaRPr/>
          </a:p>
          <a:p>
            <a:pPr indent="-317500" lvl="1" marL="914400" rtl="0" algn="l">
              <a:spcBef>
                <a:spcPts val="0"/>
              </a:spcBef>
              <a:spcAft>
                <a:spcPts val="0"/>
              </a:spcAft>
              <a:buSzPts val="1400"/>
              <a:buChar char="➢"/>
            </a:pPr>
            <a:r>
              <a:rPr lang="en"/>
              <a:t>Learning Rate: .01</a:t>
            </a:r>
            <a:endParaRPr/>
          </a:p>
          <a:p>
            <a:pPr indent="-317500" lvl="0" marL="457200" rtl="0" algn="l">
              <a:spcBef>
                <a:spcPts val="0"/>
              </a:spcBef>
              <a:spcAft>
                <a:spcPts val="0"/>
              </a:spcAft>
              <a:buSzPts val="1400"/>
              <a:buChar char="❖"/>
            </a:pPr>
            <a:r>
              <a:rPr lang="en" sz="1400"/>
              <a:t>Training Time (Total) : 1hr 12 min</a:t>
            </a:r>
            <a:endParaRPr sz="1400"/>
          </a:p>
          <a:p>
            <a:pPr indent="0" lvl="0" marL="457200" rtl="0" algn="l">
              <a:spcBef>
                <a:spcPts val="1200"/>
              </a:spcBef>
              <a:spcAft>
                <a:spcPts val="1200"/>
              </a:spcAft>
              <a:buNone/>
            </a:pPr>
            <a:r>
              <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en"/>
              <a:t>Training Setup (DenseNet - 161)</a:t>
            </a:r>
            <a:endParaRPr/>
          </a:p>
        </p:txBody>
      </p:sp>
      <p:sp>
        <p:nvSpPr>
          <p:cNvPr id="101" name="Google Shape;101;p20"/>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Trained on: Google Colab GPU</a:t>
            </a:r>
            <a:endParaRPr sz="1400"/>
          </a:p>
          <a:p>
            <a:pPr indent="-317500" lvl="0" marL="457200" rtl="0" algn="l">
              <a:spcBef>
                <a:spcPts val="0"/>
              </a:spcBef>
              <a:spcAft>
                <a:spcPts val="0"/>
              </a:spcAft>
              <a:buSzPts val="1400"/>
              <a:buChar char="❖"/>
            </a:pPr>
            <a:r>
              <a:rPr lang="en" sz="1400"/>
              <a:t>Transformation:</a:t>
            </a:r>
            <a:endParaRPr sz="1400"/>
          </a:p>
          <a:p>
            <a:pPr indent="-317500" lvl="1" marL="914400" rtl="0" algn="l">
              <a:spcBef>
                <a:spcPts val="0"/>
              </a:spcBef>
              <a:spcAft>
                <a:spcPts val="0"/>
              </a:spcAft>
              <a:buSzPts val="1400"/>
              <a:buChar char="➢"/>
            </a:pPr>
            <a:r>
              <a:rPr lang="en"/>
              <a:t>Resized 64x64</a:t>
            </a:r>
            <a:endParaRPr/>
          </a:p>
          <a:p>
            <a:pPr indent="-317500" lvl="1" marL="914400" rtl="0" algn="l">
              <a:spcBef>
                <a:spcPts val="0"/>
              </a:spcBef>
              <a:spcAft>
                <a:spcPts val="0"/>
              </a:spcAft>
              <a:buSzPts val="1400"/>
              <a:buChar char="➢"/>
            </a:pPr>
            <a:r>
              <a:rPr lang="en"/>
              <a:t>Normalized Data</a:t>
            </a:r>
            <a:endParaRPr/>
          </a:p>
          <a:p>
            <a:pPr indent="-317500" lvl="0" marL="457200" rtl="0" algn="l">
              <a:spcBef>
                <a:spcPts val="0"/>
              </a:spcBef>
              <a:spcAft>
                <a:spcPts val="0"/>
              </a:spcAft>
              <a:buSzPts val="1400"/>
              <a:buChar char="❖"/>
            </a:pPr>
            <a:r>
              <a:rPr lang="en" sz="1400"/>
              <a:t>Imported Untrained DenseNet model</a:t>
            </a:r>
            <a:endParaRPr sz="1400"/>
          </a:p>
          <a:p>
            <a:pPr indent="-317500" lvl="0" marL="457200" rtl="0" algn="l">
              <a:spcBef>
                <a:spcPts val="0"/>
              </a:spcBef>
              <a:spcAft>
                <a:spcPts val="0"/>
              </a:spcAft>
              <a:buSzPts val="1400"/>
              <a:buChar char="❖"/>
            </a:pPr>
            <a:r>
              <a:rPr lang="en" sz="1400"/>
              <a:t>Training Loop Information: </a:t>
            </a:r>
            <a:endParaRPr sz="1400"/>
          </a:p>
          <a:p>
            <a:pPr indent="-317500" lvl="1" marL="914400" rtl="0" algn="l">
              <a:spcBef>
                <a:spcPts val="0"/>
              </a:spcBef>
              <a:spcAft>
                <a:spcPts val="0"/>
              </a:spcAft>
              <a:buSzPts val="1400"/>
              <a:buChar char="➢"/>
            </a:pPr>
            <a:r>
              <a:rPr lang="en"/>
              <a:t>Iteration Amount: 20 Epochs  </a:t>
            </a:r>
            <a:endParaRPr/>
          </a:p>
          <a:p>
            <a:pPr indent="-317500" lvl="1" marL="914400" rtl="0" algn="l">
              <a:spcBef>
                <a:spcPts val="0"/>
              </a:spcBef>
              <a:spcAft>
                <a:spcPts val="0"/>
              </a:spcAft>
              <a:buSzPts val="1400"/>
              <a:buChar char="➢"/>
            </a:pPr>
            <a:r>
              <a:rPr lang="en"/>
              <a:t>Batch size: 256</a:t>
            </a:r>
            <a:endParaRPr/>
          </a:p>
          <a:p>
            <a:pPr indent="-317500" lvl="1" marL="914400" rtl="0" algn="l">
              <a:spcBef>
                <a:spcPts val="0"/>
              </a:spcBef>
              <a:spcAft>
                <a:spcPts val="0"/>
              </a:spcAft>
              <a:buSzPts val="1400"/>
              <a:buChar char="➢"/>
            </a:pPr>
            <a:r>
              <a:rPr lang="en"/>
              <a:t>Optimizer: Stochastic Gradient Descent</a:t>
            </a:r>
            <a:endParaRPr/>
          </a:p>
          <a:p>
            <a:pPr indent="-317500" lvl="1" marL="914400" rtl="0" algn="l">
              <a:spcBef>
                <a:spcPts val="0"/>
              </a:spcBef>
              <a:spcAft>
                <a:spcPts val="0"/>
              </a:spcAft>
              <a:buSzPts val="1400"/>
              <a:buChar char="➢"/>
            </a:pPr>
            <a:r>
              <a:rPr lang="en"/>
              <a:t>Loss Function: Cross Entropy</a:t>
            </a:r>
            <a:endParaRPr/>
          </a:p>
          <a:p>
            <a:pPr indent="-317500" lvl="1" marL="914400" rtl="0" algn="l">
              <a:spcBef>
                <a:spcPts val="0"/>
              </a:spcBef>
              <a:spcAft>
                <a:spcPts val="0"/>
              </a:spcAft>
              <a:buSzPts val="1400"/>
              <a:buChar char="➢"/>
            </a:pPr>
            <a:r>
              <a:rPr lang="en"/>
              <a:t>Learning Rate: .01</a:t>
            </a:r>
            <a:endParaRPr/>
          </a:p>
          <a:p>
            <a:pPr indent="-317500" lvl="0" marL="457200" rtl="0" algn="l">
              <a:spcBef>
                <a:spcPts val="0"/>
              </a:spcBef>
              <a:spcAft>
                <a:spcPts val="0"/>
              </a:spcAft>
              <a:buSzPts val="1400"/>
              <a:buChar char="❖"/>
            </a:pPr>
            <a:r>
              <a:rPr lang="en" sz="1400"/>
              <a:t>Training Time (Total) : 3hr 15 min</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 Setup (</a:t>
            </a:r>
            <a:r>
              <a:rPr lang="en"/>
              <a:t>Yolo V4</a:t>
            </a:r>
            <a:r>
              <a:rPr lang="en"/>
              <a:t>)</a:t>
            </a:r>
            <a:endParaRPr/>
          </a:p>
        </p:txBody>
      </p:sp>
      <p:sp>
        <p:nvSpPr>
          <p:cNvPr id="107" name="Google Shape;107;p21"/>
          <p:cNvSpPr txBox="1"/>
          <p:nvPr>
            <p:ph idx="1" type="body"/>
          </p:nvPr>
        </p:nvSpPr>
        <p:spPr>
          <a:xfrm>
            <a:off x="311700" y="1435550"/>
            <a:ext cx="8520600" cy="2981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Trained On: Google Colab GPU</a:t>
            </a:r>
            <a:endParaRPr sz="1400"/>
          </a:p>
          <a:p>
            <a:pPr indent="-317500" lvl="0" marL="457200" rtl="0" algn="l">
              <a:spcBef>
                <a:spcPts val="0"/>
              </a:spcBef>
              <a:spcAft>
                <a:spcPts val="0"/>
              </a:spcAft>
              <a:buSzPts val="1400"/>
              <a:buChar char="❖"/>
            </a:pPr>
            <a:r>
              <a:rPr lang="en" sz="1400"/>
              <a:t>Transformation:</a:t>
            </a:r>
            <a:endParaRPr sz="1400"/>
          </a:p>
          <a:p>
            <a:pPr indent="-317500" lvl="1" marL="914400" rtl="0" algn="l">
              <a:spcBef>
                <a:spcPts val="0"/>
              </a:spcBef>
              <a:spcAft>
                <a:spcPts val="0"/>
              </a:spcAft>
              <a:buSzPts val="1400"/>
              <a:buChar char="➢"/>
            </a:pPr>
            <a:r>
              <a:rPr lang="en"/>
              <a:t>Resize is variable across training</a:t>
            </a:r>
            <a:endParaRPr/>
          </a:p>
          <a:p>
            <a:pPr indent="-317500" lvl="1" marL="914400" rtl="0" algn="l">
              <a:spcBef>
                <a:spcPts val="0"/>
              </a:spcBef>
              <a:spcAft>
                <a:spcPts val="0"/>
              </a:spcAft>
              <a:buSzPts val="1400"/>
              <a:buChar char="➢"/>
            </a:pPr>
            <a:r>
              <a:rPr lang="en"/>
              <a:t>Rotation of +-5</a:t>
            </a:r>
            <a:r>
              <a:rPr b="1" lang="en" sz="1700">
                <a:solidFill>
                  <a:srgbClr val="202124"/>
                </a:solidFill>
                <a:uFill>
                  <a:noFill/>
                </a:uFill>
                <a:latin typeface="Roboto"/>
                <a:ea typeface="Roboto"/>
                <a:cs typeface="Roboto"/>
                <a:sym typeface="Roboto"/>
                <a:hlinkClick r:id="rId3">
                  <a:extLst>
                    <a:ext uri="{A12FA001-AC4F-418D-AE19-62706E023703}">
                      <ahyp:hlinkClr val="tx"/>
                    </a:ext>
                  </a:extLst>
                </a:hlinkClick>
              </a:rPr>
              <a:t>°</a:t>
            </a:r>
            <a:endParaRPr/>
          </a:p>
          <a:p>
            <a:pPr indent="-317500" lvl="0" marL="457200" rtl="0" algn="l">
              <a:spcBef>
                <a:spcPts val="0"/>
              </a:spcBef>
              <a:spcAft>
                <a:spcPts val="0"/>
              </a:spcAft>
              <a:buSzPts val="1400"/>
              <a:buChar char="❖"/>
            </a:pPr>
            <a:r>
              <a:rPr lang="en" sz="1400"/>
              <a:t>Imported Untrained (DarkNet) model</a:t>
            </a:r>
            <a:endParaRPr sz="1400"/>
          </a:p>
          <a:p>
            <a:pPr indent="-317500" lvl="0" marL="457200" rtl="0" algn="l">
              <a:spcBef>
                <a:spcPts val="0"/>
              </a:spcBef>
              <a:spcAft>
                <a:spcPts val="0"/>
              </a:spcAft>
              <a:buSzPts val="1400"/>
              <a:buChar char="❖"/>
            </a:pPr>
            <a:r>
              <a:rPr lang="en" sz="1400"/>
              <a:t>Training Loop Information: </a:t>
            </a:r>
            <a:endParaRPr sz="1400"/>
          </a:p>
          <a:p>
            <a:pPr indent="-317500" lvl="1" marL="914400" rtl="0" algn="l">
              <a:spcBef>
                <a:spcPts val="0"/>
              </a:spcBef>
              <a:spcAft>
                <a:spcPts val="0"/>
              </a:spcAft>
              <a:buSzPts val="1400"/>
              <a:buChar char="➢"/>
            </a:pPr>
            <a:r>
              <a:rPr lang="en"/>
              <a:t>2125 Iterations </a:t>
            </a:r>
            <a:endParaRPr/>
          </a:p>
          <a:p>
            <a:pPr indent="-317500" lvl="1" marL="914400" rtl="0" algn="l">
              <a:spcBef>
                <a:spcPts val="0"/>
              </a:spcBef>
              <a:spcAft>
                <a:spcPts val="0"/>
              </a:spcAft>
              <a:buSzPts val="1400"/>
              <a:buChar char="➢"/>
            </a:pPr>
            <a:r>
              <a:rPr lang="en"/>
              <a:t>Batch size: 64</a:t>
            </a:r>
            <a:endParaRPr/>
          </a:p>
          <a:p>
            <a:pPr indent="-317500" lvl="1" marL="914400" rtl="0" algn="l">
              <a:spcBef>
                <a:spcPts val="0"/>
              </a:spcBef>
              <a:spcAft>
                <a:spcPts val="0"/>
              </a:spcAft>
              <a:buSzPts val="1400"/>
              <a:buChar char="➢"/>
            </a:pPr>
            <a:r>
              <a:rPr lang="en"/>
              <a:t>Learning Rate: started at 0.001 and decreased throughout training</a:t>
            </a:r>
            <a:endParaRPr/>
          </a:p>
          <a:p>
            <a:pPr indent="-317500" lvl="0" marL="457200" rtl="0" algn="l">
              <a:spcBef>
                <a:spcPts val="0"/>
              </a:spcBef>
              <a:spcAft>
                <a:spcPts val="0"/>
              </a:spcAft>
              <a:buSzPts val="1400"/>
              <a:buChar char="❖"/>
            </a:pPr>
            <a:r>
              <a:rPr lang="en" sz="1400"/>
              <a:t>Training Time (Total) : 2 hours 33 minutes</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1200"/>
              </a:spcAft>
              <a:buNone/>
            </a:pPr>
            <a:r>
              <a:t/>
            </a:r>
            <a:endParaRPr sz="1400"/>
          </a:p>
        </p:txBody>
      </p:sp>
      <p:pic>
        <p:nvPicPr>
          <p:cNvPr id="108" name="Google Shape;108;p21"/>
          <p:cNvPicPr preferRelativeResize="0"/>
          <p:nvPr/>
        </p:nvPicPr>
        <p:blipFill>
          <a:blip r:embed="rId4">
            <a:alphaModFix/>
          </a:blip>
          <a:stretch>
            <a:fillRect/>
          </a:stretch>
        </p:blipFill>
        <p:spPr>
          <a:xfrm>
            <a:off x="5017600" y="336925"/>
            <a:ext cx="3070474" cy="2719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