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9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4346-6A6A-493D-8496-A345258F43F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Features in SS 3.30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Subseasons</a:t>
            </a:r>
            <a:r>
              <a:rPr lang="en-US" dirty="0" smtClean="0"/>
              <a:t> to achieve more temporal granularity</a:t>
            </a:r>
          </a:p>
          <a:p>
            <a:r>
              <a:rPr lang="en-US" dirty="0" smtClean="0"/>
              <a:t>Settlement events replace seasonal recruitment distribution</a:t>
            </a:r>
          </a:p>
          <a:p>
            <a:r>
              <a:rPr lang="en-US" dirty="0" smtClean="0"/>
              <a:t>conditional read</a:t>
            </a:r>
          </a:p>
          <a:p>
            <a:r>
              <a:rPr lang="en-US" dirty="0" smtClean="0"/>
              <a:t>generic </a:t>
            </a:r>
            <a:r>
              <a:rPr lang="en-US" dirty="0"/>
              <a:t>fleets</a:t>
            </a:r>
          </a:p>
          <a:p>
            <a:r>
              <a:rPr lang="en-US" dirty="0"/>
              <a:t>catch multiplier</a:t>
            </a:r>
          </a:p>
          <a:p>
            <a:r>
              <a:rPr lang="en-US" dirty="0" smtClean="0"/>
              <a:t>seasons </a:t>
            </a:r>
            <a:r>
              <a:rPr lang="en-US" dirty="0" smtClean="0"/>
              <a:t>in initial </a:t>
            </a:r>
            <a:r>
              <a:rPr lang="en-US" dirty="0" smtClean="0"/>
              <a:t>year</a:t>
            </a:r>
            <a:endParaRPr lang="en-US" dirty="0" smtClean="0"/>
          </a:p>
          <a:p>
            <a:r>
              <a:rPr lang="en-US" dirty="0" smtClean="0"/>
              <a:t>survey </a:t>
            </a:r>
            <a:r>
              <a:rPr lang="en-US" dirty="0" smtClean="0"/>
              <a:t>of </a:t>
            </a:r>
            <a:r>
              <a:rPr lang="en-US" dirty="0" err="1" smtClean="0"/>
              <a:t>mgdev</a:t>
            </a:r>
            <a:endParaRPr lang="en-US" dirty="0" smtClean="0"/>
          </a:p>
          <a:p>
            <a:r>
              <a:rPr lang="en-US" dirty="0" smtClean="0"/>
              <a:t>Q offset and other link </a:t>
            </a:r>
            <a:r>
              <a:rPr lang="en-US" dirty="0" err="1" smtClean="0"/>
              <a:t>fxns</a:t>
            </a:r>
            <a:endParaRPr lang="en-US" dirty="0" smtClean="0"/>
          </a:p>
          <a:p>
            <a:r>
              <a:rPr lang="en-US" dirty="0" err="1" smtClean="0"/>
              <a:t>shepard</a:t>
            </a:r>
            <a:r>
              <a:rPr lang="en-US" dirty="0" smtClean="0"/>
              <a:t> </a:t>
            </a:r>
            <a:r>
              <a:rPr lang="en-US" dirty="0" smtClean="0"/>
              <a:t>SRR</a:t>
            </a:r>
          </a:p>
          <a:p>
            <a:r>
              <a:rPr lang="en-US" dirty="0" err="1" smtClean="0"/>
              <a:t>Mgparms</a:t>
            </a:r>
            <a:r>
              <a:rPr lang="en-US" dirty="0" smtClean="0"/>
              <a:t> now have maturity, fecundity and </a:t>
            </a:r>
            <a:r>
              <a:rPr lang="en-US" dirty="0" err="1" smtClean="0"/>
              <a:t>wt-len</a:t>
            </a:r>
            <a:r>
              <a:rPr lang="en-US" dirty="0" smtClean="0"/>
              <a:t> by growth pattern</a:t>
            </a:r>
            <a:endParaRPr lang="en-US" dirty="0" smtClean="0"/>
          </a:p>
          <a:p>
            <a:r>
              <a:rPr lang="en-US" dirty="0" smtClean="0"/>
              <a:t>sigma </a:t>
            </a:r>
            <a:r>
              <a:rPr lang="en-US" dirty="0" smtClean="0"/>
              <a:t>of </a:t>
            </a:r>
            <a:r>
              <a:rPr lang="en-US" dirty="0" err="1" smtClean="0"/>
              <a:t>devs</a:t>
            </a:r>
            <a:r>
              <a:rPr lang="en-US" dirty="0" smtClean="0"/>
              <a:t> now a parameter, and with </a:t>
            </a:r>
            <a:r>
              <a:rPr lang="en-US" dirty="0" smtClean="0"/>
              <a:t>autocorrelation</a:t>
            </a:r>
            <a:endParaRPr lang="en-US" dirty="0" smtClean="0"/>
          </a:p>
          <a:p>
            <a:r>
              <a:rPr lang="en-US" dirty="0" smtClean="0"/>
              <a:t>implement a restricted range for use of the ALK</a:t>
            </a:r>
          </a:p>
          <a:p>
            <a:r>
              <a:rPr lang="en-US" dirty="0" smtClean="0"/>
              <a:t>area-specific </a:t>
            </a:r>
            <a:r>
              <a:rPr lang="en-US" dirty="0" err="1" smtClean="0"/>
              <a:t>spawner</a:t>
            </a:r>
            <a:r>
              <a:rPr lang="en-US" dirty="0" smtClean="0"/>
              <a:t>-recruitment </a:t>
            </a:r>
            <a:r>
              <a:rPr lang="en-US" dirty="0" smtClean="0"/>
              <a:t>linkage (future)</a:t>
            </a:r>
            <a:endParaRPr lang="en-US" dirty="0" smtClean="0"/>
          </a:p>
          <a:p>
            <a:r>
              <a:rPr lang="en-US" dirty="0" smtClean="0"/>
              <a:t>more control of bycatch </a:t>
            </a:r>
            <a:r>
              <a:rPr lang="en-US" dirty="0" smtClean="0"/>
              <a:t>fleets 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“Survey” of </a:t>
            </a:r>
            <a:r>
              <a:rPr lang="en-US" dirty="0" err="1" smtClean="0"/>
              <a:t>devs</a:t>
            </a:r>
            <a:r>
              <a:rPr lang="en-US" dirty="0" smtClean="0"/>
              <a:t> and Link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size selectivity type = 35 will invoke setting e(survey)=f(</a:t>
            </a:r>
            <a:r>
              <a:rPr lang="en-US" dirty="0" err="1" smtClean="0"/>
              <a:t>Mgparm_dev</a:t>
            </a:r>
            <a:r>
              <a:rPr lang="en-US" dirty="0" smtClean="0"/>
              <a:t>(y))</a:t>
            </a:r>
          </a:p>
          <a:p>
            <a:r>
              <a:rPr lang="en-US" dirty="0" smtClean="0"/>
              <a:t>But the link function, f, needs more options than simple unity!</a:t>
            </a:r>
          </a:p>
        </p:txBody>
      </p:sp>
    </p:spTree>
    <p:extLst>
      <p:ext uri="{BB962C8B-B14F-4D97-AF65-F5344CB8AC3E}">
        <p14:creationId xmlns:p14="http://schemas.microsoft.com/office/powerpoint/2010/main" val="299575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Steps in 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28293"/>
              </p:ext>
            </p:extLst>
          </p:nvPr>
        </p:nvGraphicFramePr>
        <p:xfrm>
          <a:off x="1028700" y="1586884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/>
                <a:gridCol w="3657600"/>
              </a:tblGrid>
              <a:tr h="609599">
                <a:tc>
                  <a:txBody>
                    <a:bodyPr/>
                    <a:lstStyle/>
                    <a:p>
                      <a:r>
                        <a:rPr lang="en-US" dirty="0" smtClean="0"/>
                        <a:t>First half of season;</a:t>
                      </a:r>
                    </a:p>
                    <a:p>
                      <a:r>
                        <a:rPr lang="en-US" dirty="0" smtClean="0"/>
                        <a:t>Spawning at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half of season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121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3646" y="12336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7968" y="2286000"/>
            <a:ext cx="723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Continuous Z for entire season;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Fishery </a:t>
            </a:r>
            <a:r>
              <a:rPr lang="en-US" sz="1400" dirty="0" err="1" smtClean="0"/>
              <a:t>bodywt</a:t>
            </a:r>
            <a:r>
              <a:rPr lang="en-US" sz="1400" dirty="0" smtClean="0"/>
              <a:t> and survey body </a:t>
            </a:r>
            <a:r>
              <a:rPr lang="en-US" sz="1400" dirty="0" err="1" smtClean="0"/>
              <a:t>wt</a:t>
            </a:r>
            <a:r>
              <a:rPr lang="en-US" sz="1400" dirty="0" smtClean="0"/>
              <a:t> use mid-season ALK;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SpawnBio</a:t>
            </a:r>
            <a:r>
              <a:rPr lang="en-US" sz="1400" dirty="0" smtClean="0"/>
              <a:t> at begin of season and uses beginning of season ALK;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Survey_timing</a:t>
            </a:r>
            <a:r>
              <a:rPr lang="en-US" sz="1400" dirty="0" smtClean="0"/>
              <a:t> is survey-specific and specified as a fraction of a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Survey numbers calculated at </a:t>
            </a:r>
            <a:r>
              <a:rPr lang="en-US" sz="1400" dirty="0" err="1" smtClean="0"/>
              <a:t>survey_timing</a:t>
            </a:r>
            <a:r>
              <a:rPr lang="en-US" sz="1400" dirty="0" smtClean="0"/>
              <a:t> using e</a:t>
            </a:r>
            <a:r>
              <a:rPr lang="en-US" sz="1400" cap="small" baseline="30000" dirty="0" smtClean="0"/>
              <a:t>-Z</a:t>
            </a:r>
            <a:endParaRPr lang="en-US" sz="1400" cap="small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220" y="1752600"/>
            <a:ext cx="99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&lt;=V3.24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04141"/>
              </p:ext>
            </p:extLst>
          </p:nvPr>
        </p:nvGraphicFramePr>
        <p:xfrm>
          <a:off x="1037968" y="3870960"/>
          <a:ext cx="762000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Subseas_4;</a:t>
                      </a:r>
                    </a:p>
                    <a:p>
                      <a:r>
                        <a:rPr lang="en-US" sz="1200" dirty="0" err="1" smtClean="0"/>
                        <a:t>Mid_subseas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15200" y="35580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351755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35230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35230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35285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7968" y="35319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9846" y="44196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Continuous Z for entire season;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even number </a:t>
            </a:r>
            <a:r>
              <a:rPr lang="en-US" sz="1400" dirty="0" smtClean="0"/>
              <a:t>(min = 2) of </a:t>
            </a:r>
            <a:r>
              <a:rPr lang="en-US" sz="1400" dirty="0" err="1" smtClean="0"/>
              <a:t>subseasons</a:t>
            </a:r>
            <a:r>
              <a:rPr lang="en-US" sz="1400" dirty="0" smtClean="0"/>
              <a:t> per season (regardless of season duration);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Fishery </a:t>
            </a:r>
            <a:r>
              <a:rPr lang="en-US" sz="1400" dirty="0" err="1" smtClean="0"/>
              <a:t>bodywt</a:t>
            </a:r>
            <a:r>
              <a:rPr lang="en-US" sz="1400" dirty="0" smtClean="0"/>
              <a:t> uses </a:t>
            </a:r>
            <a:r>
              <a:rPr lang="en-US" sz="1400" dirty="0" err="1" smtClean="0"/>
              <a:t>mid_subseas</a:t>
            </a:r>
            <a:r>
              <a:rPr lang="en-US" sz="1400" dirty="0" smtClean="0"/>
              <a:t> ALK;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SpawnBio</a:t>
            </a:r>
            <a:r>
              <a:rPr lang="en-US" sz="1400" dirty="0" smtClean="0"/>
              <a:t> has specified </a:t>
            </a:r>
            <a:r>
              <a:rPr lang="en-US" sz="1400" dirty="0" err="1" smtClean="0"/>
              <a:t>spawn_timing</a:t>
            </a:r>
            <a:r>
              <a:rPr lang="en-US" sz="1400" dirty="0" smtClean="0"/>
              <a:t> (in </a:t>
            </a:r>
            <a:r>
              <a:rPr lang="en-US" sz="1400" dirty="0" err="1" smtClean="0"/>
              <a:t>months.fraction</a:t>
            </a:r>
            <a:r>
              <a:rPr lang="en-US" sz="1400" dirty="0" smtClean="0"/>
              <a:t>); uses closest ALK to that timing;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Survey_timing</a:t>
            </a:r>
            <a:r>
              <a:rPr lang="en-US" sz="1400" dirty="0" smtClean="0"/>
              <a:t> is now cruise-specific and specified in units of </a:t>
            </a:r>
            <a:r>
              <a:rPr lang="en-US" sz="1400" dirty="0" err="1" smtClean="0"/>
              <a:t>months.fraction</a:t>
            </a:r>
            <a:r>
              <a:rPr lang="en-US" sz="1400" dirty="0" smtClean="0"/>
              <a:t> (Apr 15 = 4.5);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Survey_season</a:t>
            </a:r>
            <a:r>
              <a:rPr lang="en-US" sz="1400" dirty="0" smtClean="0"/>
              <a:t> and </a:t>
            </a:r>
            <a:r>
              <a:rPr lang="en-US" sz="1400" dirty="0" err="1" smtClean="0"/>
              <a:t>spawn_season</a:t>
            </a:r>
            <a:r>
              <a:rPr lang="en-US" sz="1400" dirty="0" smtClean="0"/>
              <a:t> assigned at runtime based on month and on season duration(s);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Survey </a:t>
            </a:r>
            <a:r>
              <a:rPr lang="en-US" sz="1400" dirty="0" err="1" smtClean="0"/>
              <a:t>bodywt</a:t>
            </a:r>
            <a:r>
              <a:rPr lang="en-US" sz="1400" dirty="0" smtClean="0"/>
              <a:t> uses closest ALK to </a:t>
            </a:r>
            <a:r>
              <a:rPr lang="en-US" sz="1400" dirty="0" err="1" smtClean="0"/>
              <a:t>survey_timing</a:t>
            </a:r>
            <a:r>
              <a:rPr lang="en-US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ALK* only calculated when there is a survey that </a:t>
            </a:r>
            <a:r>
              <a:rPr lang="en-US" sz="1400" dirty="0" err="1" smtClean="0"/>
              <a:t>subseason</a:t>
            </a:r>
            <a:r>
              <a:rPr lang="en-US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Survey numbers calculated at </a:t>
            </a:r>
            <a:r>
              <a:rPr lang="en-US" sz="1400" dirty="0" err="1" smtClean="0"/>
              <a:t>survey_timing</a:t>
            </a:r>
            <a:r>
              <a:rPr lang="en-US" sz="1400" dirty="0" smtClean="0"/>
              <a:t> using e</a:t>
            </a:r>
            <a:r>
              <a:rPr lang="en-US" sz="1400" cap="small" baseline="30000" dirty="0" smtClean="0"/>
              <a:t>-Z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39273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V3.30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22422" y="3455551"/>
            <a:ext cx="80545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4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Settlement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19" y="1219201"/>
            <a:ext cx="8301681" cy="3810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V3.24</a:t>
            </a:r>
          </a:p>
          <a:p>
            <a:pPr lvl="1"/>
            <a:r>
              <a:rPr lang="en-US" sz="2000" dirty="0" smtClean="0"/>
              <a:t>Recruitment happened at real age 0.0 at beginning of a season, including the spawning season</a:t>
            </a:r>
          </a:p>
          <a:p>
            <a:pPr lvl="1"/>
            <a:r>
              <a:rPr lang="en-US" sz="2000" dirty="0" smtClean="0"/>
              <a:t>Recruits distributed among areas, seasons, </a:t>
            </a:r>
            <a:r>
              <a:rPr lang="en-US" sz="2000" dirty="0" err="1" smtClean="0"/>
              <a:t>growth_pattern</a:t>
            </a:r>
            <a:endParaRPr lang="en-US" sz="2000" dirty="0" smtClean="0"/>
          </a:p>
          <a:p>
            <a:r>
              <a:rPr lang="en-US" sz="2000" dirty="0" smtClean="0"/>
              <a:t>V3.30</a:t>
            </a:r>
          </a:p>
          <a:p>
            <a:pPr lvl="1"/>
            <a:r>
              <a:rPr lang="en-US" sz="2000" dirty="0" smtClean="0"/>
              <a:t>Recruitment happens in specified settlement events (</a:t>
            </a:r>
            <a:r>
              <a:rPr lang="en-US" sz="2000" dirty="0" err="1" smtClean="0"/>
              <a:t>Gpat</a:t>
            </a:r>
            <a:r>
              <a:rPr lang="en-US" sz="2000" dirty="0" smtClean="0"/>
              <a:t>, Month, Area);</a:t>
            </a:r>
          </a:p>
          <a:p>
            <a:pPr lvl="1"/>
            <a:r>
              <a:rPr lang="en-US" sz="2000" dirty="0" smtClean="0"/>
              <a:t>Number of unique settlement timings calculated at runtime;</a:t>
            </a:r>
          </a:p>
          <a:p>
            <a:pPr lvl="1"/>
            <a:r>
              <a:rPr lang="en-US" sz="2000" dirty="0" smtClean="0"/>
              <a:t>Now there can be elapsed time between spawning and recruitment;</a:t>
            </a:r>
          </a:p>
          <a:p>
            <a:pPr lvl="1"/>
            <a:r>
              <a:rPr lang="en-US" sz="2000" dirty="0" smtClean="0"/>
              <a:t>Growth </a:t>
            </a:r>
            <a:r>
              <a:rPr lang="en-US" sz="2000" dirty="0" smtClean="0"/>
              <a:t>and natural mortality of </a:t>
            </a:r>
            <a:r>
              <a:rPr lang="en-US" sz="2000" dirty="0" smtClean="0"/>
              <a:t>the platoon begins at time of settlement, which is its </a:t>
            </a:r>
            <a:r>
              <a:rPr lang="en-US" sz="2000" dirty="0" smtClean="0"/>
              <a:t>real age </a:t>
            </a:r>
            <a:r>
              <a:rPr lang="en-US" sz="2000" dirty="0" smtClean="0"/>
              <a:t>0.0 for growth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All fish become integer age 1 (for age determination) on their first Jan 1;</a:t>
            </a:r>
            <a:endParaRPr lang="en-US" sz="2000" dirty="0" smtClean="0"/>
          </a:p>
          <a:p>
            <a:pPr lvl="1"/>
            <a:r>
              <a:rPr lang="en-US" sz="2000" dirty="0" smtClean="0"/>
              <a:t>Recruitment can occur &gt;12 months after spawning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029200"/>
            <a:ext cx="4953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#  number of recruitment settlement events</a:t>
            </a:r>
          </a:p>
          <a:p>
            <a:r>
              <a:rPr lang="en-US" sz="1400" dirty="0" smtClean="0"/>
              <a:t>0 # </a:t>
            </a:r>
            <a:r>
              <a:rPr lang="en-US" sz="1400" dirty="0" err="1" smtClean="0"/>
              <a:t>year_x_area_x_settlement_event</a:t>
            </a:r>
            <a:r>
              <a:rPr lang="en-US" sz="1400" dirty="0" smtClean="0"/>
              <a:t> interaction requested (only for </a:t>
            </a:r>
            <a:r>
              <a:rPr lang="en-US" sz="1400" dirty="0" err="1" smtClean="0"/>
              <a:t>recr_dist_method</a:t>
            </a:r>
            <a:r>
              <a:rPr lang="en-US" sz="1400" dirty="0" smtClean="0"/>
              <a:t>=1)</a:t>
            </a:r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GPat</a:t>
            </a:r>
            <a:r>
              <a:rPr lang="en-US" sz="1400" dirty="0" smtClean="0"/>
              <a:t> month  area (for each settlement)</a:t>
            </a:r>
          </a:p>
          <a:p>
            <a:r>
              <a:rPr lang="en-US" sz="1400" dirty="0" smtClean="0"/>
              <a:t> 1 1 1</a:t>
            </a:r>
          </a:p>
          <a:p>
            <a:r>
              <a:rPr lang="en-US" sz="1400" dirty="0" smtClean="0"/>
              <a:t> 1 4 1</a:t>
            </a:r>
          </a:p>
          <a:p>
            <a:r>
              <a:rPr lang="en-US" sz="1400" dirty="0" smtClean="0"/>
              <a:t> 1 8 1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758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Fleets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Previously, fishing fleets were listed first, followed by survey only fleets. Input of catch was only associated with fishing fleets and there was an option for a fishing fleet to be designated as "bycatch only" such that the input catch values were </a:t>
            </a:r>
            <a:r>
              <a:rPr lang="en-US" dirty="0" smtClean="0"/>
              <a:t>ignored.</a:t>
            </a:r>
          </a:p>
          <a:p>
            <a:r>
              <a:rPr lang="en-US" dirty="0" smtClean="0"/>
              <a:t>A </a:t>
            </a:r>
            <a:r>
              <a:rPr lang="en-US" dirty="0"/>
              <a:t>problem with this approach is that addition or subtraction of a fishing fleet required renumbering the "fleet" ID on data for all higher numbered fleets and surveys.</a:t>
            </a:r>
          </a:p>
          <a:p>
            <a:r>
              <a:rPr lang="en-US" dirty="0"/>
              <a:t>Solution </a:t>
            </a:r>
            <a:r>
              <a:rPr lang="en-US" dirty="0" smtClean="0"/>
              <a:t>– Fishing and survey fleets can be in any order and each </a:t>
            </a:r>
            <a:r>
              <a:rPr lang="en-US" dirty="0"/>
              <a:t>has a specified fleet type.</a:t>
            </a:r>
          </a:p>
          <a:p>
            <a:r>
              <a:rPr lang="en-US" dirty="0" smtClean="0"/>
              <a:t>Fleet types:  1=catch </a:t>
            </a:r>
            <a:r>
              <a:rPr lang="en-US" dirty="0"/>
              <a:t>fleet, </a:t>
            </a:r>
            <a:r>
              <a:rPr lang="en-US" dirty="0" smtClean="0"/>
              <a:t>2=bycatch </a:t>
            </a:r>
            <a:r>
              <a:rPr lang="en-US" dirty="0"/>
              <a:t>only, </a:t>
            </a:r>
            <a:r>
              <a:rPr lang="en-US" dirty="0" smtClean="0"/>
              <a:t>3=survey</a:t>
            </a:r>
            <a:r>
              <a:rPr lang="en-US" dirty="0"/>
              <a:t>. Future types can be: environment, predator, ignore.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Fleet input is rotated to row-orientation and now looks like:</a:t>
            </a:r>
          </a:p>
          <a:p>
            <a:pPr marL="0" indent="0">
              <a:buNone/>
            </a:pPr>
            <a:r>
              <a:rPr lang="en-US" dirty="0"/>
              <a:t>3 #_</a:t>
            </a:r>
            <a:r>
              <a:rPr lang="en-US" dirty="0" err="1"/>
              <a:t>Nfleets</a:t>
            </a:r>
            <a:r>
              <a:rPr lang="en-US" dirty="0"/>
              <a:t> (including surveys)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fleet_type</a:t>
            </a:r>
            <a:r>
              <a:rPr lang="en-US" dirty="0"/>
              <a:t>: 1=catch fleet; 2=bycatch only fleet; 3=survey; 4=ignore 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survey_timing</a:t>
            </a:r>
            <a:r>
              <a:rPr lang="en-US" dirty="0"/>
              <a:t>: -1=for use of catch-at-age to override the month value associated with a datum 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fleet_area</a:t>
            </a:r>
            <a:r>
              <a:rPr lang="en-US" dirty="0"/>
              <a:t>: area the fleet/survey operates in </a:t>
            </a:r>
          </a:p>
          <a:p>
            <a:pPr marL="0" indent="0">
              <a:buNone/>
            </a:pPr>
            <a:r>
              <a:rPr lang="en-US" dirty="0"/>
              <a:t>#_units of catch: 1=bio; 2=</a:t>
            </a:r>
            <a:r>
              <a:rPr lang="en-US" dirty="0" err="1"/>
              <a:t>num</a:t>
            </a:r>
            <a:r>
              <a:rPr lang="en-US" dirty="0"/>
              <a:t> (ignored for surveys; their units read later)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equ_catch_se</a:t>
            </a:r>
            <a:r>
              <a:rPr lang="en-US" dirty="0"/>
              <a:t>: standard error of log(initial equilibrium catch)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catch_se</a:t>
            </a:r>
            <a:r>
              <a:rPr lang="en-US" dirty="0"/>
              <a:t>: standard error of log(catch); can be overridden in control file with detailed F input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need_catch_mult</a:t>
            </a:r>
            <a:r>
              <a:rPr lang="en-US" dirty="0"/>
              <a:t>: new feature to create a fleet-specific, time-variable parameter to rescale catch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fleetname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#_rows are fleets; columns are: </a:t>
            </a:r>
            <a:r>
              <a:rPr lang="en-US" dirty="0" err="1"/>
              <a:t>fleet_type</a:t>
            </a:r>
            <a:r>
              <a:rPr lang="en-US" dirty="0"/>
              <a:t>, timing, area, units, </a:t>
            </a:r>
            <a:r>
              <a:rPr lang="en-US" dirty="0" err="1"/>
              <a:t>equ_catch_se</a:t>
            </a:r>
            <a:r>
              <a:rPr lang="en-US" dirty="0"/>
              <a:t>, </a:t>
            </a:r>
            <a:r>
              <a:rPr lang="en-US" dirty="0" err="1"/>
              <a:t>catch_se</a:t>
            </a:r>
            <a:r>
              <a:rPr lang="en-US" dirty="0"/>
              <a:t>, </a:t>
            </a:r>
            <a:r>
              <a:rPr lang="en-US" dirty="0" err="1"/>
              <a:t>need_catch_mult</a:t>
            </a:r>
            <a:r>
              <a:rPr lang="en-US" dirty="0"/>
              <a:t>, </a:t>
            </a:r>
            <a:r>
              <a:rPr lang="en-US" dirty="0" err="1"/>
              <a:t>fleetname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0.5 1 1 0.01 0.01 0 FISHERY</a:t>
            </a:r>
          </a:p>
          <a:p>
            <a:pPr marL="0" indent="0">
              <a:buNone/>
            </a:pPr>
            <a:r>
              <a:rPr lang="en-US" dirty="0"/>
              <a:t>3 0.5 1 2 0.1 0.1 0 </a:t>
            </a:r>
            <a:r>
              <a:rPr lang="en-US" dirty="0" err="1"/>
              <a:t>Trawl_Survey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3 0.5 1 2 0.1 0.1 0 </a:t>
            </a:r>
            <a:r>
              <a:rPr lang="en-US" dirty="0" err="1"/>
              <a:t>Recruit_Survey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If you worked in the SE, you would know why this is added…….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Implement </a:t>
            </a:r>
            <a:r>
              <a:rPr lang="en-US" dirty="0" err="1"/>
              <a:t>catch_mult</a:t>
            </a:r>
            <a:r>
              <a:rPr lang="en-US" dirty="0"/>
              <a:t>(</a:t>
            </a:r>
            <a:r>
              <a:rPr lang="en-US" dirty="0" err="1"/>
              <a:t>y,f</a:t>
            </a:r>
            <a:r>
              <a:rPr lang="en-US" dirty="0"/>
              <a:t>) as a fleet-specific multiplier of </a:t>
            </a:r>
            <a:r>
              <a:rPr lang="en-US" dirty="0" smtClean="0"/>
              <a:t>catch;</a:t>
            </a:r>
            <a:endParaRPr lang="en-US" dirty="0"/>
          </a:p>
          <a:p>
            <a:r>
              <a:rPr lang="en-US" dirty="0"/>
              <a:t>A flag in </a:t>
            </a:r>
            <a:r>
              <a:rPr lang="en-US" dirty="0" err="1"/>
              <a:t>fleet_setup</a:t>
            </a:r>
            <a:r>
              <a:rPr lang="en-US" dirty="0"/>
              <a:t> indicates which fleets are requesting a </a:t>
            </a:r>
            <a:r>
              <a:rPr lang="en-US" dirty="0" err="1" smtClean="0"/>
              <a:t>catch_multiplier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It has year-specific, not season-specific time-varying </a:t>
            </a:r>
            <a:r>
              <a:rPr lang="en-US" dirty="0" smtClean="0"/>
              <a:t>capabilities;</a:t>
            </a:r>
            <a:endParaRPr lang="en-US" dirty="0"/>
          </a:p>
          <a:p>
            <a:r>
              <a:rPr lang="en-US" dirty="0"/>
              <a:t>Do this as a </a:t>
            </a:r>
            <a:r>
              <a:rPr lang="en-US" dirty="0" err="1"/>
              <a:t>MGparm</a:t>
            </a:r>
            <a:r>
              <a:rPr lang="en-US" dirty="0"/>
              <a:t>, so can inherit all time-varying characteristics of </a:t>
            </a:r>
            <a:r>
              <a:rPr lang="en-US" dirty="0" err="1" smtClean="0"/>
              <a:t>Mgparms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catch_like</a:t>
            </a:r>
            <a:r>
              <a:rPr lang="en-US" dirty="0"/>
              <a:t> calculation, expected catch is multiplied by </a:t>
            </a:r>
            <a:r>
              <a:rPr lang="en-US" dirty="0" err="1"/>
              <a:t>catch_mult</a:t>
            </a:r>
            <a:r>
              <a:rPr lang="en-US" dirty="0"/>
              <a:t>(</a:t>
            </a:r>
            <a:r>
              <a:rPr lang="en-US" dirty="0" err="1"/>
              <a:t>y,f</a:t>
            </a:r>
            <a:r>
              <a:rPr lang="en-US" dirty="0"/>
              <a:t>) before being compared to the observed retained catch, so a value of 1.1 means that the observed catch has overestimated actual catch by 10</a:t>
            </a:r>
            <a:r>
              <a:rPr lang="en-US" dirty="0" smtClean="0"/>
              <a:t>%;</a:t>
            </a:r>
            <a:endParaRPr lang="en-US" dirty="0"/>
          </a:p>
          <a:p>
            <a:r>
              <a:rPr lang="en-US" dirty="0"/>
              <a:t>Also implement in Pope's and hybrid F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73355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Bycatch Fleets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currently </a:t>
            </a:r>
            <a:r>
              <a:rPr lang="en-US" dirty="0"/>
              <a:t>bycatch fleets </a:t>
            </a:r>
            <a:r>
              <a:rPr lang="en-US" dirty="0" smtClean="0"/>
              <a:t>must use </a:t>
            </a:r>
            <a:r>
              <a:rPr lang="en-US" dirty="0" err="1" smtClean="0"/>
              <a:t>F_Method</a:t>
            </a:r>
            <a:r>
              <a:rPr lang="en-US" dirty="0" smtClean="0"/>
              <a:t>=2 and are excluded </a:t>
            </a:r>
            <a:r>
              <a:rPr lang="en-US" dirty="0"/>
              <a:t>from the catch </a:t>
            </a:r>
            <a:r>
              <a:rPr lang="en-US" dirty="0" err="1" smtClean="0"/>
              <a:t>logL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bycatch fleets have selectivity and retention functions, so even though they are considered to have unknown catch levels, this does not mean that their calculated retained catch is zero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Add option so </a:t>
            </a:r>
            <a:r>
              <a:rPr lang="en-US" dirty="0"/>
              <a:t>that bycatch only fleet:</a:t>
            </a:r>
          </a:p>
          <a:p>
            <a:pPr marL="0" indent="0">
              <a:buNone/>
            </a:pPr>
            <a:r>
              <a:rPr lang="en-US" dirty="0"/>
              <a:t>(a) can have retained and discarded catch calculated normally, or </a:t>
            </a:r>
          </a:p>
          <a:p>
            <a:pPr marL="0" indent="0">
              <a:buNone/>
            </a:pPr>
            <a:r>
              <a:rPr lang="en-US" dirty="0"/>
              <a:t>(b) all their catch will be assigned to discard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Because </a:t>
            </a:r>
            <a:r>
              <a:rPr lang="en-US" dirty="0"/>
              <a:t>MSY and Yield per recruit are calculated in terms of dead catch, they currently include catch from bycatch fleets.  provide </a:t>
            </a:r>
            <a:r>
              <a:rPr lang="en-US" dirty="0" smtClean="0"/>
              <a:t>option such </a:t>
            </a:r>
            <a:r>
              <a:rPr lang="en-US" dirty="0"/>
              <a:t>that:</a:t>
            </a:r>
          </a:p>
          <a:p>
            <a:pPr marL="0" indent="0">
              <a:buNone/>
            </a:pPr>
            <a:r>
              <a:rPr lang="en-US" dirty="0"/>
              <a:t>(a) bycatch only fleets are treated normally in benchmark and forecast</a:t>
            </a:r>
          </a:p>
          <a:p>
            <a:pPr marL="0" indent="0">
              <a:buNone/>
            </a:pPr>
            <a:r>
              <a:rPr lang="en-US" dirty="0"/>
              <a:t>(b) F for bycatch only fleets is kept constant in benchmark and forecast, so is not included in any forecast </a:t>
            </a:r>
            <a:r>
              <a:rPr lang="en-US" dirty="0" err="1"/>
              <a:t>cap&amp;allocation</a:t>
            </a:r>
            <a:r>
              <a:rPr lang="en-US" dirty="0"/>
              <a:t> calculations.  It will not be part of ABC, but it will still be calculated and reported.  </a:t>
            </a:r>
            <a:r>
              <a:rPr lang="en-US" dirty="0" smtClean="0"/>
              <a:t>The </a:t>
            </a:r>
            <a:r>
              <a:rPr lang="en-US" dirty="0"/>
              <a:t>level of F for bycatch only fleets will then need to be set as a constant, or calculated as </a:t>
            </a:r>
            <a:r>
              <a:rPr lang="en-US" dirty="0" smtClean="0"/>
              <a:t>a mean </a:t>
            </a:r>
            <a:r>
              <a:rPr lang="en-US" dirty="0"/>
              <a:t>from a range of specified </a:t>
            </a:r>
            <a:r>
              <a:rPr lang="en-US" dirty="0" smtClean="0"/>
              <a:t>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Seasons for Initial Eq.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can read 3.24 files in old format</a:t>
            </a:r>
          </a:p>
          <a:p>
            <a:r>
              <a:rPr lang="en-US" dirty="0" smtClean="0"/>
              <a:t>New format is: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432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#_</a:t>
            </a:r>
            <a:r>
              <a:rPr lang="en-US" dirty="0" err="1"/>
              <a:t>N_lines_of_catch_to_read</a:t>
            </a:r>
            <a:endParaRPr lang="en-US" dirty="0"/>
          </a:p>
          <a:p>
            <a:r>
              <a:rPr lang="en-US" dirty="0"/>
              <a:t>#_</a:t>
            </a:r>
            <a:r>
              <a:rPr lang="en-US" dirty="0" err="1"/>
              <a:t>catch_biomass</a:t>
            </a:r>
            <a:r>
              <a:rPr lang="en-US" dirty="0"/>
              <a:t>(</a:t>
            </a:r>
            <a:r>
              <a:rPr lang="en-US" dirty="0" err="1"/>
              <a:t>mtons</a:t>
            </a:r>
            <a:r>
              <a:rPr lang="en-US" dirty="0"/>
              <a:t>):_</a:t>
            </a:r>
            <a:r>
              <a:rPr lang="en-US" dirty="0" err="1"/>
              <a:t>columns_are_year,season,fleets</a:t>
            </a:r>
            <a:r>
              <a:rPr lang="en-US" dirty="0"/>
              <a:t>(including surveys with no catch</a:t>
            </a:r>
            <a:r>
              <a:rPr lang="en-US" dirty="0" smtClean="0"/>
              <a:t>); -999 for initial equilibrium</a:t>
            </a:r>
            <a:endParaRPr lang="en-US" dirty="0"/>
          </a:p>
          <a:p>
            <a:r>
              <a:rPr lang="en-US" dirty="0"/>
              <a:t>-999 1  0 0 0 0 0</a:t>
            </a:r>
          </a:p>
          <a:p>
            <a:r>
              <a:rPr lang="en-US" dirty="0"/>
              <a:t>-999 2  0 0 0 0 0</a:t>
            </a:r>
          </a:p>
          <a:p>
            <a:r>
              <a:rPr lang="en-US" dirty="0"/>
              <a:t>-999 3  0 0 0 0 0</a:t>
            </a:r>
          </a:p>
          <a:p>
            <a:r>
              <a:rPr lang="en-US" dirty="0"/>
              <a:t>1971 1 0 0 0 0 0 </a:t>
            </a:r>
          </a:p>
          <a:p>
            <a:r>
              <a:rPr lang="en-US" dirty="0"/>
              <a:t>1971 2 0 0 0 0 0 </a:t>
            </a:r>
          </a:p>
          <a:p>
            <a:r>
              <a:rPr lang="en-US" dirty="0"/>
              <a:t>1971 3 0 0 0 0 0 </a:t>
            </a:r>
          </a:p>
          <a:p>
            <a:r>
              <a:rPr lang="en-US" dirty="0"/>
              <a:t>1972 1 23.8468 21.8865 23.2409 0 0 </a:t>
            </a:r>
          </a:p>
          <a:p>
            <a:r>
              <a:rPr lang="en-US" dirty="0"/>
              <a:t>1972 2 21.6049 21.3974 21.3956 0 0 </a:t>
            </a:r>
          </a:p>
          <a:p>
            <a:r>
              <a:rPr lang="en-US" dirty="0"/>
              <a:t>1972 3 21.9649 24.2593 21.4618 0 0 </a:t>
            </a:r>
          </a:p>
        </p:txBody>
      </p:sp>
    </p:spTree>
    <p:extLst>
      <p:ext uri="{BB962C8B-B14F-4D97-AF65-F5344CB8AC3E}">
        <p14:creationId xmlns:p14="http://schemas.microsoft.com/office/powerpoint/2010/main" val="288795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Starter.ss</a:t>
            </a:r>
            <a:r>
              <a:rPr lang="en-US" dirty="0" smtClean="0"/>
              <a:t> currently ends with 999</a:t>
            </a:r>
          </a:p>
          <a:p>
            <a:r>
              <a:rPr lang="en-US" dirty="0" smtClean="0"/>
              <a:t>SS 3.30 now interprets this 999 to mean that rest of input files are in 3.24 input format</a:t>
            </a:r>
          </a:p>
          <a:p>
            <a:r>
              <a:rPr lang="en-US" dirty="0" smtClean="0"/>
              <a:t>Replace this 999 in </a:t>
            </a:r>
            <a:r>
              <a:rPr lang="en-US" dirty="0" err="1" smtClean="0"/>
              <a:t>starter.ss</a:t>
            </a:r>
            <a:r>
              <a:rPr lang="en-US" dirty="0" smtClean="0"/>
              <a:t> with 3.30, and SS will read forecast, data, and control files in 3.30 format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ss_new</a:t>
            </a:r>
            <a:r>
              <a:rPr lang="en-US" dirty="0" smtClean="0"/>
              <a:t> files are in 3.30 format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Mgparms</a:t>
            </a:r>
            <a:r>
              <a:rPr lang="en-US" dirty="0" smtClean="0"/>
              <a:t> in new sequence, so SS 3.30 cannot read a ss3.par file produced by the 3.24 exe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err="1" smtClean="0"/>
              <a:t>Devs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Currently the se of the </a:t>
            </a:r>
            <a:r>
              <a:rPr lang="en-US" dirty="0" err="1" smtClean="0"/>
              <a:t>dev</a:t>
            </a:r>
            <a:r>
              <a:rPr lang="en-US" dirty="0" smtClean="0"/>
              <a:t> is a constant in the invoking long parameter line, and the options are a </a:t>
            </a:r>
            <a:r>
              <a:rPr lang="en-US" dirty="0" err="1" smtClean="0"/>
              <a:t>dev</a:t>
            </a:r>
            <a:r>
              <a:rPr lang="en-US" dirty="0" smtClean="0"/>
              <a:t> vector or a random walk vector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Mean-reverting random walk with parameters:</a:t>
            </a:r>
          </a:p>
          <a:p>
            <a:pPr marL="0" indent="0">
              <a:buNone/>
            </a:pPr>
            <a:r>
              <a:rPr lang="en-US" sz="1600" dirty="0"/>
              <a:t> //    =(1-rho)*mean + rho*</a:t>
            </a:r>
            <a:r>
              <a:rPr lang="en-US" sz="1600" dirty="0" err="1"/>
              <a:t>prevval</a:t>
            </a:r>
            <a:r>
              <a:rPr lang="en-US" sz="1600" dirty="0"/>
              <a:t> + </a:t>
            </a:r>
            <a:r>
              <a:rPr lang="en-US" sz="1600" dirty="0" err="1"/>
              <a:t>dev</a:t>
            </a:r>
            <a:r>
              <a:rPr lang="en-US" sz="1600" dirty="0"/>
              <a:t>   //  where mean = 0.0</a:t>
            </a:r>
          </a:p>
          <a:p>
            <a:pPr marL="0" indent="0">
              <a:buNone/>
            </a:pPr>
            <a:r>
              <a:rPr lang="en-US" sz="1600" dirty="0" err="1" smtClean="0"/>
              <a:t>MGparm_dev_rwalk</a:t>
            </a:r>
            <a:r>
              <a:rPr lang="en-US" sz="1600" dirty="0" smtClean="0"/>
              <a:t>(</a:t>
            </a:r>
            <a:r>
              <a:rPr lang="en-US" sz="1600" dirty="0" err="1" smtClean="0"/>
              <a:t>k,j</a:t>
            </a:r>
            <a:r>
              <a:rPr lang="en-US" sz="1600" dirty="0"/>
              <a:t>)=</a:t>
            </a:r>
            <a:r>
              <a:rPr lang="en-US" sz="1600" dirty="0" err="1"/>
              <a:t>MGparm_dev_rho</a:t>
            </a:r>
            <a:r>
              <a:rPr lang="en-US" sz="1600" dirty="0"/>
              <a:t>(k)*</a:t>
            </a:r>
            <a:r>
              <a:rPr lang="en-US" sz="1600" dirty="0" err="1"/>
              <a:t>MGparm_dev_rwalk</a:t>
            </a:r>
            <a:r>
              <a:rPr lang="en-US" sz="1600" dirty="0"/>
              <a:t>(k,j-1)+</a:t>
            </a:r>
            <a:r>
              <a:rPr lang="en-US" sz="1600" dirty="0" err="1"/>
              <a:t>MGparm_dev</a:t>
            </a:r>
            <a:r>
              <a:rPr lang="en-US" sz="1600" dirty="0"/>
              <a:t>(</a:t>
            </a:r>
            <a:r>
              <a:rPr lang="en-US" sz="1600" dirty="0" err="1"/>
              <a:t>k,j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Where input will be something like:</a:t>
            </a:r>
          </a:p>
          <a:p>
            <a:pPr marL="0" indent="0">
              <a:buNone/>
            </a:pPr>
            <a:r>
              <a:rPr lang="en-US" sz="1900" dirty="0"/>
              <a:t># standard error parameters for </a:t>
            </a:r>
            <a:r>
              <a:rPr lang="en-US" sz="1900" dirty="0" smtClean="0"/>
              <a:t>first MG </a:t>
            </a:r>
            <a:r>
              <a:rPr lang="en-US" sz="1900" dirty="0" err="1" smtClean="0"/>
              <a:t>dev</a:t>
            </a:r>
            <a:r>
              <a:rPr lang="en-US" sz="1900" dirty="0" smtClean="0"/>
              <a:t> vector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0.1 </a:t>
            </a:r>
            <a:r>
              <a:rPr lang="en-US" sz="1900" dirty="0"/>
              <a:t>0.1 0.1 0.1 0.1 0.1 0.1 # RecrDist_Area_1_dev_se</a:t>
            </a:r>
          </a:p>
          <a:p>
            <a:pPr marL="0" indent="0">
              <a:buNone/>
            </a:pPr>
            <a:r>
              <a:rPr lang="en-US" sz="1900" dirty="0" smtClean="0"/>
              <a:t>0.1 </a:t>
            </a:r>
            <a:r>
              <a:rPr lang="en-US" sz="1900" dirty="0"/>
              <a:t>0.1 0 0.1 0.1 0.1 0.1 # RecrDist_Area_1_dev_rho # </a:t>
            </a:r>
          </a:p>
          <a:p>
            <a:pPr marL="0" indent="0">
              <a:buNone/>
            </a:pPr>
            <a:r>
              <a:rPr lang="en-US" sz="1900" dirty="0"/>
              <a:t># RecrDist_Area_1_DEVadd_1972 0 0 0 0 0 0 0 </a:t>
            </a:r>
            <a:r>
              <a:rPr lang="en-US" sz="1900" dirty="0" smtClean="0"/>
              <a:t>0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-5 #_</a:t>
            </a:r>
            <a:r>
              <a:rPr lang="en-US" sz="1900" dirty="0" err="1"/>
              <a:t>MGparm_Dev_Phase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0280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1146</Words>
  <Application>Microsoft Office PowerPoint</Application>
  <PresentationFormat>On-screen Show (4:3)</PresentationFormat>
  <Paragraphs>141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New Features in SS 3.30</vt:lpstr>
      <vt:lpstr>Time Steps in SS</vt:lpstr>
      <vt:lpstr>Settlement Events</vt:lpstr>
      <vt:lpstr>Generic Fleets</vt:lpstr>
      <vt:lpstr>Catch Multiplier</vt:lpstr>
      <vt:lpstr>Bycatch Fleets</vt:lpstr>
      <vt:lpstr>Seasons for Initial Eq. Catch</vt:lpstr>
      <vt:lpstr>Conditional Input Format</vt:lpstr>
      <vt:lpstr>Parameter Devs</vt:lpstr>
      <vt:lpstr>“Survey” of devs and Link functions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Steps in SS</dc:title>
  <dc:creator>Richard Methot</dc:creator>
  <cp:lastModifiedBy>Methot, Richard</cp:lastModifiedBy>
  <cp:revision>13</cp:revision>
  <dcterms:created xsi:type="dcterms:W3CDTF">2015-01-27T22:28:41Z</dcterms:created>
  <dcterms:modified xsi:type="dcterms:W3CDTF">2015-01-28T04:45:03Z</dcterms:modified>
</cp:coreProperties>
</file>