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275" r:id="rId3"/>
    <p:sldId id="276" r:id="rId4"/>
    <p:sldId id="281" r:id="rId5"/>
    <p:sldId id="282" r:id="rId6"/>
    <p:sldId id="277" r:id="rId7"/>
    <p:sldId id="278" r:id="rId8"/>
    <p:sldId id="279" r:id="rId9"/>
    <p:sldId id="280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4" autoAdjust="0"/>
    <p:restoredTop sz="93112"/>
  </p:normalViewPr>
  <p:slideViewPr>
    <p:cSldViewPr snapToGrid="0" snapToObjects="1">
      <p:cViewPr varScale="1">
        <p:scale>
          <a:sx n="60" d="100"/>
          <a:sy n="60" d="100"/>
        </p:scale>
        <p:origin x="122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8F33C-A7AA-43A7-BCA9-F081EA0B4664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C4762-EFF6-4FF6-8AB2-0B7FE96EE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8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356AEA-056F-417E-9B38-4BA8743FE6C4}" type="datetime1">
              <a:rPr lang="en-US" smtClean="0"/>
              <a:t>1/14/2018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867F7C-1948-4907-9EBC-DD38682B5188}" type="datetime1">
              <a:rPr lang="en-US" smtClean="0"/>
              <a:t>1/14/2018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996870-3492-4879-A20C-50CF7F25E309}" type="datetime1">
              <a:rPr lang="en-US" smtClean="0"/>
              <a:t>1/14/2018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39509F-2835-4D20-8448-C5CCD453FC4A}" type="datetime1">
              <a:rPr lang="en-US" smtClean="0"/>
              <a:t>1/14/2018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0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6EDDDE-DBE4-4114-B865-EC3A2920782E}" type="datetime1">
              <a:rPr lang="en-US" smtClean="0"/>
              <a:t>1/14/2018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4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A96907-43AE-4B1E-B5FF-6853ADDA5697}" type="datetime1">
              <a:rPr lang="en-US" smtClean="0"/>
              <a:t>1/14/2018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5DF97-DE0F-4515-8F8D-0E1C627BC4E9}" type="datetime1">
              <a:rPr lang="en-US" smtClean="0"/>
              <a:t>1/14/2018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70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B9FD00-80D5-4EA7-B536-8F4F2C3959C9}" type="datetime1">
              <a:rPr lang="en-US" smtClean="0"/>
              <a:t>1/14/2018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4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C77084-4DB4-4A23-9870-BF49183ACB4C}" type="datetime1">
              <a:rPr lang="en-US" smtClean="0"/>
              <a:t>1/14/2018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7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487ECE-0D8C-4AFB-BD35-997F06E0971C}" type="datetime1">
              <a:rPr lang="en-US" smtClean="0"/>
              <a:t>1/14/2018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F6DC8D-78A1-49CC-B033-F77D87B04958}" type="datetime1">
              <a:rPr lang="en-US" smtClean="0"/>
              <a:t>1/14/2018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CF4A7C-A413-48DA-9211-5240CAEE1DD4}" type="datetime1">
              <a:rPr lang="en-US" smtClean="0"/>
              <a:t>1/14/2018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E887C4-8D00-4515-BD6B-6D6B646F02F7}" type="datetime1">
              <a:rPr lang="en-US" smtClean="0"/>
              <a:t>1/14/2018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C13C5A-776A-4D2B-A91E-2ACB7D90E7CC}" type="datetime1">
              <a:rPr lang="en-US" smtClean="0"/>
              <a:t>1/14/2018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0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A5D59F-6FC3-492C-BAE3-F50C9D1FBA31}" type="datetime1">
              <a:rPr lang="en-US" smtClean="0"/>
              <a:t>1/14/2018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78B45F-E474-4F2F-801A-58FC9FE22655}" type="datetime1">
              <a:rPr lang="en-US" smtClean="0"/>
              <a:t>1/14/2018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F35450-A835-4587-8F84-782057674F92}" type="datetime1">
              <a:rPr lang="en-US" smtClean="0"/>
              <a:t>1/14/2018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F6803E09-2A09-4EEA-8E99-292225B5EDFC}" type="datetime1">
              <a:rPr lang="en-US" smtClean="0"/>
              <a:t>1/14/2018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jpeg"/><Relationship Id="rId4" Type="http://schemas.openxmlformats.org/officeDocument/2006/relationships/image" Target="../media/image1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Maximum Likelihood Estimation</a:t>
            </a:r>
            <a:br>
              <a:rPr lang="en-US" dirty="0"/>
            </a:br>
            <a:r>
              <a:rPr lang="en-US" sz="3200" dirty="0"/>
              <a:t>10 January 2018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826171" y="4457700"/>
            <a:ext cx="7799631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Fitting hierarchical models with TMB</a:t>
            </a:r>
          </a:p>
          <a:p>
            <a:r>
              <a:rPr lang="en-US" dirty="0"/>
              <a:t>15-20 January, 2018</a:t>
            </a:r>
          </a:p>
          <a:p>
            <a:r>
              <a:rPr lang="en-US" dirty="0"/>
              <a:t>University of Concepción, Chile</a:t>
            </a:r>
          </a:p>
          <a:p>
            <a:r>
              <a:rPr lang="en-US" dirty="0"/>
              <a:t>Dr. Cole </a:t>
            </a:r>
            <a:r>
              <a:rPr lang="en-US" dirty="0" err="1"/>
              <a:t>Monnahan</a:t>
            </a:r>
            <a:r>
              <a:rPr lang="en-US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163565-3627-4631-BFA3-486590A48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26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F49F2-A9CB-4CF0-A177-CC36815CB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9914C-8EDB-4BAB-BBA7-22ADDA3CF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Fitting statistical models often uses a technique called </a:t>
            </a:r>
            <a:r>
              <a:rPr lang="en-US" b="1" dirty="0"/>
              <a:t>maximum likelihood estimation</a:t>
            </a:r>
          </a:p>
          <a:p>
            <a:r>
              <a:rPr lang="en-US" dirty="0"/>
              <a:t>(Technically, we minimize the negative log-likelihood (</a:t>
            </a:r>
            <a:r>
              <a:rPr lang="en-US" b="1" u="sng" dirty="0"/>
              <a:t>NLL</a:t>
            </a:r>
            <a:r>
              <a:rPr lang="en-US" dirty="0"/>
              <a:t>))</a:t>
            </a:r>
          </a:p>
          <a:p>
            <a:r>
              <a:rPr lang="en-US" dirty="0"/>
              <a:t>“x” is our parameter vector, “f(x)” is the NLL</a:t>
            </a:r>
          </a:p>
          <a:p>
            <a:r>
              <a:rPr lang="en-US" dirty="0"/>
              <a:t>Has good properties as data increases, e.g.:</a:t>
            </a:r>
          </a:p>
          <a:p>
            <a:pPr lvl="1"/>
            <a:r>
              <a:rPr lang="en-US" dirty="0"/>
              <a:t>Consistency </a:t>
            </a:r>
          </a:p>
          <a:p>
            <a:pPr lvl="1"/>
            <a:r>
              <a:rPr lang="en-US" dirty="0"/>
              <a:t>Asymptotic normality</a:t>
            </a:r>
          </a:p>
          <a:p>
            <a:r>
              <a:rPr lang="en-US" dirty="0"/>
              <a:t>But is not always unbiased!</a:t>
            </a:r>
          </a:p>
          <a:p>
            <a:r>
              <a:rPr lang="en-US" dirty="0"/>
              <a:t>It is widely used, including for our class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0764F-B564-4B53-905B-2268F0A2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64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B3A62-01C0-42BD-98E9-3E6390DF8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90124"/>
            <a:ext cx="7886700" cy="1325563"/>
          </a:xfrm>
        </p:spPr>
        <p:txBody>
          <a:bodyPr/>
          <a:lstStyle/>
          <a:p>
            <a:r>
              <a:rPr lang="en-US" dirty="0"/>
              <a:t>Probabilities vs likelihoods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3EBAF-5CC7-4858-9716-3C65EE0DA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28393"/>
            <a:ext cx="7886700" cy="1135453"/>
          </a:xfrm>
        </p:spPr>
        <p:txBody>
          <a:bodyPr/>
          <a:lstStyle/>
          <a:p>
            <a:r>
              <a:rPr lang="en-US" dirty="0"/>
              <a:t>The difference can be confusing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F921A97-963E-421A-B56B-BD8146171A30}"/>
              </a:ext>
            </a:extLst>
          </p:cNvPr>
          <p:cNvGrpSpPr/>
          <p:nvPr/>
        </p:nvGrpSpPr>
        <p:grpSpPr>
          <a:xfrm>
            <a:off x="365399" y="1690730"/>
            <a:ext cx="7952584" cy="4381500"/>
            <a:chOff x="153190" y="2324101"/>
            <a:chExt cx="7952584" cy="4381500"/>
          </a:xfrm>
        </p:grpSpPr>
        <p:sp>
          <p:nvSpPr>
            <p:cNvPr id="6" name="Arrow: Curved Left 5">
              <a:extLst>
                <a:ext uri="{FF2B5EF4-FFF2-40B4-BE49-F238E27FC236}">
                  <a16:creationId xmlns:a16="http://schemas.microsoft.com/office/drawing/2014/main" id="{09B887B1-DF79-42AF-927C-7AFEB95AE5A5}"/>
                </a:ext>
              </a:extLst>
            </p:cNvPr>
            <p:cNvSpPr/>
            <p:nvPr/>
          </p:nvSpPr>
          <p:spPr>
            <a:xfrm>
              <a:off x="5476875" y="2962275"/>
              <a:ext cx="1562100" cy="3338513"/>
            </a:xfrm>
            <a:prstGeom prst="curvedLef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Arrow: Curved Left 7">
              <a:extLst>
                <a:ext uri="{FF2B5EF4-FFF2-40B4-BE49-F238E27FC236}">
                  <a16:creationId xmlns:a16="http://schemas.microsoft.com/office/drawing/2014/main" id="{336D464C-8C3B-47F3-AA22-C184D3DA504A}"/>
                </a:ext>
              </a:extLst>
            </p:cNvPr>
            <p:cNvSpPr/>
            <p:nvPr/>
          </p:nvSpPr>
          <p:spPr>
            <a:xfrm rot="10800000">
              <a:off x="1828800" y="2809874"/>
              <a:ext cx="1695451" cy="3338513"/>
            </a:xfrm>
            <a:prstGeom prst="curvedLef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6942E7F-C513-4000-A7D5-7ED847131CA5}"/>
                </a:ext>
              </a:extLst>
            </p:cNvPr>
            <p:cNvSpPr/>
            <p:nvPr/>
          </p:nvSpPr>
          <p:spPr>
            <a:xfrm>
              <a:off x="3724275" y="2809874"/>
              <a:ext cx="1562100" cy="742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rgbClr val="FF0000"/>
                  </a:solidFill>
                </a:rPr>
                <a:t>Model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133CD7D-83B9-467B-AD1B-D84B8739D430}"/>
                </a:ext>
              </a:extLst>
            </p:cNvPr>
            <p:cNvSpPr/>
            <p:nvPr/>
          </p:nvSpPr>
          <p:spPr>
            <a:xfrm>
              <a:off x="3781425" y="5557837"/>
              <a:ext cx="1562100" cy="742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rgbClr val="FF0000"/>
                  </a:solidFill>
                </a:rPr>
                <a:t>Data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804B82B-E689-492E-BB85-EF39CEAECA91}"/>
                </a:ext>
              </a:extLst>
            </p:cNvPr>
            <p:cNvSpPr/>
            <p:nvPr/>
          </p:nvSpPr>
          <p:spPr>
            <a:xfrm>
              <a:off x="1081086" y="4375100"/>
              <a:ext cx="149542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Likelihood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E7DFB28-6C7F-4CC2-B9A0-E6FCD0B36DB0}"/>
                    </a:ext>
                  </a:extLst>
                </p:cNvPr>
                <p:cNvSpPr txBox="1"/>
                <p:nvPr/>
              </p:nvSpPr>
              <p:spPr>
                <a:xfrm>
                  <a:off x="5259130" y="2463850"/>
                  <a:ext cx="253542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E7DFB28-6C7F-4CC2-B9A0-E6FCD0B36D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9130" y="2463850"/>
                  <a:ext cx="2535421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1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497C3B0-C6B4-4AF4-B996-10A3B63A35C9}"/>
                    </a:ext>
                  </a:extLst>
                </p:cNvPr>
                <p:cNvSpPr txBox="1"/>
                <p:nvPr/>
              </p:nvSpPr>
              <p:spPr>
                <a:xfrm>
                  <a:off x="5443537" y="6147749"/>
                  <a:ext cx="21240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={??}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497C3B0-C6B4-4AF4-B996-10A3B63A35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3537" y="6147749"/>
                  <a:ext cx="2124075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2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85449E1-91DC-4331-88F6-186931F188FD}"/>
                    </a:ext>
                  </a:extLst>
                </p:cNvPr>
                <p:cNvSpPr txBox="1"/>
                <p:nvPr/>
              </p:nvSpPr>
              <p:spPr>
                <a:xfrm>
                  <a:off x="390525" y="6148387"/>
                  <a:ext cx="320992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={2.1,3.9,−1.2}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85449E1-91DC-4331-88F6-186931F188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525" y="6148387"/>
                  <a:ext cx="3209926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CBE0D2A-A958-4220-ACC2-9A15C087815F}"/>
                    </a:ext>
                  </a:extLst>
                </p:cNvPr>
                <p:cNvSpPr txBox="1"/>
                <p:nvPr/>
              </p:nvSpPr>
              <p:spPr>
                <a:xfrm>
                  <a:off x="153190" y="2412829"/>
                  <a:ext cx="320992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=?,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=?)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CBE0D2A-A958-4220-ACC2-9A15C08781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190" y="2412829"/>
                  <a:ext cx="3209926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CC1A378-EE52-44AA-87A4-6B10CF12423D}"/>
                </a:ext>
              </a:extLst>
            </p:cNvPr>
            <p:cNvSpPr/>
            <p:nvPr/>
          </p:nvSpPr>
          <p:spPr>
            <a:xfrm>
              <a:off x="6176961" y="4375100"/>
              <a:ext cx="165735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Probability</a:t>
              </a:r>
              <a:endParaRPr lang="en-US" sz="24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C32FF97-82AB-459F-9A18-E93A14F08605}"/>
                </a:ext>
              </a:extLst>
            </p:cNvPr>
            <p:cNvSpPr/>
            <p:nvPr/>
          </p:nvSpPr>
          <p:spPr>
            <a:xfrm>
              <a:off x="490537" y="2324101"/>
              <a:ext cx="7615237" cy="43815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5AE5E-8898-4E79-B312-DCF3854FF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4AE2-73F3-4A71-A5B1-C4D167002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Normal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8BA17E-8FE4-408F-AC39-CBB02FBF58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26318"/>
                <a:ext cx="7886700" cy="48053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dirty="0"/>
                  <a:t>Probability (density):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box>
                            <m:box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box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Likelihood: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box>
                            <m:box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box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8BA17E-8FE4-408F-AC39-CBB02FBF58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26318"/>
                <a:ext cx="7886700" cy="4805363"/>
              </a:xfrm>
              <a:blipFill>
                <a:blip r:embed="rId2"/>
                <a:stretch>
                  <a:fillRect l="-1777" t="-1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C851503-9ED9-47E6-BB00-56058E135711}"/>
              </a:ext>
            </a:extLst>
          </p:cNvPr>
          <p:cNvSpPr txBox="1"/>
          <p:nvPr/>
        </p:nvSpPr>
        <p:spPr>
          <a:xfrm>
            <a:off x="361951" y="5142696"/>
            <a:ext cx="72961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But calculated the same in R!</a:t>
            </a: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(x=2, mean=3,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7F83C9-054F-44CD-93EB-603CA7CBA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14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4AE2-73F3-4A71-A5B1-C4D167002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Normal likelihood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8BA17E-8FE4-408F-AC39-CBB02FBF58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71600"/>
                <a:ext cx="7886700" cy="4805363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ox>
                                <m:box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box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Then taking the log: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More simply (and recommended) is to use </a:t>
                </a:r>
                <a:r>
                  <a:rPr lang="en-US" dirty="0" err="1"/>
                  <a:t>dnorm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loglike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&lt;- sum(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dnorm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(x, mu,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sd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log=TRUE))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8BA17E-8FE4-408F-AC39-CBB02FBF58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71600"/>
                <a:ext cx="7886700" cy="4805363"/>
              </a:xfrm>
              <a:blipFill>
                <a:blip r:embed="rId2"/>
                <a:stretch>
                  <a:fillRect l="-1391" b="-21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2A757C3-DCA9-4B5E-AF7A-E77300900224}"/>
              </a:ext>
            </a:extLst>
          </p:cNvPr>
          <p:cNvSpPr/>
          <p:nvPr/>
        </p:nvSpPr>
        <p:spPr>
          <a:xfrm>
            <a:off x="1741745" y="1371600"/>
            <a:ext cx="5660509" cy="742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If independent, multiply data points together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C50AD8-57F6-4CB5-B3EB-CAC23C48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747C75-3A06-4AB2-A3F2-02C29E0F34E5}"/>
              </a:ext>
            </a:extLst>
          </p:cNvPr>
          <p:cNvSpPr/>
          <p:nvPr/>
        </p:nvSpPr>
        <p:spPr>
          <a:xfrm>
            <a:off x="6795755" y="2836862"/>
            <a:ext cx="2039902" cy="742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Sum of squares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16D4BF-5BDF-419E-9F42-7457D8857007}"/>
              </a:ext>
            </a:extLst>
          </p:cNvPr>
          <p:cNvCxnSpPr/>
          <p:nvPr/>
        </p:nvCxnSpPr>
        <p:spPr>
          <a:xfrm flipH="1">
            <a:off x="7113181" y="3579813"/>
            <a:ext cx="723014" cy="3010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615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27833-24EE-4811-9BAD-E223D5F6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Normal likelihood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AFA56-26DC-45FF-A58F-2884CE7FC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/>
              <a:t>μ</a:t>
            </a:r>
            <a:r>
              <a:rPr lang="en-US" dirty="0"/>
              <a:t> is the </a:t>
            </a:r>
            <a:r>
              <a:rPr lang="en-US" i="1" dirty="0"/>
              <a:t>expected value</a:t>
            </a:r>
            <a:r>
              <a:rPr lang="en-US" dirty="0"/>
              <a:t>, a function of parameters </a:t>
            </a:r>
          </a:p>
          <a:p>
            <a:r>
              <a:rPr lang="en-US" dirty="0"/>
              <a:t>The “MLE” is the set of parameters which maximize the likelihood of the data</a:t>
            </a:r>
          </a:p>
          <a:p>
            <a:r>
              <a:rPr lang="en-US" dirty="0"/>
              <a:t>Constants have no effect on optimization, but often best to leave them in</a:t>
            </a:r>
          </a:p>
          <a:p>
            <a:r>
              <a:rPr lang="en-US" dirty="0"/>
              <a:t>Same ideas for other likelihoods (Poisson, binomial, etc.)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4D25-4644-4FF3-88B6-23E3945C5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02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4E9E2-215B-4FDA-AC26-4DFEB8C3C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Poisson likelihood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EB333-F892-463D-8B20-F8254F614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13287"/>
          </a:xfrm>
        </p:spPr>
        <p:txBody>
          <a:bodyPr/>
          <a:lstStyle/>
          <a:p>
            <a:r>
              <a:rPr lang="en-US" dirty="0"/>
              <a:t>Look up the probability mass function (</a:t>
            </a:r>
            <a:r>
              <a:rPr lang="en-US" dirty="0" err="1"/>
              <a:t>pmf</a:t>
            </a:r>
            <a:r>
              <a:rPr lang="en-US" dirty="0"/>
              <a:t>)</a:t>
            </a:r>
          </a:p>
          <a:p>
            <a:r>
              <a:rPr lang="en-US" dirty="0"/>
              <a:t>Identify which terms are data and parameters</a:t>
            </a:r>
          </a:p>
          <a:p>
            <a:r>
              <a:rPr lang="en-US" dirty="0"/>
              <a:t>Take log by hand and write out R function to calculate log-likelihood for single data point</a:t>
            </a:r>
          </a:p>
          <a:p>
            <a:r>
              <a:rPr lang="en-US" dirty="0"/>
              <a:t>Evaluate for k=4 and lambda=5.5</a:t>
            </a:r>
          </a:p>
          <a:p>
            <a:r>
              <a:rPr lang="en-US" dirty="0"/>
              <a:t>Check answer with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dpois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(x, lambda, TRUE)</a:t>
            </a:r>
          </a:p>
          <a:p>
            <a:r>
              <a:rPr lang="en-US" dirty="0"/>
              <a:t>Plot NLL for lambda between 0 and 15</a:t>
            </a:r>
          </a:p>
          <a:p>
            <a:r>
              <a:rPr lang="en-US" dirty="0"/>
              <a:t>[Hint: Use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log(factorial(k)) </a:t>
            </a:r>
            <a:r>
              <a:rPr lang="en-US" dirty="0"/>
              <a:t>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lgamma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(k+1)</a:t>
            </a:r>
            <a:r>
              <a:rPr lang="en-US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52C18-3419-432E-9A33-FC9543399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06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12599-B709-4D2B-BFDD-22D698B61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MLE models: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CC0C2-4089-4F18-94F7-ED7395887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Goal: find the parameters that minimize the NLL</a:t>
            </a:r>
          </a:p>
          <a:p>
            <a:r>
              <a:rPr lang="en-US" dirty="0"/>
              <a:t>Usually need to use numerical optimization</a:t>
            </a:r>
          </a:p>
          <a:p>
            <a:r>
              <a:rPr lang="en-US" dirty="0"/>
              <a:t>These algorithms try to move “down” until minimum is attained (gradients are zero)</a:t>
            </a:r>
          </a:p>
          <a:p>
            <a:r>
              <a:rPr lang="en-US" dirty="0"/>
              <a:t>Need to specify starting value that is reasonable</a:t>
            </a:r>
          </a:p>
          <a:p>
            <a:r>
              <a:rPr lang="en-US" dirty="0"/>
              <a:t>Need to be careful to constrain parameters appropriately (e.g., σ&gt;0; 0&lt;p&lt;1) with transformations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C37D5-C19C-405F-B23C-8EB90CB6A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02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12599-B709-4D2B-BFDD-22D698B61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MLE models: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CC0C2-4089-4F18-94F7-ED7395887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Algorithm approaches minimum but may never achieve it</a:t>
            </a:r>
          </a:p>
          <a:p>
            <a:r>
              <a:rPr lang="en-US" dirty="0"/>
              <a:t>Thus, “</a:t>
            </a:r>
            <a:r>
              <a:rPr lang="en-US" b="1" dirty="0"/>
              <a:t>convergence</a:t>
            </a:r>
            <a:r>
              <a:rPr lang="en-US" dirty="0"/>
              <a:t>” = sufficiently close to global minimum</a:t>
            </a:r>
          </a:p>
          <a:p>
            <a:r>
              <a:rPr lang="en-US" dirty="0"/>
              <a:t>Typically when maximum gradient is &lt;0.0001</a:t>
            </a:r>
          </a:p>
          <a:p>
            <a:r>
              <a:rPr lang="en-US" dirty="0"/>
              <a:t>Warning: Can get “stuck” in local minima (bad!)</a:t>
            </a:r>
          </a:p>
          <a:p>
            <a:r>
              <a:rPr lang="en-US" dirty="0"/>
              <a:t>Test: multiple initializations arrive at same MLE</a:t>
            </a:r>
          </a:p>
          <a:p>
            <a:r>
              <a:rPr lang="en-US" u="sng" dirty="0"/>
              <a:t>You are responsible for assuring convergence!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5EF4A-EE1C-400F-8DCB-065EB4CBC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05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697D2-66C8-404D-8665-0DF135418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56ACD-427A-4189-B3CB-53C097C85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offers </a:t>
            </a:r>
            <a:r>
              <a:rPr lang="en-US" b="1" dirty="0"/>
              <a:t>many</a:t>
            </a:r>
            <a:r>
              <a:rPr lang="en-US" dirty="0"/>
              <a:t> numerical optimizers with different advantages/disadvantages</a:t>
            </a:r>
          </a:p>
          <a:p>
            <a:r>
              <a:rPr lang="en-US" dirty="0"/>
              <a:t>We will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nlminb</a:t>
            </a:r>
            <a:r>
              <a:rPr lang="en-US" dirty="0"/>
              <a:t> but can also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Allows use of box constraints (more later)</a:t>
            </a:r>
          </a:p>
          <a:p>
            <a:r>
              <a:rPr lang="en-US" dirty="0"/>
              <a:t>We pass it a NLL function, it gives us the parameters that minimize it</a:t>
            </a:r>
          </a:p>
          <a:p>
            <a:r>
              <a:rPr lang="en-US" dirty="0"/>
              <a:t>Reminder: accurate gradients really improve optimizer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B730D-CC40-431E-8C8E-D2D52D730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31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9F711-9330-4A21-9D4E-A9A7A4340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Linear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8B7A3-5950-43FE-89D1-76E7DC535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use a simple linear model to demonstrate optimization</a:t>
            </a:r>
          </a:p>
          <a:p>
            <a:r>
              <a:rPr lang="en-US" dirty="0"/>
              <a:t>We will fit the model three ways: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Using the </a:t>
            </a:r>
            <a:r>
              <a:rPr lang="en-US" dirty="0" err="1"/>
              <a:t>lm</a:t>
            </a:r>
            <a:r>
              <a:rPr lang="en-US" dirty="0"/>
              <a:t> function in 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Using R optimizer with R NLL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Using R optimizer with TMB NLL</a:t>
            </a:r>
          </a:p>
          <a:p>
            <a:r>
              <a:rPr lang="en-US" dirty="0"/>
              <a:t>The goal is to introduce some key concepts and get practice with TMB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2B8CC-B313-48C0-9881-B68A1D4A4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41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5E31D-5021-4B9C-A2F6-6670EA45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Function minimization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B492CE-B56B-411E-ACCC-F83AC37AA4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31849"/>
                <a:ext cx="7886700" cy="4777306"/>
              </a:xfrm>
            </p:spPr>
            <p:txBody>
              <a:bodyPr/>
              <a:lstStyle/>
              <a:p>
                <a:r>
                  <a:rPr lang="en-US" dirty="0"/>
                  <a:t>With TMB we will do function minimization</a:t>
                </a:r>
              </a:p>
              <a:p>
                <a:r>
                  <a:rPr lang="en-US" dirty="0"/>
                  <a:t>To minimize a function </a:t>
                </a:r>
                <a:r>
                  <a:rPr lang="en-US" i="1" dirty="0"/>
                  <a:t>f(x)</a:t>
                </a:r>
                <a:r>
                  <a:rPr lang="en-US" dirty="0"/>
                  <a:t>, it helps to be able to calculate the derivative, </a:t>
                </a:r>
                <a:r>
                  <a:rPr lang="en-US" i="1" dirty="0"/>
                  <a:t>f’(x)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If </a:t>
                </a:r>
                <a:r>
                  <a:rPr lang="en-US" i="1" dirty="0"/>
                  <a:t>x</a:t>
                </a:r>
                <a:r>
                  <a:rPr lang="en-US" dirty="0"/>
                  <a:t> is a vector, this is a “</a:t>
                </a:r>
                <a:r>
                  <a:rPr lang="en-US" b="1" dirty="0"/>
                  <a:t>gradient</a:t>
                </a:r>
                <a:r>
                  <a:rPr lang="en-US" dirty="0"/>
                  <a:t>” </a:t>
                </a:r>
              </a:p>
              <a:p>
                <a:r>
                  <a:rPr lang="en-US" dirty="0"/>
                  <a:t>At the minimum (or maximum) the </a:t>
                </a:r>
                <a:r>
                  <a:rPr lang="en-US" b="1" dirty="0"/>
                  <a:t>derivative is 0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B492CE-B56B-411E-ACCC-F83AC37AA4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31849"/>
                <a:ext cx="7886700" cy="4777306"/>
              </a:xfrm>
              <a:blipFill>
                <a:blip r:embed="rId2"/>
                <a:stretch>
                  <a:fillRect l="-618" t="-1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38D91-6F8B-42BB-A135-BD948D23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27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2B2-CBDB-416D-9629-21899E1D4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A16CAC-6551-4D2B-A8FB-5356487EAC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s-ES" sz="1800" dirty="0">
                    <a:latin typeface="Courier New" panose="02070309020205020404" pitchFamily="49" charset="0"/>
                  </a:rPr>
                  <a:t>x </a:t>
                </a:r>
                <a:r>
                  <a:rPr lang="es-ES" sz="1800" b="1" dirty="0">
                    <a:latin typeface="Courier New" panose="02070309020205020404" pitchFamily="49" charset="0"/>
                  </a:rPr>
                  <a:t>&lt;-</a:t>
                </a:r>
                <a:r>
                  <a:rPr lang="es-ES" sz="1800" dirty="0">
                    <a:latin typeface="Courier New" panose="02070309020205020404" pitchFamily="49" charset="0"/>
                  </a:rPr>
                  <a:t> c</a:t>
                </a:r>
                <a:r>
                  <a:rPr lang="es-ES" sz="1800" b="1" dirty="0">
                    <a:latin typeface="Courier New" panose="02070309020205020404" pitchFamily="49" charset="0"/>
                  </a:rPr>
                  <a:t>(</a:t>
                </a:r>
                <a:r>
                  <a:rPr lang="es-ES" sz="1800" dirty="0">
                    <a:latin typeface="Courier New" panose="02070309020205020404" pitchFamily="49" charset="0"/>
                  </a:rPr>
                  <a:t>1.87, 1.96, 1.39, 2.24, 2.33, 2.24, 2.67, 2.47, </a:t>
                </a:r>
              </a:p>
              <a:p>
                <a:pPr marL="0" indent="0">
                  <a:buNone/>
                </a:pPr>
                <a:r>
                  <a:rPr lang="es-ES" sz="1800" dirty="0">
                    <a:latin typeface="Courier New" panose="02070309020205020404" pitchFamily="49" charset="0"/>
                  </a:rPr>
                  <a:t>       1.35, 2.00</a:t>
                </a:r>
                <a:r>
                  <a:rPr lang="es-ES" sz="1800" b="1" dirty="0">
                    <a:latin typeface="Courier New" panose="02070309020205020404" pitchFamily="49" charset="0"/>
                  </a:rPr>
                  <a:t>)</a:t>
                </a:r>
                <a:r>
                  <a:rPr lang="es-ES" sz="1800" dirty="0">
                    <a:latin typeface="Courier New" panose="02070309020205020404" pitchFamily="49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s-ES" sz="1800" dirty="0">
                    <a:latin typeface="Courier New" panose="02070309020205020404" pitchFamily="49" charset="0"/>
                  </a:rPr>
                  <a:t>y </a:t>
                </a:r>
                <a:r>
                  <a:rPr lang="es-ES" sz="1800" b="1" dirty="0">
                    <a:latin typeface="Courier New" panose="02070309020205020404" pitchFamily="49" charset="0"/>
                  </a:rPr>
                  <a:t>&lt;-</a:t>
                </a:r>
                <a:r>
                  <a:rPr lang="es-ES" sz="1800" dirty="0">
                    <a:latin typeface="Courier New" panose="02070309020205020404" pitchFamily="49" charset="0"/>
                  </a:rPr>
                  <a:t> c</a:t>
                </a:r>
                <a:r>
                  <a:rPr lang="es-ES" sz="1800" b="1" dirty="0">
                    <a:latin typeface="Courier New" panose="02070309020205020404" pitchFamily="49" charset="0"/>
                  </a:rPr>
                  <a:t>(</a:t>
                </a:r>
                <a:r>
                  <a:rPr lang="es-ES" sz="1800" dirty="0">
                    <a:latin typeface="Courier New" panose="02070309020205020404" pitchFamily="49" charset="0"/>
                  </a:rPr>
                  <a:t>2.47, 2.42, 2.2, 2.72, 2.65, 2.5, 2.85, 2.77,  </a:t>
                </a:r>
              </a:p>
              <a:p>
                <a:pPr marL="0" indent="0">
                  <a:buNone/>
                </a:pPr>
                <a:r>
                  <a:rPr lang="es-ES" sz="1800" dirty="0">
                    <a:latin typeface="Courier New" panose="02070309020205020404" pitchFamily="49" charset="0"/>
                  </a:rPr>
                  <a:t>       2.28, 2.45</a:t>
                </a:r>
                <a:r>
                  <a:rPr lang="es-ES" sz="1800" b="1" dirty="0">
                    <a:latin typeface="Courier New" panose="02070309020205020404" pitchFamily="49" charset="0"/>
                  </a:rPr>
                  <a:t>)</a:t>
                </a:r>
                <a:r>
                  <a:rPr lang="es-ES" sz="1800" dirty="0">
                    <a:latin typeface="Courier New" panose="02070309020205020404" pitchFamily="49" charset="0"/>
                  </a:rPr>
                  <a:t> </a:t>
                </a:r>
              </a:p>
              <a:p>
                <a:r>
                  <a:rPr lang="en-US" dirty="0"/>
                  <a:t>We assume model: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𝑖𝑛𝑡𝑒𝑟𝑐𝑒𝑝𝑡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𝑠𝑙𝑜𝑝𝑒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A16CAC-6551-4D2B-A8FB-5356487EAC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98048BC-9B5A-4B07-94A0-B9237B126A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39" t="21385" r="6885" b="15333"/>
          <a:stretch/>
        </p:blipFill>
        <p:spPr>
          <a:xfrm>
            <a:off x="3946946" y="3632074"/>
            <a:ext cx="4568404" cy="24988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562FAB-9E8D-4159-A60F-ADFE95F102A3}"/>
              </a:ext>
            </a:extLst>
          </p:cNvPr>
          <p:cNvSpPr txBox="1"/>
          <p:nvPr/>
        </p:nvSpPr>
        <p:spPr>
          <a:xfrm>
            <a:off x="864108" y="4363589"/>
            <a:ext cx="3552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y~x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1BA21-5908-4D63-90EB-8446CFF18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85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585B1-13A1-4131-A98D-6977AAAF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 2: by 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BFCD1-B2E5-4B6A-AE5E-0964349E5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5" y="1866900"/>
            <a:ext cx="33528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 function that </a:t>
            </a:r>
          </a:p>
          <a:p>
            <a:pPr lvl="1"/>
            <a:r>
              <a:rPr lang="en-US" dirty="0"/>
              <a:t>Inputs parameters</a:t>
            </a:r>
          </a:p>
          <a:p>
            <a:pPr lvl="1"/>
            <a:r>
              <a:rPr lang="en-US" dirty="0"/>
              <a:t>Returns NLL</a:t>
            </a:r>
          </a:p>
          <a:p>
            <a:r>
              <a:rPr lang="en-US" dirty="0"/>
              <a:t>Need to explicitly model variance term</a:t>
            </a:r>
          </a:p>
          <a:p>
            <a:r>
              <a:rPr lang="en-US" dirty="0"/>
              <a:t>Note the use of </a:t>
            </a:r>
            <a:r>
              <a:rPr lang="en-US" dirty="0" err="1"/>
              <a:t>exp</a:t>
            </a:r>
            <a:r>
              <a:rPr lang="en-US" dirty="0"/>
              <a:t>() to keep it positive</a:t>
            </a:r>
          </a:p>
          <a:p>
            <a:r>
              <a:rPr lang="en-US" dirty="0"/>
              <a:t>We don’t have a gradient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E5C6BF-8EC0-4A6A-84E8-9DB4541B897A}"/>
              </a:ext>
            </a:extLst>
          </p:cNvPr>
          <p:cNvSpPr txBox="1"/>
          <p:nvPr/>
        </p:nvSpPr>
        <p:spPr>
          <a:xfrm>
            <a:off x="3533776" y="1501140"/>
            <a:ext cx="5429250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function(pars){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intercept &lt;- pars[1]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slope &lt;- pars[2]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(pars[3])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## Predict y given parameters  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mu &lt;- intercept + slope*x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## Calculate log-likelihood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-sum(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(y, mu,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log=T))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fit.R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nlminb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(start=pars, objective=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778967-D385-454B-8802-C44C126E2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88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585B1-13A1-4131-A98D-6977AAAF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 3: with TMB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BFCD1-B2E5-4B6A-AE5E-0964349E5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5" y="1866900"/>
            <a:ext cx="3168282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TMB looks similar to R</a:t>
            </a:r>
          </a:p>
          <a:p>
            <a:endParaRPr lang="en-US" dirty="0"/>
          </a:p>
          <a:p>
            <a:r>
              <a:rPr lang="en-US" dirty="0"/>
              <a:t>We have a gradient function!</a:t>
            </a:r>
          </a:p>
          <a:p>
            <a:endParaRPr lang="en-US" dirty="0"/>
          </a:p>
          <a:p>
            <a:r>
              <a:rPr lang="en-US" dirty="0"/>
              <a:t>[Look through TMB code]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E5C6BF-8EC0-4A6A-84E8-9DB4541B897A}"/>
              </a:ext>
            </a:extLst>
          </p:cNvPr>
          <p:cNvSpPr txBox="1"/>
          <p:nvPr/>
        </p:nvSpPr>
        <p:spPr>
          <a:xfrm>
            <a:off x="3533776" y="1866900"/>
            <a:ext cx="5429250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 TMB code: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&lt;ignore other code for now&gt;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vector&lt;Type&gt; mu(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y.size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mu=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intercept+slope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*x;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=-sum(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(y, mu,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true));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fit.tmb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nlminb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(start=pars,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objective=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obj$fn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    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gradient=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obj$gr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F6DAE4-BC1F-4848-B35D-C522E611A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22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7B08CF7-B451-4AAA-89CF-AFF99C4B00D4}"/>
              </a:ext>
            </a:extLst>
          </p:cNvPr>
          <p:cNvCxnSpPr/>
          <p:nvPr/>
        </p:nvCxnSpPr>
        <p:spPr>
          <a:xfrm>
            <a:off x="2264735" y="4412512"/>
            <a:ext cx="1967023" cy="6911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170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B1861-27C1-466E-B352-A96D415FC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6ED24-ECB7-41E7-BBDA-B08EE4F73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0" y="1187540"/>
            <a:ext cx="4591050" cy="4737100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fit.R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$par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[1] 1.5774 0.4647 -2.735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$objective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[1] -13.16127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$convergence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[1] 0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iterations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[1] 13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evaluations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gradient 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22       48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46B4E4-C92C-4485-A8A5-67181ED046FC}"/>
              </a:ext>
            </a:extLst>
          </p:cNvPr>
          <p:cNvSpPr txBox="1"/>
          <p:nvPr/>
        </p:nvSpPr>
        <p:spPr>
          <a:xfrm>
            <a:off x="409575" y="1351508"/>
            <a:ext cx="37814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nlminb</a:t>
            </a:r>
            <a:r>
              <a:rPr lang="en-US" sz="2400" dirty="0"/>
              <a:t> returns a list with elements: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Optimal parameters (par)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Minimum NLL (objective)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Convergence status (0=converged)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many steps it took (iterations)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# of times it used the function (evaluations)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057BBF-A75F-4833-AB50-9EA43ACD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A08419-64B5-42C4-8E38-7B722EC079D6}"/>
              </a:ext>
            </a:extLst>
          </p:cNvPr>
          <p:cNvSpPr/>
          <p:nvPr/>
        </p:nvSpPr>
        <p:spPr>
          <a:xfrm>
            <a:off x="7536711" y="3977359"/>
            <a:ext cx="1320210" cy="901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Finite difference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A9872BF-B7CC-468F-8E8E-69633F699DBE}"/>
              </a:ext>
            </a:extLst>
          </p:cNvPr>
          <p:cNvCxnSpPr>
            <a:cxnSpLocks/>
          </p:cNvCxnSpPr>
          <p:nvPr/>
        </p:nvCxnSpPr>
        <p:spPr>
          <a:xfrm flipH="1">
            <a:off x="7536711" y="4892545"/>
            <a:ext cx="765655" cy="2886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221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B1861-27C1-466E-B352-A96D415FC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6ED24-ECB7-41E7-BBDA-B08EE4F73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242" y="1199167"/>
            <a:ext cx="3924300" cy="4737100"/>
          </a:xfrm>
          <a:ln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fit.tmb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nlminb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(start=pars,    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objective=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obj$fn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gradient=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obj$gr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  99.40139 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  5.990303 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  132.3652 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  108.0497 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  4.673943 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  0.1184033 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  0.005721744 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  0.0002056732 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  1.404738e-05 </a:t>
            </a: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46B4E4-C92C-4485-A8A5-67181ED046FC}"/>
              </a:ext>
            </a:extLst>
          </p:cNvPr>
          <p:cNvSpPr txBox="1"/>
          <p:nvPr/>
        </p:nvSpPr>
        <p:spPr>
          <a:xfrm>
            <a:off x="409575" y="1305560"/>
            <a:ext cx="42576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TMB prints the maximum gradient component (</a:t>
            </a:r>
            <a:r>
              <a:rPr lang="en-US" sz="2400" dirty="0" err="1"/>
              <a:t>mgc</a:t>
            </a:r>
            <a:r>
              <a:rPr lang="en-US" sz="2400" dirty="0"/>
              <a:t>) at each iteration (step)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Getting smaller and smaller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happens if we evaluate the gradient function at the MLE?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Note: </a:t>
            </a:r>
            <a:r>
              <a:rPr lang="en-US" sz="2400" u="sng" dirty="0"/>
              <a:t>R has no idea it is using TMB</a:t>
            </a:r>
            <a:r>
              <a:rPr lang="en-US" sz="2400" dirty="0"/>
              <a:t>!</a:t>
            </a:r>
          </a:p>
          <a:p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5D7D00-DD19-4CF5-8452-8C0D5029E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73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13C5A-3E4F-4B8F-97A5-15A77EB48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the variance term?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669AA-3D09-47C5-AC5C-3456AD8B0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2112"/>
            <a:ext cx="8229600" cy="491881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 shows the variance estimate in the summary() 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 standard error: 0.07255</a:t>
            </a:r>
          </a:p>
          <a:p>
            <a:r>
              <a:rPr lang="en-US" dirty="0"/>
              <a:t>Does this match our MLE?</a:t>
            </a:r>
          </a:p>
          <a:p>
            <a:pPr marL="0" indent="0">
              <a:buNone/>
            </a:pP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fit.tmb$par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[3])  [1] 0.06488976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/>
              <a:t>No</a:t>
            </a:r>
            <a:r>
              <a:rPr lang="en-US" dirty="0"/>
              <a:t>!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dirty="0"/>
              <a:t> does not use maximum likelihood to estimate the variance!!</a:t>
            </a:r>
          </a:p>
          <a:p>
            <a:r>
              <a:rPr lang="en-US" dirty="0"/>
              <a:t>It uses Restricted Maximum Likelihood (REML) which is better in this case (we will do this with TMB later)</a:t>
            </a:r>
          </a:p>
          <a:p>
            <a:r>
              <a:rPr lang="en-US" dirty="0"/>
              <a:t>Remember: MLEs can be biased (and are for variances)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DA3B1-45D2-4592-8577-48EEE565D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85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C8A96-85A4-4FC4-B33C-A44B37007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key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79BED-0639-40D3-8E92-030D2742C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30725"/>
          </a:xfrm>
        </p:spPr>
        <p:txBody>
          <a:bodyPr/>
          <a:lstStyle/>
          <a:p>
            <a:r>
              <a:rPr lang="en-US" dirty="0"/>
              <a:t>To “fit” statistical models we minimize the </a:t>
            </a:r>
            <a:br>
              <a:rPr lang="en-US" dirty="0"/>
            </a:br>
            <a:r>
              <a:rPr lang="en-US" dirty="0"/>
              <a:t>–log-likelihood to find the MLE</a:t>
            </a:r>
          </a:p>
          <a:p>
            <a:r>
              <a:rPr lang="en-US" dirty="0"/>
              <a:t>We often minimize the NLL numerically</a:t>
            </a:r>
          </a:p>
          <a:p>
            <a:r>
              <a:rPr lang="en-US" dirty="0"/>
              <a:t>Optimization is better with gradients, and TMB calculates those easily</a:t>
            </a:r>
          </a:p>
          <a:p>
            <a:r>
              <a:rPr lang="en-US" dirty="0"/>
              <a:t>We use </a:t>
            </a:r>
            <a:r>
              <a:rPr lang="en-US" dirty="0" err="1"/>
              <a:t>exp</a:t>
            </a:r>
            <a:r>
              <a:rPr lang="en-US" dirty="0"/>
              <a:t>() to keep parameters positive</a:t>
            </a:r>
          </a:p>
          <a:p>
            <a:r>
              <a:rPr lang="en-US" dirty="0"/>
              <a:t>The MLE variance is biased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8618B-B9B1-4A31-9BEE-0CC8E029A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32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FC5CE-BEBE-4178-A0B5-F030F3C46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16C73-5DDF-46EE-ACD4-1B95CD828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15119-7A83-4B50-8E95-42B54138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58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42C7F-E04E-4980-A92C-2F6EE47E5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1010"/>
            <a:ext cx="7886700" cy="1325563"/>
          </a:xfrm>
        </p:spPr>
        <p:txBody>
          <a:bodyPr/>
          <a:lstStyle/>
          <a:p>
            <a:r>
              <a:rPr lang="en-US" dirty="0"/>
              <a:t>1D Function minimization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2741E-5DCF-4991-B0D5-997403D0F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26157"/>
            <a:ext cx="7886700" cy="1733586"/>
          </a:xfrm>
        </p:spPr>
        <p:txBody>
          <a:bodyPr>
            <a:normAutofit/>
          </a:bodyPr>
          <a:lstStyle/>
          <a:p>
            <a:r>
              <a:rPr lang="en-US" dirty="0"/>
              <a:t>Derivatives tell us which way is down</a:t>
            </a:r>
          </a:p>
          <a:p>
            <a:r>
              <a:rPr lang="en-US" dirty="0"/>
              <a:t>Iterate toward minimum until derivative is 0</a:t>
            </a:r>
          </a:p>
          <a:p>
            <a:r>
              <a:rPr lang="en-US" dirty="0"/>
              <a:t>This is known as </a:t>
            </a:r>
            <a:r>
              <a:rPr lang="en-US" i="1" dirty="0"/>
              <a:t>numerical optimization</a:t>
            </a:r>
          </a:p>
        </p:txBody>
      </p:sp>
      <p:pic>
        <p:nvPicPr>
          <p:cNvPr id="6" name="Picture 5" descr="A picture containing animal, bird&#10;&#10;Description generated with high confidence">
            <a:extLst>
              <a:ext uri="{FF2B5EF4-FFF2-40B4-BE49-F238E27FC236}">
                <a16:creationId xmlns:a16="http://schemas.microsoft.com/office/drawing/2014/main" id="{D21B0B9B-075B-4D6B-AA48-9D028DF2B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304" y="2895599"/>
            <a:ext cx="5733292" cy="318516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C6F1F-B534-44E1-B868-AAD0CFF61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F28A16D-4DB6-47CA-BB33-4E40D3B8A7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076758"/>
              </p:ext>
            </p:extLst>
          </p:nvPr>
        </p:nvGraphicFramePr>
        <p:xfrm>
          <a:off x="2502786" y="4488180"/>
          <a:ext cx="397764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4" imgW="2209680" imgH="253800" progId="Equation.DSMT4">
                  <p:embed/>
                </p:oleObj>
              </mc:Choice>
              <mc:Fallback>
                <p:oleObj name="Equation" r:id="rId4" imgW="2209680" imgH="2538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A6A5EB9-4B60-441D-9F7C-A74F7C6691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02786" y="4488180"/>
                        <a:ext cx="397764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752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42C7F-E04E-4980-A92C-2F6EE47E5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1010"/>
            <a:ext cx="7886700" cy="1325563"/>
          </a:xfrm>
        </p:spPr>
        <p:txBody>
          <a:bodyPr/>
          <a:lstStyle/>
          <a:p>
            <a:r>
              <a:rPr lang="en-US" dirty="0"/>
              <a:t>1D Function minimization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2741E-5DCF-4991-B0D5-997403D0F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26157"/>
            <a:ext cx="7886700" cy="1733586"/>
          </a:xfrm>
        </p:spPr>
        <p:txBody>
          <a:bodyPr>
            <a:normAutofit/>
          </a:bodyPr>
          <a:lstStyle/>
          <a:p>
            <a:r>
              <a:rPr lang="en-US" dirty="0"/>
              <a:t>Derivatives tell us which way is down</a:t>
            </a:r>
          </a:p>
          <a:p>
            <a:r>
              <a:rPr lang="en-US" dirty="0"/>
              <a:t>Iterate toward minimum until derivative is 0</a:t>
            </a:r>
          </a:p>
          <a:p>
            <a:r>
              <a:rPr lang="en-US" dirty="0"/>
              <a:t>This is known as </a:t>
            </a:r>
            <a:r>
              <a:rPr lang="en-US" i="1" dirty="0"/>
              <a:t>numerical optimization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1B0B9B-075B-4D6B-AA48-9D028DF2B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4" y="2895599"/>
            <a:ext cx="5733292" cy="318516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E75DF-7F21-4FAF-9D41-43BB6175A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97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42C7F-E04E-4980-A92C-2F6EE47E5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1010"/>
            <a:ext cx="7886700" cy="1325563"/>
          </a:xfrm>
        </p:spPr>
        <p:txBody>
          <a:bodyPr/>
          <a:lstStyle/>
          <a:p>
            <a:r>
              <a:rPr lang="en-US" dirty="0"/>
              <a:t>1D Function minimization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2741E-5DCF-4991-B0D5-997403D0F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26157"/>
            <a:ext cx="7886700" cy="1733586"/>
          </a:xfrm>
        </p:spPr>
        <p:txBody>
          <a:bodyPr>
            <a:normAutofit/>
          </a:bodyPr>
          <a:lstStyle/>
          <a:p>
            <a:r>
              <a:rPr lang="en-US" dirty="0"/>
              <a:t>Derivatives tell us which way is down</a:t>
            </a:r>
          </a:p>
          <a:p>
            <a:r>
              <a:rPr lang="en-US" dirty="0"/>
              <a:t>Iterate toward minimum until derivative is 0</a:t>
            </a:r>
          </a:p>
          <a:p>
            <a:r>
              <a:rPr lang="en-US" dirty="0"/>
              <a:t>This is known as </a:t>
            </a:r>
            <a:r>
              <a:rPr lang="en-US" i="1" dirty="0"/>
              <a:t>numerical optimization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1B0B9B-075B-4D6B-AA48-9D028DF2B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5" y="2895599"/>
            <a:ext cx="5733290" cy="318516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B4D62-4FC6-4506-AFBD-5806318F1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67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84AC3-9CAB-43F1-A7FB-D3285C7FA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function minimization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A6B73A-94AD-4CC9-9176-36130156DE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27" t="5975" r="5838" b="5987"/>
          <a:stretch/>
        </p:blipFill>
        <p:spPr>
          <a:xfrm>
            <a:off x="1934677" y="1158142"/>
            <a:ext cx="4146083" cy="468072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0AB8E12-B82C-457A-A7C5-FEAC488CC636}"/>
              </a:ext>
            </a:extLst>
          </p:cNvPr>
          <p:cNvGrpSpPr/>
          <p:nvPr/>
        </p:nvGrpSpPr>
        <p:grpSpPr>
          <a:xfrm>
            <a:off x="5890661" y="1775312"/>
            <a:ext cx="2637323" cy="1325562"/>
            <a:chOff x="4976261" y="3016074"/>
            <a:chExt cx="2637323" cy="132556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FF73736-AF90-4AD1-BAB2-93004C9B9E0B}"/>
                </a:ext>
              </a:extLst>
            </p:cNvPr>
            <p:cNvSpPr/>
            <p:nvPr/>
          </p:nvSpPr>
          <p:spPr>
            <a:xfrm>
              <a:off x="5650029" y="3016074"/>
              <a:ext cx="1963555" cy="13255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Contours show level sets </a:t>
              </a:r>
            </a:p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(think of bowl)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42B39B8-68CB-421B-BC6B-857D8C457F53}"/>
                </a:ext>
              </a:extLst>
            </p:cNvPr>
            <p:cNvCxnSpPr>
              <a:stCxn id="7" idx="1"/>
            </p:cNvCxnSpPr>
            <p:nvPr/>
          </p:nvCxnSpPr>
          <p:spPr>
            <a:xfrm flipH="1">
              <a:off x="4976261" y="3678855"/>
              <a:ext cx="673768" cy="8462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654CB60-A710-48B1-8043-4EE6FF951103}"/>
              </a:ext>
            </a:extLst>
          </p:cNvPr>
          <p:cNvSpPr/>
          <p:nvPr/>
        </p:nvSpPr>
        <p:spPr>
          <a:xfrm>
            <a:off x="150393" y="3429000"/>
            <a:ext cx="1550391" cy="15727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Iterative steps toward minimum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5C4867-A687-452D-9BE4-6F60F83935FA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700784" y="4215384"/>
            <a:ext cx="685800" cy="42062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7C1CBB-339E-4CA4-9688-287B7F172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7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1847A-1692-48D5-B834-01DE0EB0D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derivatives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1A222-D63F-4E91-9ACE-5EB1B32B1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Analytical derivatives (i.e., a formula) are ideal, but difficult to find</a:t>
            </a:r>
          </a:p>
          <a:p>
            <a:r>
              <a:rPr lang="en-US" sz="2800" dirty="0"/>
              <a:t>Numerical derivatives like “finite difference” (e.g., set h=0.0001 in formula) are unreliable</a:t>
            </a:r>
          </a:p>
          <a:p>
            <a:r>
              <a:rPr lang="en-US" sz="2800" dirty="0"/>
              <a:t>So, how do we calculate derivatives (gradients) of complex functions (e.g., statistical models)?</a:t>
            </a:r>
          </a:p>
          <a:p>
            <a:r>
              <a:rPr lang="en-US" sz="2800" dirty="0"/>
              <a:t>Solution = “</a:t>
            </a:r>
            <a:r>
              <a:rPr lang="en-US" sz="2800" i="1" dirty="0"/>
              <a:t>automatic differentiation</a:t>
            </a:r>
            <a:r>
              <a:rPr lang="en-US" sz="2800" dirty="0"/>
              <a:t>”</a:t>
            </a:r>
          </a:p>
          <a:p>
            <a:r>
              <a:rPr lang="en-US" sz="2800" dirty="0"/>
              <a:t>For us, a magic trick the computer does to calculate </a:t>
            </a:r>
            <a:r>
              <a:rPr lang="en-US" sz="2800" u="sng" dirty="0"/>
              <a:t>fast and accurate gradients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C3B33-9CF7-4650-A4D6-8601D1D4F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53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5E31D-5021-4B9C-A2F6-6670EA45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minimization w/ TMB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492CE-B56B-411E-ACCC-F83AC37AA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83314"/>
            <a:ext cx="7886700" cy="46672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can we calculate derivative of this?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[Show </a:t>
            </a:r>
            <a:r>
              <a:rPr lang="en-US" dirty="0" err="1"/>
              <a:t>cpp</a:t>
            </a:r>
            <a:r>
              <a:rPr lang="en-US" dirty="0"/>
              <a:t> code, demo in R]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compile("polynomial.cpp")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dyn.load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dynlib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("polynomial"))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MakeADFun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(data=list(),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parameters=list(x=0))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obj$fn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obj$gr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A6A5EB9-4B60-441D-9F7C-A74F7C6691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327247"/>
              </p:ext>
            </p:extLst>
          </p:nvPr>
        </p:nvGraphicFramePr>
        <p:xfrm>
          <a:off x="1317546" y="1826161"/>
          <a:ext cx="6304020" cy="72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3" imgW="2209680" imgH="253800" progId="Equation.DSMT4">
                  <p:embed/>
                </p:oleObj>
              </mc:Choice>
              <mc:Fallback>
                <p:oleObj name="Equation" r:id="rId3" imgW="2209680" imgH="2538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A6A5EB9-4B60-441D-9F7C-A74F7C6691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17546" y="1826161"/>
                        <a:ext cx="6304020" cy="72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6CD95792-C7B2-4CB5-BF54-B36F605E58A7}"/>
              </a:ext>
            </a:extLst>
          </p:cNvPr>
          <p:cNvGrpSpPr/>
          <p:nvPr/>
        </p:nvGrpSpPr>
        <p:grpSpPr>
          <a:xfrm>
            <a:off x="6926580" y="3683885"/>
            <a:ext cx="1851660" cy="1906231"/>
            <a:chOff x="5948413" y="4051311"/>
            <a:chExt cx="2406316" cy="2512297"/>
          </a:xfrm>
        </p:grpSpPr>
        <p:pic>
          <p:nvPicPr>
            <p:cNvPr id="6" name="Picture 4" descr="Image result for thor hammer">
              <a:extLst>
                <a:ext uri="{FF2B5EF4-FFF2-40B4-BE49-F238E27FC236}">
                  <a16:creationId xmlns:a16="http://schemas.microsoft.com/office/drawing/2014/main" id="{5BCAE32F-E4F8-47A6-AD04-ACE3C0FBC80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37" r="17062"/>
            <a:stretch/>
          </p:blipFill>
          <p:spPr bwMode="auto">
            <a:xfrm>
              <a:off x="5948413" y="4051311"/>
              <a:ext cx="2406316" cy="2512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B8E626-CF3A-45BA-B20E-A32A06727CC5}"/>
                </a:ext>
              </a:extLst>
            </p:cNvPr>
            <p:cNvSpPr txBox="1"/>
            <p:nvPr/>
          </p:nvSpPr>
          <p:spPr>
            <a:xfrm>
              <a:off x="7199697" y="6286609"/>
              <a:ext cx="1155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</a:rPr>
                <a:t>www.vix.com</a:t>
              </a:r>
            </a:p>
          </p:txBody>
        </p:sp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5214FDE-55DC-4E44-BE17-40426BA6D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5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5E31D-5021-4B9C-A2F6-6670EA45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4592"/>
            <a:ext cx="7886700" cy="1325563"/>
          </a:xfrm>
        </p:spPr>
        <p:txBody>
          <a:bodyPr/>
          <a:lstStyle/>
          <a:p>
            <a:r>
              <a:rPr lang="en-US" b="1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492CE-B56B-411E-ACCC-F83AC37AA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85851"/>
            <a:ext cx="7886700" cy="1459832"/>
          </a:xfrm>
        </p:spPr>
        <p:txBody>
          <a:bodyPr/>
          <a:lstStyle/>
          <a:p>
            <a:r>
              <a:rPr lang="en-US" dirty="0"/>
              <a:t>Use TMB to recreate this plot</a:t>
            </a:r>
          </a:p>
          <a:p>
            <a:r>
              <a:rPr lang="en-US" dirty="0"/>
              <a:t>Hint: You need to use a for loop over </a:t>
            </a:r>
            <a:br>
              <a:rPr lang="en-US" dirty="0"/>
            </a:br>
            <a:r>
              <a:rPr lang="en-US" dirty="0"/>
              <a:t>x in [-3,2]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010142-6D7F-4738-A7AC-CCDE3C00E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743843"/>
            <a:ext cx="7488936" cy="340406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D5B62-D3A3-4A35-8CF4-6C1E2C7FC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75311"/>
      </p:ext>
    </p:extLst>
  </p:cSld>
  <p:clrMapOvr>
    <a:masterClrMapping/>
  </p:clrMapOvr>
</p:sld>
</file>

<file path=ppt/theme/theme1.xml><?xml version="1.0" encoding="utf-8"?>
<a:theme xmlns:a="http://schemas.openxmlformats.org/drawingml/2006/main" name="BlueEd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BlueEdge.thmx</Template>
  <TotalTime>189</TotalTime>
  <Words>1511</Words>
  <Application>Microsoft Office PowerPoint</Application>
  <PresentationFormat>On-screen Show (4:3)</PresentationFormat>
  <Paragraphs>254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ＭＳ Ｐゴシック</vt:lpstr>
      <vt:lpstr>Arial</vt:lpstr>
      <vt:lpstr>Calibri</vt:lpstr>
      <vt:lpstr>Cambria Math</vt:lpstr>
      <vt:lpstr>Courier New</vt:lpstr>
      <vt:lpstr>Garamond</vt:lpstr>
      <vt:lpstr>Wingdings</vt:lpstr>
      <vt:lpstr>BlueEdge</vt:lpstr>
      <vt:lpstr>Equation</vt:lpstr>
      <vt:lpstr>Maximum Likelihood Estimation 10 January 2018</vt:lpstr>
      <vt:lpstr>Review: Function minimization</vt:lpstr>
      <vt:lpstr>1D Function minimization</vt:lpstr>
      <vt:lpstr>1D Function minimization</vt:lpstr>
      <vt:lpstr>1D Function minimization</vt:lpstr>
      <vt:lpstr>2D function minimization</vt:lpstr>
      <vt:lpstr>Calculating derivatives</vt:lpstr>
      <vt:lpstr>Function minimization w/ TMB</vt:lpstr>
      <vt:lpstr>Exercise</vt:lpstr>
      <vt:lpstr>Maximum likelihood estimation</vt:lpstr>
      <vt:lpstr>Probabilities vs likelihoods</vt:lpstr>
      <vt:lpstr>Example: Normal likelihood</vt:lpstr>
      <vt:lpstr>Example: Normal likelihood</vt:lpstr>
      <vt:lpstr>Example: Normal likelihood</vt:lpstr>
      <vt:lpstr>Exercise: Poisson likelihood</vt:lpstr>
      <vt:lpstr>Fitting MLE models: basics</vt:lpstr>
      <vt:lpstr>Fitting MLE models: details</vt:lpstr>
      <vt:lpstr>Optimizers in R</vt:lpstr>
      <vt:lpstr>Example: Linear model</vt:lpstr>
      <vt:lpstr>Linear model 1</vt:lpstr>
      <vt:lpstr>Linear model 2: by hand</vt:lpstr>
      <vt:lpstr>Linear model 3: with TMB</vt:lpstr>
      <vt:lpstr>Linear model comparisons</vt:lpstr>
      <vt:lpstr>Linear model comparisons</vt:lpstr>
      <vt:lpstr>What about the variance term?</vt:lpstr>
      <vt:lpstr>Review of key concepts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</dc:title>
  <dc:creator>Noble Hendrix</dc:creator>
  <cp:lastModifiedBy>COLE C. MONNAHAN</cp:lastModifiedBy>
  <cp:revision>36</cp:revision>
  <dcterms:created xsi:type="dcterms:W3CDTF">2015-01-11T16:48:24Z</dcterms:created>
  <dcterms:modified xsi:type="dcterms:W3CDTF">2018-01-14T16:13:30Z</dcterms:modified>
</cp:coreProperties>
</file>