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90" r:id="rId2"/>
  </p:sldMasterIdLst>
  <p:notesMasterIdLst>
    <p:notesMasterId r:id="rId28"/>
  </p:notesMasterIdLst>
  <p:sldIdLst>
    <p:sldId id="256" r:id="rId3"/>
    <p:sldId id="307" r:id="rId4"/>
    <p:sldId id="319" r:id="rId5"/>
    <p:sldId id="268" r:id="rId6"/>
    <p:sldId id="277" r:id="rId7"/>
    <p:sldId id="279" r:id="rId8"/>
    <p:sldId id="290" r:id="rId9"/>
    <p:sldId id="282" r:id="rId10"/>
    <p:sldId id="291" r:id="rId11"/>
    <p:sldId id="292" r:id="rId12"/>
    <p:sldId id="313" r:id="rId13"/>
    <p:sldId id="314" r:id="rId14"/>
    <p:sldId id="293" r:id="rId15"/>
    <p:sldId id="295" r:id="rId16"/>
    <p:sldId id="296" r:id="rId17"/>
    <p:sldId id="297" r:id="rId18"/>
    <p:sldId id="301" r:id="rId19"/>
    <p:sldId id="317" r:id="rId20"/>
    <p:sldId id="309" r:id="rId21"/>
    <p:sldId id="310" r:id="rId22"/>
    <p:sldId id="315" r:id="rId23"/>
    <p:sldId id="308" r:id="rId24"/>
    <p:sldId id="311" r:id="rId25"/>
    <p:sldId id="312" r:id="rId26"/>
    <p:sldId id="31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2FB9-C09F-4CC9-B56B-0E79DA024731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51950-AB2C-4D34-8C85-E66260FE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9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err="1"/>
              <a:t>Exchangability</a:t>
            </a:r>
            <a:endParaRPr lang="en-U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Given</a:t>
            </a:r>
            <a:r>
              <a:rPr lang="en-US" baseline="0" dirty="0"/>
              <a:t> value for stream 1, gives no info on stream 2, conditional on knowing true value. </a:t>
            </a:r>
          </a:p>
          <a:p>
            <a:pPr marL="628650" lvl="1" indent="-171450">
              <a:buFont typeface="Arial"/>
              <a:buChar char="•"/>
            </a:pPr>
            <a:endParaRPr lang="en-US" baseline="0" dirty="0"/>
          </a:p>
          <a:p>
            <a:pPr marL="171450" lvl="0" indent="-171450">
              <a:buFont typeface="Arial"/>
              <a:buChar char="•"/>
            </a:pPr>
            <a:r>
              <a:rPr lang="en-US" dirty="0"/>
              <a:t>The D value</a:t>
            </a:r>
            <a:r>
              <a:rPr lang="en-US" baseline="0" dirty="0"/>
              <a:t>s are random effects</a:t>
            </a:r>
          </a:p>
          <a:p>
            <a:pPr marL="171450" lvl="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CB9312-5056-4516-B0B3-1BA46E265C4B}" type="datetime1">
              <a:rPr lang="en-US" smtClean="0"/>
              <a:t>1/16/2018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7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07887-FEB2-4BA6-932D-CE0DD392FE06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5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CFC0FA-350A-4748-A631-EA28A8B55DBC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8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47DE1-50BE-488C-B737-D683E801895A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29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B2E17-432F-4613-BE67-EF4D25BA76C4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80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96DF75-83A0-48D8-9840-7C3238B34CE2}" type="datetime1">
              <a:rPr lang="en-US" smtClean="0"/>
              <a:t>1/16/2018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40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3A2BC6-FE43-4DFE-9A39-D43AE218E213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20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4FC86-51F1-4186-8171-16956FEFEB9B}" type="datetime1">
              <a:rPr lang="en-US" smtClean="0"/>
              <a:t>1/16/2018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3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B37B05-449B-42DD-B47A-C504FA8A0DC2}" type="datetime1">
              <a:rPr lang="en-US" smtClean="0"/>
              <a:t>1/16/2018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013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121D-D8B8-43EF-852E-463B4D7E7813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5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9ED3-EEE5-478E-BB9E-5273A10BF027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6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A6DD50-B08A-43CC-A141-FD9BE7077FF1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137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459A-1A12-499C-96BB-744DEFD9A020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31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9607-6441-4692-AC73-CD07DE758120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044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3F70-D31D-43E0-BB97-FF935D12919A}" type="datetime1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21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4F41-0733-4C3F-BACD-EBADCFC0627F}" type="datetime1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21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4739-47E5-476A-8C17-40BB1F92E295}" type="datetime1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47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0FBE-9801-4FE9-B953-BA6547324D2A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714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2EFE-FCB3-460E-A6AD-BEC3FDB00739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923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BBD5-9A13-4273-8CB8-9C410FE9AE14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1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C0F8-B5C9-4799-BAD4-B82F5718272A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3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4DF2B9-4827-412A-921B-1962383D244D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3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DE024F-4D63-49E9-A4DE-222DA73C3C7C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0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58C2B1-7311-408D-A473-68FD31A50D1A}" type="datetime1">
              <a:rPr lang="en-US" smtClean="0"/>
              <a:t>1/16/2018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7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99BAD5-F672-41C1-9028-268180C191CF}" type="datetime1">
              <a:rPr lang="en-US" smtClean="0"/>
              <a:t>1/16/2018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2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D8ED61-BF3F-472D-A44E-45B5F5EE1D1C}" type="datetime1">
              <a:rPr lang="en-US" smtClean="0"/>
              <a:t>1/16/2018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81B8D3-1ED2-4A6B-AC81-672CF73BB3E8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4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DDED71-568A-4911-B4EE-064B0A0EA273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9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0D08DE88-8F28-479E-A784-36287F781102}" type="datetime1">
              <a:rPr lang="en-US" smtClean="0"/>
              <a:t>1/16/2018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9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D7BF2-6FEE-43E2-BBF2-270D71B49D2A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0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Hierarchical models in TMB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08959E3-66A1-4D6F-AB7C-F0DAF991B1A3}"/>
              </a:ext>
            </a:extLst>
          </p:cNvPr>
          <p:cNvSpPr txBox="1">
            <a:spLocks/>
          </p:cNvSpPr>
          <p:nvPr/>
        </p:nvSpPr>
        <p:spPr bwMode="auto">
          <a:xfrm>
            <a:off x="528917" y="4177553"/>
            <a:ext cx="65532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/>
              <a:t>Fitting hierarchical models with TMB</a:t>
            </a:r>
          </a:p>
          <a:p>
            <a:pPr defTabSz="914400"/>
            <a:r>
              <a:rPr lang="en-US" kern="0"/>
              <a:t>15-19 January, 2018</a:t>
            </a:r>
          </a:p>
          <a:p>
            <a:pPr defTabSz="914400"/>
            <a:r>
              <a:rPr lang="en-US" kern="0"/>
              <a:t>University of Concepción, Chile</a:t>
            </a:r>
          </a:p>
          <a:p>
            <a:pPr defTabSz="914400"/>
            <a:r>
              <a:rPr lang="en-US" kern="0"/>
              <a:t>Dr. Cole Monnahan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1626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likelihoods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89529"/>
                <a:ext cx="7886700" cy="478743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Introduce “latent” variables into the 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⁡(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|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y is data, where </a:t>
                </a:r>
                <a:r>
                  <a:rPr lang="el-GR" dirty="0"/>
                  <a:t>ε</a:t>
                </a:r>
                <a:r>
                  <a:rPr lang="en-US" dirty="0"/>
                  <a:t> is a unobserved random variable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is a “prior” or “hyper-distribution” for latent variables</a:t>
                </a:r>
              </a:p>
              <a:p>
                <a:r>
                  <a:rPr lang="en-US" dirty="0"/>
                  <a:t>In our example:</a:t>
                </a:r>
                <a:endParaRPr lang="en-US" i="1" dirty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ea typeface="Cambria Math"/>
                  </a:rPr>
                  <a:t>Or the NLL: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/>
                      </a:rPr>
                      <m:t>log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𝐶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</m:func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Let’s implement in TMB and try to fit it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89529"/>
                <a:ext cx="7886700" cy="4787434"/>
              </a:xfrm>
              <a:blipFill>
                <a:blip r:embed="rId2"/>
                <a:stretch>
                  <a:fillRect l="-464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2AAFA-B9E2-44DF-8ADA-DE4DE0C0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31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173D-94AD-47BF-B832-EEAC37A6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Hierarchical NLL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D8650-9937-4496-88DC-DEE5D4668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7638"/>
            <a:ext cx="7886700" cy="44862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“</a:t>
            </a:r>
            <a:r>
              <a:rPr lang="en-US" dirty="0" err="1"/>
              <a:t>poisson</a:t>
            </a:r>
            <a:r>
              <a:rPr lang="en-US" dirty="0"/>
              <a:t>” model is missing NLL calculations</a:t>
            </a:r>
          </a:p>
          <a:p>
            <a:r>
              <a:rPr lang="en-US" dirty="0"/>
              <a:t>Add a Poisson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dpois</a:t>
            </a:r>
            <a:r>
              <a:rPr lang="en-US" dirty="0"/>
              <a:t>) likelihood for the data (C)</a:t>
            </a:r>
          </a:p>
          <a:p>
            <a:r>
              <a:rPr lang="en-US" dirty="0"/>
              <a:t>Add a normal likelihood for the random effects (D)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 &lt;- c(10, 11, 24, 21, 16, 13, 14, 10)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sites &lt;- c(1, 1, 2, 2, 3, 3, 4, 4)</a:t>
            </a:r>
          </a:p>
          <a:p>
            <a:pPr marL="0" indent="0">
              <a:buNone/>
            </a:pP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pars &lt;- list(D=rep(20,4), mu=20, logsigma=1)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With these initial pars, NLL=37.47486</a:t>
            </a:r>
          </a:p>
          <a:p>
            <a:r>
              <a:rPr lang="en-US" dirty="0"/>
              <a:t>Can you get it to fit? What is happening to the random effects?</a:t>
            </a:r>
          </a:p>
          <a:p>
            <a:r>
              <a:rPr lang="en-US" dirty="0"/>
              <a:t>Try a likelihood profile of </a:t>
            </a:r>
            <a:r>
              <a:rPr lang="en-US" dirty="0" err="1"/>
              <a:t>logsigma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AEA56-8F2E-48C4-B499-2FCB6D1A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31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641A-290D-4EEB-92AB-F4C459C9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64783"/>
            <a:ext cx="7886700" cy="1325563"/>
          </a:xfrm>
        </p:spPr>
        <p:txBody>
          <a:bodyPr/>
          <a:lstStyle/>
          <a:p>
            <a:r>
              <a:rPr lang="en-US" dirty="0"/>
              <a:t>What happened?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71585-69CA-42A9-A8A3-9387AE473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335088"/>
            <a:ext cx="7886700" cy="134937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completely failed to fit this model. Why?</a:t>
            </a:r>
          </a:p>
          <a:p>
            <a:r>
              <a:rPr lang="en-US" dirty="0"/>
              <a:t>Because joint likelihoods in hierarchical models </a:t>
            </a:r>
            <a:br>
              <a:rPr lang="en-US" dirty="0"/>
            </a:br>
            <a:r>
              <a:rPr lang="en-US" b="1" dirty="0"/>
              <a:t>do not have a valid minimum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C909A-91F4-406A-9FAB-7B822E7F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638E5F-7EB4-4D0E-8600-A7D90BAE2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2488240"/>
            <a:ext cx="4610100" cy="3838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F48EF13-3643-485E-91EF-686D46B5F5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2684462"/>
                <a:ext cx="3419475" cy="26971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The Likelihood profile suggests why…</a:t>
                </a:r>
              </a:p>
              <a:p>
                <a:r>
                  <a:rPr lang="en-US" sz="2400" dirty="0"/>
                  <a:t>We can always have a lower NLL as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F48EF13-3643-485E-91EF-686D46B5F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684462"/>
                <a:ext cx="3419475" cy="2697163"/>
              </a:xfrm>
              <a:prstGeom prst="rect">
                <a:avLst/>
              </a:prstGeom>
              <a:blipFill>
                <a:blip r:embed="rId3"/>
                <a:stretch>
                  <a:fillRect l="-2317" t="-3160" r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02EA734-2216-48C7-ABA2-98D393AF8649}"/>
              </a:ext>
            </a:extLst>
          </p:cNvPr>
          <p:cNvSpPr txBox="1"/>
          <p:nvPr/>
        </p:nvSpPr>
        <p:spPr>
          <a:xfrm>
            <a:off x="378619" y="5015080"/>
            <a:ext cx="4305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-dnorm(0,0,1e-3,T) = -6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-dnorm(0,0,1e-6,T) = -13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-dnorm(0,0,1e-9,T) = -20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26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marginal likelihood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89529"/>
                <a:ext cx="7886700" cy="478743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To fit these models we must </a:t>
                </a:r>
                <a:r>
                  <a:rPr lang="en-US" b="1" dirty="0"/>
                  <a:t>integrate</a:t>
                </a:r>
                <a:r>
                  <a:rPr lang="en-US" dirty="0"/>
                  <a:t> out the random effects</a:t>
                </a:r>
              </a:p>
              <a:p>
                <a:r>
                  <a:rPr lang="en-US" dirty="0"/>
                  <a:t>This “marginal likelihood”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i="1" dirty="0"/>
                  <a:t>Marginalize – take a weighted average of likelihoods, where weights are given according to the probability of random effects,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b="1" dirty="0"/>
                  <a:t>This integral is the “</a:t>
                </a:r>
                <a:r>
                  <a:rPr lang="en-US" b="1" i="1" dirty="0"/>
                  <a:t>central computational challenge in...</a:t>
                </a:r>
                <a:r>
                  <a:rPr lang="en-US" b="1" dirty="0"/>
                  <a:t>” hierarchical models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89529"/>
                <a:ext cx="7886700" cy="4787434"/>
              </a:xfrm>
              <a:blipFill>
                <a:blip r:embed="rId2"/>
                <a:stretch>
                  <a:fillRect l="-464" t="-2293" r="-2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8C3E613-85F1-40A8-AC46-51600FBD6A96}"/>
              </a:ext>
            </a:extLst>
          </p:cNvPr>
          <p:cNvSpPr txBox="1"/>
          <p:nvPr/>
        </p:nvSpPr>
        <p:spPr>
          <a:xfrm>
            <a:off x="4774019" y="6326372"/>
            <a:ext cx="374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Thorson and Minto (2014)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B8A63-B2F3-488B-8C12-FB981868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7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Estimating the marginal likelihood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9141"/>
            <a:ext cx="7886700" cy="477496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Bayesian</a:t>
            </a:r>
            <a:r>
              <a:rPr lang="en-US" dirty="0"/>
              <a:t> approach</a:t>
            </a:r>
          </a:p>
          <a:p>
            <a:pPr lvl="1" indent="-342900"/>
            <a:r>
              <a:rPr lang="en-US" dirty="0"/>
              <a:t>Generally involves MCMC</a:t>
            </a:r>
          </a:p>
          <a:p>
            <a:pPr lvl="1" indent="-342900"/>
            <a:r>
              <a:rPr lang="en-US" dirty="0"/>
              <a:t>Already integrating across parameters, so integrates across latent variables automatically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Frequentist</a:t>
            </a:r>
            <a:r>
              <a:rPr lang="en-US" dirty="0"/>
              <a:t> approach:</a:t>
            </a:r>
          </a:p>
          <a:p>
            <a:pPr lvl="1" indent="-342900"/>
            <a:r>
              <a:rPr lang="en-US" dirty="0"/>
              <a:t>Use the “Laplace approximation” to integrate</a:t>
            </a:r>
          </a:p>
          <a:p>
            <a:pPr lvl="1" indent="-342900"/>
            <a:r>
              <a:rPr lang="en-US" dirty="0"/>
              <a:t>Then maximize the marginal likelihood</a:t>
            </a:r>
          </a:p>
          <a:p>
            <a:pPr lvl="1" indent="-342900"/>
            <a:r>
              <a:rPr lang="en-US" dirty="0"/>
              <a:t>Use alternating estimation of fixed and random effects</a:t>
            </a:r>
          </a:p>
          <a:p>
            <a:pPr lvl="2" indent="-342900"/>
            <a:r>
              <a:rPr lang="en-US" dirty="0"/>
              <a:t>“</a:t>
            </a:r>
            <a:r>
              <a:rPr lang="en-US" b="1" dirty="0"/>
              <a:t>Inner</a:t>
            </a:r>
            <a:r>
              <a:rPr lang="en-US" dirty="0"/>
              <a:t> optimization” –  random effects | fixed effects</a:t>
            </a:r>
          </a:p>
          <a:p>
            <a:pPr lvl="2" indent="-342900"/>
            <a:r>
              <a:rPr lang="en-US" dirty="0"/>
              <a:t>“</a:t>
            </a:r>
            <a:r>
              <a:rPr lang="en-US" b="1" dirty="0"/>
              <a:t>Outer</a:t>
            </a:r>
            <a:r>
              <a:rPr lang="en-US" dirty="0"/>
              <a:t> optimization” – fixed effects | random effects</a:t>
            </a:r>
          </a:p>
          <a:p>
            <a:pPr lvl="1" indent="-342900"/>
            <a:r>
              <a:rPr lang="en-US" dirty="0"/>
              <a:t>This is what TMB does (and other software)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60F15-94F8-44DA-AB58-DA1569B5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39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approximation details 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31259"/>
                <a:ext cx="8229600" cy="4530725"/>
              </a:xfrm>
            </p:spPr>
            <p:txBody>
              <a:bodyPr>
                <a:noAutofit/>
              </a:bodyPr>
              <a:lstStyle/>
              <a:p>
                <a:pPr marL="342900" lvl="1" indent="-285750">
                  <a:buFont typeface="+mj-lt"/>
                  <a:buAutoNum type="arabicPeriod"/>
                </a:pPr>
                <a:r>
                  <a:rPr lang="en-US" sz="2800" dirty="0"/>
                  <a:t>Define joint log-likelihood:</a:t>
                </a:r>
                <a:br>
                  <a:rPr lang="en-US" sz="28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2800" dirty="0"/>
              </a:p>
              <a:p>
                <a:pPr marL="342900" lvl="1" indent="-285750">
                  <a:buFont typeface="+mj-lt"/>
                  <a:buAutoNum type="arabicPeriod"/>
                </a:pPr>
                <a:r>
                  <a:rPr lang="en-US" sz="2800" dirty="0"/>
                  <a:t>Taylor series expansion of joint log-likelihood</a:t>
                </a:r>
                <a:br>
                  <a:rPr lang="en-US" sz="2800" b="0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marL="342900" lvl="1" indent="-285750">
                  <a:buFont typeface="+mj-lt"/>
                  <a:buAutoNum type="arabicPeriod"/>
                </a:pPr>
                <a:r>
                  <a:rPr lang="en-US" sz="2800" dirty="0"/>
                  <a:t>Evaluate Taylor series around “inner maximum”</a:t>
                </a:r>
                <a:br>
                  <a:rPr lang="en-US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d>
                  </m:oMath>
                </a14:m>
                <a:endParaRPr lang="en-US" sz="2800" dirty="0"/>
              </a:p>
              <a:p>
                <a:pPr marL="342900" lvl="1" indent="-285750">
                  <a:buFont typeface="+mj-lt"/>
                  <a:buAutoNum type="arabicPeriod"/>
                </a:pPr>
                <a:r>
                  <a:rPr lang="en-US" sz="2800" dirty="0"/>
                  <a:t>Approximate joint likelihood via Taylor series</a:t>
                </a:r>
                <a:br>
                  <a:rPr lang="en-US" sz="2800" i="1" dirty="0">
                    <a:latin typeface="Cambria Math" panose="02040503050406030204" pitchFamily="18" charset="0"/>
                    <a:ea typeface="Cambria Math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′′(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31259"/>
                <a:ext cx="8229600" cy="4530725"/>
              </a:xfrm>
              <a:blipFill>
                <a:blip r:embed="rId2"/>
                <a:stretch>
                  <a:fillRect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6ACDB-18DC-4E4C-BC7A-1905C63C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37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approximation details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506"/>
                <a:ext cx="8229600" cy="4530725"/>
              </a:xfrm>
            </p:spPr>
            <p:txBody>
              <a:bodyPr>
                <a:normAutofit/>
              </a:bodyPr>
              <a:lstStyle/>
              <a:p>
                <a:pPr marL="400050" lvl="1" indent="-285750"/>
                <a:r>
                  <a:rPr lang="en-US" sz="2200" dirty="0"/>
                  <a:t>Integrate both sides</a:t>
                </a:r>
              </a:p>
              <a:p>
                <a:pPr marL="400050" indent="-28575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9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9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900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sz="1900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sz="19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sz="19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9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9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19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9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90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sz="19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sz="1900" i="1" dirty="0">
                  <a:latin typeface="Cambria Math" panose="02040503050406030204" pitchFamily="18" charset="0"/>
                  <a:ea typeface="Cambria Math"/>
                </a:endParaRPr>
              </a:p>
              <a:p>
                <a:pPr marL="400050" indent="-28575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9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900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sz="190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sz="19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sz="1900" i="1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sz="1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9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900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9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9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′′(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90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sz="19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sz="1900" dirty="0"/>
              </a:p>
              <a:p>
                <a:pPr marL="400050" lvl="1" indent="-285750"/>
                <a:r>
                  <a:rPr lang="en-US" sz="2200" dirty="0"/>
                  <a:t>Recognize that it looks like a normal distribution</a:t>
                </a:r>
              </a:p>
              <a:p>
                <a:pPr marL="400050" lvl="2" indent="-285750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acc>
                  </m:oMath>
                </a14:m>
                <a:r>
                  <a:rPr lang="en-US" sz="2200" dirty="0"/>
                  <a:t> is the mean of the normal distribution </a:t>
                </a:r>
              </a:p>
              <a:p>
                <a:pPr marL="400050" lvl="2" indent="-285750"/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′′(</m:t>
                    </m:r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acc>
                    <m:r>
                      <a:rPr lang="en-US" sz="22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200" dirty="0"/>
                  <a:t> is the hessian of the normal distribution </a:t>
                </a:r>
                <a:br>
                  <a:rPr lang="en-US" dirty="0"/>
                </a:b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00050" lvl="2" indent="-28575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𝑃𝐷𝐹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: </m:t>
                      </m:r>
                      <m:func>
                        <m:func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9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</m:e>
                      </m:func>
                      <m:r>
                        <a:rPr lang="en-US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sz="19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506"/>
                <a:ext cx="8229600" cy="4530725"/>
              </a:xfrm>
              <a:blipFill>
                <a:blip r:embed="rId2"/>
                <a:stretch>
                  <a:fillRect t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32631-7C5A-4659-A446-088B0FC1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33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TMB Laplace approximation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6932" y="1305207"/>
                <a:ext cx="8129868" cy="4575640"/>
              </a:xfrm>
            </p:spPr>
            <p:txBody>
              <a:bodyPr>
                <a:noAutofit/>
              </a:bodyPr>
              <a:lstStyle/>
              <a:p>
                <a:pPr marL="285750" indent="-285750">
                  <a:buFont typeface="+mj-lt"/>
                  <a:buAutoNum type="arabicPeriod"/>
                </a:pPr>
                <a:r>
                  <a:rPr lang="en-US" sz="2000" dirty="0"/>
                  <a:t>Write joint log-likelihood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in CPP file</a:t>
                </a:r>
              </a:p>
              <a:p>
                <a:pPr marL="285750" lvl="1" indent="-28575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285750" indent="-285750">
                  <a:buFont typeface="+mj-lt"/>
                  <a:buAutoNum type="arabicPeriod"/>
                </a:pPr>
                <a:r>
                  <a:rPr lang="en-US" sz="2000" dirty="0"/>
                  <a:t>Choose values for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and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+mj-lt"/>
                  <a:buAutoNum type="arabicPeriod"/>
                </a:pPr>
                <a:r>
                  <a:rPr lang="en-US" sz="2000" dirty="0"/>
                  <a:t>“Inner optimization” – Optimize random effects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held constant</a:t>
                </a:r>
              </a:p>
              <a:p>
                <a:pPr marL="285750" indent="-28575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285750" indent="-285750">
                  <a:buFont typeface="+mj-lt"/>
                  <a:buAutoNum type="arabicPeriod" startAt="4"/>
                </a:pPr>
                <a:r>
                  <a:rPr lang="en-US" sz="2000" dirty="0"/>
                  <a:t>Calculate Laplace approx. for marginal likelihood of fixed effects</a:t>
                </a:r>
              </a:p>
              <a:p>
                <a:pPr marL="285750" indent="-28575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sz="2000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2000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dirty="0">
                  <a:ea typeface="Cambria Math"/>
                </a:endParaRPr>
              </a:p>
              <a:p>
                <a:pPr marL="285750" lvl="1" indent="-285750"/>
                <a:r>
                  <a:rPr lang="en-US" sz="1800" b="1" dirty="0"/>
                  <a:t>TMB also provides the gradient of the penalized likelihood with respect to fixed effects</a:t>
                </a:r>
              </a:p>
              <a:p>
                <a:pPr marL="285750" indent="-285750">
                  <a:buFont typeface="+mj-lt"/>
                  <a:buAutoNum type="arabicPeriod" startAt="5"/>
                </a:pPr>
                <a:r>
                  <a:rPr lang="en-US" sz="2000" dirty="0"/>
                  <a:t>“Outer optimization” – Repeat steps 2-3</a:t>
                </a:r>
              </a:p>
              <a:p>
                <a:pPr marL="285750" lvl="1" indent="-285750"/>
                <a:r>
                  <a:rPr lang="en-US" sz="1800" dirty="0"/>
                  <a:t>Outer optimization is done in R using the function value and gradient provided by TMB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6932" y="1305207"/>
                <a:ext cx="8129868" cy="4575640"/>
              </a:xfrm>
              <a:blipFill>
                <a:blip r:embed="rId2"/>
                <a:stretch>
                  <a:fillRect t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B62CE-0F44-4608-B2A2-1B0DEE46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42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A800-B77B-46DA-A34B-E652977E1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in TMB: what you need to know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3FCBE-981D-4BCC-97F2-9D8DE03C89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8303"/>
                <a:ext cx="8229600" cy="453072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The math is complicated, but TMB does it for us</a:t>
                </a:r>
              </a:p>
              <a:p>
                <a:r>
                  <a:rPr lang="en-US" dirty="0"/>
                  <a:t>We write the joint NLL in two pieces: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𝑙𝑜𝑔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𝑙𝑜𝑔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TMB integrates the random effects (ɛ) via the LA</a:t>
                </a:r>
              </a:p>
              <a:p>
                <a:r>
                  <a:rPr lang="en-US" dirty="0"/>
                  <a:t>This integration is difficult, but without it we cannot fit model</a:t>
                </a:r>
              </a:p>
              <a:p>
                <a:r>
                  <a:rPr lang="en-US" dirty="0"/>
                  <a:t>Tell TMB which parameters are “random” in R</a:t>
                </a:r>
              </a:p>
              <a:p>
                <a:r>
                  <a:rPr lang="en-US" dirty="0"/>
                  <a:t>Optimization will have “inner” and “outer” steps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3FCBE-981D-4BCC-97F2-9D8DE03C89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8303"/>
                <a:ext cx="8229600" cy="4530725"/>
              </a:xfrm>
              <a:blipFill>
                <a:blip r:embed="rId2"/>
                <a:stretch>
                  <a:fillRect l="-444" t="-1346" r="-741" b="-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72C4C-1316-49F1-A2FA-C8031C8A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D5BBC-314D-4620-9BEA-5F349884AB76}"/>
              </a:ext>
            </a:extLst>
          </p:cNvPr>
          <p:cNvSpPr txBox="1"/>
          <p:nvPr/>
        </p:nvSpPr>
        <p:spPr>
          <a:xfrm>
            <a:off x="2294964" y="2840922"/>
            <a:ext cx="20170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Likelihood of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5B4C7-8F75-41E3-9C85-6CF8A2F37905}"/>
              </a:ext>
            </a:extLst>
          </p:cNvPr>
          <p:cNvSpPr txBox="1"/>
          <p:nvPr/>
        </p:nvSpPr>
        <p:spPr>
          <a:xfrm>
            <a:off x="5109882" y="2840923"/>
            <a:ext cx="3274829" cy="369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Probability of random effects</a:t>
            </a:r>
          </a:p>
        </p:txBody>
      </p:sp>
    </p:spTree>
    <p:extLst>
      <p:ext uri="{BB962C8B-B14F-4D97-AF65-F5344CB8AC3E}">
        <p14:creationId xmlns:p14="http://schemas.microsoft.com/office/powerpoint/2010/main" val="3623827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B27C-B500-4249-BDD1-FB316321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52DBE-1A9B-4D8E-92DF-20F206D3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Previously we tried to minimize the joint likelihood.</a:t>
            </a:r>
          </a:p>
          <a:p>
            <a:r>
              <a:rPr lang="en-US" dirty="0"/>
              <a:t>How do we tell TMB to integrate out the random effects (D) and thus return the marginal NLL?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MakeADFun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(data=data, parameters=pars, random="D")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1  value: 29.34683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0.95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ustep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1 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2  value: 29.34683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4.305564e-05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ustep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1 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3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8.970602e-14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29.6912</a:t>
            </a:r>
          </a:p>
          <a:p>
            <a:r>
              <a:rPr lang="en-US" dirty="0"/>
              <a:t>Here we see the “inner” loop optimization.</a:t>
            </a:r>
          </a:p>
          <a:p>
            <a:r>
              <a:rPr lang="en-US" dirty="0"/>
              <a:t>The result is the marginal NLL!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8AA2E-E524-40CA-BFCA-358F35F2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B4954-FD4E-4C60-B9F3-8D111F48C541}"/>
              </a:ext>
            </a:extLst>
          </p:cNvPr>
          <p:cNvSpPr txBox="1"/>
          <p:nvPr/>
        </p:nvSpPr>
        <p:spPr>
          <a:xfrm>
            <a:off x="5648599" y="3244334"/>
            <a:ext cx="140349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8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1A03-35D8-4B3E-A633-5F2A589C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from yesterday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18FAD-6D56-4FDA-B8E0-55D2FA1AE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pass data and parameters into the TMB object and it returns the NLL</a:t>
            </a:r>
          </a:p>
          <a:p>
            <a:r>
              <a:rPr lang="en-US" dirty="0"/>
              <a:t>From this, we can fit the model and calculate uncertainty estimates in several ways</a:t>
            </a:r>
          </a:p>
          <a:p>
            <a:r>
              <a:rPr lang="en-US" dirty="0"/>
              <a:t>Typically we use asymptotic approximations and the Delta method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911B9-6227-4DF4-B220-5AE84389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0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B27C-B500-4249-BDD1-FB316321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52DBE-1A9B-4D8E-92DF-20F206D3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about the gradient?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1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8.970602e-14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outer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 2.033172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[1]  2.0331719 -0.2137577</a:t>
            </a:r>
          </a:p>
          <a:p>
            <a:r>
              <a:rPr lang="en-US" dirty="0"/>
              <a:t>Again we see the inner loop </a:t>
            </a:r>
            <a:r>
              <a:rPr lang="en-US" dirty="0" err="1"/>
              <a:t>mgc</a:t>
            </a:r>
            <a:r>
              <a:rPr lang="en-US" dirty="0"/>
              <a:t> (small) and the outer </a:t>
            </a:r>
            <a:r>
              <a:rPr lang="en-US" dirty="0" err="1"/>
              <a:t>mgc</a:t>
            </a:r>
            <a:r>
              <a:rPr lang="en-US" dirty="0"/>
              <a:t> (big – we haven’t optimized yet)</a:t>
            </a:r>
          </a:p>
          <a:p>
            <a:r>
              <a:rPr lang="en-US" dirty="0"/>
              <a:t>Note: there are only two gradients. What about gradients for random effects? They are gone – integrated out! </a:t>
            </a:r>
          </a:p>
          <a:p>
            <a:r>
              <a:rPr lang="en-US" u="sng" dirty="0"/>
              <a:t>TMB differentiated the marginal NLL </a:t>
            </a:r>
            <a:r>
              <a:rPr lang="en-US" dirty="0"/>
              <a:t>(!!!!!)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8AA2E-E524-40CA-BFCA-358F35F2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492D6D-4393-493E-982A-00FC54AB1AEE}"/>
              </a:ext>
            </a:extLst>
          </p:cNvPr>
          <p:cNvGrpSpPr/>
          <p:nvPr/>
        </p:nvGrpSpPr>
        <p:grpSpPr>
          <a:xfrm>
            <a:off x="5548435" y="1530351"/>
            <a:ext cx="1386336" cy="1458011"/>
            <a:chOff x="5916322" y="4051311"/>
            <a:chExt cx="2438407" cy="2564474"/>
          </a:xfrm>
        </p:grpSpPr>
        <p:pic>
          <p:nvPicPr>
            <p:cNvPr id="6" name="Picture 4" descr="Image result for thor hammer">
              <a:extLst>
                <a:ext uri="{FF2B5EF4-FFF2-40B4-BE49-F238E27FC236}">
                  <a16:creationId xmlns:a16="http://schemas.microsoft.com/office/drawing/2014/main" id="{2E695CB8-E7D7-4BDB-B129-C5AD2F79E8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37" r="17062"/>
            <a:stretch/>
          </p:blipFill>
          <p:spPr bwMode="auto">
            <a:xfrm>
              <a:off x="5948413" y="4051311"/>
              <a:ext cx="2406316" cy="2512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A8C15A-6962-4626-AC5A-CD6EB8E6AE22}"/>
                </a:ext>
              </a:extLst>
            </p:cNvPr>
            <p:cNvSpPr txBox="1"/>
            <p:nvPr/>
          </p:nvSpPr>
          <p:spPr>
            <a:xfrm>
              <a:off x="5916322" y="6155643"/>
              <a:ext cx="2229596" cy="460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</a:rPr>
                <a:t>www.vix.com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AE10BFC-6448-48FA-83E0-3021A24A4747}"/>
              </a:ext>
            </a:extLst>
          </p:cNvPr>
          <p:cNvGrpSpPr/>
          <p:nvPr/>
        </p:nvGrpSpPr>
        <p:grpSpPr>
          <a:xfrm>
            <a:off x="7318709" y="1530351"/>
            <a:ext cx="1368091" cy="1465061"/>
            <a:chOff x="5948413" y="4051311"/>
            <a:chExt cx="2406316" cy="2576874"/>
          </a:xfrm>
        </p:grpSpPr>
        <p:pic>
          <p:nvPicPr>
            <p:cNvPr id="9" name="Picture 4" descr="Image result for thor hammer">
              <a:extLst>
                <a:ext uri="{FF2B5EF4-FFF2-40B4-BE49-F238E27FC236}">
                  <a16:creationId xmlns:a16="http://schemas.microsoft.com/office/drawing/2014/main" id="{CA6A0245-8DAA-4891-A4F8-83B2EAF436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37" r="17062"/>
            <a:stretch/>
          </p:blipFill>
          <p:spPr bwMode="auto">
            <a:xfrm>
              <a:off x="5948413" y="4051311"/>
              <a:ext cx="2406316" cy="2512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E2234B-CB30-4612-95B8-5F37945ABAEA}"/>
                </a:ext>
              </a:extLst>
            </p:cNvPr>
            <p:cNvSpPr txBox="1"/>
            <p:nvPr/>
          </p:nvSpPr>
          <p:spPr>
            <a:xfrm>
              <a:off x="6066373" y="6168043"/>
              <a:ext cx="1944951" cy="460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</a:rPr>
                <a:t>www.vix.com</a:t>
              </a:r>
            </a:p>
          </p:txBody>
        </p:sp>
      </p:grpSp>
      <p:pic>
        <p:nvPicPr>
          <p:cNvPr id="17" name="Picture 16" descr="A picture containing music&#10;&#10;Description generated with high confidence">
            <a:extLst>
              <a:ext uri="{FF2B5EF4-FFF2-40B4-BE49-F238E27FC236}">
                <a16:creationId xmlns:a16="http://schemas.microsoft.com/office/drawing/2014/main" id="{08FBF827-8FDD-424D-B1D0-0B6E240B4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148" y="489683"/>
            <a:ext cx="2612368" cy="89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8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8D93-DCC8-46AE-94F0-FC27C804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Fit marginal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DAA9C-7716-4BD8-8EFB-0C536A658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out the random effects </a:t>
            </a:r>
          </a:p>
          <a:p>
            <a:r>
              <a:rPr lang="en-US" dirty="0"/>
              <a:t>Re-fit… convergence?</a:t>
            </a:r>
          </a:p>
          <a:p>
            <a:r>
              <a:rPr lang="en-US" dirty="0"/>
              <a:t>Plot likelihood profile for </a:t>
            </a:r>
            <a:r>
              <a:rPr lang="en-US" dirty="0" err="1"/>
              <a:t>logsigma</a:t>
            </a:r>
            <a:r>
              <a:rPr lang="en-US" dirty="0"/>
              <a:t> (hint use </a:t>
            </a:r>
            <a:r>
              <a:rPr lang="en-US" dirty="0" err="1"/>
              <a:t>parm.range</a:t>
            </a:r>
            <a:r>
              <a:rPr lang="en-US" dirty="0"/>
              <a:t>=c(-2,3) in </a:t>
            </a:r>
            <a:r>
              <a:rPr lang="en-US" dirty="0" err="1"/>
              <a:t>tmbprofile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C2AD1-A05E-4D5A-B07F-68036DBB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4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9326"/>
                <a:ext cx="8229600" cy="4530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we integrate out random effects, how do we make predictions?</a:t>
                </a:r>
              </a:p>
              <a:p>
                <a:r>
                  <a:rPr lang="en-US" dirty="0"/>
                  <a:t>Predict random variables </a:t>
                </a:r>
                <a:r>
                  <a:rPr lang="el-GR" dirty="0"/>
                  <a:t>ε</a:t>
                </a:r>
                <a:r>
                  <a:rPr lang="en-US" dirty="0"/>
                  <a:t> via fixed values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is the MLE of fixed effects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 are the “</a:t>
                </a:r>
                <a:r>
                  <a:rPr lang="en-US" b="1" dirty="0"/>
                  <a:t>Empirical Bayes</a:t>
                </a:r>
                <a:r>
                  <a:rPr lang="en-US" dirty="0"/>
                  <a:t>” estimates</a:t>
                </a:r>
              </a:p>
              <a:p>
                <a:r>
                  <a:rPr lang="en-US" dirty="0"/>
                  <a:t>Confusing to think about, but remember these are not estimated parameters!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9326"/>
                <a:ext cx="8229600" cy="4530725"/>
              </a:xfrm>
              <a:blipFill>
                <a:blip r:embed="rId2"/>
                <a:stretch>
                  <a:fillRect l="-1704" t="-1750" b="-5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D659A-0162-4AB8-A321-89B4C382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32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D1CD-2DA6-4AF5-9002-1ACADDD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5334"/>
            <a:ext cx="7886700" cy="1325563"/>
          </a:xfrm>
        </p:spPr>
        <p:txBody>
          <a:bodyPr/>
          <a:lstStyle/>
          <a:p>
            <a:r>
              <a:rPr lang="en-US" dirty="0"/>
              <a:t>Important concepts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0B78F3-E1B7-409E-BDFD-488E7FFC3F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43818"/>
                <a:ext cx="7886700" cy="483314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You do not need to know all this math!</a:t>
                </a:r>
              </a:p>
              <a:p>
                <a:r>
                  <a:rPr lang="en-US" dirty="0"/>
                  <a:t>Random effects must be integrated out to create the marginal likelihood</a:t>
                </a:r>
              </a:p>
              <a:p>
                <a:r>
                  <a:rPr lang="en-US" dirty="0"/>
                  <a:t>This integral is </a:t>
                </a:r>
                <a:r>
                  <a:rPr lang="en-US" b="1" dirty="0"/>
                  <a:t>very</a:t>
                </a:r>
                <a:r>
                  <a:rPr lang="en-US" dirty="0"/>
                  <a:t> difficult, and we have to then take derivatives. </a:t>
                </a:r>
              </a:p>
              <a:p>
                <a:r>
                  <a:rPr lang="en-US" dirty="0"/>
                  <a:t>TMB is designed exactly for these calculations with big models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/>
                  <a:t> random effects,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fixed effects)</a:t>
                </a:r>
              </a:p>
              <a:p>
                <a:r>
                  <a:rPr lang="en-US" dirty="0"/>
                  <a:t>TMB automatically detects separability, which reduces runtime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0B78F3-E1B7-409E-BDFD-488E7FFC3F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43818"/>
                <a:ext cx="7886700" cy="4833145"/>
              </a:xfrm>
              <a:blipFill>
                <a:blip r:embed="rId2"/>
                <a:stretch>
                  <a:fillRect l="-618" t="-2648" r="-2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F1D3A-AB7F-4C2E-8CFC-CFEE6E75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91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D1CD-2DA6-4AF5-9002-1ACADDD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5967"/>
            <a:ext cx="7886700" cy="1325563"/>
          </a:xfrm>
        </p:spPr>
        <p:txBody>
          <a:bodyPr/>
          <a:lstStyle/>
          <a:p>
            <a:r>
              <a:rPr lang="en-US" dirty="0"/>
              <a:t>Important concepts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B78F3-E1B7-409E-BDFD-488E7FFC3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3818"/>
            <a:ext cx="7886700" cy="4833145"/>
          </a:xfrm>
        </p:spPr>
        <p:txBody>
          <a:bodyPr>
            <a:normAutofit fontScale="92500"/>
          </a:bodyPr>
          <a:lstStyle/>
          <a:p>
            <a:r>
              <a:rPr lang="en-US" dirty="0"/>
              <a:t>You specify the joint likelihood in the template</a:t>
            </a:r>
          </a:p>
          <a:p>
            <a:r>
              <a:rPr lang="en-US" dirty="0"/>
              <a:t>Declare parameters as “random” when building the object (</a:t>
            </a:r>
            <a:r>
              <a:rPr lang="en-US" b="1" dirty="0"/>
              <a:t>not in the template</a:t>
            </a:r>
            <a:r>
              <a:rPr lang="en-US" dirty="0"/>
              <a:t>)</a:t>
            </a:r>
          </a:p>
          <a:p>
            <a:r>
              <a:rPr lang="en-US" dirty="0"/>
              <a:t>TMB does all the work for you; proceed with fitting and uncertainty estimates as before</a:t>
            </a:r>
          </a:p>
          <a:p>
            <a:r>
              <a:rPr lang="en-US" dirty="0"/>
              <a:t>TMB uses Empirical Bayes to predict the random effects given the fixed effects</a:t>
            </a:r>
          </a:p>
          <a:p>
            <a:r>
              <a:rPr lang="en-US" dirty="0"/>
              <a:t>The LA is an approximation that assumes normality – sometimes this won’t hold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F1D3A-AB7F-4C2E-8CFC-CFEE6E75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56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0678-2641-4F18-A40D-72DF47B7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ABC38-3B73-4F94-AA58-C2325F339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5274"/>
            <a:ext cx="7886700" cy="49116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Full details and math of the LA in</a:t>
            </a:r>
          </a:p>
          <a:p>
            <a:r>
              <a:rPr lang="en-US" dirty="0" err="1"/>
              <a:t>Skaug</a:t>
            </a:r>
            <a:r>
              <a:rPr lang="en-US" dirty="0"/>
              <a:t>, H. J., &amp; Fournier, D. A. (2006). Automatic approximation of the marginal likelihood in non-Gaussian hierarchical models. </a:t>
            </a:r>
            <a:r>
              <a:rPr lang="en-US" i="1" dirty="0"/>
              <a:t>Computational Statistics &amp; Data Analysis, 51(2), 699-709. </a:t>
            </a:r>
            <a:r>
              <a:rPr lang="en-US" i="1" dirty="0" err="1"/>
              <a:t>doi</a:t>
            </a:r>
            <a:r>
              <a:rPr lang="en-US" i="1" dirty="0"/>
              <a:t>: 10.1016/j.csda.2006.03.005</a:t>
            </a:r>
          </a:p>
          <a:p>
            <a:r>
              <a:rPr lang="en-US" dirty="0"/>
              <a:t>Kristensen, K., Nielsen, A., Berg, C. W., </a:t>
            </a:r>
            <a:r>
              <a:rPr lang="en-US" dirty="0" err="1"/>
              <a:t>Skaug</a:t>
            </a:r>
            <a:r>
              <a:rPr lang="en-US" dirty="0"/>
              <a:t>, H., &amp; Bell, B. M. (2016). TMB: Automatic differentiation and Laplace approximation. [automatic differentiation; AD; random effects; latent variables; C++ templates; R]. </a:t>
            </a:r>
            <a:r>
              <a:rPr lang="en-US" i="1" dirty="0"/>
              <a:t>Journal of Statistical Software, 70(5), 21. </a:t>
            </a:r>
            <a:r>
              <a:rPr lang="en-US" i="1" dirty="0" err="1"/>
              <a:t>doi</a:t>
            </a:r>
            <a:r>
              <a:rPr lang="en-US" i="1" dirty="0"/>
              <a:t>: 10.18637/jss.v070.i05</a:t>
            </a:r>
          </a:p>
          <a:p>
            <a:pPr marL="0" indent="0">
              <a:buNone/>
            </a:pPr>
            <a:r>
              <a:rPr lang="en-US" dirty="0"/>
              <a:t>See this paper for working with </a:t>
            </a:r>
            <a:r>
              <a:rPr lang="en-US" dirty="0" err="1"/>
              <a:t>Emprical</a:t>
            </a:r>
            <a:r>
              <a:rPr lang="en-US" dirty="0"/>
              <a:t> Bayes estimates:</a:t>
            </a:r>
          </a:p>
          <a:p>
            <a:r>
              <a:rPr lang="en-US" dirty="0"/>
              <a:t>Thorson, J. T., &amp; Kristensen, K. (2016). Implementing a generic method for bias correction in statistical models using random effects, with spatial and population dynamics examples. </a:t>
            </a:r>
            <a:r>
              <a:rPr lang="en-US" i="1" dirty="0"/>
              <a:t>Fisheries Research, 175, 66-74. </a:t>
            </a:r>
            <a:r>
              <a:rPr lang="en-US" i="1" dirty="0" err="1"/>
              <a:t>doi</a:t>
            </a:r>
            <a:r>
              <a:rPr lang="en-US" i="1" dirty="0"/>
              <a:t>: 10.1016/j.fishres.2015.11.016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22355-DE94-4B02-9AD0-3EB160F7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8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model: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3712-B948-4BB6-80DA-20C80E76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1361"/>
            <a:ext cx="7886700" cy="4382670"/>
          </a:xfrm>
        </p:spPr>
        <p:txBody>
          <a:bodyPr/>
          <a:lstStyle/>
          <a:p>
            <a:r>
              <a:rPr lang="en-US" sz="2800" dirty="0"/>
              <a:t>Class of model with a hierarchical structure</a:t>
            </a:r>
          </a:p>
          <a:p>
            <a:r>
              <a:rPr lang="en-US" sz="2800" dirty="0"/>
              <a:t>Known by other names: </a:t>
            </a:r>
          </a:p>
          <a:p>
            <a:pPr lvl="1"/>
            <a:r>
              <a:rPr lang="en-US" sz="2400" dirty="0"/>
              <a:t>Random effects (mixed effects) models</a:t>
            </a:r>
          </a:p>
          <a:p>
            <a:pPr lvl="1"/>
            <a:r>
              <a:rPr lang="en-US" sz="2400" dirty="0"/>
              <a:t>State-space models</a:t>
            </a:r>
          </a:p>
          <a:p>
            <a:pPr lvl="1"/>
            <a:r>
              <a:rPr lang="en-US" sz="2400" dirty="0"/>
              <a:t>Multi-level models</a:t>
            </a:r>
          </a:p>
          <a:p>
            <a:r>
              <a:rPr lang="en-US" sz="2800" dirty="0"/>
              <a:t>Hierarchies occur naturally: individuals within sites, subpopulations within populations, etc. </a:t>
            </a:r>
          </a:p>
          <a:p>
            <a:r>
              <a:rPr lang="en-US" sz="2800" b="1" dirty="0"/>
              <a:t>Many</a:t>
            </a:r>
            <a:r>
              <a:rPr lang="en-US" sz="2800" dirty="0"/>
              <a:t> ways to think about this class of models, can be conceptually difficult and overwhelming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8C2B7-D83A-4DE3-8D72-2F8B77908725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Royle</a:t>
            </a:r>
            <a:r>
              <a:rPr lang="en-US" dirty="0"/>
              <a:t> and </a:t>
            </a:r>
            <a:r>
              <a:rPr lang="en-US" dirty="0" err="1"/>
              <a:t>Dorazio</a:t>
            </a:r>
            <a:r>
              <a:rPr lang="en-US" dirty="0"/>
              <a:t> 2008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1F221-485F-4C23-B854-DC3A88CB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5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hierarchical models (HM)?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4530725"/>
          </a:xfrm>
        </p:spPr>
        <p:txBody>
          <a:bodyPr/>
          <a:lstStyle/>
          <a:p>
            <a:r>
              <a:rPr lang="en-US" dirty="0"/>
              <a:t>Broad class of models that include random effects</a:t>
            </a:r>
          </a:p>
          <a:p>
            <a:r>
              <a:rPr lang="en-US" sz="3200" dirty="0"/>
              <a:t>Hierarchies occur naturally: individuals within sites, etc. </a:t>
            </a:r>
          </a:p>
          <a:p>
            <a:r>
              <a:rPr lang="en-US" dirty="0"/>
              <a:t>So what are random effects?</a:t>
            </a:r>
          </a:p>
          <a:p>
            <a:pPr lvl="1"/>
            <a:r>
              <a:rPr lang="en-US" dirty="0"/>
              <a:t>An additional source of variation </a:t>
            </a:r>
          </a:p>
          <a:p>
            <a:pPr lvl="1"/>
            <a:r>
              <a:rPr lang="en-US" dirty="0"/>
              <a:t>Typically structured by time, space, site, region, individual, etc.</a:t>
            </a:r>
          </a:p>
          <a:p>
            <a:pPr lvl="1"/>
            <a:r>
              <a:rPr lang="en-US" dirty="0"/>
              <a:t>Typically assumed to be normally distributed, but we estimate (hyper)mean and (hyper)variance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37799-92F0-42C9-BC32-2F27BA70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9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Particularly important in the Bayesian literature (</a:t>
            </a:r>
            <a:r>
              <a:rPr lang="en-US" dirty="0" err="1"/>
              <a:t>Gelman</a:t>
            </a:r>
            <a:r>
              <a:rPr lang="en-US" dirty="0"/>
              <a:t> et al. 2004)</a:t>
            </a:r>
          </a:p>
          <a:p>
            <a:r>
              <a:rPr lang="en-US" dirty="0"/>
              <a:t>Exchangeability suggests:</a:t>
            </a:r>
          </a:p>
          <a:p>
            <a:pPr lvl="1"/>
            <a:r>
              <a:rPr lang="en-US" dirty="0"/>
              <a:t>random effects come from a common grouping</a:t>
            </a:r>
          </a:p>
          <a:p>
            <a:pPr lvl="1"/>
            <a:r>
              <a:rPr lang="en-US" dirty="0"/>
              <a:t>no expected differences in the stochastic process generating the effects </a:t>
            </a:r>
          </a:p>
          <a:p>
            <a:pPr lvl="1"/>
            <a:r>
              <a:rPr lang="en-US" dirty="0"/>
              <a:t>For example 2 wild populations and 1 captive population would NOT be exchangeable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5775C-246C-4240-8D02-0C741C19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4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 related to random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Definitions</a:t>
            </a:r>
          </a:p>
          <a:p>
            <a:pPr lvl="1"/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809311"/>
              </p:ext>
            </p:extLst>
          </p:nvPr>
        </p:nvGraphicFramePr>
        <p:xfrm>
          <a:off x="457200" y="1191249"/>
          <a:ext cx="83820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9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Random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Coefficient that is “exchangeable”</a:t>
                      </a:r>
                      <a:r>
                        <a:rPr lang="en-US" sz="2400" baseline="0" dirty="0"/>
                        <a:t> with one or more other coefficients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Hyperdistribution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Distribution for random effects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Exchangeable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 information is available to distinguish</a:t>
                      </a:r>
                      <a:r>
                        <a:rPr lang="en-US" sz="2400" baseline="0" dirty="0"/>
                        <a:t> between residual variability in random effects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Fixed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Coefficient</a:t>
                      </a:r>
                      <a:r>
                        <a:rPr lang="en-US" sz="2400" baseline="0" dirty="0"/>
                        <a:t> that is not exchangeable with others, and which hence is estimated without a </a:t>
                      </a:r>
                      <a:r>
                        <a:rPr lang="en-US" sz="2400" baseline="0" dirty="0" err="1"/>
                        <a:t>hyperdistribution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Mixed-effect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Model</a:t>
                      </a:r>
                      <a:r>
                        <a:rPr lang="en-US" sz="2400" baseline="0" dirty="0"/>
                        <a:t> with both fixed and random effects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FFAEA-622E-4CA2-8209-069A88AF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6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E29E7-39DF-4344-A6C6-106194DF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7" y="1876766"/>
            <a:ext cx="6506678" cy="31944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6DB809-D9AA-4615-BB91-602299E0A4B7}"/>
              </a:ext>
            </a:extLst>
          </p:cNvPr>
          <p:cNvSpPr/>
          <p:nvPr/>
        </p:nvSpPr>
        <p:spPr>
          <a:xfrm>
            <a:off x="6593306" y="2998116"/>
            <a:ext cx="2093494" cy="605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Density at 4 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AD29DD-2B6D-4096-BE7F-4ECC343CCC86}"/>
              </a:ext>
            </a:extLst>
          </p:cNvPr>
          <p:cNvSpPr/>
          <p:nvPr/>
        </p:nvSpPr>
        <p:spPr>
          <a:xfrm>
            <a:off x="6468176" y="1524620"/>
            <a:ext cx="1828800" cy="111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Average density and variability among sites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8EDBA-A1B5-4372-B391-6573B6D79D64}"/>
              </a:ext>
            </a:extLst>
          </p:cNvPr>
          <p:cNvSpPr/>
          <p:nvPr/>
        </p:nvSpPr>
        <p:spPr>
          <a:xfrm>
            <a:off x="6829124" y="3939145"/>
            <a:ext cx="1828800" cy="111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Observed counts from 2 surveys at each site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8D46D9-DC08-4167-B98C-D5BE7F63658A}"/>
              </a:ext>
            </a:extLst>
          </p:cNvPr>
          <p:cNvSpPr txBox="1"/>
          <p:nvPr/>
        </p:nvSpPr>
        <p:spPr>
          <a:xfrm>
            <a:off x="559769" y="5301964"/>
            <a:ext cx="8024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site densities are related (dependent)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site densities are not directly observed (latent)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E0E7F2-6F4B-448D-B325-85F2883B7329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Thorson and Minto 2014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8A2666-A9E1-4CBC-BBCF-A9F29A52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2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closely match natural processes</a:t>
            </a:r>
          </a:p>
          <a:p>
            <a:r>
              <a:rPr lang="en-US" dirty="0"/>
              <a:t>Improved scope of inference – apply randomness to a new, unstudied population</a:t>
            </a:r>
          </a:p>
          <a:p>
            <a:r>
              <a:rPr lang="en-US" dirty="0"/>
              <a:t>Borrowing strength – effects not estimated independently but grouped so share information among group</a:t>
            </a:r>
          </a:p>
          <a:p>
            <a:r>
              <a:rPr lang="en-US" dirty="0"/>
              <a:t>Combining information – meta-analysis of repeated studies by grouping studies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96E27-55EF-42C1-972F-427308C2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21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E29E7-39DF-4344-A6C6-106194DF1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13" y="2886563"/>
            <a:ext cx="6506678" cy="31944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8D46D9-DC08-4167-B98C-D5BE7F63658A}"/>
              </a:ext>
            </a:extLst>
          </p:cNvPr>
          <p:cNvSpPr txBox="1"/>
          <p:nvPr/>
        </p:nvSpPr>
        <p:spPr>
          <a:xfrm>
            <a:off x="402267" y="1175213"/>
            <a:ext cx="802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 – Distribution for data </a:t>
            </a:r>
            <a:r>
              <a:rPr lang="en-US" sz="2400" i="1" dirty="0">
                <a:latin typeface="Times New Roman"/>
                <a:cs typeface="Times New Roman"/>
              </a:rPr>
              <a:t>C</a:t>
            </a:r>
            <a:r>
              <a:rPr lang="en-US" sz="2400" i="1" baseline="-25000" dirty="0">
                <a:latin typeface="Times New Roman"/>
                <a:cs typeface="Times New Roman"/>
              </a:rPr>
              <a:t>1</a:t>
            </a:r>
            <a:r>
              <a:rPr lang="en-US" sz="2400" i="1" dirty="0">
                <a:latin typeface="Times New Roman"/>
                <a:cs typeface="Times New Roman"/>
              </a:rPr>
              <a:t>, .. C</a:t>
            </a:r>
            <a:r>
              <a:rPr lang="en-US" sz="2400" i="1" baseline="-25000" dirty="0">
                <a:latin typeface="Times New Roman"/>
                <a:cs typeface="Times New Roman"/>
              </a:rPr>
              <a:t>4</a:t>
            </a:r>
          </a:p>
          <a:p>
            <a:r>
              <a:rPr lang="en-US" sz="2400" dirty="0"/>
              <a:t>Step 2 – Function for expected value</a:t>
            </a:r>
          </a:p>
          <a:p>
            <a:r>
              <a:rPr lang="en-US" sz="2400" dirty="0"/>
              <a:t>Step 3 - Distribution for random effects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E0E7F2-6F4B-448D-B325-85F2883B7329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Thorson and Minto 2014</a:t>
            </a:r>
          </a:p>
        </p:txBody>
      </p:sp>
      <p:graphicFrame>
        <p:nvGraphicFramePr>
          <p:cNvPr id="12" name="Object 29">
            <a:extLst>
              <a:ext uri="{FF2B5EF4-FFF2-40B4-BE49-F238E27FC236}">
                <a16:creationId xmlns:a16="http://schemas.microsoft.com/office/drawing/2014/main" id="{2565FC6C-6B36-4C01-A255-7DF18E1E6E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82842"/>
              </p:ext>
            </p:extLst>
          </p:nvPr>
        </p:nvGraphicFramePr>
        <p:xfrm>
          <a:off x="5985015" y="1140401"/>
          <a:ext cx="2571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Equation" r:id="rId4" imgW="1028520" imgH="203040" progId="Equation.DSMT4">
                  <p:embed/>
                </p:oleObj>
              </mc:Choice>
              <mc:Fallback>
                <p:oleObj name="Equation" r:id="rId4" imgW="1028520" imgH="203040" progId="Equation.DSMT4">
                  <p:embed/>
                  <p:pic>
                    <p:nvPicPr>
                      <p:cNvPr id="12" name="Object 29">
                        <a:extLst>
                          <a:ext uri="{FF2B5EF4-FFF2-40B4-BE49-F238E27FC236}">
                            <a16:creationId xmlns:a16="http://schemas.microsoft.com/office/drawing/2014/main" id="{2565FC6C-6B36-4C01-A255-7DF18E1E6E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5015" y="1140401"/>
                        <a:ext cx="2571750" cy="50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9">
            <a:extLst>
              <a:ext uri="{FF2B5EF4-FFF2-40B4-BE49-F238E27FC236}">
                <a16:creationId xmlns:a16="http://schemas.microsoft.com/office/drawing/2014/main" id="{E790ECA5-7748-4528-B29B-EF5EC3CB78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978175"/>
              </p:ext>
            </p:extLst>
          </p:nvPr>
        </p:nvGraphicFramePr>
        <p:xfrm>
          <a:off x="6063890" y="2091392"/>
          <a:ext cx="2190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Equation" r:id="rId6" imgW="876240" imgH="228600" progId="Equation.DSMT4">
                  <p:embed/>
                </p:oleObj>
              </mc:Choice>
              <mc:Fallback>
                <p:oleObj name="Equation" r:id="rId6" imgW="876240" imgH="228600" progId="Equation.DSMT4">
                  <p:embed/>
                  <p:pic>
                    <p:nvPicPr>
                      <p:cNvPr id="13" name="Object 29">
                        <a:extLst>
                          <a:ext uri="{FF2B5EF4-FFF2-40B4-BE49-F238E27FC236}">
                            <a16:creationId xmlns:a16="http://schemas.microsoft.com/office/drawing/2014/main" id="{E790ECA5-7748-4528-B29B-EF5EC3CB78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3890" y="2091392"/>
                        <a:ext cx="219075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1D7D6F-CE0E-4983-81E1-CD149B2E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9" name="Object 29">
            <a:extLst>
              <a:ext uri="{FF2B5EF4-FFF2-40B4-BE49-F238E27FC236}">
                <a16:creationId xmlns:a16="http://schemas.microsoft.com/office/drawing/2014/main" id="{30C6355C-8B3F-4D9F-A2B2-6CDBF630DE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911301"/>
              </p:ext>
            </p:extLst>
          </p:nvPr>
        </p:nvGraphicFramePr>
        <p:xfrm>
          <a:off x="6683236" y="1544661"/>
          <a:ext cx="1174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Equation" r:id="rId8" imgW="469800" imgH="228600" progId="Equation.DSMT4">
                  <p:embed/>
                </p:oleObj>
              </mc:Choice>
              <mc:Fallback>
                <p:oleObj name="Equation" r:id="rId8" imgW="469800" imgH="228600" progId="Equation.DSMT4">
                  <p:embed/>
                  <p:pic>
                    <p:nvPicPr>
                      <p:cNvPr id="12" name="Object 29">
                        <a:extLst>
                          <a:ext uri="{FF2B5EF4-FFF2-40B4-BE49-F238E27FC236}">
                            <a16:creationId xmlns:a16="http://schemas.microsoft.com/office/drawing/2014/main" id="{2565FC6C-6B36-4C01-A255-7DF18E1E6E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236" y="1544661"/>
                        <a:ext cx="117475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534674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15BE214-B7FF-4208-9CB5-2E54F5C402BE}" vid="{EA62BB02-3E91-4DA8-A3E4-A0AE95166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1428</TotalTime>
  <Words>1732</Words>
  <Application>Microsoft Office PowerPoint</Application>
  <PresentationFormat>On-screen Show (4:3)</PresentationFormat>
  <Paragraphs>226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ＭＳ Ｐゴシック</vt:lpstr>
      <vt:lpstr>Arial</vt:lpstr>
      <vt:lpstr>Calibri</vt:lpstr>
      <vt:lpstr>Calibri Light</vt:lpstr>
      <vt:lpstr>Cambria Math</vt:lpstr>
      <vt:lpstr>Courier New</vt:lpstr>
      <vt:lpstr>Garamond</vt:lpstr>
      <vt:lpstr>Times New Roman</vt:lpstr>
      <vt:lpstr>Wingdings</vt:lpstr>
      <vt:lpstr>Theme1</vt:lpstr>
      <vt:lpstr>Office Theme</vt:lpstr>
      <vt:lpstr>Equation</vt:lpstr>
      <vt:lpstr>MathType 6.0 Equation</vt:lpstr>
      <vt:lpstr>Hierarchical models in TMB</vt:lpstr>
      <vt:lpstr>Recap from yesterday</vt:lpstr>
      <vt:lpstr>Hierarchical model: overview</vt:lpstr>
      <vt:lpstr>What are hierarchical models (HM)?</vt:lpstr>
      <vt:lpstr>Exchangeability</vt:lpstr>
      <vt:lpstr>Vocabulary related to random effects</vt:lpstr>
      <vt:lpstr>Motivating example</vt:lpstr>
      <vt:lpstr>Reasons for HM</vt:lpstr>
      <vt:lpstr>Constructing model</vt:lpstr>
      <vt:lpstr>Hierarchical likelihoods</vt:lpstr>
      <vt:lpstr>Exercise: Hierarchical NLL</vt:lpstr>
      <vt:lpstr>What happened?</vt:lpstr>
      <vt:lpstr>Solution: marginal likelihood</vt:lpstr>
      <vt:lpstr>Estimating the marginal likelihood</vt:lpstr>
      <vt:lpstr>Laplace approximation details I</vt:lpstr>
      <vt:lpstr>Laplace approximation details II</vt:lpstr>
      <vt:lpstr>TMB Laplace approximation steps</vt:lpstr>
      <vt:lpstr>LA in TMB: what you need to know</vt:lpstr>
      <vt:lpstr>Revisiting the example</vt:lpstr>
      <vt:lpstr>Revisiting the example</vt:lpstr>
      <vt:lpstr>Exercise: Fit marginal likelihood</vt:lpstr>
      <vt:lpstr>Predicting random variables</vt:lpstr>
      <vt:lpstr>Important concepts 1</vt:lpstr>
      <vt:lpstr>Important concepts 2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C. MONNAHAN</dc:creator>
  <cp:lastModifiedBy>COLE C. MONNAHAN</cp:lastModifiedBy>
  <cp:revision>146</cp:revision>
  <dcterms:created xsi:type="dcterms:W3CDTF">2017-12-04T14:53:12Z</dcterms:created>
  <dcterms:modified xsi:type="dcterms:W3CDTF">2018-01-17T00:38:27Z</dcterms:modified>
</cp:coreProperties>
</file>