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6"/>
  </p:notesMasterIdLst>
  <p:sldIdLst>
    <p:sldId id="256" r:id="rId3"/>
    <p:sldId id="261" r:id="rId4"/>
    <p:sldId id="264" r:id="rId5"/>
    <p:sldId id="266" r:id="rId6"/>
    <p:sldId id="265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3" r:id="rId23"/>
    <p:sldId id="284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1/18/2018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050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2377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868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102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133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022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1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3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8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2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1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31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7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9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38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Thorson/2016_Spatio-temporal_models" TargetMode="External"/><Relationship Id="rId2" Type="http://schemas.openxmlformats.org/officeDocument/2006/relationships/hyperlink" Target="https://github.com/James-Thorson/VA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rillrudd/LIME/blob/master/src/LIME.cpp" TargetMode="External"/><Relationship Id="rId2" Type="http://schemas.openxmlformats.org/officeDocument/2006/relationships/hyperlink" Target="https://github.com/merrillrudd/L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errillrudd/LIME/blob/master/LIME_examples/LIME_example.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examples/sam.cp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Complex Models in TMB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0ECB6C-A80F-4AFC-B4C3-948B4BD1BC5F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15-19 January, 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979D-2EA8-4D3C-86A7-9A5AF65B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DD77-FEC4-4A90-99B3-73675291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800" dirty="0"/>
              <a:t>R-INLA has a tool to create a grid of cells called a “mesh”</a:t>
            </a:r>
          </a:p>
          <a:p>
            <a:r>
              <a:rPr lang="en-US" sz="2800" dirty="0"/>
              <a:t>Here is an R function that does what we need: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create.spde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=pollock[, c('long',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')],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n_knots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=100,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make.plot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2800" dirty="0"/>
              <a:t>All observations within a cell will have the same random effect. </a:t>
            </a:r>
          </a:p>
          <a:p>
            <a:r>
              <a:rPr lang="en-US" sz="2800" dirty="0"/>
              <a:t>So our random effect vector can be *much* smaller</a:t>
            </a:r>
          </a:p>
          <a:p>
            <a:r>
              <a:rPr lang="en-US" sz="2800" dirty="0"/>
              <a:t>The number of cells is control by </a:t>
            </a:r>
            <a:r>
              <a:rPr lang="en-US" sz="2800" i="1" dirty="0" err="1"/>
              <a:t>n_knots</a:t>
            </a:r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0306-4BA7-45DE-8E9B-9E4D54EA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8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2299-0AA0-4B92-A71C-CBF60375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with 100 “knots”</a:t>
            </a:r>
          </a:p>
        </p:txBody>
      </p:sp>
      <p:pic>
        <p:nvPicPr>
          <p:cNvPr id="6" name="Content Placeholder 5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48DDD2CB-716B-45A2-B152-4F20A3004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2" y="1453221"/>
            <a:ext cx="8580480" cy="49031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E9D4-8C2F-4D02-B523-007D503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2299-0AA0-4B92-A71C-CBF60375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with 200 “knots”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DDD2CB-716B-45A2-B152-4F20A3004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2" y="1453221"/>
            <a:ext cx="8580480" cy="49031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E9D4-8C2F-4D02-B523-007D503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9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A8E7-99AE-4A7C-9F1B-8D6F6156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6560-725B-47D9-BE6A-FCDC0F04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more cells, the better the “resolution” of the mesh, and the better our fits</a:t>
            </a:r>
          </a:p>
          <a:p>
            <a:r>
              <a:rPr lang="en-US" dirty="0"/>
              <a:t>But the model will also take longer to run</a:t>
            </a:r>
          </a:p>
          <a:p>
            <a:r>
              <a:rPr lang="en-US" dirty="0"/>
              <a:t>So generally, we want </a:t>
            </a:r>
            <a:r>
              <a:rPr lang="en-US" i="1" dirty="0" err="1"/>
              <a:t>n_knots</a:t>
            </a:r>
            <a:r>
              <a:rPr lang="en-US" dirty="0"/>
              <a:t> to be as small as possible without affecting our results</a:t>
            </a:r>
          </a:p>
          <a:p>
            <a:r>
              <a:rPr lang="en-US" dirty="0"/>
              <a:t>Note: We can never have more cells than sites</a:t>
            </a:r>
          </a:p>
          <a:p>
            <a:r>
              <a:rPr lang="en-US" dirty="0"/>
              <a:t>Typically, we have thousands of cells, and maybe hundreds of thousands of observations (sites).</a:t>
            </a:r>
          </a:p>
          <a:p>
            <a:r>
              <a:rPr lang="en-US" b="1" dirty="0"/>
              <a:t>TMB will handle this no problem, SPDE works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492F-C807-408B-B4E6-7A0823E8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6C1F-C214-4BBF-9877-AFEC61A7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F351-A6C8-447E-B48F-5D62DD72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SPDE version of the model with different levels of knots</a:t>
            </a:r>
          </a:p>
          <a:p>
            <a:r>
              <a:rPr lang="en-US" dirty="0"/>
              <a:t>Try 100, 200, 300</a:t>
            </a:r>
          </a:p>
          <a:p>
            <a:r>
              <a:rPr lang="en-US" dirty="0"/>
              <a:t>Notice the difference in speed</a:t>
            </a:r>
          </a:p>
          <a:p>
            <a:r>
              <a:rPr lang="en-US" dirty="0"/>
              <a:t>Plot residuals and compare visually vs the first spatial model we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C61E-14F0-45D0-B32E-91A22AD2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AABC-21A7-4F26-9F05-3DF3578D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for spatiotemporal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A32E-A118-42B7-9BF4-D2D865F5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Spatiotemporal (ST) models are currently one of the most popular uses for TMB</a:t>
            </a:r>
          </a:p>
          <a:p>
            <a:r>
              <a:rPr lang="en-US" dirty="0"/>
              <a:t>Many data sets are inherently spatial, and with TMB we can add a spatial component to our analysis relatively easily.</a:t>
            </a:r>
          </a:p>
          <a:p>
            <a:r>
              <a:rPr lang="en-US" dirty="0"/>
              <a:t>It is a </a:t>
            </a:r>
            <a:r>
              <a:rPr lang="en-US" b="1" dirty="0"/>
              <a:t>very complicated</a:t>
            </a:r>
            <a:r>
              <a:rPr lang="en-US" dirty="0"/>
              <a:t> field, this was a </a:t>
            </a:r>
            <a:r>
              <a:rPr lang="en-US" b="1" dirty="0"/>
              <a:t>very brief</a:t>
            </a:r>
            <a:r>
              <a:rPr lang="en-US" dirty="0"/>
              <a:t> introduction to these methods.</a:t>
            </a:r>
          </a:p>
          <a:p>
            <a:r>
              <a:rPr lang="en-US" dirty="0"/>
              <a:t>Possible extensions:</a:t>
            </a:r>
          </a:p>
          <a:p>
            <a:pPr lvl="1"/>
            <a:r>
              <a:rPr lang="en-US" dirty="0"/>
              <a:t>Time (annual deviations): remember we only used 2014</a:t>
            </a:r>
          </a:p>
          <a:p>
            <a:pPr lvl="1"/>
            <a:r>
              <a:rPr lang="en-US" dirty="0"/>
              <a:t>Anisotropy: correlation strength depends on direction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007AC-6FAD-4F9B-B12E-A5976321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28E3-FAD7-4987-8BD3-D88A4167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ST TMB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D88F-9A7A-423B-B671-343F78BD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Jim Thorson (NOAA, USA) is leading the way on developing ST models with TMB</a:t>
            </a:r>
          </a:p>
          <a:p>
            <a:r>
              <a:rPr lang="en-US" dirty="0"/>
              <a:t>See software and list of papers here: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https://github.com/James-Thorson/VAST</a:t>
            </a:r>
            <a:endParaRPr lang="en-US" dirty="0"/>
          </a:p>
          <a:p>
            <a:r>
              <a:rPr lang="en-US" dirty="0"/>
              <a:t>He has free lecture notes, code, and examples from a previous course online: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https://github.com/James-Thorson/2016_Spatio-temporal_models</a:t>
            </a:r>
            <a:endParaRPr lang="en-US" dirty="0"/>
          </a:p>
          <a:p>
            <a:r>
              <a:rPr lang="en-US" dirty="0"/>
              <a:t>Expect an explosion of analyses with these techniques!</a:t>
            </a:r>
          </a:p>
          <a:p>
            <a:r>
              <a:rPr lang="en-US" b="1" dirty="0"/>
              <a:t>TMB is the most flexible, powerful tool for ST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FE01-F64B-48D7-8949-80F0A4C0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128A-3CFF-435E-A149-A5739C0A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assessments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29BE-6417-48DB-B430-42811D12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1044388"/>
            <a:ext cx="8229600" cy="4530725"/>
          </a:xfrm>
        </p:spPr>
        <p:txBody>
          <a:bodyPr/>
          <a:lstStyle/>
          <a:p>
            <a:r>
              <a:rPr lang="en-US" dirty="0"/>
              <a:t>Fisheries stock assessments are population dynamics models used to provide management advice </a:t>
            </a:r>
          </a:p>
          <a:p>
            <a:r>
              <a:rPr lang="en-US" dirty="0"/>
              <a:t>Often age- or size-structured, typically use ADMB.</a:t>
            </a:r>
          </a:p>
          <a:p>
            <a:r>
              <a:rPr lang="en-US" dirty="0"/>
              <a:t>However, TMB is better than ADMB (yes really!)</a:t>
            </a:r>
          </a:p>
          <a:p>
            <a:r>
              <a:rPr lang="en-US" dirty="0"/>
              <a:t>So can we do assessments in TMB?</a:t>
            </a:r>
          </a:p>
          <a:p>
            <a:r>
              <a:rPr lang="en-US" dirty="0"/>
              <a:t>Of course! </a:t>
            </a:r>
          </a:p>
          <a:p>
            <a:r>
              <a:rPr lang="en-US" dirty="0"/>
              <a:t>(But, it will take a long time to recode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18DEF-1734-4D1E-A571-961DE445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D8A4-1360-4DB7-9AE8-6DB23B51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LIME: data limited assessment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6E97D5-CCA5-4EAD-B719-F6C6F1542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Account for time-varying fishing mortality and recruitment </a:t>
            </a:r>
          </a:p>
          <a:p>
            <a:r>
              <a:rPr lang="en-US" dirty="0"/>
              <a:t>Estimate annual fishing mortality, selectivity, and recruitment variation</a:t>
            </a:r>
          </a:p>
          <a:p>
            <a:r>
              <a:rPr lang="en-US" dirty="0"/>
              <a:t>Derivation of random effects for time-varying recruitment </a:t>
            </a:r>
          </a:p>
          <a:p>
            <a:r>
              <a:rPr lang="en-US" dirty="0"/>
              <a:t>Fit to length composition data and/or catch and/or an abundance index time series, if available. </a:t>
            </a:r>
          </a:p>
          <a:p>
            <a:r>
              <a:rPr lang="en-US" dirty="0"/>
              <a:t>Estimate spawning potential ratio reference points or MSY-based reference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03A93-81CF-44D7-A4E9-842A13F4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D0229-871A-4153-83AD-15AA2ABC4143}"/>
              </a:ext>
            </a:extLst>
          </p:cNvPr>
          <p:cNvSpPr txBox="1"/>
          <p:nvPr/>
        </p:nvSpPr>
        <p:spPr>
          <a:xfrm>
            <a:off x="265814" y="6262577"/>
            <a:ext cx="527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Rudd and Thorson (2017)</a:t>
            </a:r>
          </a:p>
        </p:txBody>
      </p:sp>
    </p:spTree>
    <p:extLst>
      <p:ext uri="{BB962C8B-B14F-4D97-AF65-F5344CB8AC3E}">
        <p14:creationId xmlns:p14="http://schemas.microsoft.com/office/powerpoint/2010/main" val="25248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D8A4-1360-4DB7-9AE8-6DB23B51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LIME: data limited assessment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151C4A-C974-4FEE-A200-557103F9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See code at </a:t>
            </a:r>
            <a:r>
              <a:rPr lang="en-US" dirty="0">
                <a:hlinkClick r:id="rId2"/>
              </a:rPr>
              <a:t>https://github.com/merrillrudd/LIME</a:t>
            </a:r>
            <a:endParaRPr lang="en-US" dirty="0"/>
          </a:p>
          <a:p>
            <a:r>
              <a:rPr lang="en-US" dirty="0"/>
              <a:t>[Go through model code]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https://github.com/merrillrudd/LIME/blob/master/src/LIME.cpp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[Look at examples]: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https://github.com/merrillrudd/LIME/blob/master/LIME_examples/LIME_example.R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03A93-81CF-44D7-A4E9-842A13F4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D0229-871A-4153-83AD-15AA2ABC4143}"/>
              </a:ext>
            </a:extLst>
          </p:cNvPr>
          <p:cNvSpPr txBox="1"/>
          <p:nvPr/>
        </p:nvSpPr>
        <p:spPr>
          <a:xfrm>
            <a:off x="265814" y="6262577"/>
            <a:ext cx="527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Rudd and Thorson (2017)</a:t>
            </a:r>
          </a:p>
        </p:txBody>
      </p:sp>
    </p:spTree>
    <p:extLst>
      <p:ext uri="{BB962C8B-B14F-4D97-AF65-F5344CB8AC3E}">
        <p14:creationId xmlns:p14="http://schemas.microsoft.com/office/powerpoint/2010/main" val="1314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1A98-8DB5-4B82-9B2D-292C79EB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Spatiotemporal models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DBBD-FC30-485C-831A-DA9A23C8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3953"/>
            <a:ext cx="7886700" cy="47665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Spatial/Geospatial/Spatiotemporal is a type of model where errors are correlated in space (and time).</a:t>
            </a:r>
          </a:p>
          <a:p>
            <a:r>
              <a:rPr lang="en-US" dirty="0"/>
              <a:t>We had spatial patterns in our residuals for CPUE analysis. That is, the residuals are correlated, so our </a:t>
            </a:r>
            <a:r>
              <a:rPr lang="en-US" i="1" u="sng" dirty="0"/>
              <a:t>IID assumption failed</a:t>
            </a:r>
          </a:p>
          <a:p>
            <a:r>
              <a:rPr lang="en-US" dirty="0"/>
              <a:t>Spatial models use correlated residuals: nearby sites are more similar than distant sites</a:t>
            </a:r>
          </a:p>
          <a:p>
            <a:r>
              <a:rPr lang="en-US" dirty="0"/>
              <a:t>This is </a:t>
            </a:r>
            <a:r>
              <a:rPr lang="en-US" b="1" dirty="0" err="1"/>
              <a:t>Geostatistics</a:t>
            </a:r>
            <a:r>
              <a:rPr lang="en-US" b="1" dirty="0"/>
              <a:t>/Spatiotemporal </a:t>
            </a:r>
            <a:r>
              <a:rPr lang="en-US" dirty="0"/>
              <a:t>modeling, and is a huge literature. (see Thorson &amp; Hendrix course materials)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BD2D7-84F3-464F-95F8-6DE20ECD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6411-6299-4432-AE72-0AE729DA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SAM: State-space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C23A-D1C4-4781-8238-B18CC66B0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code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https://github.com/kaskr/adcomp/blob/master/tmb_examples/sam.cpp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Nielsen and Berg (2014) for more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194B0-2D18-4295-B56B-8F131FB7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C0D1-2434-4D47-AAA0-35BDCB9B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TMB instead of ADMB?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61CE-DA7D-4567-A0C3-B2B79FE9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ADMB cannot easily estimate random effects </a:t>
            </a:r>
          </a:p>
          <a:p>
            <a:r>
              <a:rPr lang="en-US" dirty="0"/>
              <a:t>It has the Laplace Approximation but it is difficult to use</a:t>
            </a:r>
          </a:p>
          <a:p>
            <a:r>
              <a:rPr lang="en-US" dirty="0"/>
              <a:t>Thus, hyper-variances are arbitrarily fixed (</a:t>
            </a:r>
            <a:r>
              <a:rPr lang="en-US" dirty="0" err="1"/>
              <a:t>e..g</a:t>
            </a:r>
            <a:r>
              <a:rPr lang="en-US" dirty="0"/>
              <a:t>, </a:t>
            </a:r>
            <a:r>
              <a:rPr lang="en-US" dirty="0" err="1"/>
              <a:t>sigmaR</a:t>
            </a:r>
            <a:r>
              <a:rPr lang="en-US" dirty="0"/>
              <a:t>=.5) instead of estimated</a:t>
            </a:r>
          </a:p>
          <a:p>
            <a:r>
              <a:rPr lang="en-US" dirty="0"/>
              <a:t>TMB is trivial (random=‘</a:t>
            </a:r>
            <a:r>
              <a:rPr lang="en-US" dirty="0" err="1"/>
              <a:t>recevs</a:t>
            </a:r>
            <a:r>
              <a:rPr lang="en-US" dirty="0"/>
              <a:t>’) to estimate them</a:t>
            </a:r>
          </a:p>
          <a:p>
            <a:r>
              <a:rPr lang="en-US" dirty="0"/>
              <a:t>TMB is faster than ADMB</a:t>
            </a:r>
          </a:p>
          <a:p>
            <a:r>
              <a:rPr lang="en-US" b="1" dirty="0"/>
              <a:t>Expect to see a lot of new TMB assessments in the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53B1-06F7-43DE-A0B3-77002CD6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2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B30F-1B81-402C-B7B8-EFE23986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2890-F58D-4581-8703-E313F658C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Moving beyond GLMMs shows the real power of TMB</a:t>
            </a:r>
          </a:p>
          <a:p>
            <a:r>
              <a:rPr lang="en-US" dirty="0"/>
              <a:t>INLA works great for classes of spatial models</a:t>
            </a:r>
          </a:p>
          <a:p>
            <a:r>
              <a:rPr lang="en-US" dirty="0"/>
              <a:t>ADMB works great for fixed effects models</a:t>
            </a:r>
          </a:p>
          <a:p>
            <a:r>
              <a:rPr lang="en-US" dirty="0"/>
              <a:t>TMB is the best generic tool for complex hierarchical models </a:t>
            </a:r>
          </a:p>
          <a:p>
            <a:r>
              <a:rPr lang="en-US" dirty="0"/>
              <a:t>E.g., we could do a spatiotemporal CPUE standardization </a:t>
            </a:r>
            <a:r>
              <a:rPr lang="en-US" b="1" dirty="0"/>
              <a:t>and</a:t>
            </a:r>
            <a:r>
              <a:rPr lang="en-US" dirty="0"/>
              <a:t> a stock assessment in the </a:t>
            </a:r>
            <a:r>
              <a:rPr lang="en-US" b="1" dirty="0"/>
              <a:t>same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B62DB-CF8C-4633-8FC3-3AA1C85F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3B4B-4410-4394-91CA-E0C8D6DD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2536-F540-4241-BCD1-0600F308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Lindgren, F., Rue, H., &amp; Lindstrom, J. (2011). An explicit link between Gaussian fields and Gaussian Markov random fields: the stochastic partial differential equation approach. </a:t>
            </a:r>
            <a:r>
              <a:rPr lang="en-US" i="1" dirty="0"/>
              <a:t>Journal of the Royal Statistical Society Series B-Statistical Methodology, 73(4), 423-498. </a:t>
            </a:r>
            <a:r>
              <a:rPr lang="en-US" i="1" dirty="0" err="1"/>
              <a:t>doi</a:t>
            </a:r>
            <a:r>
              <a:rPr lang="en-US" i="1" dirty="0"/>
              <a:t>: 10.1111/j.1467-9868.2011.00777.x</a:t>
            </a:r>
          </a:p>
          <a:p>
            <a:r>
              <a:rPr lang="en-US" dirty="0"/>
              <a:t>Lindgren, F., &amp; Rue, H. (2015). Bayesian spatial modelling with R-INLA. </a:t>
            </a:r>
            <a:r>
              <a:rPr lang="en-US" i="1" dirty="0"/>
              <a:t>Journal of Statistical Software, 63(19), 1-25. </a:t>
            </a:r>
          </a:p>
          <a:p>
            <a:r>
              <a:rPr lang="en-US" dirty="0"/>
              <a:t>Rudd, Merrill B., and James T. Thorson. "Accounting for variable recruitment and fishing mortality in length-based stock assessments for data-limited fisheries." </a:t>
            </a:r>
            <a:r>
              <a:rPr lang="en-US" i="1" dirty="0"/>
              <a:t>Canadian Journal of Fisheries and Aquatic Sciences</a:t>
            </a:r>
            <a:r>
              <a:rPr lang="en-US" dirty="0"/>
              <a:t> ja (2017).</a:t>
            </a:r>
          </a:p>
          <a:p>
            <a:r>
              <a:rPr lang="en-US" dirty="0"/>
              <a:t>Nielsen, Anders, and Casper W. Berg. "Estimation of time-varying selectivity in stock assessments using state-space models." </a:t>
            </a:r>
            <a:r>
              <a:rPr lang="en-US" i="1" dirty="0"/>
              <a:t>Fisheries Research</a:t>
            </a:r>
            <a:r>
              <a:rPr lang="en-US" dirty="0"/>
              <a:t> 158 (2014): 96-101.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6299A-AFF4-4302-A156-549FB296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FC5E-7BA8-49B3-A974-17AD2B00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spatial model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00E0-DB57-4722-9212-80ABDB91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site (row of data) has a random effect (</a:t>
            </a:r>
            <a:r>
              <a:rPr lang="en-US" i="1" dirty="0"/>
              <a:t>n</a:t>
            </a:r>
            <a:r>
              <a:rPr lang="en-US" dirty="0"/>
              <a:t>). </a:t>
            </a:r>
          </a:p>
          <a:p>
            <a:r>
              <a:rPr lang="en-US" dirty="0"/>
              <a:t>Then create an </a:t>
            </a:r>
            <a:r>
              <a:rPr lang="en-US" i="1" dirty="0"/>
              <a:t>n x n</a:t>
            </a:r>
            <a:r>
              <a:rPr lang="en-US" dirty="0"/>
              <a:t> matrix of pairwise differences all points are from all others = “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/>
              <a:t>”</a:t>
            </a:r>
          </a:p>
          <a:p>
            <a:r>
              <a:rPr lang="en-US" dirty="0"/>
              <a:t>Then specify a function which relates distance to correlation. From there we can build a covariance matrix: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// Exponentially decaying correlation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(-a*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A1170-DAAA-45DA-BE7C-8E3A39B8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1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FC5E-7BA8-49B3-A974-17AD2B00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spatial model in TMB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000E0-DB57-4722-9212-80ABDB911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Before our random effects were independent so we did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x,mu,sd,true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).sum()</a:t>
                </a:r>
                <a:endParaRPr lang="en-US" dirty="0"/>
              </a:p>
              <a:p>
                <a:r>
                  <a:rPr lang="en-US" dirty="0"/>
                  <a:t>Now we have a multivariate normal likelihood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</a:t>
                </a:r>
                <a:r>
                  <a:rPr lang="en-US"/>
                  <a:t>already constructed </a:t>
                </a:r>
                <a:r>
                  <a:rPr lang="en-US" dirty="0"/>
                  <a:t>the covariance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cov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Which in TMB is:</a:t>
                </a:r>
              </a:p>
              <a:p>
                <a:pPr marL="0" indent="0">
                  <a:buNone/>
                </a:pP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MVNORM_t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&lt;Type&gt; 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neg_log_density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cov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jnll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+=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neg_log_density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(u);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000E0-DB57-4722-9212-80ABDB911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75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A1170-DAAA-45DA-BE7C-8E3A39B8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D497-BAF9-415C-A622-1F23212E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spatial model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4C72-239C-4F97-9C53-F2230F38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few extra parameters associated with the spatial process:</a:t>
            </a:r>
          </a:p>
          <a:p>
            <a:pPr lvl="1"/>
            <a:r>
              <a:rPr lang="en-US" dirty="0"/>
              <a:t>A variance</a:t>
            </a:r>
          </a:p>
          <a:p>
            <a:pPr lvl="1"/>
            <a:r>
              <a:rPr lang="en-US" dirty="0"/>
              <a:t>A decay rate</a:t>
            </a:r>
          </a:p>
          <a:p>
            <a:pPr lvl="1"/>
            <a:r>
              <a:rPr lang="en-US" dirty="0"/>
              <a:t>A vector of random effects</a:t>
            </a:r>
          </a:p>
          <a:p>
            <a:r>
              <a:rPr lang="en-US" dirty="0"/>
              <a:t>Otherwise, we fit as normal.</a:t>
            </a:r>
          </a:p>
          <a:p>
            <a:r>
              <a:rPr lang="en-US" dirty="0"/>
              <a:t>[Demo]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BF2BD-EEE4-4A44-BBC3-33D5E39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CC0C-54A1-4602-906B-682BFFB7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B7E75-1C8E-4CA7-AD9A-21D68C85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3" y="495308"/>
            <a:ext cx="7886701" cy="5533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AB7DB-5479-4F6C-AAAD-9243DC63F862}"/>
              </a:ext>
            </a:extLst>
          </p:cNvPr>
          <p:cNvSpPr txBox="1"/>
          <p:nvPr/>
        </p:nvSpPr>
        <p:spPr>
          <a:xfrm>
            <a:off x="382773" y="6159436"/>
            <a:ext cx="919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so good: clear spatial autocorrelation. We’ll fix that tomorrow!</a:t>
            </a:r>
          </a:p>
        </p:txBody>
      </p:sp>
    </p:spTree>
    <p:extLst>
      <p:ext uri="{BB962C8B-B14F-4D97-AF65-F5344CB8AC3E}">
        <p14:creationId xmlns:p14="http://schemas.microsoft.com/office/powerpoint/2010/main" val="281519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CC0C-54A1-4602-906B-682BFFB7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B7DB-5479-4F6C-AAAD-9243DC63F862}"/>
              </a:ext>
            </a:extLst>
          </p:cNvPr>
          <p:cNvSpPr txBox="1"/>
          <p:nvPr/>
        </p:nvSpPr>
        <p:spPr>
          <a:xfrm>
            <a:off x="382773" y="6159436"/>
            <a:ext cx="919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Much better: spatial correlation reduced… but still problems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A4FD9-AC7E-4AC5-A759-0680AA9B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851"/>
            <a:ext cx="8989854" cy="52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4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7084-D38E-4873-83D8-89AF0ACD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SPDE approach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A13C-BCD6-4AB6-9FD4-DBFE807E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224"/>
            <a:ext cx="8229600" cy="4530725"/>
          </a:xfrm>
        </p:spPr>
        <p:txBody>
          <a:bodyPr/>
          <a:lstStyle/>
          <a:p>
            <a:r>
              <a:rPr lang="en-US" dirty="0"/>
              <a:t>Notice that our model took some time to run</a:t>
            </a:r>
          </a:p>
          <a:p>
            <a:r>
              <a:rPr lang="en-US" dirty="0"/>
              <a:t>The cause is the covariance matrix is  “dense” – meaning there are no 0 elements</a:t>
            </a:r>
          </a:p>
          <a:p>
            <a:r>
              <a:rPr lang="en-US" dirty="0"/>
              <a:t>In fact, as the # sites grows this will be a problem (we often have &gt;10000 sites).</a:t>
            </a:r>
          </a:p>
          <a:p>
            <a:r>
              <a:rPr lang="en-US" dirty="0"/>
              <a:t>This is by design – all sites have a distance to all others</a:t>
            </a:r>
          </a:p>
          <a:p>
            <a:r>
              <a:rPr lang="en-US" dirty="0"/>
              <a:t>However, this dense matrix slows TMB down (or any other software)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BCD65-DF13-4C73-B956-A24CF479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7084-D38E-4873-83D8-89AF0ACD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SPDE approach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A13C-BCD6-4AB6-9FD4-DBFE807E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800" dirty="0"/>
              <a:t>The solution is found in the </a:t>
            </a:r>
            <a:r>
              <a:rPr lang="en-US" sz="2800" dirty="0" err="1"/>
              <a:t>geostatistics</a:t>
            </a:r>
            <a:r>
              <a:rPr lang="en-US" sz="2800" dirty="0"/>
              <a:t> literature and is known as the “</a:t>
            </a:r>
            <a:r>
              <a:rPr lang="en-US" sz="2800" i="1" dirty="0"/>
              <a:t>Stochastic Partial Differential Equation</a:t>
            </a:r>
            <a:r>
              <a:rPr lang="en-US" sz="2800" dirty="0"/>
              <a:t>” (SPDE) approach</a:t>
            </a:r>
          </a:p>
          <a:p>
            <a:r>
              <a:rPr lang="en-US" sz="2800" dirty="0"/>
              <a:t>Basically, we make our dense </a:t>
            </a:r>
            <a:r>
              <a:rPr lang="en-US" sz="2800" dirty="0" err="1"/>
              <a:t>cov</a:t>
            </a:r>
            <a:r>
              <a:rPr lang="en-US" sz="2800" dirty="0"/>
              <a:t> matrix have 0’s (sparse) without losing much</a:t>
            </a:r>
          </a:p>
          <a:p>
            <a:r>
              <a:rPr lang="en-US" sz="2800" dirty="0"/>
              <a:t>The math is very complicated, and generally implemented in the INLA framework </a:t>
            </a:r>
            <a:r>
              <a:rPr lang="en-US" sz="2000" dirty="0"/>
              <a:t>(Lindgren &amp; Lindstrom 2011; Lindgren &amp; Rue 2015)</a:t>
            </a:r>
          </a:p>
          <a:p>
            <a:r>
              <a:rPr lang="en-US" sz="2800" dirty="0"/>
              <a:t>But of course we can do it with TMB!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BCD65-DF13-4C73-B956-A24CF479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20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1158</TotalTime>
  <Words>1323</Words>
  <Application>Microsoft Office PowerPoint</Application>
  <PresentationFormat>On-screen Show (4:3)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More Complex Models in TMB</vt:lpstr>
      <vt:lpstr>Spatiotemporal models in TMB</vt:lpstr>
      <vt:lpstr>Brief spatial model in TMB</vt:lpstr>
      <vt:lpstr>Brief spatial model in TMB</vt:lpstr>
      <vt:lpstr>Brief spatial model in TMB</vt:lpstr>
      <vt:lpstr>PowerPoint Presentation</vt:lpstr>
      <vt:lpstr>PowerPoint Presentation</vt:lpstr>
      <vt:lpstr>SPDE approach with TMB</vt:lpstr>
      <vt:lpstr>SPDE approach with TMB</vt:lpstr>
      <vt:lpstr>Creating the mesh</vt:lpstr>
      <vt:lpstr>Mesh with 100 “knots”</vt:lpstr>
      <vt:lpstr>Mesh with 200 “knots”</vt:lpstr>
      <vt:lpstr>Effect of cells</vt:lpstr>
      <vt:lpstr>Exercise</vt:lpstr>
      <vt:lpstr>TMB for spatiotemporal models</vt:lpstr>
      <vt:lpstr>Resources for ST TMB models</vt:lpstr>
      <vt:lpstr>Stock assessments with TMB</vt:lpstr>
      <vt:lpstr>LIME: data limited assessment</vt:lpstr>
      <vt:lpstr>LIME: data limited assessment</vt:lpstr>
      <vt:lpstr>SAM: State-space assessment</vt:lpstr>
      <vt:lpstr>Why TMB instead of ADMB?</vt:lpstr>
      <vt:lpstr>Recap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 C. MONNAHAN</cp:lastModifiedBy>
  <cp:revision>137</cp:revision>
  <dcterms:created xsi:type="dcterms:W3CDTF">2017-12-04T14:53:12Z</dcterms:created>
  <dcterms:modified xsi:type="dcterms:W3CDTF">2018-01-18T21:19:19Z</dcterms:modified>
</cp:coreProperties>
</file>