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8"/>
  </p:notesMasterIdLst>
  <p:sldIdLst>
    <p:sldId id="256" r:id="rId3"/>
    <p:sldId id="259" r:id="rId4"/>
    <p:sldId id="258" r:id="rId5"/>
    <p:sldId id="263" r:id="rId6"/>
    <p:sldId id="285" r:id="rId7"/>
    <p:sldId id="288" r:id="rId8"/>
    <p:sldId id="273" r:id="rId9"/>
    <p:sldId id="264" r:id="rId10"/>
    <p:sldId id="270" r:id="rId11"/>
    <p:sldId id="283" r:id="rId12"/>
    <p:sldId id="271" r:id="rId13"/>
    <p:sldId id="272" r:id="rId14"/>
    <p:sldId id="275" r:id="rId15"/>
    <p:sldId id="276" r:id="rId16"/>
    <p:sldId id="277" r:id="rId17"/>
    <p:sldId id="274" r:id="rId18"/>
    <p:sldId id="278" r:id="rId19"/>
    <p:sldId id="280" r:id="rId20"/>
    <p:sldId id="284" r:id="rId21"/>
    <p:sldId id="265" r:id="rId22"/>
    <p:sldId id="286" r:id="rId23"/>
    <p:sldId id="287" r:id="rId24"/>
    <p:sldId id="28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wiki/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kaskr.github.io/adcomp/_book/Simul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19795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journal.github.io/archive/2017/RJ-2017-06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lmmTMB/glmmTM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inla.org/" TargetMode="External"/><Relationship Id="rId2" Type="http://schemas.openxmlformats.org/officeDocument/2006/relationships/hyperlink" Target="https://pbs-assess.github.io/sdmTMB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icesjms/fsw19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HARMa/index.html" TargetMode="External"/><Relationship Id="rId2" Type="http://schemas.openxmlformats.org/officeDocument/2006/relationships/hyperlink" Target="https://link.springer.com/article/10.1007/s10651-017-0372-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askr/TMB_contrib_R/blob/master/TMBhelper/R/TMBAIC.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TMB topics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 smtClean="0"/>
              <a:t>10-14 January, 2022</a:t>
            </a:r>
            <a:endParaRPr lang="en-US" kern="0" dirty="0"/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A63-FB08-4C3F-B9C7-EA904B6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–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7B4-16F6-46C0-9C63-E55A681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364"/>
            <a:ext cx="8229600" cy="4530725"/>
          </a:xfrm>
        </p:spPr>
        <p:txBody>
          <a:bodyPr/>
          <a:lstStyle/>
          <a:p>
            <a:r>
              <a:rPr lang="en-US" dirty="0"/>
              <a:t>Remember that our LM variance was different (biased)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fit a TMB model with REML, we simply declare random </a:t>
            </a:r>
            <a:r>
              <a:rPr lang="en-US" b="1" dirty="0"/>
              <a:t>and fixed</a:t>
            </a:r>
            <a:r>
              <a:rPr lang="en-US" dirty="0"/>
              <a:t> effects as “random” in </a:t>
            </a:r>
            <a:r>
              <a:rPr lang="en-US" dirty="0" err="1"/>
              <a:t>MadeADFun</a:t>
            </a:r>
            <a:endParaRPr lang="en-US" dirty="0"/>
          </a:p>
          <a:p>
            <a:r>
              <a:rPr lang="en-US" dirty="0"/>
              <a:t>Only the variance terms are parameters</a:t>
            </a:r>
          </a:p>
          <a:p>
            <a:r>
              <a:rPr lang="en-US" dirty="0"/>
              <a:t>The estimates will be less biased (better)</a:t>
            </a:r>
          </a:p>
          <a:p>
            <a:r>
              <a:rPr lang="en-US" dirty="0"/>
              <a:t>This is available in </a:t>
            </a:r>
            <a:r>
              <a:rPr lang="en-US" dirty="0" err="1"/>
              <a:t>lmer</a:t>
            </a:r>
            <a:r>
              <a:rPr lang="en-US" dirty="0"/>
              <a:t>, but not </a:t>
            </a:r>
            <a:r>
              <a:rPr lang="en-US" dirty="0" err="1"/>
              <a:t>glmer</a:t>
            </a:r>
            <a:r>
              <a:rPr lang="en-US" dirty="0"/>
              <a:t>.</a:t>
            </a:r>
          </a:p>
          <a:p>
            <a:r>
              <a:rPr lang="en-US" dirty="0"/>
              <a:t>TMB can always do it 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See this demo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6F31-2CC5-49AD-83DB-F86964E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BB8-FD76-4EE4-9F01-9470BA9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04EC-A064-48DB-BD75-A615F3C9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611"/>
            <a:ext cx="8229600" cy="4530725"/>
          </a:xfrm>
        </p:spPr>
        <p:txBody>
          <a:bodyPr/>
          <a:lstStyle/>
          <a:p>
            <a:r>
              <a:rPr lang="en-US" dirty="0"/>
              <a:t>Another popular technique for model selection is cross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Leave random subset of the data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to remaining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the out of sample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a metric of fit</a:t>
            </a:r>
          </a:p>
          <a:p>
            <a:r>
              <a:rPr lang="en-US" dirty="0"/>
              <a:t>Repeat above steps for different versions of the model and see how well they </a:t>
            </a:r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902F-6E2B-4D6C-9FDC-4AE617E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6EC-8248-4028-9ED2-31FC3FE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Until now we have mostly looked at regression analyses (LM, GLM, GLMM)</a:t>
                </a:r>
              </a:p>
              <a:p>
                <a:r>
                  <a:rPr lang="en-US" dirty="0"/>
                  <a:t>Many analyses don’t follow the dependent vs independent variable format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Our data may have a different structure</a:t>
                </a:r>
              </a:p>
              <a:p>
                <a:r>
                  <a:rPr lang="en-US" dirty="0"/>
                  <a:t>We may have multiple data sets – known as an </a:t>
                </a:r>
                <a:r>
                  <a:rPr lang="en-US" i="1" dirty="0"/>
                  <a:t>integrated analysis</a:t>
                </a:r>
                <a:r>
                  <a:rPr lang="en-US" dirty="0"/>
                  <a:t> </a:t>
                </a:r>
                <a:r>
                  <a:rPr lang="en-US" sz="2400" dirty="0"/>
                  <a:t>(Maunder and Punt 2013)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Here is where TMB is the best option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B42-5C0D-4D5C-B04D-F952DA7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F71-B7A1-498B-981D-26BEA64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DFD-9BD2-4FAC-ADD6-7798002E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dirty="0"/>
              <a:t>State-space survival and detection with environmental covariates</a:t>
            </a:r>
          </a:p>
          <a:p>
            <a:r>
              <a:rPr lang="en-US" dirty="0"/>
              <a:t>Data is presence/absence over time</a:t>
            </a:r>
          </a:p>
          <a:p>
            <a:r>
              <a:rPr lang="en-US" dirty="0"/>
              <a:t>This is a complex model, too much to fully explore</a:t>
            </a:r>
          </a:p>
          <a:p>
            <a:r>
              <a:rPr lang="en-US" dirty="0"/>
              <a:t>Instead we will use it to motivate some additional capabilities of TMB</a:t>
            </a:r>
          </a:p>
          <a:p>
            <a:r>
              <a:rPr lang="en-US" dirty="0"/>
              <a:t>There is likely no other software that can fit this model in a maximum likelihood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5B0-3947-4F07-982C-DD2AA8A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1C86-B9B9-4858-8CCF-7229E878E3C0}"/>
              </a:ext>
            </a:extLst>
          </p:cNvPr>
          <p:cNvSpPr txBox="1"/>
          <p:nvPr/>
        </p:nvSpPr>
        <p:spPr>
          <a:xfrm>
            <a:off x="244549" y="6356351"/>
            <a:ext cx="5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14.5 of Korner-</a:t>
            </a:r>
            <a:r>
              <a:rPr lang="en-US" dirty="0" err="1"/>
              <a:t>Nievergelt</a:t>
            </a:r>
            <a:r>
              <a:rPr lang="en-US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40376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4E8-0D02-40A9-B8A7-9E8E614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448-5ED9-4D4A-BFC2-DCADFD62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sets of random effects</a:t>
            </a:r>
          </a:p>
          <a:p>
            <a:r>
              <a:rPr lang="en-US" dirty="0"/>
              <a:t>5 fixed effects, 172 random effects total</a:t>
            </a:r>
          </a:p>
          <a:p>
            <a:r>
              <a:rPr lang="en-US" dirty="0"/>
              <a:t>Probability of never being seen after last observation is difficult to write out analytically</a:t>
            </a:r>
          </a:p>
          <a:p>
            <a:r>
              <a:rPr lang="en-US" dirty="0"/>
              <a:t>But we can solve it recursively backwards</a:t>
            </a:r>
          </a:p>
          <a:p>
            <a:r>
              <a:rPr lang="en-US" dirty="0"/>
              <a:t>(This integrates out a Bernoulli dummy variable – why do we need to do this?)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533C-AE61-4DCC-8498-738A9C48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5EC-A61B-41FA-B7E2-9043633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logic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1D58-A1E9-45AD-89DF-E0D48C1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45"/>
            <a:ext cx="7886700" cy="4571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t=1; t&lt;last(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dirty="0"/>
              <a:t> is inputted as </a:t>
            </a:r>
            <a:r>
              <a:rPr lang="en-US" b="1" dirty="0"/>
              <a:t>data, = </a:t>
            </a:r>
            <a:r>
              <a:rPr lang="en-US" dirty="0"/>
              <a:t>the last year observed</a:t>
            </a:r>
          </a:p>
          <a:p>
            <a:r>
              <a:rPr lang="en-US" dirty="0"/>
              <a:t>Thus, this loop length varies by individual.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(k &gt; 1)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chi(i,k-1) = &lt;code&gt;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 - 1;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/>
              <a:t>This while loop calculates probability never being seen again, backwards!</a:t>
            </a:r>
          </a:p>
          <a:p>
            <a:r>
              <a:rPr lang="en-US" dirty="0"/>
              <a:t>(How would you do this in lme4?)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FD7-8FEE-46DE-9605-D8B181D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788-33A4-466A-AE6C-067453A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on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1287-83D0-44F1-88D1-DB0C80D7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if(CH(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)==1){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log(1-p(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800" dirty="0"/>
              <a:t>Here we apply a different NLL calculation based on the value in the data matrix CH.</a:t>
            </a:r>
          </a:p>
          <a:p>
            <a:r>
              <a:rPr lang="en-US" sz="2800" u="sng" dirty="0"/>
              <a:t>We cannot use </a:t>
            </a:r>
            <a:r>
              <a:rPr lang="en-US" sz="2800" b="1" u="sng" dirty="0"/>
              <a:t>parameters</a:t>
            </a:r>
            <a:r>
              <a:rPr lang="en-US" sz="2800" u="sng" dirty="0"/>
              <a:t> in if statements, because that is not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1327-BC68-4120-8883-B6AAFA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71B-67BB-4F03-AA2C-9B1A6C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TMB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58CD-B710-4B78-A5F7-3E1A3F52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write our own C++ functions to use in the template</a:t>
            </a:r>
          </a:p>
          <a:p>
            <a:r>
              <a:rPr lang="en-US" dirty="0"/>
              <a:t>Put at top of file after #include&lt;TMB&gt;.</a:t>
            </a:r>
            <a:r>
              <a:rPr lang="en-US" dirty="0" err="1"/>
              <a:t>hpp</a:t>
            </a:r>
            <a:endParaRPr lang="en-US" dirty="0"/>
          </a:p>
          <a:p>
            <a:r>
              <a:rPr lang="en-US" dirty="0"/>
              <a:t>For instance, a logistic transformation is needed </a:t>
            </a:r>
            <a:r>
              <a:rPr lang="en-US" dirty="0" smtClean="0"/>
              <a:t>to </a:t>
            </a:r>
            <a:r>
              <a:rPr lang="en-US" dirty="0"/>
              <a:t>ensure a valid probability: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inv_logit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 x){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y= 1/(1+exp(-x));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return(y);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Note both input x and output y are Type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AD1F-9A83-4249-A049-8DC0A31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8E0-619D-4D54-85B9-4B87180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8827-4058-4984-8CB2-ADF697C9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295"/>
            <a:ext cx="7886700" cy="1727200"/>
          </a:xfrm>
        </p:spPr>
        <p:txBody>
          <a:bodyPr>
            <a:normAutofit/>
          </a:bodyPr>
          <a:lstStyle/>
          <a:p>
            <a:r>
              <a:rPr lang="en-US" dirty="0"/>
              <a:t>Can also write our own functions</a:t>
            </a:r>
          </a:p>
          <a:p>
            <a:r>
              <a:rPr lang="en-US" dirty="0"/>
              <a:t>Put them at top of template file (but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2727-D825-4649-99FD-00A6A6CF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BAF6-2BBE-4492-A119-D65086B8301C}"/>
              </a:ext>
            </a:extLst>
          </p:cNvPr>
          <p:cNvSpPr txBox="1"/>
          <p:nvPr/>
        </p:nvSpPr>
        <p:spPr>
          <a:xfrm>
            <a:off x="333374" y="3362325"/>
            <a:ext cx="83534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inverse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gamma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density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template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dinvgauss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x, Type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Type shape,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M_PI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4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GLMM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</a:t>
                </a:r>
                <a:r>
                  <a:rPr lang="en-US" sz="3600" dirty="0" smtClean="0"/>
                  <a:t>model (GLMM)</a:t>
                </a:r>
                <a:endParaRPr lang="en-US" sz="36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 smtClean="0"/>
                  <a:t>=Generalized </a:t>
                </a:r>
                <a:r>
                  <a:rPr lang="en-US" sz="3600" dirty="0"/>
                  <a:t>linear model + mixed </a:t>
                </a:r>
                <a:r>
                  <a:rPr lang="en-US" sz="3600" dirty="0" smtClean="0"/>
                  <a:t>effects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961" r="-51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379-DD91-4756-8289-5BAC855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</a:t>
            </a:r>
            <a:r>
              <a:rPr lang="en-US" dirty="0" smtClean="0"/>
              <a:t>different model 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08A1-1AD0-40ED-93DD-E2A832C3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fit a model with and without a parameter  (for model selection)</a:t>
            </a:r>
          </a:p>
          <a:p>
            <a:r>
              <a:rPr lang="en-US" dirty="0"/>
              <a:t>Do we need 2 templates &amp; 2 parameter lists?</a:t>
            </a:r>
          </a:p>
          <a:p>
            <a:r>
              <a:rPr lang="en-US" dirty="0"/>
              <a:t>If so, that would be very annoying</a:t>
            </a:r>
          </a:p>
          <a:p>
            <a:r>
              <a:rPr lang="en-US" dirty="0"/>
              <a:t>Fortunately we can use the “map” feature to turn off estimation of parameters.</a:t>
            </a:r>
          </a:p>
          <a:p>
            <a:r>
              <a:rPr lang="en-US" dirty="0"/>
              <a:t>The map feature allows a wide range of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CBD6-56FA-43FB-8BBA-BCE02A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75F-27B6-46D4-A559-BC52B7C4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“map”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D9D-1D8A-4E49-9352-33EDFFE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“map” is an argument to </a:t>
            </a:r>
            <a:r>
              <a:rPr lang="en-US" dirty="0" err="1"/>
              <a:t>MakeADFun</a:t>
            </a:r>
            <a:endParaRPr lang="en-US" dirty="0"/>
          </a:p>
          <a:p>
            <a:r>
              <a:rPr lang="en-US" dirty="0"/>
              <a:t>It is a named list of factors:</a:t>
            </a:r>
          </a:p>
          <a:p>
            <a:pPr lvl="1"/>
            <a:r>
              <a:rPr lang="en-US" dirty="0"/>
              <a:t>Names and length match the parameter list</a:t>
            </a:r>
          </a:p>
          <a:p>
            <a:pPr lvl="1"/>
            <a:r>
              <a:rPr lang="en-US" dirty="0"/>
              <a:t>A level of NA means to turn off estimation (fix it)</a:t>
            </a:r>
          </a:p>
          <a:p>
            <a:pPr lvl="1"/>
            <a:r>
              <a:rPr lang="en-US" dirty="0"/>
              <a:t>Vectors elements with the same level are grouped together</a:t>
            </a:r>
          </a:p>
          <a:p>
            <a:r>
              <a:rPr lang="en-US" dirty="0"/>
              <a:t>“Turned off” = stays at initial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list(beta=factor(NA))</a:t>
            </a:r>
            <a:r>
              <a:rPr lang="en-US" dirty="0"/>
              <a:t> – Fixed effect turned off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list(u=factor(c(NA, 1,1,2)) </a:t>
            </a:r>
            <a:r>
              <a:rPr lang="en-US" dirty="0"/>
              <a:t>– Vector where first element is fixed, 2</a:t>
            </a:r>
            <a:r>
              <a:rPr lang="en-US" baseline="30000" dirty="0"/>
              <a:t>nd</a:t>
            </a:r>
            <a:r>
              <a:rPr lang="en-US" dirty="0"/>
              <a:t> two are estimated the same, and last is estimated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C999-1508-4A51-B3D1-DE9F66A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09C-F156-4018-AACB-A422756A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525-6545-44ED-B1D7-EAB26D4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Turning off a parameter. Initialize it at 0, and turn off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factor(NA)</a:t>
            </a:r>
            <a:r>
              <a:rPr lang="en-US" sz="2800" dirty="0"/>
              <a:t>. It has no effect on the model, and does not show up 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Fixing a parameter. Initialize at desired value, then turn off. E.g. a likelihood ratio test, or when assuming a specific value (</a:t>
            </a:r>
            <a:r>
              <a:rPr lang="en-US" sz="2800" i="1" dirty="0"/>
              <a:t>M=0.2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?contrasts</a:t>
            </a:r>
            <a:r>
              <a:rPr lang="en-US" sz="2800" dirty="0"/>
              <a:t>, where a model is confounded between a global mean and levels of a factor. </a:t>
            </a:r>
          </a:p>
          <a:p>
            <a:pPr lvl="1"/>
            <a:r>
              <a:rPr lang="en-US" sz="2400" dirty="0"/>
              <a:t>Typically we set the first one to 0.</a:t>
            </a:r>
          </a:p>
          <a:p>
            <a:pPr lvl="1"/>
            <a:r>
              <a:rPr lang="en-US" sz="2400" dirty="0"/>
              <a:t>This is the default behavior in R </a:t>
            </a:r>
            <a:r>
              <a:rPr lang="en-US" sz="2400" dirty="0" err="1"/>
              <a:t>lm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988A-78C8-405D-995F-69DEA98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103"/>
            <a:ext cx="8229600" cy="4530725"/>
          </a:xfrm>
        </p:spPr>
        <p:txBody>
          <a:bodyPr/>
          <a:lstStyle/>
          <a:p>
            <a:r>
              <a:rPr lang="en-US" sz="2800" dirty="0" smtClean="0"/>
              <a:t>TMB has built-in simulation tools </a:t>
            </a:r>
          </a:p>
          <a:p>
            <a:r>
              <a:rPr lang="en-US" sz="2800" dirty="0">
                <a:hlinkClick r:id="rId2"/>
              </a:rPr>
              <a:t>http://kaskr.github.io/adcomp/_</a:t>
            </a:r>
            <a:r>
              <a:rPr lang="en-US" sz="2800" dirty="0" smtClean="0">
                <a:hlinkClick r:id="rId2"/>
              </a:rPr>
              <a:t>book/Simulation.html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SIMULATE{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mu,sd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REPORT(y);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Useful for simulating new data, simulation residuals, and Laplace accuracy checking</a:t>
            </a:r>
          </a:p>
          <a:p>
            <a:r>
              <a:rPr lang="en-US" sz="2800" dirty="0" smtClean="0"/>
              <a:t>Very flexible and worth exploring when you build your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4FA-3D00-4D6B-B4DF-95D2F93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A8C-0FEA-42B0-B05D-3AE8B90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TMB model can be plugged into the software “Stan” to do Bayesian inference via MCMC</a:t>
            </a:r>
          </a:p>
          <a:p>
            <a:r>
              <a:rPr lang="en-US" dirty="0" smtClean="0"/>
              <a:t>You will need to add priors manually</a:t>
            </a:r>
          </a:p>
          <a:p>
            <a:r>
              <a:rPr lang="en-US" dirty="0" smtClean="0"/>
              <a:t>See details in </a:t>
            </a:r>
            <a:r>
              <a:rPr lang="en-US" dirty="0" err="1" smtClean="0">
                <a:hlinkClick r:id="rId2"/>
              </a:rPr>
              <a:t>Monnahan</a:t>
            </a:r>
            <a:r>
              <a:rPr lang="en-US" dirty="0" smtClean="0">
                <a:hlinkClick r:id="rId2"/>
              </a:rPr>
              <a:t> and </a:t>
            </a:r>
            <a:r>
              <a:rPr lang="en-US" dirty="0" err="1" smtClean="0">
                <a:hlinkClick r:id="rId2"/>
              </a:rPr>
              <a:t>Kristensen</a:t>
            </a:r>
            <a:r>
              <a:rPr lang="en-US" dirty="0" smtClean="0">
                <a:hlinkClick r:id="rId2"/>
              </a:rPr>
              <a:t> (2018)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3B1-D58E-4038-BFFC-739F09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C89-1142-4F47-94F0-AE84AFE9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B42-22A9-4E06-BB6E-78A6E09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Korner-</a:t>
            </a:r>
            <a:r>
              <a:rPr lang="en-US" sz="2000" dirty="0" err="1"/>
              <a:t>Nievergelt</a:t>
            </a:r>
            <a:r>
              <a:rPr lang="en-US" sz="2000" dirty="0"/>
              <a:t>, F., Roth, T., von </a:t>
            </a:r>
            <a:r>
              <a:rPr lang="en-US" sz="2000" dirty="0" err="1"/>
              <a:t>Felten</a:t>
            </a:r>
            <a:r>
              <a:rPr lang="en-US" sz="2000" dirty="0"/>
              <a:t>, S., </a:t>
            </a:r>
            <a:r>
              <a:rPr lang="en-US" sz="2000" dirty="0" err="1"/>
              <a:t>Guélat</a:t>
            </a:r>
            <a:r>
              <a:rPr lang="en-US" sz="2000" dirty="0"/>
              <a:t>, J., </a:t>
            </a:r>
            <a:r>
              <a:rPr lang="en-US" sz="2000" dirty="0" err="1"/>
              <a:t>Almasi</a:t>
            </a:r>
            <a:r>
              <a:rPr lang="en-US" sz="2000" dirty="0"/>
              <a:t>, B., &amp; Korner-</a:t>
            </a:r>
            <a:r>
              <a:rPr lang="en-US" sz="2000" dirty="0" err="1"/>
              <a:t>Nievergelt</a:t>
            </a:r>
            <a:r>
              <a:rPr lang="en-US" sz="2000" dirty="0"/>
              <a:t>, P. (2015). </a:t>
            </a:r>
            <a:r>
              <a:rPr lang="en-US" sz="2000" i="1" dirty="0"/>
              <a:t>Bayesian data analysis in ecology using linear models with R, BUGS, and Stan: including comparisons to frequentist statistics</a:t>
            </a:r>
            <a:r>
              <a:rPr lang="en-US" sz="2000" dirty="0"/>
              <a:t>: Academic Press.</a:t>
            </a:r>
          </a:p>
          <a:p>
            <a:r>
              <a:rPr lang="en-US" sz="2000" dirty="0" err="1"/>
              <a:t>glmmTMB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2"/>
              </a:rPr>
              <a:t>https://rjournal.github.io/archive/2017/RJ-2017-066/index.html</a:t>
            </a:r>
            <a:endParaRPr lang="en-US" sz="1600" dirty="0"/>
          </a:p>
          <a:p>
            <a:pPr lvl="1"/>
            <a:r>
              <a:rPr lang="en-US" sz="1600" dirty="0"/>
              <a:t>https://cran.r-project.org/web/packages/glmmTMB/index.html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CDAF-6952-40FC-B9BD-4F834A6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9EC-6269-453D-AB50-EC20041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AD7B-38D4-4635-B873-D187CD15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peregrine falcons over time</a:t>
            </a:r>
          </a:p>
          <a:p>
            <a:r>
              <a:rPr lang="en-US" dirty="0"/>
              <a:t>Comes from </a:t>
            </a:r>
            <a:r>
              <a:rPr lang="en-US" dirty="0" err="1"/>
              <a:t>Kery</a:t>
            </a:r>
            <a:r>
              <a:rPr lang="en-US" dirty="0"/>
              <a:t> and Schaub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E0E6-D170-4337-8B6C-BBF7BBE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FAC09-192B-410F-A6B7-CD672D49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b="4415"/>
          <a:stretch/>
        </p:blipFill>
        <p:spPr>
          <a:xfrm>
            <a:off x="1541929" y="2800029"/>
            <a:ext cx="5844988" cy="3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F7F-73B6-4A51-B8FC-9E8F9B4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</a:t>
            </a:r>
            <a:r>
              <a:rPr lang="en-US" dirty="0" smtClean="0"/>
              <a:t>with </a:t>
            </a:r>
            <a:r>
              <a:rPr lang="en-US" dirty="0" err="1" smtClean="0"/>
              <a:t>glmmTMB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DD7-EBC3-4984-90B2-294D17E2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0935"/>
            <a:ext cx="8229600" cy="4530725"/>
          </a:xfrm>
        </p:spPr>
        <p:txBody>
          <a:bodyPr/>
          <a:lstStyle/>
          <a:p>
            <a:r>
              <a:rPr lang="en-US" sz="2800" dirty="0" err="1" smtClean="0">
                <a:hlinkClick r:id="rId2"/>
              </a:rPr>
              <a:t>glmmTMB</a:t>
            </a:r>
            <a:r>
              <a:rPr lang="en-US" sz="2800" dirty="0" smtClean="0"/>
              <a:t>: </a:t>
            </a:r>
            <a:r>
              <a:rPr lang="en-US" sz="2800" dirty="0"/>
              <a:t>R package </a:t>
            </a:r>
            <a:r>
              <a:rPr lang="en-US" sz="2800" dirty="0" smtClean="0"/>
              <a:t>for regressions w/ TMB</a:t>
            </a:r>
            <a:endParaRPr lang="en-US" sz="2800" dirty="0"/>
          </a:p>
          <a:p>
            <a:r>
              <a:rPr lang="en-US" sz="2800" dirty="0"/>
              <a:t>We fit it </a:t>
            </a:r>
            <a:r>
              <a:rPr lang="en-US" sz="2800" dirty="0" smtClean="0"/>
              <a:t>with lme4-like syntax:</a:t>
            </a: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cov2 + cov3,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u="sng" dirty="0" smtClean="0"/>
              <a:t>This is a really good option for hierarchical regressions in your work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A8FE-3A71-4BCA-96AF-0D89121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604921"/>
            <a:ext cx="1991032" cy="1267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58627"/>
            <a:ext cx="5857695" cy="16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models with 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258"/>
            <a:ext cx="8229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sdmTMB</a:t>
            </a:r>
            <a:r>
              <a:rPr lang="en-US" dirty="0"/>
              <a:t> </a:t>
            </a:r>
            <a:r>
              <a:rPr lang="en-US" dirty="0" smtClean="0"/>
              <a:t>fits </a:t>
            </a:r>
            <a:r>
              <a:rPr lang="en-US" dirty="0"/>
              <a:t>spatial and spatiotemporal predictive-process GLMMs </a:t>
            </a:r>
            <a:r>
              <a:rPr lang="en-US" dirty="0" smtClean="0"/>
              <a:t>using TMB,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R-INLA</a:t>
            </a:r>
            <a:r>
              <a:rPr lang="en-US" dirty="0"/>
              <a:t>, and Gaussian Markov random fields. One common application is for species distribution models (SDMs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VAST (</a:t>
            </a:r>
            <a:r>
              <a:rPr lang="en-US" dirty="0" smtClean="0">
                <a:hlinkClick r:id="rId4"/>
              </a:rPr>
              <a:t>Thorson and Barnett 2017</a:t>
            </a:r>
            <a:r>
              <a:rPr lang="en-US" dirty="0" smtClean="0"/>
              <a:t>) extends </a:t>
            </a:r>
            <a:r>
              <a:rPr lang="en-US" dirty="0" err="1" smtClean="0"/>
              <a:t>sdmTMB</a:t>
            </a:r>
            <a:r>
              <a:rPr lang="en-US" dirty="0" smtClean="0"/>
              <a:t> to include more options and control, including multivariate responses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VAST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5" y="1205091"/>
            <a:ext cx="6807034" cy="3739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92" y="5161806"/>
            <a:ext cx="6681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10,472 random effects!!.. </a:t>
            </a:r>
          </a:p>
          <a:p>
            <a:r>
              <a:rPr lang="en-US" sz="2800" dirty="0" smtClean="0"/>
              <a:t>Integrated and differentiated easily!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315200" y="4361886"/>
            <a:ext cx="1546860" cy="1599840"/>
            <a:chOff x="5948413" y="4051311"/>
            <a:chExt cx="2406316" cy="2512297"/>
          </a:xfrm>
        </p:grpSpPr>
        <p:pic>
          <p:nvPicPr>
            <p:cNvPr id="9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593-D448-4059-8334-8C56AC13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72168" cy="1139825"/>
          </a:xfrm>
        </p:spPr>
        <p:txBody>
          <a:bodyPr/>
          <a:lstStyle/>
          <a:p>
            <a:r>
              <a:rPr lang="en-US" dirty="0" smtClean="0"/>
              <a:t>Model diagnostics, validation,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877-D8A9-4436-BDCE-E1047431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226574"/>
            <a:ext cx="8229600" cy="4530725"/>
          </a:xfrm>
        </p:spPr>
        <p:txBody>
          <a:bodyPr/>
          <a:lstStyle/>
          <a:p>
            <a:r>
              <a:rPr lang="en-US" dirty="0"/>
              <a:t>Checking model assumptions are met is a key part of an analysis, regardless of the software used</a:t>
            </a:r>
          </a:p>
          <a:p>
            <a:r>
              <a:rPr lang="en-US" dirty="0"/>
              <a:t>Checking residuals vs predicted, vs covariates, etc.</a:t>
            </a:r>
          </a:p>
          <a:p>
            <a:r>
              <a:rPr lang="en-US" dirty="0" smtClean="0"/>
              <a:t>There are two options for residuals:</a:t>
            </a:r>
          </a:p>
          <a:p>
            <a:pPr lvl="1"/>
            <a:r>
              <a:rPr lang="en-US" dirty="0" smtClean="0">
                <a:hlinkClick r:id="rId2"/>
              </a:rPr>
              <a:t>One Step Ahead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?TMB::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oneStepPredict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3"/>
              </a:rPr>
              <a:t>DHARMa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R package:</a:t>
            </a:r>
            <a:endParaRPr lang="en-US" dirty="0" smtClean="0"/>
          </a:p>
          <a:p>
            <a:pPr lvl="1"/>
            <a:r>
              <a:rPr lang="en-US" dirty="0" smtClean="0"/>
              <a:t>I recommend OSA as a starting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8642-F93F-4E51-B4D9-D5A06BC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465-3401-4EFB-A5B8-1CBF88B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TMB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0541"/>
                <a:ext cx="7886700" cy="50093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fixed effects models, we have tools like:</a:t>
                </a:r>
              </a:p>
              <a:p>
                <a:pPr lvl="1"/>
                <a:r>
                  <a:rPr lang="en-US" dirty="0"/>
                  <a:t>Hypothesis testing (fading though)</a:t>
                </a:r>
              </a:p>
              <a:p>
                <a:pPr lvl="1"/>
                <a:r>
                  <a:rPr lang="en-US" dirty="0"/>
                  <a:t>F tests, likelihood ratio tests for nested models</a:t>
                </a:r>
              </a:p>
              <a:p>
                <a:pPr lvl="1"/>
                <a:r>
                  <a:rPr lang="en-US" dirty="0"/>
                  <a:t>AIC, BIC for non-nested models</a:t>
                </a:r>
              </a:p>
              <a:p>
                <a:r>
                  <a:rPr lang="en-US" dirty="0"/>
                  <a:t>We can do these all with TMB</a:t>
                </a:r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p is the number of </a:t>
                </a:r>
                <a:r>
                  <a:rPr lang="en-US" dirty="0" smtClean="0"/>
                  <a:t>parameters</a:t>
                </a:r>
              </a:p>
              <a:p>
                <a:r>
                  <a:rPr lang="en-US" dirty="0"/>
                  <a:t>AIC can be calculated with </a:t>
                </a:r>
                <a:r>
                  <a:rPr lang="en-US" dirty="0">
                    <a:hlinkClick r:id="rId2"/>
                  </a:rPr>
                  <a:t>this function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0541"/>
                <a:ext cx="7886700" cy="5009332"/>
              </a:xfrm>
              <a:blipFill>
                <a:blip r:embed="rId3"/>
                <a:stretch>
                  <a:fillRect l="-618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E749-A3C3-4328-B0A5-54658BA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108-4AD1-4C87-B12A-54DE38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4F-1031-4A70-A9EF-4CD8D5E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We used AIC for </a:t>
            </a:r>
            <a:r>
              <a:rPr lang="en-US" b="1" dirty="0"/>
              <a:t>fixed effects </a:t>
            </a:r>
            <a:r>
              <a:rPr lang="en-US" dirty="0"/>
              <a:t>model selection</a:t>
            </a:r>
          </a:p>
          <a:p>
            <a:r>
              <a:rPr lang="en-US" dirty="0"/>
              <a:t>For </a:t>
            </a:r>
            <a:r>
              <a:rPr lang="en-US" b="1" dirty="0"/>
              <a:t>random effects</a:t>
            </a:r>
            <a:r>
              <a:rPr lang="en-US" dirty="0"/>
              <a:t> structures, it is more complicated</a:t>
            </a:r>
          </a:p>
          <a:p>
            <a:r>
              <a:rPr lang="en-US" dirty="0"/>
              <a:t>(A whole course is necessary I think)</a:t>
            </a:r>
          </a:p>
          <a:p>
            <a:r>
              <a:rPr lang="en-US" dirty="0"/>
              <a:t>We alternate between ML and REML</a:t>
            </a:r>
          </a:p>
          <a:p>
            <a:r>
              <a:rPr lang="en-US" dirty="0"/>
              <a:t>REML=“restricted maximum likelihood”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E651-9E7C-4244-BA9E-A39E311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5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2108</TotalTime>
  <Words>1538</Words>
  <Application>Microsoft Office PowerPoint</Application>
  <PresentationFormat>On-screen Show (4:3)</PresentationFormat>
  <Paragraphs>197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Advanced TMB topics</vt:lpstr>
      <vt:lpstr>GLMM review</vt:lpstr>
      <vt:lpstr>Motivating example</vt:lpstr>
      <vt:lpstr>Fitting with glmmTMB</vt:lpstr>
      <vt:lpstr>Spatial models with TMB</vt:lpstr>
      <vt:lpstr>VAST example</vt:lpstr>
      <vt:lpstr>Model diagnostics, validation, selection</vt:lpstr>
      <vt:lpstr>Model selection with TMB</vt:lpstr>
      <vt:lpstr>Selecting random effects</vt:lpstr>
      <vt:lpstr>Los pasos* de la estimación en modelos con efectos aleatorios en R</vt:lpstr>
      <vt:lpstr>REML – brief introduction</vt:lpstr>
      <vt:lpstr>Cross validation</vt:lpstr>
      <vt:lpstr>Moving beyond regressions</vt:lpstr>
      <vt:lpstr>Bird mark-recapture model</vt:lpstr>
      <vt:lpstr>Bird mark-recapture model</vt:lpstr>
      <vt:lpstr>Advanced control logic in TMB</vt:lpstr>
      <vt:lpstr>If() statements on data</vt:lpstr>
      <vt:lpstr>Custom TMB functions</vt:lpstr>
      <vt:lpstr>Likelihood functions</vt:lpstr>
      <vt:lpstr>Fitting different model versions</vt:lpstr>
      <vt:lpstr>Using the “map” feature</vt:lpstr>
      <vt:lpstr>Common uses for mapping</vt:lpstr>
      <vt:lpstr>Simulation</vt:lpstr>
      <vt:lpstr>Bayesian additions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148</cp:revision>
  <dcterms:created xsi:type="dcterms:W3CDTF">2017-12-04T14:53:12Z</dcterms:created>
  <dcterms:modified xsi:type="dcterms:W3CDTF">2022-01-06T01:07:14Z</dcterms:modified>
</cp:coreProperties>
</file>