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29"/>
  </p:notesMasterIdLst>
  <p:sldIdLst>
    <p:sldId id="256" r:id="rId3"/>
    <p:sldId id="289" r:id="rId4"/>
    <p:sldId id="274" r:id="rId5"/>
    <p:sldId id="275" r:id="rId6"/>
    <p:sldId id="276" r:id="rId7"/>
    <p:sldId id="277" r:id="rId8"/>
    <p:sldId id="288" r:id="rId9"/>
    <p:sldId id="281" r:id="rId10"/>
    <p:sldId id="282" r:id="rId11"/>
    <p:sldId id="283" r:id="rId12"/>
    <p:sldId id="284" r:id="rId13"/>
    <p:sldId id="285" r:id="rId14"/>
    <p:sldId id="278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0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3112"/>
  </p:normalViewPr>
  <p:slideViewPr>
    <p:cSldViewPr snapToGrid="0" snapToObjects="1">
      <p:cViewPr varScale="1">
        <p:scale>
          <a:sx n="107" d="100"/>
          <a:sy n="107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0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9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8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6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1/6/2022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?cites=10635267102903544649&amp;as_sdt=2005&amp;sciodt=0,5&amp;hl=e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Introducci</a:t>
            </a:r>
            <a:r>
              <a:rPr lang="es-CL" dirty="0" err="1"/>
              <a:t>ón</a:t>
            </a:r>
            <a:r>
              <a:rPr lang="es-CL" dirty="0"/>
              <a:t> al Curso</a:t>
            </a:r>
            <a:br>
              <a:rPr lang="es-CL" dirty="0"/>
            </a:br>
            <a:r>
              <a:rPr lang="en-US" sz="3200" dirty="0"/>
              <a:t>10 </a:t>
            </a:r>
            <a:r>
              <a:rPr lang="en-US" sz="3200" dirty="0" err="1"/>
              <a:t>enero</a:t>
            </a:r>
            <a:r>
              <a:rPr lang="en-US" sz="3200" dirty="0"/>
              <a:t> 2022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/>
              <a:t>Ajustando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r>
              <a:rPr lang="en-US" dirty="0"/>
              <a:t> con TMB</a:t>
            </a:r>
          </a:p>
          <a:p>
            <a:r>
              <a:rPr lang="en-US" dirty="0"/>
              <a:t>10-14 </a:t>
            </a:r>
            <a:r>
              <a:rPr lang="en-US" dirty="0" err="1"/>
              <a:t>enero</a:t>
            </a:r>
            <a:r>
              <a:rPr lang="en-US" dirty="0"/>
              <a:t>, 2022 (virtual)</a:t>
            </a:r>
          </a:p>
          <a:p>
            <a:r>
              <a:rPr lang="en-US" dirty="0"/>
              <a:t>Universidad de Concepción, Chile</a:t>
            </a:r>
          </a:p>
          <a:p>
            <a:r>
              <a:rPr lang="en-US" dirty="0"/>
              <a:t>Dr. Cole Monnahan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Salmón</a:t>
            </a:r>
            <a:r>
              <a:rPr lang="en-US" dirty="0"/>
              <a:t> en la Bahía de San Francisco y San Joaquin Delta, California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335411"/>
            <a:ext cx="2895600" cy="237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12991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066800" y="2049411"/>
            <a:ext cx="68580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2049411"/>
            <a:ext cx="350520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32040"/>
            <a:ext cx="2971800" cy="277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1363611"/>
            <a:ext cx="3276600" cy="24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94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/>
              <a:t>Hipótesis</a:t>
            </a:r>
            <a:r>
              <a:rPr lang="en-US" sz="3200" dirty="0"/>
              <a:t> de los </a:t>
            </a:r>
            <a:r>
              <a:rPr lang="en-US" sz="3200" dirty="0" err="1"/>
              <a:t>factores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afectan</a:t>
            </a:r>
            <a:r>
              <a:rPr lang="en-US" sz="3200" dirty="0"/>
              <a:t> </a:t>
            </a:r>
            <a:r>
              <a:rPr lang="en-US" sz="3200" dirty="0" err="1"/>
              <a:t>las</a:t>
            </a:r>
            <a:r>
              <a:rPr lang="en-US" sz="3200" dirty="0"/>
              <a:t> </a:t>
            </a:r>
            <a:r>
              <a:rPr lang="en-US" sz="3200" dirty="0" err="1"/>
              <a:t>poblaciones</a:t>
            </a:r>
            <a:r>
              <a:rPr lang="en-US" sz="3200" dirty="0"/>
              <a:t> de Chinook </a:t>
            </a:r>
            <a:r>
              <a:rPr lang="en-US" sz="3200" dirty="0" err="1"/>
              <a:t>salmón</a:t>
            </a:r>
            <a:endParaRPr lang="en-US" sz="3200" dirty="0"/>
          </a:p>
        </p:txBody>
      </p:sp>
      <p:pic>
        <p:nvPicPr>
          <p:cNvPr id="14339" name="Picture 37" descr="sacmap4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9675" y="1417638"/>
            <a:ext cx="5848350" cy="5334000"/>
          </a:xfrm>
        </p:spPr>
      </p:pic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3429000" y="4876800"/>
            <a:ext cx="711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SLH</a:t>
            </a:r>
          </a:p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UPW</a:t>
            </a:r>
          </a:p>
        </p:txBody>
      </p:sp>
      <p:sp>
        <p:nvSpPr>
          <p:cNvPr id="14341" name="Text Box 13"/>
          <p:cNvSpPr txBox="1">
            <a:spLocks noChangeArrowheads="1"/>
          </p:cNvSpPr>
          <p:nvPr/>
        </p:nvSpPr>
        <p:spPr bwMode="auto">
          <a:xfrm>
            <a:off x="2819400" y="6143625"/>
            <a:ext cx="544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SST</a:t>
            </a:r>
          </a:p>
        </p:txBody>
      </p:sp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1219200" y="5562600"/>
            <a:ext cx="64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PDO</a:t>
            </a:r>
          </a:p>
        </p:txBody>
      </p:sp>
      <p:sp>
        <p:nvSpPr>
          <p:cNvPr id="14343" name="Text Box 15"/>
          <p:cNvSpPr txBox="1">
            <a:spLocks noChangeArrowheads="1"/>
          </p:cNvSpPr>
          <p:nvPr/>
        </p:nvSpPr>
        <p:spPr bwMode="auto">
          <a:xfrm>
            <a:off x="1524000" y="4724400"/>
            <a:ext cx="1007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 dirty="0" err="1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Captura</a:t>
            </a:r>
            <a:endParaRPr lang="en-US" sz="2000" dirty="0">
              <a:solidFill>
                <a:srgbClr val="4C4C4C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4344" name="Text Box 16"/>
          <p:cNvSpPr txBox="1">
            <a:spLocks noChangeArrowheads="1"/>
          </p:cNvSpPr>
          <p:nvPr/>
        </p:nvSpPr>
        <p:spPr bwMode="auto">
          <a:xfrm>
            <a:off x="2819400" y="2819400"/>
            <a:ext cx="14046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457200" eaLnBrk="1" hangingPunct="1"/>
            <a:r>
              <a:rPr lang="en-US" sz="2000" dirty="0" err="1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Mortalidad</a:t>
            </a:r>
            <a:r>
              <a: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  <a:p>
            <a:pPr algn="l" defTabSz="457200" eaLnBrk="1" hangingPunct="1"/>
            <a:r>
              <a:rPr lang="en-US" sz="2000" dirty="0" err="1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en</a:t>
            </a:r>
            <a:r>
              <a: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000" dirty="0" err="1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el</a:t>
            </a:r>
            <a:r>
              <a: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000" dirty="0" err="1">
                <a:solidFill>
                  <a:srgbClr val="4C4C4C"/>
                </a:solidFill>
                <a:latin typeface="Calibri" pitchFamily="34" charset="0"/>
                <a:ea typeface="MS PGothic" pitchFamily="34" charset="-128"/>
              </a:rPr>
              <a:t>río</a:t>
            </a:r>
            <a:endParaRPr lang="en-US" sz="2000" dirty="0">
              <a:solidFill>
                <a:srgbClr val="4C4C4C"/>
              </a:solidFill>
              <a:latin typeface="Calibri" pitchFamily="34" charset="0"/>
              <a:ea typeface="MS PGothic" pitchFamily="34" charset="-128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67200" y="1828800"/>
            <a:ext cx="1974850" cy="400050"/>
            <a:chOff x="2880" y="768"/>
            <a:chExt cx="1244" cy="252"/>
          </a:xfrm>
        </p:grpSpPr>
        <p:sp>
          <p:nvSpPr>
            <p:cNvPr id="14361" name="Text Box 7"/>
            <p:cNvSpPr txBox="1">
              <a:spLocks noChangeArrowheads="1"/>
            </p:cNvSpPr>
            <p:nvPr/>
          </p:nvSpPr>
          <p:spPr bwMode="auto">
            <a:xfrm>
              <a:off x="3168" y="768"/>
              <a:ext cx="9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 dirty="0" err="1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Temperatura</a:t>
              </a:r>
              <a:endPara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4362" name="Line 17"/>
            <p:cNvSpPr>
              <a:spLocks noChangeShapeType="1"/>
            </p:cNvSpPr>
            <p:nvPr/>
          </p:nvSpPr>
          <p:spPr bwMode="auto">
            <a:xfrm flipV="1">
              <a:off x="2880" y="912"/>
              <a:ext cx="288" cy="48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19606" y="2667000"/>
            <a:ext cx="4179891" cy="876300"/>
            <a:chOff x="2976" y="1296"/>
            <a:chExt cx="2633" cy="552"/>
          </a:xfrm>
        </p:grpSpPr>
        <p:sp>
          <p:nvSpPr>
            <p:cNvPr id="14356" name="Text Box 9"/>
            <p:cNvSpPr txBox="1">
              <a:spLocks noChangeArrowheads="1"/>
            </p:cNvSpPr>
            <p:nvPr/>
          </p:nvSpPr>
          <p:spPr bwMode="auto">
            <a:xfrm>
              <a:off x="4176" y="1402"/>
              <a:ext cx="143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 dirty="0" err="1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Flujo</a:t>
              </a:r>
              <a:r>
                <a:rPr lang="en-US" sz="2000" dirty="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 Min </a:t>
              </a:r>
              <a:r>
                <a:rPr lang="en-US" sz="2000" dirty="0" err="1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Promedio</a:t>
              </a:r>
              <a:endPara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endParaRPr>
            </a:p>
            <a:p>
              <a:pPr algn="l" defTabSz="457200" eaLnBrk="1" hangingPunct="1"/>
              <a:r>
                <a:rPr lang="en-US" sz="2000" dirty="0" err="1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Flujo</a:t>
              </a:r>
              <a:r>
                <a:rPr lang="en-US" sz="2000" dirty="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 Max </a:t>
              </a:r>
              <a:r>
                <a:rPr lang="en-US" sz="2000" dirty="0" err="1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Promedio</a:t>
              </a:r>
              <a:endParaRPr lang="en-US" sz="2000" dirty="0">
                <a:solidFill>
                  <a:srgbClr val="4C4C4C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3456" y="1402"/>
              <a:ext cx="720" cy="24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>
              <a:off x="2976" y="1296"/>
              <a:ext cx="480" cy="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>
              <a:off x="2976" y="1584"/>
              <a:ext cx="480" cy="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3456" y="1296"/>
              <a:ext cx="0" cy="288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181600" y="3592513"/>
            <a:ext cx="2420938" cy="708025"/>
            <a:chOff x="3264" y="2417"/>
            <a:chExt cx="1525" cy="446"/>
          </a:xfrm>
        </p:grpSpPr>
        <p:sp>
          <p:nvSpPr>
            <p:cNvPr id="14354" name="Text Box 10"/>
            <p:cNvSpPr txBox="1">
              <a:spLocks noChangeArrowheads="1"/>
            </p:cNvSpPr>
            <p:nvPr/>
          </p:nvSpPr>
          <p:spPr bwMode="auto">
            <a:xfrm>
              <a:off x="3792" y="2417"/>
              <a:ext cx="99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 dirty="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DCC % Open</a:t>
              </a:r>
            </a:p>
            <a:p>
              <a:pPr algn="l" defTabSz="457200" eaLnBrk="1" hangingPunct="1"/>
              <a:r>
                <a:rPr lang="en-US" sz="2000" dirty="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Yolo flow &gt;2K</a:t>
              </a:r>
            </a:p>
          </p:txBody>
        </p:sp>
        <p:sp>
          <p:nvSpPr>
            <p:cNvPr id="14355" name="Line 25"/>
            <p:cNvSpPr>
              <a:spLocks noChangeShapeType="1"/>
            </p:cNvSpPr>
            <p:nvPr/>
          </p:nvSpPr>
          <p:spPr bwMode="auto">
            <a:xfrm>
              <a:off x="3264" y="2496"/>
              <a:ext cx="528" cy="144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267200" y="4648200"/>
            <a:ext cx="1417638" cy="781050"/>
            <a:chOff x="2880" y="2544"/>
            <a:chExt cx="893" cy="492"/>
          </a:xfrm>
        </p:grpSpPr>
        <p:sp>
          <p:nvSpPr>
            <p:cNvPr id="14352" name="Text Box 11"/>
            <p:cNvSpPr txBox="1">
              <a:spLocks noChangeArrowheads="1"/>
            </p:cNvSpPr>
            <p:nvPr/>
          </p:nvSpPr>
          <p:spPr bwMode="auto">
            <a:xfrm>
              <a:off x="2976" y="2784"/>
              <a:ext cx="7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defTabSz="457200" eaLnBrk="1" hangingPunct="1"/>
              <a:r>
                <a:rPr lang="en-US" sz="2000">
                  <a:solidFill>
                    <a:srgbClr val="4C4C4C"/>
                  </a:solidFill>
                  <a:latin typeface="Calibri" pitchFamily="34" charset="0"/>
                  <a:ea typeface="MS PGothic" pitchFamily="34" charset="-128"/>
                </a:rPr>
                <a:t>Bass CPUE</a:t>
              </a:r>
            </a:p>
          </p:txBody>
        </p:sp>
        <p:sp>
          <p:nvSpPr>
            <p:cNvPr id="14353" name="Line 27"/>
            <p:cNvSpPr>
              <a:spLocks noChangeShapeType="1"/>
            </p:cNvSpPr>
            <p:nvPr/>
          </p:nvSpPr>
          <p:spPr bwMode="auto">
            <a:xfrm>
              <a:off x="2880" y="2544"/>
              <a:ext cx="192" cy="240"/>
            </a:xfrm>
            <a:prstGeom prst="line">
              <a:avLst/>
            </a:prstGeom>
            <a:noFill/>
            <a:ln w="28575">
              <a:solidFill>
                <a:srgbClr val="4C4C4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9" name="Line 21"/>
          <p:cNvSpPr>
            <a:spLocks noChangeShapeType="1"/>
          </p:cNvSpPr>
          <p:nvPr/>
        </p:nvSpPr>
        <p:spPr bwMode="auto">
          <a:xfrm>
            <a:off x="4457700" y="3216275"/>
            <a:ext cx="723900" cy="0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22"/>
          <p:cNvSpPr>
            <a:spLocks noChangeShapeType="1"/>
          </p:cNvSpPr>
          <p:nvPr/>
        </p:nvSpPr>
        <p:spPr bwMode="auto">
          <a:xfrm>
            <a:off x="4800600" y="4419600"/>
            <a:ext cx="381000" cy="0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23"/>
          <p:cNvSpPr>
            <a:spLocks noChangeShapeType="1"/>
          </p:cNvSpPr>
          <p:nvPr/>
        </p:nvSpPr>
        <p:spPr bwMode="auto">
          <a:xfrm>
            <a:off x="5181600" y="3216275"/>
            <a:ext cx="0" cy="1203325"/>
          </a:xfrm>
          <a:prstGeom prst="line">
            <a:avLst/>
          </a:prstGeom>
          <a:noFill/>
          <a:ln w="28575">
            <a:solidFill>
              <a:srgbClr val="4C4C4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Ballenas </a:t>
            </a:r>
            <a:r>
              <a:rPr lang="en-US" dirty="0" err="1"/>
              <a:t>jorobadas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bahía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Glacier, Alaska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295400" y="1752600"/>
            <a:ext cx="3835876" cy="206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lacier Bay Landsat Imag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86" y="3811433"/>
            <a:ext cx="3453990" cy="2672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309587" y="1809750"/>
            <a:ext cx="367699" cy="4674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lide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68" y="1600200"/>
            <a:ext cx="3581400" cy="26860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410200" y="4207674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Scott </a:t>
            </a:r>
            <a:r>
              <a:rPr lang="en-US" dirty="0" err="1"/>
              <a:t>Gende</a:t>
            </a:r>
            <a:r>
              <a:rPr lang="en-US" dirty="0"/>
              <a:t>, NPS</a:t>
            </a:r>
          </a:p>
        </p:txBody>
      </p:sp>
    </p:spTree>
    <p:extLst>
      <p:ext uri="{BB962C8B-B14F-4D97-AF65-F5344CB8AC3E}">
        <p14:creationId xmlns:p14="http://schemas.microsoft.com/office/powerpoint/2010/main" val="393293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297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Experiencia</a:t>
            </a:r>
            <a:r>
              <a:rPr lang="en-US" dirty="0"/>
              <a:t> &amp; </a:t>
            </a:r>
            <a:r>
              <a:rPr lang="en-US" dirty="0" err="1"/>
              <a:t>Interés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con lo </a:t>
            </a:r>
            <a:r>
              <a:rPr lang="en-US" dirty="0" err="1"/>
              <a:t>aprendido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¿Que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R y ADMB?</a:t>
            </a:r>
          </a:p>
        </p:txBody>
      </p:sp>
    </p:spTree>
    <p:extLst>
      <p:ext uri="{BB962C8B-B14F-4D97-AF65-F5344CB8AC3E}">
        <p14:creationId xmlns:p14="http://schemas.microsoft.com/office/powerpoint/2010/main" val="318458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92F-EA88-4CF7-9069-CBDF9447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034A-6C7D-489B-B474-A9E452B6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806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Ganar</a:t>
            </a:r>
            <a:r>
              <a:rPr lang="en-US" dirty="0"/>
              <a:t> </a:t>
            </a:r>
            <a:r>
              <a:rPr lang="en-US" dirty="0" err="1"/>
              <a:t>confianza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optimización</a:t>
            </a:r>
            <a:r>
              <a:rPr lang="en-US" dirty="0"/>
              <a:t> </a:t>
            </a:r>
            <a:r>
              <a:rPr lang="en-US" dirty="0" err="1"/>
              <a:t>numérica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Construir</a:t>
            </a:r>
            <a:r>
              <a:rPr lang="en-US" dirty="0"/>
              <a:t>, </a:t>
            </a:r>
            <a:r>
              <a:rPr lang="en-US" dirty="0" err="1"/>
              <a:t>probar</a:t>
            </a:r>
            <a:r>
              <a:rPr lang="en-US" dirty="0"/>
              <a:t> y usar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Incorporar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modelos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Generar</a:t>
            </a:r>
            <a:r>
              <a:rPr lang="en-US" dirty="0"/>
              <a:t> la base para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propios</a:t>
            </a:r>
            <a:r>
              <a:rPr lang="en-US" dirty="0"/>
              <a:t> (</a:t>
            </a:r>
            <a:r>
              <a:rPr lang="en-US" dirty="0" err="1"/>
              <a:t>proyecto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Advertencia</a:t>
            </a:r>
            <a:r>
              <a:rPr lang="en-US" sz="2400" dirty="0">
                <a:solidFill>
                  <a:schemeClr val="accent1"/>
                </a:solidFill>
              </a:rPr>
              <a:t>: Este </a:t>
            </a:r>
            <a:r>
              <a:rPr lang="en-US" sz="2400" dirty="0" err="1">
                <a:solidFill>
                  <a:schemeClr val="accent1"/>
                </a:solidFill>
              </a:rPr>
              <a:t>curso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cubre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conceptos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matemáticos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estadísticos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complejos</a:t>
            </a:r>
            <a:r>
              <a:rPr lang="en-US" sz="2400" dirty="0">
                <a:solidFill>
                  <a:schemeClr val="accent1"/>
                </a:solidFill>
              </a:rPr>
              <a:t> y de </a:t>
            </a:r>
            <a:r>
              <a:rPr lang="en-US" sz="2400" dirty="0" err="1">
                <a:solidFill>
                  <a:schemeClr val="accent1"/>
                </a:solidFill>
              </a:rPr>
              <a:t>programación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en</a:t>
            </a:r>
            <a:r>
              <a:rPr lang="en-US" sz="2400" dirty="0">
                <a:solidFill>
                  <a:schemeClr val="accent1"/>
                </a:solidFill>
              </a:rPr>
              <a:t> R y C++ …. </a:t>
            </a:r>
            <a:r>
              <a:rPr lang="en-US" sz="2400" dirty="0" err="1">
                <a:solidFill>
                  <a:schemeClr val="accent1"/>
                </a:solidFill>
              </a:rPr>
              <a:t>Será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dificil</a:t>
            </a:r>
            <a:r>
              <a:rPr lang="en-US" sz="2400" dirty="0">
                <a:solidFill>
                  <a:schemeClr val="accent1"/>
                </a:solidFill>
              </a:rPr>
              <a:t>!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Por favor sea </a:t>
            </a:r>
            <a:r>
              <a:rPr lang="en-US" sz="2400" dirty="0" err="1">
                <a:solidFill>
                  <a:schemeClr val="accent1"/>
                </a:solidFill>
              </a:rPr>
              <a:t>paciente</a:t>
            </a:r>
            <a:r>
              <a:rPr lang="en-US" sz="2400" dirty="0">
                <a:solidFill>
                  <a:schemeClr val="accent1"/>
                </a:solidFill>
              </a:rPr>
              <a:t> y </a:t>
            </a:r>
            <a:r>
              <a:rPr lang="en-US" sz="2400" dirty="0" err="1">
                <a:solidFill>
                  <a:schemeClr val="accent1"/>
                </a:solidFill>
              </a:rPr>
              <a:t>amable</a:t>
            </a:r>
            <a:r>
              <a:rPr lang="en-US" sz="2400" dirty="0">
                <a:solidFill>
                  <a:schemeClr val="accent1"/>
                </a:solidFill>
              </a:rPr>
              <a:t> con </a:t>
            </a:r>
            <a:r>
              <a:rPr lang="en-US" sz="2400" dirty="0" err="1">
                <a:solidFill>
                  <a:schemeClr val="accent1"/>
                </a:solidFill>
              </a:rPr>
              <a:t>Ud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mismo</a:t>
            </a:r>
            <a:r>
              <a:rPr lang="en-US" sz="2400" dirty="0">
                <a:solidFill>
                  <a:schemeClr val="accent1"/>
                </a:solidFill>
              </a:rPr>
              <a:t>, y </a:t>
            </a:r>
            <a:r>
              <a:rPr lang="en-US" sz="2400" dirty="0" err="1">
                <a:solidFill>
                  <a:schemeClr val="accent1"/>
                </a:solidFill>
              </a:rPr>
              <a:t>haga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consultas</a:t>
            </a:r>
            <a:r>
              <a:rPr lang="en-US" sz="24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C2C3-2FC4-499F-B5F0-7DB732B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z="3600" dirty="0" err="1"/>
              <a:t>Modelos</a:t>
            </a:r>
            <a:r>
              <a:rPr lang="en-US" sz="3600" dirty="0"/>
              <a:t> </a:t>
            </a:r>
            <a:r>
              <a:rPr lang="en-US" sz="3600" dirty="0" err="1"/>
              <a:t>Jerárquicos</a:t>
            </a:r>
            <a:r>
              <a:rPr lang="en-US" sz="3600" dirty="0"/>
              <a:t>: </a:t>
            </a:r>
            <a:r>
              <a:rPr lang="en-US" sz="3600" dirty="0" err="1"/>
              <a:t>Descripción</a:t>
            </a:r>
            <a:r>
              <a:rPr lang="en-US" sz="3600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400" dirty="0" err="1"/>
              <a:t>Clase</a:t>
            </a:r>
            <a:r>
              <a:rPr lang="en-US" sz="2400" dirty="0"/>
              <a:t> de </a:t>
            </a:r>
            <a:r>
              <a:rPr lang="en-US" sz="2400" dirty="0" err="1"/>
              <a:t>modelos</a:t>
            </a:r>
            <a:r>
              <a:rPr lang="en-US" sz="2400" dirty="0"/>
              <a:t> con una </a:t>
            </a:r>
            <a:r>
              <a:rPr lang="en-US" sz="2400" dirty="0" err="1"/>
              <a:t>estructura</a:t>
            </a:r>
            <a:r>
              <a:rPr lang="en-US" sz="2400" dirty="0"/>
              <a:t> </a:t>
            </a:r>
            <a:r>
              <a:rPr lang="en-US" sz="2400" dirty="0" err="1"/>
              <a:t>jerárquica</a:t>
            </a:r>
            <a:endParaRPr lang="en-US" sz="2400" dirty="0"/>
          </a:p>
          <a:p>
            <a:r>
              <a:rPr lang="en-US" sz="2400" dirty="0" err="1"/>
              <a:t>Conocidos</a:t>
            </a:r>
            <a:r>
              <a:rPr lang="en-US" sz="2400" dirty="0"/>
              <a:t> tb con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r>
              <a:rPr lang="en-US" sz="2400" dirty="0" err="1"/>
              <a:t>nombres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Modelos</a:t>
            </a:r>
            <a:r>
              <a:rPr lang="en-US" sz="2000" dirty="0"/>
              <a:t> con </a:t>
            </a:r>
            <a:r>
              <a:rPr lang="en-US" sz="2000" dirty="0" err="1"/>
              <a:t>efectos</a:t>
            </a:r>
            <a:r>
              <a:rPr lang="en-US" sz="2000" dirty="0"/>
              <a:t> </a:t>
            </a:r>
            <a:r>
              <a:rPr lang="en-US" sz="2000" dirty="0" err="1"/>
              <a:t>aleatorios</a:t>
            </a:r>
            <a:r>
              <a:rPr lang="en-US" sz="2000" dirty="0"/>
              <a:t>  (</a:t>
            </a:r>
            <a:r>
              <a:rPr lang="en-US" sz="2000" dirty="0" err="1"/>
              <a:t>efectos</a:t>
            </a:r>
            <a:r>
              <a:rPr lang="en-US" sz="2000" dirty="0"/>
              <a:t> </a:t>
            </a:r>
            <a:r>
              <a:rPr lang="en-US" sz="2000" dirty="0" err="1"/>
              <a:t>mixtos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Modelos</a:t>
            </a:r>
            <a:r>
              <a:rPr lang="en-US" sz="2000" dirty="0"/>
              <a:t> de Estado-Espacio (State-space)</a:t>
            </a:r>
          </a:p>
          <a:p>
            <a:pPr lvl="1"/>
            <a:r>
              <a:rPr lang="en-US" sz="2000" dirty="0" err="1"/>
              <a:t>Modelos</a:t>
            </a:r>
            <a:r>
              <a:rPr lang="en-US" sz="2000" dirty="0"/>
              <a:t> de </a:t>
            </a:r>
            <a:r>
              <a:rPr lang="en-US" sz="2000" dirty="0" err="1"/>
              <a:t>niveles</a:t>
            </a:r>
            <a:r>
              <a:rPr lang="en-US" sz="2000" dirty="0"/>
              <a:t>-multiples (Multi-level)</a:t>
            </a:r>
          </a:p>
          <a:p>
            <a:r>
              <a:rPr lang="en-US" sz="2400" dirty="0" err="1"/>
              <a:t>Jeraquías</a:t>
            </a:r>
            <a:r>
              <a:rPr lang="en-US" sz="2400" dirty="0"/>
              <a:t> </a:t>
            </a:r>
            <a:r>
              <a:rPr lang="en-US" sz="2400" dirty="0" err="1"/>
              <a:t>ocurren</a:t>
            </a:r>
            <a:r>
              <a:rPr lang="en-US" sz="2400" dirty="0"/>
              <a:t> </a:t>
            </a:r>
            <a:r>
              <a:rPr lang="en-US" sz="2400" dirty="0" err="1"/>
              <a:t>naturalmente</a:t>
            </a:r>
            <a:r>
              <a:rPr lang="en-US" sz="2400" dirty="0"/>
              <a:t>: </a:t>
            </a:r>
            <a:r>
              <a:rPr lang="en-US" sz="2400" dirty="0" err="1"/>
              <a:t>individuos</a:t>
            </a:r>
            <a:r>
              <a:rPr lang="en-US" sz="2400" dirty="0"/>
              <a:t> dentro de los sitios, </a:t>
            </a:r>
            <a:r>
              <a:rPr lang="en-US" sz="2400" dirty="0" err="1"/>
              <a:t>subpoblaciones</a:t>
            </a:r>
            <a:r>
              <a:rPr lang="en-US" sz="2400" dirty="0"/>
              <a:t> dentro de </a:t>
            </a:r>
            <a:r>
              <a:rPr lang="en-US" sz="2400" dirty="0" err="1"/>
              <a:t>poblaciones</a:t>
            </a:r>
            <a:r>
              <a:rPr lang="en-US" sz="2400" dirty="0"/>
              <a:t>, etc. </a:t>
            </a:r>
          </a:p>
          <a:p>
            <a:r>
              <a:rPr lang="en-US" sz="2400" b="1" dirty="0" err="1"/>
              <a:t>Muchas</a:t>
            </a:r>
            <a:r>
              <a:rPr lang="en-US" sz="2400" dirty="0"/>
              <a:t> </a:t>
            </a:r>
            <a:r>
              <a:rPr lang="en-US" sz="2400" dirty="0" err="1"/>
              <a:t>formas</a:t>
            </a:r>
            <a:r>
              <a:rPr lang="en-US" sz="2400" dirty="0"/>
              <a:t> de visualizer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en-US" sz="2400" dirty="0"/>
              <a:t> de </a:t>
            </a:r>
            <a:r>
              <a:rPr lang="en-US" sz="2400" dirty="0" err="1"/>
              <a:t>modelos</a:t>
            </a:r>
            <a:r>
              <a:rPr lang="en-US" sz="2400" dirty="0"/>
              <a:t>, </a:t>
            </a:r>
            <a:r>
              <a:rPr lang="en-US" sz="2400" dirty="0" err="1"/>
              <a:t>pueden</a:t>
            </a:r>
            <a:r>
              <a:rPr lang="en-US" sz="2400" dirty="0"/>
              <a:t> se </a:t>
            </a:r>
            <a:r>
              <a:rPr lang="en-US" sz="2400" dirty="0" err="1"/>
              <a:t>conceptualmente</a:t>
            </a:r>
            <a:r>
              <a:rPr lang="en-US" sz="2400" dirty="0"/>
              <a:t> </a:t>
            </a:r>
            <a:r>
              <a:rPr lang="en-US" sz="2400" dirty="0" err="1"/>
              <a:t>difíciles</a:t>
            </a:r>
            <a:r>
              <a:rPr lang="en-US" sz="2400" dirty="0"/>
              <a:t> y </a:t>
            </a:r>
            <a:r>
              <a:rPr lang="en-US" sz="2400" dirty="0" err="1"/>
              <a:t>abrumadores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r>
              <a:rPr lang="en-US" dirty="0"/>
              <a:t>: </a:t>
            </a:r>
            <a:r>
              <a:rPr lang="en-US" dirty="0" err="1"/>
              <a:t>ejemplos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3102701"/>
            <a:ext cx="182880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Densidad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4 sitios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Densidad</a:t>
            </a:r>
            <a:r>
              <a:rPr lang="en-US" b="1" dirty="0">
                <a:solidFill>
                  <a:srgbClr val="FF0000"/>
                </a:solidFill>
              </a:rPr>
              <a:t> media y </a:t>
            </a:r>
            <a:r>
              <a:rPr lang="en-US" b="1" dirty="0" err="1">
                <a:solidFill>
                  <a:srgbClr val="FF0000"/>
                </a:solidFill>
              </a:rPr>
              <a:t>variabilidad</a:t>
            </a:r>
            <a:r>
              <a:rPr lang="en-US" b="1" dirty="0">
                <a:solidFill>
                  <a:srgbClr val="FF0000"/>
                </a:solidFill>
              </a:rPr>
              <a:t> entre sitios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Conteos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observados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2 </a:t>
            </a:r>
            <a:r>
              <a:rPr lang="en-US" b="1" dirty="0" err="1">
                <a:solidFill>
                  <a:srgbClr val="FF0000"/>
                </a:solidFill>
              </a:rPr>
              <a:t>evaluaciones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cada</a:t>
            </a:r>
            <a:r>
              <a:rPr lang="en-US" b="1" dirty="0">
                <a:solidFill>
                  <a:srgbClr val="FF0000"/>
                </a:solidFill>
              </a:rPr>
              <a:t> sitio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90887" y="5269752"/>
            <a:ext cx="8384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densidad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los sitios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relacionada</a:t>
            </a:r>
            <a:r>
              <a:rPr lang="en-US" sz="2000" dirty="0"/>
              <a:t> (</a:t>
            </a:r>
            <a:r>
              <a:rPr lang="en-US" sz="2000" dirty="0" err="1"/>
              <a:t>dependiente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dirty="0" err="1"/>
              <a:t>densidad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los sitios no es </a:t>
            </a:r>
            <a:r>
              <a:rPr lang="en-US" sz="2000" dirty="0" err="1"/>
              <a:t>directamente</a:t>
            </a:r>
            <a:r>
              <a:rPr lang="en-US" sz="2000" dirty="0"/>
              <a:t> </a:t>
            </a:r>
            <a:r>
              <a:rPr lang="en-US" sz="2000" dirty="0" err="1"/>
              <a:t>observada</a:t>
            </a:r>
            <a:r>
              <a:rPr lang="en-US" sz="2000" dirty="0"/>
              <a:t>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03ACA-9086-47F5-AADB-D86B9F4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por </a:t>
            </a:r>
            <a:r>
              <a:rPr lang="en-US" dirty="0" err="1"/>
              <a:t>Royle</a:t>
            </a:r>
            <a:r>
              <a:rPr lang="en-US" dirty="0"/>
              <a:t> &amp; </a:t>
            </a:r>
            <a:r>
              <a:rPr lang="en-US" dirty="0" err="1"/>
              <a:t>Dorazio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33" y="954584"/>
            <a:ext cx="8515350" cy="3364442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 son </a:t>
            </a:r>
            <a:r>
              <a:rPr lang="en-US" dirty="0" err="1"/>
              <a:t>ampliamente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ecología</a:t>
            </a:r>
            <a:endParaRPr lang="en-US" dirty="0"/>
          </a:p>
          <a:p>
            <a:r>
              <a:rPr lang="en-US" dirty="0"/>
              <a:t>Una “</a:t>
            </a:r>
            <a:r>
              <a:rPr lang="en-US" dirty="0" err="1"/>
              <a:t>aproximación</a:t>
            </a:r>
            <a:r>
              <a:rPr lang="en-US" dirty="0"/>
              <a:t> conceptual y </a:t>
            </a:r>
            <a:r>
              <a:rPr lang="en-US" dirty="0" err="1"/>
              <a:t>filosófica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ciencia</a:t>
            </a:r>
            <a:r>
              <a:rPr lang="en-US" dirty="0"/>
              <a:t>”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distintivos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Observación</a:t>
            </a:r>
            <a:r>
              <a:rPr lang="en-US" i="1" dirty="0"/>
              <a:t>: Como son </a:t>
            </a:r>
            <a:r>
              <a:rPr lang="en-US" i="1" dirty="0" err="1"/>
              <a:t>observados</a:t>
            </a:r>
            <a:r>
              <a:rPr lang="en-US" i="1" dirty="0"/>
              <a:t> los </a:t>
            </a:r>
            <a:r>
              <a:rPr lang="en-US" i="1" dirty="0" err="1"/>
              <a:t>datos</a:t>
            </a:r>
            <a:r>
              <a:rPr lang="en-US" i="1" dirty="0"/>
              <a:t> </a:t>
            </a:r>
            <a:r>
              <a:rPr lang="en-US" dirty="0"/>
              <a:t>(con error), dado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i="1" dirty="0"/>
              <a:t>.</a:t>
            </a:r>
          </a:p>
          <a:p>
            <a:pPr lvl="1"/>
            <a:r>
              <a:rPr lang="en-US" i="1" dirty="0" err="1"/>
              <a:t>Proceso</a:t>
            </a:r>
            <a:r>
              <a:rPr lang="en-US" i="1" dirty="0"/>
              <a:t>:</a:t>
            </a:r>
            <a:r>
              <a:rPr lang="en-US" dirty="0"/>
              <a:t> Describe la </a:t>
            </a:r>
            <a:r>
              <a:rPr lang="en-US" dirty="0" err="1"/>
              <a:t>dinámica</a:t>
            </a:r>
            <a:r>
              <a:rPr lang="en-US" dirty="0"/>
              <a:t> de los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ecológicos</a:t>
            </a:r>
            <a:r>
              <a:rPr lang="en-US" dirty="0"/>
              <a:t> (e.g. </a:t>
            </a:r>
            <a:r>
              <a:rPr lang="en-US" dirty="0" err="1"/>
              <a:t>abundancia</a:t>
            </a:r>
            <a:r>
              <a:rPr lang="en-US" dirty="0"/>
              <a:t> animal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/</a:t>
            </a:r>
            <a:r>
              <a:rPr lang="en-US" dirty="0" err="1"/>
              <a:t>tiempo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datos|procesos</a:t>
            </a:r>
            <a:r>
              <a:rPr lang="en-US" sz="2400" dirty="0"/>
              <a:t>, </a:t>
            </a:r>
            <a:r>
              <a:rPr lang="en-US" sz="2400" dirty="0" err="1"/>
              <a:t>parámetros</a:t>
            </a:r>
            <a:r>
              <a:rPr lang="en-US" sz="2400" dirty="0"/>
              <a:t>)*P(</a:t>
            </a:r>
            <a:r>
              <a:rPr lang="en-US" sz="2400" dirty="0" err="1"/>
              <a:t>procesos|parámetros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25C0-03D8-409E-917F-DE6130EAECAC}"/>
              </a:ext>
            </a:extLst>
          </p:cNvPr>
          <p:cNvSpPr txBox="1"/>
          <p:nvPr/>
        </p:nvSpPr>
        <p:spPr>
          <a:xfrm>
            <a:off x="1346199" y="5601335"/>
            <a:ext cx="242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observaciones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procesos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HM: Thorson and Minto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79065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estiman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biológicas</a:t>
            </a:r>
            <a:r>
              <a:rPr lang="en-US" dirty="0"/>
              <a:t> no observables</a:t>
            </a:r>
          </a:p>
          <a:p>
            <a:r>
              <a:rPr lang="en-US" dirty="0" err="1"/>
              <a:t>Estos</a:t>
            </a:r>
            <a:r>
              <a:rPr lang="en-US" dirty="0"/>
              <a:t> “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latentes</a:t>
            </a:r>
            <a:r>
              <a:rPr lang="en-US" dirty="0"/>
              <a:t>” </a:t>
            </a:r>
            <a:r>
              <a:rPr lang="en-US" dirty="0" err="1"/>
              <a:t>conllevan</a:t>
            </a:r>
            <a:r>
              <a:rPr lang="en-US" dirty="0"/>
              <a:t> a </a:t>
            </a:r>
            <a:r>
              <a:rPr lang="en-US" dirty="0" err="1"/>
              <a:t>residuos</a:t>
            </a:r>
            <a:r>
              <a:rPr lang="en-US" dirty="0"/>
              <a:t> </a:t>
            </a:r>
            <a:r>
              <a:rPr lang="en-US" dirty="0" err="1"/>
              <a:t>correlacionados</a:t>
            </a:r>
            <a:endParaRPr lang="en-US" dirty="0"/>
          </a:p>
          <a:p>
            <a:r>
              <a:rPr lang="en-US" dirty="0"/>
              <a:t>E.g., </a:t>
            </a:r>
            <a:r>
              <a:rPr lang="en-US" dirty="0" err="1"/>
              <a:t>densidades</a:t>
            </a:r>
            <a:r>
              <a:rPr lang="en-US" dirty="0"/>
              <a:t> </a:t>
            </a:r>
            <a:r>
              <a:rPr lang="en-US" dirty="0" err="1"/>
              <a:t>muestreadas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o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estuvieran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distantes</a:t>
            </a:r>
            <a:endParaRPr lang="en-US" dirty="0"/>
          </a:p>
          <a:p>
            <a:r>
              <a:rPr lang="en-US" dirty="0" err="1"/>
              <a:t>Esto</a:t>
            </a:r>
            <a:r>
              <a:rPr lang="en-US" dirty="0"/>
              <a:t> viola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supuesto</a:t>
            </a:r>
            <a:r>
              <a:rPr lang="en-US" dirty="0"/>
              <a:t> de </a:t>
            </a:r>
            <a:r>
              <a:rPr lang="en-US" dirty="0" err="1"/>
              <a:t>independencia</a:t>
            </a:r>
            <a:r>
              <a:rPr lang="en-US" dirty="0"/>
              <a:t> de los </a:t>
            </a:r>
            <a:r>
              <a:rPr lang="en-US" dirty="0" err="1"/>
              <a:t>modelos</a:t>
            </a:r>
            <a:r>
              <a:rPr lang="en-US" dirty="0"/>
              <a:t> no </a:t>
            </a:r>
            <a:r>
              <a:rPr lang="en-US" dirty="0" err="1"/>
              <a:t>jerárquicos</a:t>
            </a:r>
            <a:r>
              <a:rPr lang="en-US" dirty="0"/>
              <a:t> (e.g., LM, GLM).</a:t>
            </a:r>
          </a:p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r>
              <a:rPr lang="en-US" dirty="0"/>
              <a:t> (</a:t>
            </a:r>
            <a:r>
              <a:rPr lang="en-US" dirty="0" err="1"/>
              <a:t>efectos-mixtos</a:t>
            </a:r>
            <a:r>
              <a:rPr lang="en-US" dirty="0"/>
              <a:t>) son una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situaciones</a:t>
            </a:r>
            <a:endParaRPr lang="en-US" dirty="0"/>
          </a:p>
          <a:p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= “se assume que los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provienen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estocástico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92C0-2E5C-481B-8EBB-861E72CE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6FDE-94F6-4902-8005-C732DD07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Ajustando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C263-3EFE-422A-81C4-46C08CE5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400" dirty="0" err="1"/>
              <a:t>Enfoque</a:t>
            </a:r>
            <a:r>
              <a:rPr lang="en-US" sz="2400" dirty="0"/>
              <a:t> </a:t>
            </a:r>
            <a:r>
              <a:rPr lang="en-US" sz="2400" dirty="0" err="1"/>
              <a:t>frecuentista</a:t>
            </a:r>
            <a:r>
              <a:rPr lang="en-US" sz="2400" dirty="0"/>
              <a:t> o </a:t>
            </a:r>
            <a:r>
              <a:rPr lang="en-US" sz="2400" dirty="0" err="1"/>
              <a:t>bayesiano</a:t>
            </a:r>
            <a:endParaRPr lang="en-US" sz="2400" dirty="0"/>
          </a:p>
          <a:p>
            <a:r>
              <a:rPr lang="en-US" sz="2400" dirty="0"/>
              <a:t>El </a:t>
            </a:r>
            <a:r>
              <a:rPr lang="en-US" sz="2400" dirty="0" err="1"/>
              <a:t>ajuste</a:t>
            </a:r>
            <a:r>
              <a:rPr lang="en-US" sz="2400" dirty="0"/>
              <a:t> require de la </a:t>
            </a:r>
            <a:r>
              <a:rPr lang="en-US" sz="2400" dirty="0" err="1"/>
              <a:t>integración</a:t>
            </a:r>
            <a:r>
              <a:rPr lang="en-US" sz="2400" dirty="0"/>
              <a:t> de los </a:t>
            </a:r>
            <a:r>
              <a:rPr lang="en-US" sz="2400" dirty="0" err="1"/>
              <a:t>efectos</a:t>
            </a:r>
            <a:r>
              <a:rPr lang="en-US" sz="2400" dirty="0"/>
              <a:t> </a:t>
            </a:r>
            <a:r>
              <a:rPr lang="en-US" sz="2400" dirty="0" err="1"/>
              <a:t>aleatorios</a:t>
            </a:r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integración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de </a:t>
            </a:r>
            <a:r>
              <a:rPr lang="en-US" sz="2400" dirty="0" err="1"/>
              <a:t>alta</a:t>
            </a:r>
            <a:r>
              <a:rPr lang="en-US" sz="2400" dirty="0"/>
              <a:t> dimension es </a:t>
            </a:r>
            <a:r>
              <a:rPr lang="en-US" sz="2400" dirty="0" err="1"/>
              <a:t>difícil</a:t>
            </a:r>
            <a:r>
              <a:rPr lang="en-US" sz="2400" dirty="0"/>
              <a:t>, </a:t>
            </a:r>
            <a:r>
              <a:rPr lang="en-US" sz="2400" dirty="0" err="1"/>
              <a:t>asi</a:t>
            </a:r>
            <a:r>
              <a:rPr lang="en-US" sz="2400" dirty="0"/>
              <a:t> que </a:t>
            </a:r>
            <a:r>
              <a:rPr lang="en-US" sz="2400" dirty="0" err="1"/>
              <a:t>históricamente</a:t>
            </a:r>
            <a:r>
              <a:rPr lang="en-US" sz="2400" dirty="0"/>
              <a:t> no se </a:t>
            </a:r>
            <a:r>
              <a:rPr lang="en-US" sz="2400" dirty="0" err="1"/>
              <a:t>usaba</a:t>
            </a:r>
            <a:endParaRPr lang="en-US" sz="2400" dirty="0"/>
          </a:p>
          <a:p>
            <a:r>
              <a:rPr lang="en-US" sz="2400" dirty="0"/>
              <a:t>… hasta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advenimieto</a:t>
            </a:r>
            <a:r>
              <a:rPr lang="en-US" sz="2400" dirty="0"/>
              <a:t> de </a:t>
            </a:r>
            <a:r>
              <a:rPr lang="en-US" sz="2400" dirty="0" err="1"/>
              <a:t>paquetes</a:t>
            </a:r>
            <a:r>
              <a:rPr lang="en-US" sz="2400" dirty="0"/>
              <a:t> </a:t>
            </a:r>
            <a:r>
              <a:rPr lang="en-US" sz="2400" dirty="0" err="1"/>
              <a:t>Bayesianos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JAGS</a:t>
            </a:r>
          </a:p>
          <a:p>
            <a:r>
              <a:rPr lang="en-US" sz="2400" dirty="0" err="1"/>
              <a:t>Aproximaciones</a:t>
            </a:r>
            <a:r>
              <a:rPr lang="en-US" sz="2400" dirty="0"/>
              <a:t> </a:t>
            </a:r>
            <a:r>
              <a:rPr lang="en-US" sz="2400" dirty="0" err="1"/>
              <a:t>frecuentistas</a:t>
            </a:r>
            <a:r>
              <a:rPr lang="en-US" sz="2400" dirty="0"/>
              <a:t> </a:t>
            </a:r>
            <a:r>
              <a:rPr lang="en-US" sz="2400" dirty="0" err="1"/>
              <a:t>integran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la “</a:t>
            </a:r>
            <a:r>
              <a:rPr lang="en-US" sz="2400" dirty="0" err="1"/>
              <a:t>Aproximación</a:t>
            </a:r>
            <a:r>
              <a:rPr lang="en-US" sz="2400" dirty="0"/>
              <a:t> de Laplace”</a:t>
            </a:r>
          </a:p>
          <a:p>
            <a:r>
              <a:rPr lang="en-US" sz="2400" dirty="0" err="1"/>
              <a:t>Nosotros</a:t>
            </a:r>
            <a:r>
              <a:rPr lang="en-US" sz="2400" dirty="0"/>
              <a:t> </a:t>
            </a:r>
            <a:r>
              <a:rPr lang="en-US" sz="2400" dirty="0" err="1"/>
              <a:t>utilizaremos</a:t>
            </a:r>
            <a:r>
              <a:rPr lang="en-US" sz="2400" dirty="0"/>
              <a:t> TMB para </a:t>
            </a:r>
            <a:r>
              <a:rPr lang="en-US" sz="2400" dirty="0" err="1"/>
              <a:t>ajustar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jerárquicos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FE3E-4297-439A-81BC-9F3D8EA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Referente</a:t>
            </a:r>
            <a:r>
              <a:rPr lang="en-US" dirty="0"/>
              <a:t> al </a:t>
            </a:r>
            <a:r>
              <a:rPr lang="en-US" dirty="0" err="1"/>
              <a:t>Idioma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246"/>
            <a:ext cx="8229600" cy="4530725"/>
          </a:xfrm>
        </p:spPr>
        <p:txBody>
          <a:bodyPr/>
          <a:lstStyle/>
          <a:p>
            <a:r>
              <a:rPr lang="en-US" sz="2800" dirty="0"/>
              <a:t>Noble y </a:t>
            </a:r>
            <a:r>
              <a:rPr lang="en-US" sz="2800" dirty="0" err="1"/>
              <a:t>yo</a:t>
            </a:r>
            <a:r>
              <a:rPr lang="en-US" sz="2800" dirty="0"/>
              <a:t> </a:t>
            </a:r>
            <a:r>
              <a:rPr lang="en-US" sz="2800" dirty="0" err="1"/>
              <a:t>hablamos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 a un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intermedio</a:t>
            </a:r>
            <a:r>
              <a:rPr lang="en-US" sz="2800" dirty="0"/>
              <a:t>, y </a:t>
            </a:r>
            <a:r>
              <a:rPr lang="en-US" sz="2800" dirty="0" err="1"/>
              <a:t>tenemos</a:t>
            </a:r>
            <a:r>
              <a:rPr lang="en-US" sz="2800" dirty="0"/>
              <a:t> </a:t>
            </a:r>
            <a:r>
              <a:rPr lang="en-US" sz="2800" dirty="0" err="1"/>
              <a:t>experiencia</a:t>
            </a:r>
            <a:r>
              <a:rPr lang="en-US" sz="2800" dirty="0"/>
              <a:t> </a:t>
            </a:r>
            <a:r>
              <a:rPr lang="en-US" sz="2800" dirty="0" err="1"/>
              <a:t>dando</a:t>
            </a:r>
            <a:r>
              <a:rPr lang="en-US" sz="2800" dirty="0"/>
              <a:t> </a:t>
            </a:r>
            <a:r>
              <a:rPr lang="en-US" sz="2800" dirty="0" err="1"/>
              <a:t>clases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idioma</a:t>
            </a:r>
            <a:endParaRPr lang="en-US" sz="2800" dirty="0"/>
          </a:p>
          <a:p>
            <a:r>
              <a:rPr lang="en-US" sz="2800" dirty="0" err="1"/>
              <a:t>Utilizaremos</a:t>
            </a:r>
            <a:r>
              <a:rPr lang="en-US" sz="2800" dirty="0"/>
              <a:t> una </a:t>
            </a:r>
            <a:r>
              <a:rPr lang="en-US" sz="2800" dirty="0" err="1"/>
              <a:t>mezcla</a:t>
            </a:r>
            <a:r>
              <a:rPr lang="en-US" sz="2800" dirty="0"/>
              <a:t> entre </a:t>
            </a:r>
            <a:r>
              <a:rPr lang="en-US" sz="2800" dirty="0" err="1"/>
              <a:t>inglés</a:t>
            </a:r>
            <a:r>
              <a:rPr lang="en-US" sz="2800" dirty="0"/>
              <a:t> y </a:t>
            </a:r>
            <a:r>
              <a:rPr lang="en-US" sz="2800" dirty="0" err="1"/>
              <a:t>español</a:t>
            </a:r>
            <a:endParaRPr lang="en-US" sz="2800" dirty="0"/>
          </a:p>
          <a:p>
            <a:r>
              <a:rPr lang="en-US" sz="2800" dirty="0" err="1"/>
              <a:t>Presentaciones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, </a:t>
            </a:r>
            <a:r>
              <a:rPr lang="en-US" sz="2800" dirty="0" err="1"/>
              <a:t>pero</a:t>
            </a:r>
            <a:r>
              <a:rPr lang="en-US" sz="2800" dirty="0"/>
              <a:t> </a:t>
            </a:r>
            <a:r>
              <a:rPr lang="en-US" sz="2800" dirty="0" err="1"/>
              <a:t>grabadas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inglés</a:t>
            </a:r>
            <a:endParaRPr lang="en-US" sz="2800" dirty="0"/>
          </a:p>
          <a:p>
            <a:r>
              <a:rPr lang="en-US" sz="2800" dirty="0"/>
              <a:t>Código de R y TMB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inglés</a:t>
            </a:r>
            <a:endParaRPr lang="en-US" sz="2800" dirty="0"/>
          </a:p>
          <a:p>
            <a:r>
              <a:rPr lang="en-US" sz="2800" dirty="0" err="1"/>
              <a:t>Ud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escribir</a:t>
            </a:r>
            <a:r>
              <a:rPr lang="en-US" sz="2800" dirty="0"/>
              <a:t>/</a:t>
            </a:r>
            <a:r>
              <a:rPr lang="en-US" sz="2800" dirty="0" err="1"/>
              <a:t>hacer</a:t>
            </a:r>
            <a:r>
              <a:rPr lang="en-US" sz="2800" dirty="0"/>
              <a:t> </a:t>
            </a:r>
            <a:r>
              <a:rPr lang="en-US" sz="2800" dirty="0" err="1"/>
              <a:t>preguntas</a:t>
            </a:r>
            <a:r>
              <a:rPr lang="en-US" sz="2800" dirty="0"/>
              <a:t> o </a:t>
            </a:r>
            <a:r>
              <a:rPr lang="en-US" sz="2800" dirty="0" err="1"/>
              <a:t>comentarios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cualquiera</a:t>
            </a:r>
            <a:r>
              <a:rPr lang="en-US" sz="2800" dirty="0"/>
              <a:t> de los 2 </a:t>
            </a:r>
            <a:r>
              <a:rPr lang="en-US" sz="2800" dirty="0" err="1"/>
              <a:t>idiomas</a:t>
            </a:r>
            <a:endParaRPr lang="en-US" sz="2800" dirty="0"/>
          </a:p>
          <a:p>
            <a:pPr lvl="1"/>
            <a:r>
              <a:rPr lang="en-US" sz="2400" dirty="0"/>
              <a:t>Si </a:t>
            </a:r>
            <a:r>
              <a:rPr lang="en-US" sz="2400" dirty="0" err="1"/>
              <a:t>Ud</a:t>
            </a:r>
            <a:r>
              <a:rPr lang="en-US" sz="2400" dirty="0"/>
              <a:t> </a:t>
            </a:r>
            <a:r>
              <a:rPr lang="en-US" sz="2400" dirty="0" err="1"/>
              <a:t>quiere</a:t>
            </a:r>
            <a:r>
              <a:rPr lang="en-US" sz="2400" dirty="0"/>
              <a:t> </a:t>
            </a:r>
            <a:r>
              <a:rPr lang="en-US" sz="2400" dirty="0" err="1"/>
              <a:t>practicar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inglés</a:t>
            </a:r>
            <a:r>
              <a:rPr lang="en-US" sz="2400" dirty="0"/>
              <a:t>, perfecto</a:t>
            </a:r>
            <a:r>
              <a:rPr lang="en-US" sz="2400" dirty="0" smtClean="0"/>
              <a:t>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98F-71DF-443D-9C53-238EFEE9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5482"/>
            <a:ext cx="7886700" cy="1325563"/>
          </a:xfrm>
        </p:spPr>
        <p:txBody>
          <a:bodyPr/>
          <a:lstStyle/>
          <a:p>
            <a:r>
              <a:rPr lang="en-US" dirty="0"/>
              <a:t>Que es TMB?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2A39-0FF6-495E-9142-EB0FBF0E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52" y="1195666"/>
            <a:ext cx="8451248" cy="5020209"/>
          </a:xfrm>
        </p:spPr>
        <p:txBody>
          <a:bodyPr>
            <a:normAutofit/>
          </a:bodyPr>
          <a:lstStyle/>
          <a:p>
            <a:r>
              <a:rPr lang="en-US" dirty="0"/>
              <a:t>TMB es un </a:t>
            </a:r>
            <a:r>
              <a:rPr lang="en-US" dirty="0" err="1"/>
              <a:t>paquete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 y un </a:t>
            </a:r>
            <a:r>
              <a:rPr lang="en-US" dirty="0" err="1"/>
              <a:t>ambiente</a:t>
            </a:r>
            <a:r>
              <a:rPr lang="en-US" dirty="0"/>
              <a:t> para </a:t>
            </a: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el</a:t>
            </a:r>
            <a:r>
              <a:rPr lang="en-US" dirty="0"/>
              <a:t> successor de AD Model Builder (ADMB)</a:t>
            </a:r>
          </a:p>
          <a:p>
            <a:r>
              <a:rPr lang="en-US" dirty="0" err="1"/>
              <a:t>Diseñado</a:t>
            </a:r>
            <a:r>
              <a:rPr lang="en-US" dirty="0"/>
              <a:t> </a:t>
            </a:r>
            <a:r>
              <a:rPr lang="en-US" dirty="0" err="1"/>
              <a:t>específicamente</a:t>
            </a:r>
            <a:r>
              <a:rPr lang="en-US" dirty="0"/>
              <a:t> para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y </a:t>
            </a:r>
            <a:r>
              <a:rPr lang="en-US" dirty="0" err="1"/>
              <a:t>complejos</a:t>
            </a:r>
            <a:endParaRPr lang="en-US" dirty="0"/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r>
              <a:rPr lang="en-US" dirty="0"/>
              <a:t> marginal</a:t>
            </a:r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Inferencia</a:t>
            </a:r>
            <a:r>
              <a:rPr lang="en-US" dirty="0"/>
              <a:t> </a:t>
            </a:r>
            <a:r>
              <a:rPr lang="en-US" dirty="0" err="1"/>
              <a:t>Bayesiana</a:t>
            </a:r>
            <a:endParaRPr lang="en-US" dirty="0"/>
          </a:p>
          <a:p>
            <a:r>
              <a:rPr lang="en-US" dirty="0"/>
              <a:t>TMB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Superpoderes</a:t>
            </a:r>
            <a:r>
              <a:rPr lang="en-US" dirty="0"/>
              <a:t>: </a:t>
            </a:r>
            <a:r>
              <a:rPr lang="en-US" dirty="0" err="1"/>
              <a:t>Cálculo</a:t>
            </a:r>
            <a:r>
              <a:rPr lang="en-US" dirty="0"/>
              <a:t>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B46394-F5E1-4997-8786-4E11280F45D9}"/>
              </a:ext>
            </a:extLst>
          </p:cNvPr>
          <p:cNvGrpSpPr/>
          <p:nvPr/>
        </p:nvGrpSpPr>
        <p:grpSpPr>
          <a:xfrm>
            <a:off x="7144380" y="4025153"/>
            <a:ext cx="1542420" cy="2266551"/>
            <a:chOff x="5849131" y="3507466"/>
            <a:chExt cx="2505598" cy="3056142"/>
          </a:xfrm>
        </p:grpSpPr>
        <p:pic>
          <p:nvPicPr>
            <p:cNvPr id="4100" name="Picture 4" descr="Image result for thor hammer">
              <a:extLst>
                <a:ext uri="{FF2B5EF4-FFF2-40B4-BE49-F238E27FC236}">
                  <a16:creationId xmlns:a16="http://schemas.microsoft.com/office/drawing/2014/main" id="{D95F2449-E0D6-4091-9602-693129963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849131" y="3630132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3E75B3-647F-4DB9-AE26-88DF227A1A16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BB679F-8266-4864-90E0-0DF680D6CB67}"/>
                </a:ext>
              </a:extLst>
            </p:cNvPr>
            <p:cNvSpPr txBox="1"/>
            <p:nvPr/>
          </p:nvSpPr>
          <p:spPr>
            <a:xfrm>
              <a:off x="6102417" y="3507466"/>
              <a:ext cx="2079057" cy="539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err="1">
                  <a:solidFill>
                    <a:schemeClr val="bg1"/>
                  </a:solidFill>
                </a:rPr>
                <a:t>Cálculo</a:t>
              </a:r>
              <a:r>
                <a:rPr lang="en-US" sz="2000" b="1" dirty="0">
                  <a:solidFill>
                    <a:schemeClr val="bg1"/>
                  </a:solidFill>
                </a:rPr>
                <a:t>!!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C833-7A21-4398-977F-F8C65ED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18347-C7BB-4EBC-890E-49AC132AFDD3}"/>
              </a:ext>
            </a:extLst>
          </p:cNvPr>
          <p:cNvSpPr/>
          <p:nvPr/>
        </p:nvSpPr>
        <p:spPr>
          <a:xfrm>
            <a:off x="6158753" y="2761131"/>
            <a:ext cx="2447364" cy="1355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Evaluación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stock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pesquera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[ADMB/Fortran]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70497-C08C-47A7-B4B3-8D29F2BBE59E}"/>
              </a:ext>
            </a:extLst>
          </p:cNvPr>
          <p:cNvSpPr/>
          <p:nvPr/>
        </p:nvSpPr>
        <p:spPr>
          <a:xfrm>
            <a:off x="927848" y="1075764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lineales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lineales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generalizados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[R]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A6C91-C257-4C8C-930C-7984D3C1F991}"/>
              </a:ext>
            </a:extLst>
          </p:cNvPr>
          <p:cNvSpPr/>
          <p:nvPr/>
        </p:nvSpPr>
        <p:spPr>
          <a:xfrm>
            <a:off x="1226887" y="4477872"/>
            <a:ext cx="1748118" cy="13043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Geoespaciales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Espacio-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[ArcGIS/INLA]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5D598-3880-47F7-8495-CA853866DAE1}"/>
              </a:ext>
            </a:extLst>
          </p:cNvPr>
          <p:cNvSpPr/>
          <p:nvPr/>
        </p:nvSpPr>
        <p:spPr>
          <a:xfrm>
            <a:off x="6333562" y="905434"/>
            <a:ext cx="2272555" cy="1156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Aditivos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generalizados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mgcv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/gam/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gamlss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FAB13-D701-4E18-A185-A9EBD6F798EA}"/>
              </a:ext>
            </a:extLst>
          </p:cNvPr>
          <p:cNvSpPr/>
          <p:nvPr/>
        </p:nvSpPr>
        <p:spPr>
          <a:xfrm>
            <a:off x="3756212" y="4913780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Marcaje-recaptura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[JAGS/MARK]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9A53-143C-4C55-A9A8-63A14E9FE145}"/>
              </a:ext>
            </a:extLst>
          </p:cNvPr>
          <p:cNvSpPr/>
          <p:nvPr/>
        </p:nvSpPr>
        <p:spPr>
          <a:xfrm>
            <a:off x="5983370" y="4913781"/>
            <a:ext cx="2074623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Bayesiano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Genérico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[JAGS/Stan]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A76E-CE20-4162-91C4-6C3FC0E07693}"/>
              </a:ext>
            </a:extLst>
          </p:cNvPr>
          <p:cNvSpPr/>
          <p:nvPr/>
        </p:nvSpPr>
        <p:spPr>
          <a:xfrm>
            <a:off x="349624" y="385482"/>
            <a:ext cx="8489576" cy="6275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TMB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50494-196A-40BE-8E97-AB4AFBE15718}"/>
              </a:ext>
            </a:extLst>
          </p:cNvPr>
          <p:cNvSpPr/>
          <p:nvPr/>
        </p:nvSpPr>
        <p:spPr>
          <a:xfrm>
            <a:off x="3630705" y="609600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Lineales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jerárquicos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lme4]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E3646-56B3-40A3-95B5-9CC5EDA5C6C3}"/>
              </a:ext>
            </a:extLst>
          </p:cNvPr>
          <p:cNvSpPr/>
          <p:nvPr/>
        </p:nvSpPr>
        <p:spPr>
          <a:xfrm>
            <a:off x="986259" y="2772335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de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tiempo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??]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12107-FD01-40C4-9781-A4E819DA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292608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029955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 err="1"/>
              <a:t>Espaciales</a:t>
            </a:r>
            <a:r>
              <a:rPr lang="en-US" sz="2000" u="sng" dirty="0"/>
              <a:t> (</a:t>
            </a:r>
            <a:r>
              <a:rPr lang="en-US" sz="2000" u="sng" dirty="0" err="1"/>
              <a:t>geoespacial</a:t>
            </a:r>
            <a:r>
              <a:rPr lang="en-US" sz="2000" u="sng" dirty="0"/>
              <a:t>)</a:t>
            </a:r>
          </a:p>
          <a:p>
            <a:pPr marL="457200" lvl="1" indent="0">
              <a:buNone/>
            </a:pPr>
            <a:r>
              <a:rPr lang="en-US" sz="1600" dirty="0"/>
              <a:t>Thorson, James T., et al. "The importance of spatial models for estimating the strength of density dependence." </a:t>
            </a:r>
            <a:r>
              <a:rPr lang="en-US" sz="1600" i="1" dirty="0"/>
              <a:t>Ecology </a:t>
            </a:r>
            <a:r>
              <a:rPr lang="en-US" sz="1600" dirty="0"/>
              <a:t>96.5 (2015): 1202-1212.</a:t>
            </a:r>
          </a:p>
          <a:p>
            <a:pPr marL="457200" lvl="1" indent="0">
              <a:buNone/>
            </a:pPr>
            <a:r>
              <a:rPr lang="en-US" sz="1600" dirty="0"/>
              <a:t>Osgood-Zimmerman, Aaron, and Jon Wakefield. "A Statistical Introduction to Template Model Builder: A Flexible Tool for Spatial Modeling." </a:t>
            </a:r>
            <a:r>
              <a:rPr lang="en-US" sz="1600" dirty="0" err="1"/>
              <a:t>arXiv</a:t>
            </a:r>
            <a:r>
              <a:rPr lang="en-US" sz="1600" dirty="0"/>
              <a:t> preprint arXiv:2103.09929 (2021).</a:t>
            </a:r>
          </a:p>
          <a:p>
            <a:r>
              <a:rPr lang="en-US" sz="2000" u="sng" dirty="0"/>
              <a:t>Cambio de </a:t>
            </a:r>
            <a:r>
              <a:rPr lang="en-US" sz="2000" u="sng" dirty="0" err="1"/>
              <a:t>especies</a:t>
            </a:r>
            <a:endParaRPr lang="en-US" sz="2000" u="sng" dirty="0"/>
          </a:p>
          <a:p>
            <a:pPr marL="457200" lvl="1" indent="0">
              <a:buNone/>
            </a:pPr>
            <a:r>
              <a:rPr lang="en-US" sz="1600" dirty="0"/>
              <a:t>Thorson, J. T., Pinsky, M. L. and Ward, E. J. (2016), Model-based inference for estimating shifts in species distribution, area occupied and </a:t>
            </a:r>
            <a:r>
              <a:rPr lang="en-US" sz="1600" dirty="0" err="1"/>
              <a:t>centre</a:t>
            </a:r>
            <a:r>
              <a:rPr lang="en-US" sz="1600" dirty="0"/>
              <a:t> of gravity. Methods </a:t>
            </a:r>
            <a:r>
              <a:rPr lang="en-US" sz="1600" dirty="0" err="1"/>
              <a:t>Ecol</a:t>
            </a:r>
            <a:r>
              <a:rPr lang="en-US" sz="1600" dirty="0"/>
              <a:t> </a:t>
            </a:r>
            <a:r>
              <a:rPr lang="en-US" sz="1600" dirty="0" err="1"/>
              <a:t>Evol</a:t>
            </a:r>
            <a:r>
              <a:rPr lang="en-US" sz="1600" dirty="0"/>
              <a:t>, 7: 990–1002. doi:10.1111/2041-210X.12567</a:t>
            </a:r>
            <a:endParaRPr lang="en-US" sz="1800" dirty="0"/>
          </a:p>
          <a:p>
            <a:r>
              <a:rPr lang="en-US" sz="2000" u="sng" dirty="0" err="1"/>
              <a:t>Evaluación</a:t>
            </a:r>
            <a:r>
              <a:rPr lang="en-US" sz="2000" u="sng" dirty="0"/>
              <a:t> de stock </a:t>
            </a:r>
            <a:r>
              <a:rPr lang="en-US" sz="2000" u="sng" dirty="0" err="1"/>
              <a:t>pesquera</a:t>
            </a:r>
            <a:endParaRPr lang="en-US" sz="2000" u="sng" dirty="0"/>
          </a:p>
          <a:p>
            <a:pPr marL="457200" lvl="1" indent="0">
              <a:buNone/>
            </a:pPr>
            <a:r>
              <a:rPr lang="en-US" sz="1400" dirty="0"/>
              <a:t>Berg, Casper W., and Anders Nielsen. "Accounting for correlated observations in an age-based state-space stock assessment model." </a:t>
            </a:r>
            <a:r>
              <a:rPr lang="en-US" sz="1400" i="1" dirty="0"/>
              <a:t>ICES Journal of Marine Science</a:t>
            </a:r>
            <a:r>
              <a:rPr lang="en-US" sz="1400" dirty="0"/>
              <a:t> 73.7 (2016): 1788-1797.</a:t>
            </a:r>
          </a:p>
          <a:p>
            <a:pPr marL="457200" lvl="1" indent="0">
              <a:buNone/>
            </a:pPr>
            <a:r>
              <a:rPr lang="en-US" sz="1400" dirty="0"/>
              <a:t>Stock, Brian C., and Timothy J. Miller. "The Woods Hole Assessment Model (WHAM): A general state-space assessment framework that incorporates time-and age-varying processes via random effects and links to environmental covariates." Fisheries Research 240 (2021): 105967.</a:t>
            </a:r>
          </a:p>
          <a:p>
            <a:pPr marL="457200" lvl="1" indent="0">
              <a:buNone/>
            </a:pPr>
            <a:r>
              <a:rPr lang="en-US" sz="1400" dirty="0"/>
              <a:t>Rudd, Merrill B., and James T. Thorson. "Accounting for variable recruitment and fishing mortality in length-based stock assessments for data-limited fisheries." </a:t>
            </a:r>
            <a:r>
              <a:rPr lang="en-US" sz="1400" i="1" dirty="0"/>
              <a:t>Canadian Journal of Fisheries and Aquatic Sciences</a:t>
            </a:r>
            <a:r>
              <a:rPr lang="en-US" sz="1400" dirty="0"/>
              <a:t> ja (2017).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3832-5F8D-49D1-9F33-2F888FC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5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413194"/>
            <a:ext cx="7886700" cy="1325563"/>
          </a:xfrm>
        </p:spPr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de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 err="1"/>
              <a:t>Movimiento</a:t>
            </a:r>
            <a:r>
              <a:rPr lang="en-US" sz="2000" u="sng" dirty="0"/>
              <a:t> animal</a:t>
            </a:r>
          </a:p>
          <a:p>
            <a:pPr marL="457200" lvl="1" indent="0">
              <a:buNone/>
            </a:pPr>
            <a:r>
              <a:rPr lang="en-US" sz="1800" dirty="0" err="1"/>
              <a:t>Albertsen</a:t>
            </a:r>
            <a:r>
              <a:rPr lang="en-US" sz="1800" dirty="0"/>
              <a:t>, </a:t>
            </a:r>
            <a:r>
              <a:rPr lang="en-US" sz="1800" dirty="0" err="1"/>
              <a:t>Christoffer</a:t>
            </a:r>
            <a:r>
              <a:rPr lang="en-US" sz="1800" dirty="0"/>
              <a:t> </a:t>
            </a:r>
            <a:r>
              <a:rPr lang="en-US" sz="1800" dirty="0" err="1"/>
              <a:t>Moesgaard</a:t>
            </a:r>
            <a:r>
              <a:rPr lang="en-US" sz="1800" dirty="0"/>
              <a:t>, et al. "Fast fitting of non‐Gaussian state‐space models to animal movement data via Template Model Builder." </a:t>
            </a:r>
            <a:r>
              <a:rPr lang="en-US" sz="1800" i="1" dirty="0"/>
              <a:t>Ecology</a:t>
            </a:r>
            <a:r>
              <a:rPr lang="en-US" sz="1800" dirty="0"/>
              <a:t> 96.10 (2015): 2598-2604.</a:t>
            </a:r>
          </a:p>
          <a:p>
            <a:r>
              <a:rPr lang="en-US" sz="2000" u="sng" dirty="0" err="1"/>
              <a:t>Estandarización</a:t>
            </a:r>
            <a:r>
              <a:rPr lang="en-US" sz="2000" u="sng" dirty="0"/>
              <a:t> de CPUE</a:t>
            </a:r>
          </a:p>
          <a:p>
            <a:pPr marL="457200" lvl="1" indent="0">
              <a:buNone/>
            </a:pPr>
            <a:r>
              <a:rPr lang="en-US" sz="1800" dirty="0" err="1"/>
              <a:t>Monnahan</a:t>
            </a:r>
            <a:r>
              <a:rPr lang="en-US" sz="1800" dirty="0"/>
              <a:t>, C.C., and I. J. Stewart. "The effect of hook spacing on longline catch rates: Implications for catch rate standardization." </a:t>
            </a:r>
            <a:r>
              <a:rPr lang="en-US" sz="1800" i="1" dirty="0"/>
              <a:t>Fisheries Research</a:t>
            </a:r>
            <a:r>
              <a:rPr lang="en-US" sz="1800" dirty="0"/>
              <a:t> 198 (2018): 150-158.</a:t>
            </a:r>
          </a:p>
          <a:p>
            <a:pPr marL="457200" lvl="1" indent="0">
              <a:buNone/>
            </a:pPr>
            <a:r>
              <a:rPr lang="en-US" sz="1800" dirty="0" err="1"/>
              <a:t>Cavieres</a:t>
            </a:r>
            <a:r>
              <a:rPr lang="en-US" sz="1800" dirty="0"/>
              <a:t>, Joaquin, Cole C. Monnahan, and Aki </a:t>
            </a:r>
            <a:r>
              <a:rPr lang="en-US" sz="1800" dirty="0" err="1"/>
              <a:t>Vehtari</a:t>
            </a:r>
            <a:r>
              <a:rPr lang="en-US" sz="1800" dirty="0"/>
              <a:t>. "Accounting for spatial dependence improves relative abundance estimates in a benthic marine species structured as a </a:t>
            </a:r>
            <a:r>
              <a:rPr lang="en-US" sz="1800" dirty="0" err="1"/>
              <a:t>metapopulation</a:t>
            </a:r>
            <a:r>
              <a:rPr lang="en-US" sz="1800" dirty="0"/>
              <a:t>." Fisheries Research 240 (2021): 105960.</a:t>
            </a:r>
          </a:p>
          <a:p>
            <a:r>
              <a:rPr lang="en-US" sz="2000" u="sng" dirty="0" err="1"/>
              <a:t>Evolución</a:t>
            </a:r>
            <a:r>
              <a:rPr lang="en-US" sz="2000" u="sng" dirty="0"/>
              <a:t> de alas</a:t>
            </a:r>
          </a:p>
          <a:p>
            <a:pPr marL="457200" lvl="1" indent="0">
              <a:buNone/>
            </a:pPr>
            <a:r>
              <a:rPr lang="en-US" sz="1800" dirty="0"/>
              <a:t>Houle, David, et al. "Mutation predicts 40 million years of fly wing evolution." </a:t>
            </a:r>
            <a:r>
              <a:rPr lang="en-US" sz="1800" i="1" dirty="0"/>
              <a:t>Nature</a:t>
            </a:r>
            <a:r>
              <a:rPr lang="en-US" sz="1800" dirty="0"/>
              <a:t> 548.7668 (2017): 447.</a:t>
            </a:r>
          </a:p>
          <a:p>
            <a:pPr marL="231775" lvl="1" indent="0">
              <a:buNone/>
            </a:pPr>
            <a:endParaRPr lang="en-US" sz="2000" dirty="0"/>
          </a:p>
          <a:p>
            <a:pPr marL="231775" lvl="1" indent="0">
              <a:buNone/>
            </a:pPr>
            <a:r>
              <a:rPr lang="en-US" sz="2000" dirty="0"/>
              <a:t>See more at: </a:t>
            </a:r>
            <a:r>
              <a:rPr lang="en-US" sz="2000" dirty="0">
                <a:hlinkClick r:id="rId2"/>
              </a:rPr>
              <a:t>google scholar citations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8643-CA2F-4D79-BC6E-A882A017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60929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Postular</a:t>
            </a:r>
            <a:r>
              <a:rPr lang="en-US" sz="2800" dirty="0"/>
              <a:t> un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estadístico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Escriba</a:t>
            </a:r>
            <a:r>
              <a:rPr lang="en-US" sz="2800" dirty="0"/>
              <a:t> un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archivo</a:t>
            </a:r>
            <a:r>
              <a:rPr lang="en-US" sz="2800" dirty="0"/>
              <a:t>/</a:t>
            </a:r>
            <a:r>
              <a:rPr lang="en-US" sz="2800" dirty="0" err="1"/>
              <a:t>templete</a:t>
            </a:r>
            <a:r>
              <a:rPr lang="en-US" sz="2800" dirty="0"/>
              <a:t> C++ para </a:t>
            </a:r>
            <a:r>
              <a:rPr lang="en-US" sz="2800" dirty="0" err="1"/>
              <a:t>calcular</a:t>
            </a:r>
            <a:r>
              <a:rPr lang="en-US" sz="2800" dirty="0"/>
              <a:t> la log-</a:t>
            </a:r>
            <a:r>
              <a:rPr lang="en-US" sz="2800" dirty="0" err="1"/>
              <a:t>verosimilitud</a:t>
            </a:r>
            <a:r>
              <a:rPr lang="en-US" sz="2800" dirty="0"/>
              <a:t> negative dado los </a:t>
            </a:r>
            <a:r>
              <a:rPr lang="en-US" sz="2800" dirty="0" err="1"/>
              <a:t>parámetros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Compile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y </a:t>
            </a:r>
            <a:r>
              <a:rPr lang="en-US" sz="2800" dirty="0" err="1"/>
              <a:t>vincular</a:t>
            </a:r>
            <a:r>
              <a:rPr lang="en-US" sz="2800" dirty="0"/>
              <a:t> con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Declare que </a:t>
            </a:r>
            <a:r>
              <a:rPr lang="en-US" sz="2800" dirty="0" err="1"/>
              <a:t>parámetros</a:t>
            </a:r>
            <a:r>
              <a:rPr lang="en-US" sz="2800" dirty="0"/>
              <a:t> son “</a:t>
            </a:r>
            <a:r>
              <a:rPr lang="en-US" sz="2800" dirty="0" err="1"/>
              <a:t>aleatorios</a:t>
            </a:r>
            <a:r>
              <a:rPr lang="en-US" sz="28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Ajuste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utilizando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minimizador</a:t>
            </a:r>
            <a:r>
              <a:rPr lang="en-US" sz="2800" dirty="0"/>
              <a:t> de R y las </a:t>
            </a:r>
            <a:r>
              <a:rPr lang="en-US" sz="2800" dirty="0" err="1"/>
              <a:t>funciones</a:t>
            </a:r>
            <a:r>
              <a:rPr lang="en-US" sz="2800" dirty="0"/>
              <a:t> </a:t>
            </a:r>
            <a:r>
              <a:rPr lang="en-US" sz="2800" dirty="0" err="1"/>
              <a:t>objetivo</a:t>
            </a:r>
            <a:r>
              <a:rPr lang="en-US" sz="2800" dirty="0"/>
              <a:t> y de </a:t>
            </a:r>
            <a:r>
              <a:rPr lang="en-US" sz="2800" dirty="0" err="1"/>
              <a:t>gradiente</a:t>
            </a:r>
            <a:r>
              <a:rPr lang="en-US" sz="2800" dirty="0"/>
              <a:t> que </a:t>
            </a:r>
            <a:r>
              <a:rPr lang="en-US" sz="2800" dirty="0" err="1"/>
              <a:t>entrega</a:t>
            </a:r>
            <a:r>
              <a:rPr lang="en-US" sz="2800" dirty="0"/>
              <a:t>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Haga</a:t>
            </a:r>
            <a:r>
              <a:rPr lang="en-US" sz="2800" dirty="0"/>
              <a:t> </a:t>
            </a:r>
            <a:r>
              <a:rPr lang="en-US" sz="2800" dirty="0" err="1"/>
              <a:t>inferencia</a:t>
            </a:r>
            <a:r>
              <a:rPr lang="en-US" sz="2800" dirty="0"/>
              <a:t> con </a:t>
            </a:r>
            <a:r>
              <a:rPr lang="en-US" sz="2800" dirty="0" err="1"/>
              <a:t>máxima</a:t>
            </a:r>
            <a:r>
              <a:rPr lang="en-US" sz="2800" dirty="0"/>
              <a:t> </a:t>
            </a:r>
            <a:r>
              <a:rPr lang="en-US" sz="2800" dirty="0" err="1"/>
              <a:t>verosimilitud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conceptos</a:t>
            </a:r>
            <a:r>
              <a:rPr lang="en-US" dirty="0"/>
              <a:t> 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r>
              <a:rPr lang="en-US" dirty="0"/>
              <a:t>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  <a:p>
            <a:r>
              <a:rPr lang="en-US" dirty="0" err="1"/>
              <a:t>Ocurren</a:t>
            </a:r>
            <a:r>
              <a:rPr lang="en-US" dirty="0"/>
              <a:t> </a:t>
            </a:r>
            <a:r>
              <a:rPr lang="en-US" dirty="0" err="1"/>
              <a:t>amplia</a:t>
            </a:r>
            <a:r>
              <a:rPr lang="en-US" dirty="0"/>
              <a:t> y </a:t>
            </a:r>
            <a:r>
              <a:rPr lang="en-US" dirty="0" err="1"/>
              <a:t>naturalmente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ecología</a:t>
            </a:r>
            <a:endParaRPr lang="en-US" dirty="0"/>
          </a:p>
          <a:p>
            <a:r>
              <a:rPr lang="en-US" dirty="0"/>
              <a:t>Es una forma </a:t>
            </a:r>
            <a:r>
              <a:rPr lang="en-US" dirty="0" err="1"/>
              <a:t>útil</a:t>
            </a:r>
            <a:r>
              <a:rPr lang="en-US" dirty="0"/>
              <a:t> de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Requiere</a:t>
            </a:r>
            <a:r>
              <a:rPr lang="en-US" dirty="0"/>
              <a:t> de la </a:t>
            </a:r>
            <a:r>
              <a:rPr lang="en-US" dirty="0" err="1"/>
              <a:t>integración</a:t>
            </a:r>
            <a:r>
              <a:rPr lang="en-US" dirty="0"/>
              <a:t> de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  <a:p>
            <a:r>
              <a:rPr lang="en-US" dirty="0"/>
              <a:t>TMB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 con R, </a:t>
            </a:r>
            <a:r>
              <a:rPr lang="en-US" dirty="0" err="1"/>
              <a:t>pero</a:t>
            </a:r>
            <a:r>
              <a:rPr lang="en-US" dirty="0"/>
              <a:t> require de </a:t>
            </a:r>
            <a:r>
              <a:rPr lang="en-US" dirty="0" err="1"/>
              <a:t>codificar</a:t>
            </a:r>
            <a:r>
              <a:rPr lang="en-US" dirty="0"/>
              <a:t> un poco </a:t>
            </a:r>
            <a:r>
              <a:rPr lang="en-US" dirty="0" err="1"/>
              <a:t>en</a:t>
            </a:r>
            <a:r>
              <a:rPr lang="en-US" dirty="0"/>
              <a:t> C++</a:t>
            </a:r>
          </a:p>
          <a:p>
            <a:r>
              <a:rPr lang="en-US" dirty="0"/>
              <a:t>TMB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, es </a:t>
            </a:r>
            <a:r>
              <a:rPr lang="en-US" b="1" dirty="0"/>
              <a:t>MUY</a:t>
            </a:r>
            <a:r>
              <a:rPr lang="en-US" dirty="0"/>
              <a:t> </a:t>
            </a:r>
            <a:r>
              <a:rPr lang="en-US" dirty="0" err="1"/>
              <a:t>poderoso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3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A245-7FE3-43B6-8D2B-011AF59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7C3-2049-49B5-A014-6CA31749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FDA1-07EC-40B8-B2D3-D4111ED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University of Washington, M.S.&amp; PhD</a:t>
            </a:r>
          </a:p>
          <a:p>
            <a:pPr>
              <a:buNone/>
            </a:pPr>
            <a:r>
              <a:rPr lang="en-US" sz="2400" dirty="0"/>
              <a:t>Quantitative Ecology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Post-doc con Billy Ernst (</a:t>
            </a:r>
            <a:r>
              <a:rPr lang="en-US" sz="2400" dirty="0" err="1"/>
              <a:t>UdeC</a:t>
            </a:r>
            <a:r>
              <a:rPr lang="en-US" sz="2400" dirty="0"/>
              <a:t> &amp; UW)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s-CL" sz="2400" dirty="0"/>
              <a:t>V</a:t>
            </a:r>
            <a:r>
              <a:rPr lang="es-ES" sz="2400" dirty="0" err="1"/>
              <a:t>iví</a:t>
            </a:r>
            <a:r>
              <a:rPr lang="es-ES" sz="2400" dirty="0"/>
              <a:t> en América Latina y aprendí español.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424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50"/>
            <a:ext cx="8598310" cy="1139825"/>
          </a:xfrm>
        </p:spPr>
        <p:txBody>
          <a:bodyPr/>
          <a:lstStyle/>
          <a:p>
            <a:r>
              <a:rPr lang="en-US" sz="3600" dirty="0" err="1"/>
              <a:t>Recuperación</a:t>
            </a:r>
            <a:r>
              <a:rPr lang="en-US" sz="3600" dirty="0"/>
              <a:t> de la </a:t>
            </a:r>
            <a:r>
              <a:rPr lang="en-US" sz="3600" dirty="0" err="1"/>
              <a:t>ballena</a:t>
            </a:r>
            <a:r>
              <a:rPr lang="en-US" sz="3600" dirty="0"/>
              <a:t> </a:t>
            </a:r>
            <a:r>
              <a:rPr lang="en-US" sz="3600" dirty="0" err="1"/>
              <a:t>azul</a:t>
            </a:r>
            <a:r>
              <a:rPr lang="en-US" sz="3600" dirty="0"/>
              <a:t> de California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934617"/>
            <a:ext cx="7696200" cy="3451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81402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774" y="4719201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Evaluación</a:t>
            </a:r>
            <a:r>
              <a:rPr lang="en-US" dirty="0"/>
              <a:t> de stock de </a:t>
            </a:r>
            <a:r>
              <a:rPr lang="en-US" dirty="0" err="1"/>
              <a:t>pesquerías</a:t>
            </a:r>
            <a:r>
              <a:rPr lang="en-US" dirty="0"/>
              <a:t> con </a:t>
            </a:r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bayesiana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Monte Carlo MCMC </a:t>
            </a:r>
            <a:r>
              <a:rPr lang="en-US" dirty="0" err="1"/>
              <a:t>Hamiltoniano</a:t>
            </a:r>
            <a:r>
              <a:rPr lang="en-US" dirty="0"/>
              <a:t> para </a:t>
            </a:r>
            <a:r>
              <a:rPr lang="en-US" dirty="0" err="1"/>
              <a:t>evaluaciones</a:t>
            </a:r>
            <a:r>
              <a:rPr lang="en-US" dirty="0"/>
              <a:t> con ADMB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77" y="161099"/>
            <a:ext cx="8229600" cy="1139825"/>
          </a:xfrm>
        </p:spPr>
        <p:txBody>
          <a:bodyPr>
            <a:normAutofit/>
          </a:bodyPr>
          <a:lstStyle/>
          <a:p>
            <a:r>
              <a:rPr lang="en-US" dirty="0"/>
              <a:t>Postdoc: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5" y="2069405"/>
            <a:ext cx="3564585" cy="1850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69405"/>
            <a:ext cx="3954710" cy="2193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24" y="901862"/>
            <a:ext cx="5356371" cy="1107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77" y="4603675"/>
            <a:ext cx="8325596" cy="17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Posición</a:t>
            </a:r>
            <a:r>
              <a:rPr lang="en-US" dirty="0"/>
              <a:t> actual </a:t>
            </a:r>
            <a:r>
              <a:rPr lang="en-US" dirty="0" err="1"/>
              <a:t>en</a:t>
            </a:r>
            <a:r>
              <a:rPr lang="en-US" dirty="0"/>
              <a:t> NOAA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71" y="1604946"/>
            <a:ext cx="3963041" cy="4451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5741" y="937636"/>
            <a:ext cx="363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Evaluación</a:t>
            </a:r>
            <a:r>
              <a:rPr lang="en-US" dirty="0"/>
              <a:t> de stock de Walleye pollock del </a:t>
            </a:r>
            <a:r>
              <a:rPr lang="en-US" dirty="0" err="1"/>
              <a:t>Golfo</a:t>
            </a:r>
            <a:r>
              <a:rPr lang="en-US" dirty="0"/>
              <a:t> de Alaska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604946"/>
            <a:ext cx="37203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Evaluación</a:t>
            </a:r>
            <a:r>
              <a:rPr lang="en-US" sz="2400" dirty="0"/>
              <a:t> de stock </a:t>
            </a:r>
            <a:r>
              <a:rPr lang="en-US" sz="2400" dirty="0" err="1"/>
              <a:t>en</a:t>
            </a:r>
            <a:r>
              <a:rPr lang="en-US" sz="2400" dirty="0"/>
              <a:t> Alaska,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espaciales</a:t>
            </a:r>
            <a:r>
              <a:rPr lang="en-US" sz="2400" dirty="0"/>
              <a:t> (VAST)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Evaluaciones</a:t>
            </a:r>
            <a:r>
              <a:rPr lang="en-US" sz="2400" dirty="0"/>
              <a:t> de stock </a:t>
            </a:r>
            <a:r>
              <a:rPr lang="en-US" sz="2400" dirty="0" err="1"/>
              <a:t>estado-espacio</a:t>
            </a:r>
            <a:r>
              <a:rPr lang="en-US" sz="2400" dirty="0"/>
              <a:t> (State-space)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Desarrollo de la </a:t>
            </a:r>
            <a:r>
              <a:rPr lang="en-US" sz="2400" dirty="0" err="1"/>
              <a:t>nueva</a:t>
            </a:r>
            <a:r>
              <a:rPr lang="en-US" sz="2400" dirty="0"/>
              <a:t> </a:t>
            </a:r>
            <a:r>
              <a:rPr lang="en-US" sz="2400" dirty="0" err="1"/>
              <a:t>generación</a:t>
            </a:r>
            <a:r>
              <a:rPr lang="en-US" sz="2400" dirty="0"/>
              <a:t> de software para </a:t>
            </a:r>
            <a:r>
              <a:rPr lang="en-US" sz="2400" dirty="0" err="1"/>
              <a:t>evaluación</a:t>
            </a:r>
            <a:r>
              <a:rPr lang="en-US" sz="2400" dirty="0"/>
              <a:t> de stock (FIMS)</a:t>
            </a:r>
          </a:p>
        </p:txBody>
      </p:sp>
      <p:pic>
        <p:nvPicPr>
          <p:cNvPr id="7" name="Picture 6" descr="Y:\_Current\GOApollock data\Pollock images\Pollo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88" y="3944471"/>
            <a:ext cx="2252871" cy="8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22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Noble Hendrix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Duke University, MS Zoology</a:t>
            </a:r>
          </a:p>
          <a:p>
            <a:pPr>
              <a:buNone/>
            </a:pPr>
            <a:r>
              <a:rPr lang="en-US" sz="2400" dirty="0"/>
              <a:t>University of Washington, PhD Fisheries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 err="1"/>
              <a:t>Consultor</a:t>
            </a:r>
            <a:r>
              <a:rPr lang="en-US" sz="2400" dirty="0"/>
              <a:t> – QEDA Consulting, LLC</a:t>
            </a:r>
          </a:p>
          <a:p>
            <a:pPr>
              <a:buNone/>
            </a:pPr>
            <a:r>
              <a:rPr lang="en-US" sz="2400" dirty="0"/>
              <a:t>University of Washington – (</a:t>
            </a:r>
            <a:r>
              <a:rPr lang="en-US" sz="2400" dirty="0" err="1"/>
              <a:t>Afiliado</a:t>
            </a:r>
            <a:r>
              <a:rPr lang="en-US" sz="2400" dirty="0"/>
              <a:t>)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n-US" sz="2400" dirty="0"/>
              <a:t>Billy Ernst, UDEC </a:t>
            </a:r>
            <a:r>
              <a:rPr lang="en-US" sz="2400" dirty="0" err="1"/>
              <a:t>tuvimos</a:t>
            </a:r>
            <a:r>
              <a:rPr lang="en-US" sz="2400" dirty="0"/>
              <a:t> el </a:t>
            </a:r>
            <a:r>
              <a:rPr lang="en-US" sz="2400" dirty="0" err="1"/>
              <a:t>mismo</a:t>
            </a:r>
            <a:r>
              <a:rPr lang="en-US" sz="2400" dirty="0"/>
              <a:t> </a:t>
            </a:r>
            <a:r>
              <a:rPr lang="en-US" sz="2400" dirty="0" err="1"/>
              <a:t>profesor</a:t>
            </a:r>
            <a:r>
              <a:rPr lang="en-US" sz="2400" dirty="0"/>
              <a:t>, </a:t>
            </a:r>
          </a:p>
          <a:p>
            <a:pPr>
              <a:buNone/>
            </a:pPr>
            <a:r>
              <a:rPr lang="en-US" sz="2400" dirty="0"/>
              <a:t>Ray </a:t>
            </a:r>
            <a:r>
              <a:rPr lang="en-US" sz="2400" dirty="0" err="1"/>
              <a:t>HIlborn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7744" y="4038600"/>
            <a:ext cx="1524000" cy="174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61544" y="5791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 Hilborn</a:t>
            </a:r>
          </a:p>
        </p:txBody>
      </p:sp>
    </p:spTree>
    <p:extLst>
      <p:ext uri="{BB962C8B-B14F-4D97-AF65-F5344CB8AC3E}">
        <p14:creationId xmlns:p14="http://schemas.microsoft.com/office/powerpoint/2010/main" val="21074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944"/>
            <a:ext cx="8229600" cy="1143000"/>
          </a:xfrm>
        </p:spPr>
        <p:txBody>
          <a:bodyPr/>
          <a:lstStyle/>
          <a:p>
            <a:r>
              <a:rPr lang="en-US" dirty="0"/>
              <a:t>Florida Everglades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171700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209" y="3265211"/>
            <a:ext cx="1981200" cy="271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495799"/>
            <a:ext cx="2667000" cy="202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914400"/>
            <a:ext cx="2209800" cy="222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600200" y="1828800"/>
            <a:ext cx="457200" cy="411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1828800"/>
            <a:ext cx="2463209" cy="143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88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1417</Words>
  <Application>Microsoft Office PowerPoint</Application>
  <PresentationFormat>On-screen Show (4:3)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ＭＳ Ｐゴシック</vt:lpstr>
      <vt:lpstr>Arial</vt:lpstr>
      <vt:lpstr>Calibri</vt:lpstr>
      <vt:lpstr>Calibri Light</vt:lpstr>
      <vt:lpstr>Garamond</vt:lpstr>
      <vt:lpstr>Wingdings</vt:lpstr>
      <vt:lpstr>BlueEdge</vt:lpstr>
      <vt:lpstr>Office Theme</vt:lpstr>
      <vt:lpstr>Introducción al Curso 10 enero 2022</vt:lpstr>
      <vt:lpstr>Referente al Idioma</vt:lpstr>
      <vt:lpstr>Dr. Cole Monnahan</vt:lpstr>
      <vt:lpstr>Recuperación de la ballena azul de California</vt:lpstr>
      <vt:lpstr>Evaluación de stock de pesquerías con aproximación bayesiana</vt:lpstr>
      <vt:lpstr>Postdoc:</vt:lpstr>
      <vt:lpstr>Posición actual en NOAA</vt:lpstr>
      <vt:lpstr>Dr. Noble Hendrix</vt:lpstr>
      <vt:lpstr>Florida Everglades</vt:lpstr>
      <vt:lpstr>Salmón en la Bahía de San Francisco y San Joaquin Delta, California</vt:lpstr>
      <vt:lpstr>Hipótesis de los factores que afectan las poblaciones de Chinook salmón</vt:lpstr>
      <vt:lpstr>Ballenas jorobadas en bahía Glacier, Alaska</vt:lpstr>
      <vt:lpstr>Y ahora es su turno…</vt:lpstr>
      <vt:lpstr>Objetivos del curso</vt:lpstr>
      <vt:lpstr>Modelos Jerárquicos: Descripción General</vt:lpstr>
      <vt:lpstr>Modelos jerárquicos: ejemplos</vt:lpstr>
      <vt:lpstr>HM por Royle &amp; Dorazio</vt:lpstr>
      <vt:lpstr>HM: Thorson and Minto</vt:lpstr>
      <vt:lpstr>Ajustando modelos Jerárquicos</vt:lpstr>
      <vt:lpstr>Que es TMB?</vt:lpstr>
      <vt:lpstr>PowerPoint Presentation</vt:lpstr>
      <vt:lpstr>TMB examples</vt:lpstr>
      <vt:lpstr>Ejemplos de TMB</vt:lpstr>
      <vt:lpstr>Revisión del flujo de trabajo en TMB</vt:lpstr>
      <vt:lpstr>Revisión de conceptos claves</vt:lpstr>
      <vt:lpstr>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Cole.Monnahan</cp:lastModifiedBy>
  <cp:revision>47</cp:revision>
  <dcterms:created xsi:type="dcterms:W3CDTF">2015-01-11T16:48:24Z</dcterms:created>
  <dcterms:modified xsi:type="dcterms:W3CDTF">2022-01-06T16:59:58Z</dcterms:modified>
</cp:coreProperties>
</file>