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75" r:id="rId3"/>
    <p:sldId id="276" r:id="rId4"/>
    <p:sldId id="281" r:id="rId5"/>
    <p:sldId id="282" r:id="rId6"/>
    <p:sldId id="277" r:id="rId7"/>
    <p:sldId id="278" r:id="rId8"/>
    <p:sldId id="284" r:id="rId9"/>
    <p:sldId id="285" r:id="rId10"/>
    <p:sldId id="288" r:id="rId11"/>
    <p:sldId id="289" r:id="rId12"/>
    <p:sldId id="290" r:id="rId13"/>
    <p:sldId id="266" r:id="rId14"/>
    <p:sldId id="291" r:id="rId15"/>
    <p:sldId id="286" r:id="rId16"/>
    <p:sldId id="287" r:id="rId17"/>
    <p:sldId id="29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93112"/>
  </p:normalViewPr>
  <p:slideViewPr>
    <p:cSldViewPr snapToGrid="0" snapToObjects="1">
      <p:cViewPr varScale="1">
        <p:scale>
          <a:sx n="107" d="100"/>
          <a:sy n="107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1/6/2022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jpeg"/><Relationship Id="rId4" Type="http://schemas.openxmlformats.org/officeDocument/2006/relationships/image" Target="../media/image1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Optimización</a:t>
            </a:r>
            <a:r>
              <a:rPr lang="en-US" dirty="0"/>
              <a:t> </a:t>
            </a:r>
            <a:r>
              <a:rPr lang="en-US" dirty="0" err="1"/>
              <a:t>numérica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10 </a:t>
            </a:r>
            <a:r>
              <a:rPr lang="en-US" sz="3200" dirty="0" err="1"/>
              <a:t>enero</a:t>
            </a:r>
            <a:r>
              <a:rPr lang="en-US" sz="3200" dirty="0"/>
              <a:t> 2022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826171" y="44577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10-14 January, 2022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 f(x)=(a-x)^2+(b-x)^2+(c-x)^2</a:t>
            </a:r>
          </a:p>
          <a:p>
            <a:pPr lvl="1"/>
            <a:r>
              <a:rPr lang="en-US" dirty="0" err="1"/>
              <a:t>a,b,c</a:t>
            </a:r>
            <a:r>
              <a:rPr lang="en-US" dirty="0"/>
              <a:t> = {0.113, -0.240, 0.583} son </a:t>
            </a:r>
            <a:r>
              <a:rPr lang="en-US" dirty="0" err="1"/>
              <a:t>constantes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cualquier</a:t>
            </a:r>
            <a:r>
              <a:rPr lang="en-US" dirty="0"/>
              <a:t> x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f(x) y f’(x)</a:t>
            </a:r>
          </a:p>
          <a:p>
            <a:r>
              <a:rPr lang="en-US" dirty="0"/>
              <a:t>[Demo in R]</a:t>
            </a:r>
          </a:p>
          <a:p>
            <a:pPr marL="0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 &lt;- function(x) sum((c(.113, -.24, .583)-x)^2)</a:t>
            </a: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fprime &lt;- function(x, h=1e-5) (f(x+h)-f(x))/h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2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7142"/>
            <a:ext cx="8229600" cy="4530725"/>
          </a:xfrm>
        </p:spPr>
        <p:txBody>
          <a:bodyPr/>
          <a:lstStyle/>
          <a:p>
            <a:r>
              <a:rPr lang="en-US" dirty="0"/>
              <a:t>Sea f(x)=(a-x)^2+(b-x)^2+(c-x)^2</a:t>
            </a:r>
          </a:p>
          <a:p>
            <a:pPr lvl="1"/>
            <a:r>
              <a:rPr lang="en-US" dirty="0" err="1"/>
              <a:t>a,b,c</a:t>
            </a:r>
            <a:r>
              <a:rPr lang="en-US" dirty="0"/>
              <a:t> = {0.113, -0.240, 0.583} son </a:t>
            </a:r>
            <a:r>
              <a:rPr lang="en-US" dirty="0" err="1"/>
              <a:t>constantes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cualquier</a:t>
            </a:r>
            <a:r>
              <a:rPr lang="en-US" dirty="0"/>
              <a:t> x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f(x) y f’(x)</a:t>
            </a:r>
          </a:p>
          <a:p>
            <a:r>
              <a:rPr lang="en-US" dirty="0"/>
              <a:t>[Demo in R]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&lt;TMB.hpp&gt;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Type&gt;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objective_function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&lt;Type&gt;::operator() 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PARAMETER(x);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Type f=pow(x-0.113,2)+pow(x- -0.240,2)+pow(x-0.583,2);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31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88"/>
            <a:ext cx="8229600" cy="4530725"/>
          </a:xfrm>
        </p:spPr>
        <p:txBody>
          <a:bodyPr/>
          <a:lstStyle/>
          <a:p>
            <a:r>
              <a:rPr lang="en-US" dirty="0"/>
              <a:t>Sea f(x)=(a-x)^2+(b-x)^2+(c-x)^2</a:t>
            </a:r>
          </a:p>
          <a:p>
            <a:pPr lvl="1"/>
            <a:r>
              <a:rPr lang="en-US" dirty="0" err="1"/>
              <a:t>a,b,c</a:t>
            </a:r>
            <a:r>
              <a:rPr lang="en-US" dirty="0"/>
              <a:t> = {0.113, -0.240, 0.583} son </a:t>
            </a:r>
            <a:r>
              <a:rPr lang="en-US" dirty="0" err="1"/>
              <a:t>constantes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cualquier</a:t>
            </a:r>
            <a:r>
              <a:rPr lang="en-US" dirty="0"/>
              <a:t> x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f(x) y f’(x)</a:t>
            </a:r>
          </a:p>
          <a:p>
            <a:r>
              <a:rPr lang="en-US" dirty="0"/>
              <a:t>[Demo in R]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/simple.cpp")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/simple"))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parameters=list(x=1),  	  		    DLL='simple')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  # f(x)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  # f'(x)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3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7D2-66C8-404D-8665-0DF1354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Optimizadores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6ACD-427A-4189-B3CB-53C097C8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5423"/>
            <a:ext cx="8229600" cy="4530725"/>
          </a:xfrm>
        </p:spPr>
        <p:txBody>
          <a:bodyPr/>
          <a:lstStyle/>
          <a:p>
            <a:r>
              <a:rPr lang="en-US" dirty="0"/>
              <a:t>R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b="1" dirty="0" err="1"/>
              <a:t>muchos</a:t>
            </a:r>
            <a:r>
              <a:rPr lang="en-US" dirty="0"/>
              <a:t> </a:t>
            </a:r>
            <a:r>
              <a:rPr lang="en-US" dirty="0" err="1"/>
              <a:t>optimizadores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 con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desventajas</a:t>
            </a:r>
            <a:endParaRPr lang="en-US" dirty="0"/>
          </a:p>
          <a:p>
            <a:r>
              <a:rPr lang="en-US" dirty="0" err="1"/>
              <a:t>Utilizaremos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tb se </a:t>
            </a:r>
            <a:r>
              <a:rPr lang="en-US" dirty="0" err="1"/>
              <a:t>puede</a:t>
            </a:r>
            <a:r>
              <a:rPr lang="en-US" dirty="0"/>
              <a:t> usar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Permite</a:t>
            </a:r>
            <a:r>
              <a:rPr lang="en-US" dirty="0"/>
              <a:t> utilizer </a:t>
            </a:r>
            <a:r>
              <a:rPr lang="en-US" dirty="0" err="1"/>
              <a:t>restricciones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bloques</a:t>
            </a:r>
            <a:r>
              <a:rPr lang="en-US" dirty="0"/>
              <a:t> (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luego</a:t>
            </a:r>
            <a:r>
              <a:rPr lang="en-US" dirty="0"/>
              <a:t>)</a:t>
            </a:r>
          </a:p>
          <a:p>
            <a:r>
              <a:rPr lang="en-US" dirty="0" err="1"/>
              <a:t>Pasaremos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entrega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r>
              <a:rPr lang="en-US" dirty="0"/>
              <a:t> que </a:t>
            </a:r>
            <a:r>
              <a:rPr lang="en-US" dirty="0" err="1"/>
              <a:t>minimiza</a:t>
            </a:r>
            <a:endParaRPr lang="en-US" dirty="0"/>
          </a:p>
          <a:p>
            <a:r>
              <a:rPr lang="en-US" dirty="0" err="1"/>
              <a:t>Recuerde</a:t>
            </a:r>
            <a:r>
              <a:rPr lang="en-US" dirty="0"/>
              <a:t>: gradients </a:t>
            </a:r>
            <a:r>
              <a:rPr lang="en-US" dirty="0" err="1"/>
              <a:t>exactos</a:t>
            </a:r>
            <a:r>
              <a:rPr lang="en-US" dirty="0"/>
              <a:t> </a:t>
            </a: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mejora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rendimiento</a:t>
            </a:r>
            <a:r>
              <a:rPr lang="en-US" dirty="0"/>
              <a:t> del </a:t>
            </a:r>
            <a:r>
              <a:rPr lang="en-US" dirty="0" err="1"/>
              <a:t>optimizador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730D-CC40-431E-8C8E-D2D52D7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3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97D2-66C8-404D-8665-0DF13541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Optimizadores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6ACD-427A-4189-B3CB-53C097C8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(start=1, objective=f,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nlminb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objective=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    		        gradient=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opt$par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B730D-CC40-431E-8C8E-D2D52D73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</a:t>
            </a:r>
            <a:r>
              <a:rPr lang="en-US" dirty="0" err="1"/>
              <a:t>función</a:t>
            </a:r>
            <a:r>
              <a:rPr lang="en-US" dirty="0"/>
              <a:t> con/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331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derivada</a:t>
            </a:r>
            <a:r>
              <a:rPr lang="en-US" dirty="0"/>
              <a:t> de </a:t>
            </a:r>
            <a:r>
              <a:rPr lang="en-US" dirty="0" err="1"/>
              <a:t>esto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Mostrar</a:t>
            </a:r>
            <a:r>
              <a:rPr lang="en-US" dirty="0"/>
              <a:t> Código </a:t>
            </a:r>
            <a:r>
              <a:rPr lang="en-US" dirty="0" err="1"/>
              <a:t>cpp</a:t>
            </a:r>
            <a:r>
              <a:rPr lang="en-US" dirty="0"/>
              <a:t>, demo </a:t>
            </a:r>
            <a:r>
              <a:rPr lang="en-US" dirty="0" err="1"/>
              <a:t>en</a:t>
            </a:r>
            <a:r>
              <a:rPr lang="en-US" dirty="0"/>
              <a:t> R]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compile("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/polynomial.cpp")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dyn.load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dynlib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tmb_models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/polynomial"))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MakeADFun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(data=list(),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parameters=list(x=0))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obj$gr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sz="28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6A5EB9-4B60-441D-9F7C-A74F7C669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3309"/>
              </p:ext>
            </p:extLst>
          </p:nvPr>
        </p:nvGraphicFramePr>
        <p:xfrm>
          <a:off x="1317546" y="2130962"/>
          <a:ext cx="6304020" cy="72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2209680" imgH="253800" progId="Equation.DSMT4">
                  <p:embed/>
                </p:oleObj>
              </mc:Choice>
              <mc:Fallback>
                <p:oleObj name="Equation" r:id="rId3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7546" y="2130962"/>
                        <a:ext cx="6304020" cy="72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CD95792-C7B2-4CB5-BF54-B36F605E58A7}"/>
              </a:ext>
            </a:extLst>
          </p:cNvPr>
          <p:cNvGrpSpPr/>
          <p:nvPr/>
        </p:nvGrpSpPr>
        <p:grpSpPr>
          <a:xfrm>
            <a:off x="7139231" y="3141624"/>
            <a:ext cx="1851660" cy="1906231"/>
            <a:chOff x="5948413" y="4051311"/>
            <a:chExt cx="2406316" cy="2512297"/>
          </a:xfrm>
        </p:grpSpPr>
        <p:pic>
          <p:nvPicPr>
            <p:cNvPr id="6" name="Picture 4" descr="Image result for thor hammer">
              <a:extLst>
                <a:ext uri="{FF2B5EF4-FFF2-40B4-BE49-F238E27FC236}">
                  <a16:creationId xmlns:a16="http://schemas.microsoft.com/office/drawing/2014/main" id="{5BCAE32F-E4F8-47A6-AD04-ACE3C0FBC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B8E626-CF3A-45BA-B20E-A32A06727CC5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5214FDE-55DC-4E44-BE17-40426BA6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4592"/>
            <a:ext cx="7886700" cy="1325563"/>
          </a:xfrm>
        </p:spPr>
        <p:txBody>
          <a:bodyPr/>
          <a:lstStyle/>
          <a:p>
            <a:r>
              <a:rPr lang="en-US" b="1" dirty="0"/>
              <a:t>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2CE-B56B-411E-ACCC-F83AC37AA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85851"/>
            <a:ext cx="7886700" cy="1459832"/>
          </a:xfrm>
        </p:spPr>
        <p:txBody>
          <a:bodyPr/>
          <a:lstStyle/>
          <a:p>
            <a:r>
              <a:rPr lang="en-US" dirty="0"/>
              <a:t>Use TMB para </a:t>
            </a:r>
            <a:r>
              <a:rPr lang="en-US" dirty="0" err="1"/>
              <a:t>recrear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figura</a:t>
            </a:r>
            <a:endParaRPr lang="en-US" dirty="0"/>
          </a:p>
          <a:p>
            <a:r>
              <a:rPr lang="en-US" dirty="0" err="1"/>
              <a:t>Necesitamos</a:t>
            </a:r>
            <a:r>
              <a:rPr lang="en-US" dirty="0"/>
              <a:t> usar un for loop </a:t>
            </a:r>
            <a:r>
              <a:rPr lang="en-US" dirty="0" err="1"/>
              <a:t>sobre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x </a:t>
            </a:r>
            <a:r>
              <a:rPr lang="en-US" dirty="0" err="1"/>
              <a:t>en</a:t>
            </a:r>
            <a:r>
              <a:rPr lang="en-US" dirty="0"/>
              <a:t> [-3,2]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010142-6D7F-4738-A7AC-CCDE3C00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43843"/>
            <a:ext cx="7488936" cy="34040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D5B62-D3A3-4A35-8CF4-6C1E2C7F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8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8A96-85A4-4FC4-B33C-A44B37007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de </a:t>
            </a:r>
            <a:r>
              <a:rPr lang="en-US" dirty="0" err="1"/>
              <a:t>conceptos</a:t>
            </a:r>
            <a:r>
              <a:rPr lang="en-US" dirty="0"/>
              <a:t> claves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9BED-0639-40D3-8E92-030D2742C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93174"/>
            <a:ext cx="8229600" cy="4530725"/>
          </a:xfrm>
        </p:spPr>
        <p:txBody>
          <a:bodyPr/>
          <a:lstStyle/>
          <a:p>
            <a:r>
              <a:rPr lang="en-US" sz="2400" dirty="0"/>
              <a:t>La </a:t>
            </a:r>
            <a:r>
              <a:rPr lang="en-US" sz="2400" dirty="0" err="1"/>
              <a:t>optimización</a:t>
            </a:r>
            <a:r>
              <a:rPr lang="en-US" sz="2400" dirty="0"/>
              <a:t> </a:t>
            </a:r>
            <a:r>
              <a:rPr lang="en-US" sz="2400" dirty="0" err="1"/>
              <a:t>numérica</a:t>
            </a:r>
            <a:r>
              <a:rPr lang="en-US" sz="2400" dirty="0"/>
              <a:t> es </a:t>
            </a:r>
            <a:r>
              <a:rPr lang="en-US" sz="2400" dirty="0" err="1"/>
              <a:t>encontrar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mínimo</a:t>
            </a:r>
            <a:r>
              <a:rPr lang="en-US" sz="2400" dirty="0"/>
              <a:t> de una </a:t>
            </a:r>
            <a:r>
              <a:rPr lang="en-US" sz="2400" dirty="0" err="1"/>
              <a:t>función</a:t>
            </a:r>
            <a:endParaRPr lang="en-US" sz="2400" dirty="0"/>
          </a:p>
          <a:p>
            <a:r>
              <a:rPr lang="en-US" sz="2400" dirty="0"/>
              <a:t>La </a:t>
            </a:r>
            <a:r>
              <a:rPr lang="en-US" sz="2400" dirty="0" err="1"/>
              <a:t>Optimización</a:t>
            </a:r>
            <a:r>
              <a:rPr lang="en-US" sz="2400" dirty="0"/>
              <a:t> se </a:t>
            </a:r>
            <a:r>
              <a:rPr lang="en-US" sz="2400" dirty="0" err="1"/>
              <a:t>desarrolla</a:t>
            </a:r>
            <a:r>
              <a:rPr lang="en-US" sz="2400" dirty="0"/>
              <a:t> major con </a:t>
            </a:r>
            <a:r>
              <a:rPr lang="en-US" sz="2400" dirty="0" err="1"/>
              <a:t>gradientes</a:t>
            </a:r>
            <a:r>
              <a:rPr lang="en-US" sz="2400" dirty="0"/>
              <a:t>, y TMB los </a:t>
            </a:r>
            <a:r>
              <a:rPr lang="en-US" sz="2400" dirty="0" err="1"/>
              <a:t>calcula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forma </a:t>
            </a:r>
            <a:r>
              <a:rPr lang="en-US" sz="2400" dirty="0" err="1"/>
              <a:t>automática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Para </a:t>
            </a:r>
            <a:r>
              <a:rPr lang="en-US" sz="2000" dirty="0" err="1"/>
              <a:t>funciones</a:t>
            </a:r>
            <a:r>
              <a:rPr lang="en-US" sz="2000" dirty="0"/>
              <a:t> </a:t>
            </a:r>
            <a:r>
              <a:rPr lang="en-US" sz="2000" dirty="0" err="1"/>
              <a:t>extremadamente</a:t>
            </a:r>
            <a:r>
              <a:rPr lang="en-US" sz="2000" dirty="0"/>
              <a:t> </a:t>
            </a:r>
            <a:r>
              <a:rPr lang="en-US" sz="2000" dirty="0" err="1"/>
              <a:t>complejas</a:t>
            </a:r>
            <a:endParaRPr lang="en-US" sz="2000" dirty="0"/>
          </a:p>
          <a:p>
            <a:pPr lvl="1"/>
            <a:r>
              <a:rPr lang="en-US" sz="2000" dirty="0"/>
              <a:t>Con miles de </a:t>
            </a:r>
            <a:r>
              <a:rPr lang="en-US" sz="2000" dirty="0" err="1"/>
              <a:t>parámetros</a:t>
            </a:r>
            <a:endParaRPr lang="en-US" sz="2000" dirty="0"/>
          </a:p>
          <a:p>
            <a:pPr lvl="1"/>
            <a:r>
              <a:rPr lang="en-US" sz="2000" dirty="0" err="1"/>
              <a:t>Integrando</a:t>
            </a:r>
            <a:r>
              <a:rPr lang="en-US" sz="2000" dirty="0"/>
              <a:t> </a:t>
            </a:r>
            <a:r>
              <a:rPr lang="en-US" sz="2000" dirty="0" err="1"/>
              <a:t>subconjuntos</a:t>
            </a:r>
            <a:r>
              <a:rPr lang="en-US" sz="2000" dirty="0"/>
              <a:t> de </a:t>
            </a:r>
            <a:r>
              <a:rPr lang="en-US" sz="2000" dirty="0" err="1"/>
              <a:t>parámetros</a:t>
            </a:r>
            <a:r>
              <a:rPr lang="en-US" sz="2000" dirty="0"/>
              <a:t> (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</a:t>
            </a:r>
            <a:r>
              <a:rPr lang="en-US" sz="2000" dirty="0" err="1"/>
              <a:t>esto</a:t>
            </a:r>
            <a:r>
              <a:rPr lang="en-US" sz="2000" dirty="0"/>
              <a:t> </a:t>
            </a:r>
            <a:r>
              <a:rPr lang="en-US" sz="2000" dirty="0" err="1"/>
              <a:t>luego</a:t>
            </a:r>
            <a:r>
              <a:rPr lang="en-US" sz="2000" dirty="0"/>
              <a:t>)</a:t>
            </a:r>
          </a:p>
          <a:p>
            <a:r>
              <a:rPr lang="en-US" sz="2400" dirty="0"/>
              <a:t>Para “</a:t>
            </a:r>
            <a:r>
              <a:rPr lang="en-US" sz="2400" dirty="0" err="1"/>
              <a:t>ajustar</a:t>
            </a:r>
            <a:r>
              <a:rPr lang="en-US" sz="2400" dirty="0"/>
              <a:t>” </a:t>
            </a: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estadísticos</a:t>
            </a:r>
            <a:r>
              <a:rPr lang="en-US" sz="2400" dirty="0"/>
              <a:t> </a:t>
            </a:r>
            <a:r>
              <a:rPr lang="en-US" sz="2400" dirty="0" err="1"/>
              <a:t>nosotros</a:t>
            </a:r>
            <a:r>
              <a:rPr lang="en-US" sz="2400" dirty="0"/>
              <a:t> </a:t>
            </a:r>
            <a:r>
              <a:rPr lang="en-US" sz="2400" dirty="0" err="1"/>
              <a:t>minimizaremos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–log-</a:t>
            </a:r>
            <a:r>
              <a:rPr lang="en-US" sz="2400" dirty="0" err="1"/>
              <a:t>verosimilitud</a:t>
            </a:r>
            <a:r>
              <a:rPr lang="en-US" sz="2400" dirty="0"/>
              <a:t> para </a:t>
            </a:r>
            <a:r>
              <a:rPr lang="en-US" sz="2400" dirty="0" err="1"/>
              <a:t>encontrar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MLE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8618B-B9B1-4A31-9BEE-0CC8E029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4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E31D-5021-4B9C-A2F6-6670EA45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</a:t>
            </a:r>
            <a:r>
              <a:rPr lang="en-US" dirty="0" err="1"/>
              <a:t>inimización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</p:spPr>
            <p:txBody>
              <a:bodyPr/>
              <a:lstStyle/>
              <a:p>
                <a:r>
                  <a:rPr lang="en-US" dirty="0"/>
                  <a:t>Con TMB </a:t>
                </a:r>
                <a:r>
                  <a:rPr lang="en-US" dirty="0" err="1"/>
                  <a:t>nosotros</a:t>
                </a:r>
                <a:r>
                  <a:rPr lang="en-US" dirty="0"/>
                  <a:t> </a:t>
                </a:r>
                <a:r>
                  <a:rPr lang="en-US" b="1" dirty="0" err="1"/>
                  <a:t>minimizaremos</a:t>
                </a:r>
                <a:r>
                  <a:rPr lang="en-US" b="1" dirty="0"/>
                  <a:t> </a:t>
                </a:r>
                <a:r>
                  <a:rPr lang="en-US" dirty="0" err="1"/>
                  <a:t>funciones</a:t>
                </a:r>
                <a:endParaRPr lang="en-US" dirty="0"/>
              </a:p>
              <a:p>
                <a:r>
                  <a:rPr lang="en-US" dirty="0"/>
                  <a:t>Para </a:t>
                </a:r>
                <a:r>
                  <a:rPr lang="en-US" dirty="0" err="1"/>
                  <a:t>minimizar</a:t>
                </a:r>
                <a:r>
                  <a:rPr lang="en-US" dirty="0"/>
                  <a:t> una </a:t>
                </a:r>
                <a:r>
                  <a:rPr lang="en-US" dirty="0" err="1"/>
                  <a:t>función</a:t>
                </a:r>
                <a:r>
                  <a:rPr lang="en-US" dirty="0"/>
                  <a:t> </a:t>
                </a:r>
                <a:r>
                  <a:rPr lang="en-US" i="1" dirty="0"/>
                  <a:t>f(x)</a:t>
                </a:r>
                <a:r>
                  <a:rPr lang="en-US" dirty="0"/>
                  <a:t>, </a:t>
                </a:r>
                <a:r>
                  <a:rPr lang="en-US" dirty="0" err="1"/>
                  <a:t>ayuda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poder</a:t>
                </a:r>
                <a:r>
                  <a:rPr lang="en-US" dirty="0"/>
                  <a:t> </a:t>
                </a:r>
                <a:r>
                  <a:rPr lang="en-US" dirty="0" err="1"/>
                  <a:t>calcular</a:t>
                </a:r>
                <a:r>
                  <a:rPr lang="en-US" dirty="0"/>
                  <a:t> las </a:t>
                </a:r>
                <a:r>
                  <a:rPr lang="en-US" dirty="0" err="1"/>
                  <a:t>derivadas</a:t>
                </a:r>
                <a:r>
                  <a:rPr lang="en-US" dirty="0"/>
                  <a:t>, </a:t>
                </a:r>
                <a:r>
                  <a:rPr lang="en-US" i="1" dirty="0"/>
                  <a:t>f’(x)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 </a:t>
                </a:r>
                <a:r>
                  <a:rPr lang="en-US" i="1" dirty="0"/>
                  <a:t>x</a:t>
                </a:r>
                <a:r>
                  <a:rPr lang="en-US" dirty="0"/>
                  <a:t> es un vector, </a:t>
                </a:r>
                <a:r>
                  <a:rPr lang="en-US" dirty="0" err="1"/>
                  <a:t>esto</a:t>
                </a:r>
                <a:r>
                  <a:rPr lang="en-US" dirty="0"/>
                  <a:t> es una “</a:t>
                </a:r>
                <a:r>
                  <a:rPr lang="en-US" b="1" dirty="0" err="1"/>
                  <a:t>gradiente</a:t>
                </a:r>
                <a:r>
                  <a:rPr lang="en-US" dirty="0"/>
                  <a:t>” </a:t>
                </a:r>
              </a:p>
              <a:p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mínimo</a:t>
                </a:r>
                <a:r>
                  <a:rPr lang="en-US" dirty="0"/>
                  <a:t> (or </a:t>
                </a:r>
                <a:r>
                  <a:rPr lang="en-US" dirty="0" err="1"/>
                  <a:t>máximo</a:t>
                </a:r>
                <a:r>
                  <a:rPr lang="en-US" dirty="0"/>
                  <a:t>) la </a:t>
                </a:r>
                <a:r>
                  <a:rPr lang="en-US" b="1" dirty="0" err="1"/>
                  <a:t>derivada</a:t>
                </a:r>
                <a:r>
                  <a:rPr lang="en-US" b="1" dirty="0"/>
                  <a:t> es 0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492CE-B56B-411E-ACCC-F83AC37AA4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1849"/>
                <a:ext cx="7886700" cy="4777306"/>
              </a:xfrm>
              <a:blipFill>
                <a:blip r:embed="rId2"/>
                <a:stretch>
                  <a:fillRect l="-618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38D91-6F8B-42BB-A135-BD948D2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2C7F-E04E-4980-A92C-2F6EE47E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103"/>
            <a:ext cx="8515350" cy="905377"/>
          </a:xfrm>
        </p:spPr>
        <p:txBody>
          <a:bodyPr/>
          <a:lstStyle/>
          <a:p>
            <a:r>
              <a:rPr lang="en-US" sz="3600" dirty="0" err="1"/>
              <a:t>Minimización</a:t>
            </a:r>
            <a:r>
              <a:rPr lang="en-US" sz="3600" dirty="0"/>
              <a:t> de una </a:t>
            </a:r>
            <a:r>
              <a:rPr lang="en-US" sz="3600" dirty="0" err="1"/>
              <a:t>función</a:t>
            </a:r>
            <a:r>
              <a:rPr lang="en-US" sz="3600" dirty="0"/>
              <a:t> (1 </a:t>
            </a:r>
            <a:r>
              <a:rPr lang="en-US" sz="3600" dirty="0" err="1"/>
              <a:t>dimensión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741E-5DCF-4991-B0D5-997403D0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4680"/>
            <a:ext cx="7886700" cy="173358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Las </a:t>
            </a:r>
            <a:r>
              <a:rPr lang="en-US" dirty="0" err="1"/>
              <a:t>derivadas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indican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que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disminuye</a:t>
            </a:r>
            <a:endParaRPr lang="en-US" dirty="0"/>
          </a:p>
          <a:p>
            <a:r>
              <a:rPr lang="en-US" dirty="0" err="1"/>
              <a:t>Itera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hasta que la </a:t>
            </a:r>
            <a:r>
              <a:rPr lang="en-US" dirty="0" err="1"/>
              <a:t>derivada</a:t>
            </a:r>
            <a:r>
              <a:rPr lang="en-US" dirty="0"/>
              <a:t> es 0</a:t>
            </a:r>
          </a:p>
          <a:p>
            <a:r>
              <a:rPr lang="en-US" dirty="0" err="1"/>
              <a:t>Esto</a:t>
            </a:r>
            <a:r>
              <a:rPr lang="en-US" dirty="0"/>
              <a:t> se </a:t>
            </a:r>
            <a:r>
              <a:rPr lang="en-US" dirty="0" err="1"/>
              <a:t>conoce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i="1" dirty="0" err="1"/>
              <a:t>optimización</a:t>
            </a:r>
            <a:r>
              <a:rPr lang="en-US" i="1" dirty="0"/>
              <a:t> </a:t>
            </a:r>
            <a:r>
              <a:rPr lang="en-US" i="1" dirty="0" err="1"/>
              <a:t>numérica</a:t>
            </a:r>
            <a:endParaRPr lang="en-US" i="1" dirty="0"/>
          </a:p>
        </p:txBody>
      </p:sp>
      <p:pic>
        <p:nvPicPr>
          <p:cNvPr id="6" name="Picture 5" descr="A picture containing animal, bird&#10;&#10;Description generated with high confidence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04" y="2998370"/>
            <a:ext cx="5733292" cy="31851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C6F1F-B534-44E1-B868-AAD0CFF6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F28A16D-4DB6-47CA-BB33-4E40D3B8A7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95360"/>
              </p:ext>
            </p:extLst>
          </p:nvPr>
        </p:nvGraphicFramePr>
        <p:xfrm>
          <a:off x="2502786" y="4886388"/>
          <a:ext cx="39776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4" imgW="2209680" imgH="253800" progId="Equation.DSMT4">
                  <p:embed/>
                </p:oleObj>
              </mc:Choice>
              <mc:Fallback>
                <p:oleObj name="Equation" r:id="rId4" imgW="22096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6A5EB9-4B60-441D-9F7C-A74F7C6691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2786" y="4886388"/>
                        <a:ext cx="39776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752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2859454"/>
            <a:ext cx="5733292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75DF-7F21-4FAF-9D41-43BB6175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6E9C8-36BD-47B3-A30E-1F372966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103"/>
            <a:ext cx="8515350" cy="905377"/>
          </a:xfrm>
        </p:spPr>
        <p:txBody>
          <a:bodyPr/>
          <a:lstStyle/>
          <a:p>
            <a:r>
              <a:rPr lang="en-US" sz="3600" dirty="0" err="1"/>
              <a:t>Minimización</a:t>
            </a:r>
            <a:r>
              <a:rPr lang="en-US" sz="3600" dirty="0"/>
              <a:t> de una </a:t>
            </a:r>
            <a:r>
              <a:rPr lang="en-US" sz="3600" dirty="0" err="1"/>
              <a:t>función</a:t>
            </a:r>
            <a:r>
              <a:rPr lang="en-US" sz="3600" dirty="0"/>
              <a:t> (1 </a:t>
            </a:r>
            <a:r>
              <a:rPr lang="en-US" sz="3600" dirty="0" err="1"/>
              <a:t>dimensión</a:t>
            </a:r>
            <a:r>
              <a:rPr lang="en-US" sz="3600" dirty="0"/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7E93A-41BD-41CB-9DA0-7A29000DDC8C}"/>
              </a:ext>
            </a:extLst>
          </p:cNvPr>
          <p:cNvSpPr txBox="1">
            <a:spLocks/>
          </p:cNvSpPr>
          <p:nvPr/>
        </p:nvSpPr>
        <p:spPr bwMode="auto">
          <a:xfrm>
            <a:off x="628650" y="1125868"/>
            <a:ext cx="7886700" cy="173358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Las </a:t>
            </a:r>
            <a:r>
              <a:rPr lang="en-US" kern="0" dirty="0" err="1"/>
              <a:t>derivadas</a:t>
            </a:r>
            <a:r>
              <a:rPr lang="en-US" kern="0" dirty="0"/>
              <a:t> </a:t>
            </a:r>
            <a:r>
              <a:rPr lang="en-US" kern="0" dirty="0" err="1"/>
              <a:t>nos</a:t>
            </a:r>
            <a:r>
              <a:rPr lang="en-US" kern="0" dirty="0"/>
              <a:t> </a:t>
            </a:r>
            <a:r>
              <a:rPr lang="en-US" kern="0" dirty="0" err="1"/>
              <a:t>indican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que </a:t>
            </a:r>
            <a:r>
              <a:rPr lang="en-US" kern="0" dirty="0" err="1"/>
              <a:t>lado</a:t>
            </a:r>
            <a:r>
              <a:rPr lang="en-US" kern="0" dirty="0"/>
              <a:t> </a:t>
            </a:r>
            <a:r>
              <a:rPr lang="en-US" kern="0" dirty="0" err="1"/>
              <a:t>disminuye</a:t>
            </a:r>
            <a:endParaRPr lang="en-US" kern="0" dirty="0"/>
          </a:p>
          <a:p>
            <a:pPr defTabSz="914400"/>
            <a:r>
              <a:rPr lang="en-US" kern="0" dirty="0" err="1"/>
              <a:t>Itera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</a:t>
            </a:r>
            <a:r>
              <a:rPr lang="en-US" kern="0" dirty="0" err="1"/>
              <a:t>el</a:t>
            </a:r>
            <a:r>
              <a:rPr lang="en-US" kern="0" dirty="0"/>
              <a:t> </a:t>
            </a:r>
            <a:r>
              <a:rPr lang="en-US" kern="0" dirty="0" err="1"/>
              <a:t>mínimo</a:t>
            </a:r>
            <a:r>
              <a:rPr lang="en-US" kern="0" dirty="0"/>
              <a:t> hasta que la </a:t>
            </a:r>
            <a:r>
              <a:rPr lang="en-US" kern="0" dirty="0" err="1"/>
              <a:t>derivada</a:t>
            </a:r>
            <a:r>
              <a:rPr lang="en-US" kern="0" dirty="0"/>
              <a:t> es 0</a:t>
            </a:r>
          </a:p>
          <a:p>
            <a:pPr defTabSz="914400"/>
            <a:r>
              <a:rPr lang="en-US" kern="0" dirty="0" err="1"/>
              <a:t>Esto</a:t>
            </a:r>
            <a:r>
              <a:rPr lang="en-US" kern="0" dirty="0"/>
              <a:t> se </a:t>
            </a:r>
            <a:r>
              <a:rPr lang="en-US" kern="0" dirty="0" err="1"/>
              <a:t>conoce</a:t>
            </a:r>
            <a:r>
              <a:rPr lang="en-US" kern="0" dirty="0"/>
              <a:t> </a:t>
            </a:r>
            <a:r>
              <a:rPr lang="en-US" kern="0" dirty="0" err="1"/>
              <a:t>como</a:t>
            </a:r>
            <a:r>
              <a:rPr lang="en-US" kern="0" dirty="0"/>
              <a:t> </a:t>
            </a:r>
            <a:r>
              <a:rPr lang="en-US" i="1" kern="0" dirty="0" err="1"/>
              <a:t>optimización</a:t>
            </a:r>
            <a:r>
              <a:rPr lang="en-US" i="1" kern="0" dirty="0"/>
              <a:t> </a:t>
            </a:r>
            <a:r>
              <a:rPr lang="en-US" i="1" kern="0" dirty="0" err="1"/>
              <a:t>numérica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415029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1B0B9B-075B-4D6B-AA48-9D028DF2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5" y="2895599"/>
            <a:ext cx="5733290" cy="318516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B4D62-4FC6-4506-AFBD-5806318F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86D199-5E99-4C3C-8224-33EEF938FFEF}"/>
              </a:ext>
            </a:extLst>
          </p:cNvPr>
          <p:cNvSpPr txBox="1">
            <a:spLocks/>
          </p:cNvSpPr>
          <p:nvPr/>
        </p:nvSpPr>
        <p:spPr bwMode="auto">
          <a:xfrm>
            <a:off x="628650" y="1165485"/>
            <a:ext cx="7886700" cy="173358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Las </a:t>
            </a:r>
            <a:r>
              <a:rPr lang="en-US" kern="0" dirty="0" err="1"/>
              <a:t>derivadas</a:t>
            </a:r>
            <a:r>
              <a:rPr lang="en-US" kern="0" dirty="0"/>
              <a:t> </a:t>
            </a:r>
            <a:r>
              <a:rPr lang="en-US" kern="0" dirty="0" err="1"/>
              <a:t>nos</a:t>
            </a:r>
            <a:r>
              <a:rPr lang="en-US" kern="0" dirty="0"/>
              <a:t> </a:t>
            </a:r>
            <a:r>
              <a:rPr lang="en-US" kern="0" dirty="0" err="1"/>
              <a:t>indican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que </a:t>
            </a:r>
            <a:r>
              <a:rPr lang="en-US" kern="0" dirty="0" err="1"/>
              <a:t>lado</a:t>
            </a:r>
            <a:r>
              <a:rPr lang="en-US" kern="0" dirty="0"/>
              <a:t> </a:t>
            </a:r>
            <a:r>
              <a:rPr lang="en-US" kern="0" dirty="0" err="1"/>
              <a:t>disminuye</a:t>
            </a:r>
            <a:endParaRPr lang="en-US" kern="0" dirty="0"/>
          </a:p>
          <a:p>
            <a:pPr defTabSz="914400"/>
            <a:r>
              <a:rPr lang="en-US" kern="0" dirty="0" err="1"/>
              <a:t>Itera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</a:t>
            </a:r>
            <a:r>
              <a:rPr lang="en-US" kern="0" dirty="0" err="1"/>
              <a:t>el</a:t>
            </a:r>
            <a:r>
              <a:rPr lang="en-US" kern="0" dirty="0"/>
              <a:t> </a:t>
            </a:r>
            <a:r>
              <a:rPr lang="en-US" kern="0" dirty="0" err="1"/>
              <a:t>mínimo</a:t>
            </a:r>
            <a:r>
              <a:rPr lang="en-US" kern="0" dirty="0"/>
              <a:t> hasta que la </a:t>
            </a:r>
            <a:r>
              <a:rPr lang="en-US" kern="0" dirty="0" err="1"/>
              <a:t>derivada</a:t>
            </a:r>
            <a:r>
              <a:rPr lang="en-US" kern="0" dirty="0"/>
              <a:t> es 0</a:t>
            </a:r>
          </a:p>
          <a:p>
            <a:pPr defTabSz="914400"/>
            <a:r>
              <a:rPr lang="en-US" kern="0" dirty="0" err="1"/>
              <a:t>Esto</a:t>
            </a:r>
            <a:r>
              <a:rPr lang="en-US" kern="0" dirty="0"/>
              <a:t> se </a:t>
            </a:r>
            <a:r>
              <a:rPr lang="en-US" kern="0" dirty="0" err="1"/>
              <a:t>conoce</a:t>
            </a:r>
            <a:r>
              <a:rPr lang="en-US" kern="0" dirty="0"/>
              <a:t> </a:t>
            </a:r>
            <a:r>
              <a:rPr lang="en-US" kern="0" dirty="0" err="1"/>
              <a:t>como</a:t>
            </a:r>
            <a:r>
              <a:rPr lang="en-US" kern="0" dirty="0"/>
              <a:t> </a:t>
            </a:r>
            <a:r>
              <a:rPr lang="en-US" i="1" kern="0" dirty="0" err="1"/>
              <a:t>optimización</a:t>
            </a:r>
            <a:r>
              <a:rPr lang="en-US" i="1" kern="0" dirty="0"/>
              <a:t> </a:t>
            </a:r>
            <a:r>
              <a:rPr lang="en-US" i="1" kern="0" dirty="0" err="1"/>
              <a:t>numérica</a:t>
            </a:r>
            <a:endParaRPr lang="en-US" i="1" kern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491A013-FA86-4613-A231-1C637EB7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103"/>
            <a:ext cx="8515350" cy="905377"/>
          </a:xfrm>
        </p:spPr>
        <p:txBody>
          <a:bodyPr/>
          <a:lstStyle/>
          <a:p>
            <a:r>
              <a:rPr lang="en-US" sz="3600" dirty="0" err="1"/>
              <a:t>Minimización</a:t>
            </a:r>
            <a:r>
              <a:rPr lang="en-US" sz="3600" dirty="0"/>
              <a:t> de una </a:t>
            </a:r>
            <a:r>
              <a:rPr lang="en-US" sz="3600" dirty="0" err="1"/>
              <a:t>función</a:t>
            </a:r>
            <a:r>
              <a:rPr lang="en-US" sz="3600" dirty="0"/>
              <a:t> (1 </a:t>
            </a:r>
            <a:r>
              <a:rPr lang="en-US" sz="3600" dirty="0" err="1"/>
              <a:t>dimensión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86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AC3-9CAB-43F1-A7FB-D3285C7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(2D)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6B73A-94AD-4CC9-9176-36130156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 t="5975" r="5838" b="5987"/>
          <a:stretch/>
        </p:blipFill>
        <p:spPr>
          <a:xfrm>
            <a:off x="1934677" y="1158142"/>
            <a:ext cx="4146083" cy="46807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0AB8E12-B82C-457A-A7C5-FEAC488CC636}"/>
              </a:ext>
            </a:extLst>
          </p:cNvPr>
          <p:cNvGrpSpPr/>
          <p:nvPr/>
        </p:nvGrpSpPr>
        <p:grpSpPr>
          <a:xfrm>
            <a:off x="5890661" y="1775312"/>
            <a:ext cx="2637323" cy="1325562"/>
            <a:chOff x="4976261" y="3016074"/>
            <a:chExt cx="2637323" cy="1325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F73736-AF90-4AD1-BAB2-93004C9B9E0B}"/>
                </a:ext>
              </a:extLst>
            </p:cNvPr>
            <p:cNvSpPr/>
            <p:nvPr/>
          </p:nvSpPr>
          <p:spPr>
            <a:xfrm>
              <a:off x="5650029" y="3016074"/>
              <a:ext cx="1963555" cy="1325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Los contornos </a:t>
              </a:r>
              <a:r>
                <a:rPr lang="en-US" b="1" dirty="0" err="1">
                  <a:solidFill>
                    <a:srgbClr val="FF0000"/>
                  </a:solidFill>
                </a:rPr>
                <a:t>muestas</a:t>
              </a:r>
              <a:r>
                <a:rPr lang="en-US" b="1" dirty="0">
                  <a:solidFill>
                    <a:srgbClr val="FF0000"/>
                  </a:solidFill>
                </a:rPr>
                <a:t> las </a:t>
              </a:r>
              <a:r>
                <a:rPr lang="en-US" b="1" dirty="0" err="1">
                  <a:solidFill>
                    <a:srgbClr val="FF0000"/>
                  </a:solidFill>
                </a:rPr>
                <a:t>cotas</a:t>
              </a:r>
              <a:r>
                <a:rPr lang="en-US" b="1" dirty="0">
                  <a:solidFill>
                    <a:srgbClr val="FF0000"/>
                  </a:solidFill>
                </a:rPr>
                <a:t> de </a:t>
              </a:r>
              <a:r>
                <a:rPr lang="en-US" b="1" dirty="0" err="1">
                  <a:solidFill>
                    <a:srgbClr val="FF0000"/>
                  </a:solidFill>
                </a:rPr>
                <a:t>nivel</a:t>
              </a:r>
              <a:r>
                <a:rPr lang="en-US" b="1" dirty="0">
                  <a:solidFill>
                    <a:srgbClr val="FF0000"/>
                  </a:solidFill>
                </a:rPr>
                <a:t> (</a:t>
              </a:r>
              <a:r>
                <a:rPr lang="en-US" b="1" dirty="0" err="1">
                  <a:solidFill>
                    <a:srgbClr val="FF0000"/>
                  </a:solidFill>
                </a:rPr>
                <a:t>como</a:t>
              </a:r>
              <a:r>
                <a:rPr lang="en-US" b="1" dirty="0">
                  <a:solidFill>
                    <a:srgbClr val="FF0000"/>
                  </a:solidFill>
                </a:rPr>
                <a:t> una </a:t>
              </a:r>
              <a:r>
                <a:rPr lang="en-US" b="1" dirty="0" err="1">
                  <a:solidFill>
                    <a:srgbClr val="FF0000"/>
                  </a:solidFill>
                </a:rPr>
                <a:t>vasija</a:t>
              </a:r>
              <a:r>
                <a:rPr lang="en-US" b="1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2B39B8-68CB-421B-BC6B-857D8C457F53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4976261" y="3678855"/>
              <a:ext cx="673768" cy="846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54CB60-A710-48B1-8043-4EE6FF951103}"/>
              </a:ext>
            </a:extLst>
          </p:cNvPr>
          <p:cNvSpPr/>
          <p:nvPr/>
        </p:nvSpPr>
        <p:spPr>
          <a:xfrm>
            <a:off x="150393" y="3429000"/>
            <a:ext cx="1550391" cy="157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Pasos </a:t>
            </a:r>
            <a:r>
              <a:rPr lang="en-US" b="1" dirty="0" err="1">
                <a:solidFill>
                  <a:srgbClr val="FF0000"/>
                </a:solidFill>
              </a:rPr>
              <a:t>iterativos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hacia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mínimo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5C4867-A687-452D-9BE4-6F60F83935F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00784" y="4215384"/>
            <a:ext cx="685800" cy="420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1CBB-339E-4CA4-9688-287B7F1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0063A-473B-434A-8445-EF9D04B9E1A8}"/>
              </a:ext>
            </a:extLst>
          </p:cNvPr>
          <p:cNvSpPr txBox="1"/>
          <p:nvPr/>
        </p:nvSpPr>
        <p:spPr>
          <a:xfrm>
            <a:off x="6080760" y="5741581"/>
            <a:ext cx="244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Wikipedia.org</a:t>
            </a:r>
          </a:p>
        </p:txBody>
      </p:sp>
    </p:spTree>
    <p:extLst>
      <p:ext uri="{BB962C8B-B14F-4D97-AF65-F5344CB8AC3E}">
        <p14:creationId xmlns:p14="http://schemas.microsoft.com/office/powerpoint/2010/main" val="562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847A-1692-48D5-B834-01DE0EB0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Calculando</a:t>
            </a:r>
            <a:r>
              <a:rPr lang="en-US" dirty="0"/>
              <a:t> </a:t>
            </a:r>
            <a:r>
              <a:rPr lang="en-US" dirty="0" err="1"/>
              <a:t>derivadas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A222-D63F-4E91-9ACE-5EB1B32B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1365"/>
            <a:ext cx="8229600" cy="4822078"/>
          </a:xfrm>
        </p:spPr>
        <p:txBody>
          <a:bodyPr/>
          <a:lstStyle/>
          <a:p>
            <a:r>
              <a:rPr lang="en-US" sz="2500" dirty="0" err="1"/>
              <a:t>Derivadas</a:t>
            </a:r>
            <a:r>
              <a:rPr lang="en-US" sz="2500" dirty="0"/>
              <a:t> </a:t>
            </a:r>
            <a:r>
              <a:rPr lang="en-US" sz="2500" dirty="0" err="1"/>
              <a:t>analíticas</a:t>
            </a:r>
            <a:r>
              <a:rPr lang="en-US" sz="2500" dirty="0"/>
              <a:t> (i.e., una formula) son </a:t>
            </a:r>
            <a:r>
              <a:rPr lang="en-US" sz="2500" dirty="0" err="1"/>
              <a:t>ideales</a:t>
            </a:r>
            <a:r>
              <a:rPr lang="en-US" sz="2500" dirty="0"/>
              <a:t>, </a:t>
            </a:r>
            <a:r>
              <a:rPr lang="en-US" sz="2500" dirty="0" err="1"/>
              <a:t>pero</a:t>
            </a:r>
            <a:r>
              <a:rPr lang="en-US" sz="2500" dirty="0"/>
              <a:t> </a:t>
            </a:r>
            <a:r>
              <a:rPr lang="en-US" sz="2500" dirty="0" err="1"/>
              <a:t>difíciles</a:t>
            </a:r>
            <a:r>
              <a:rPr lang="en-US" sz="2500" dirty="0"/>
              <a:t> de </a:t>
            </a:r>
            <a:r>
              <a:rPr lang="en-US" sz="2500" dirty="0" err="1"/>
              <a:t>obtener</a:t>
            </a:r>
            <a:endParaRPr lang="en-US" sz="2500" dirty="0"/>
          </a:p>
          <a:p>
            <a:r>
              <a:rPr lang="en-US" sz="2500" dirty="0" err="1"/>
              <a:t>Derivadas</a:t>
            </a:r>
            <a:r>
              <a:rPr lang="en-US" sz="2500" dirty="0"/>
              <a:t> </a:t>
            </a:r>
            <a:r>
              <a:rPr lang="en-US" sz="2500" dirty="0" err="1"/>
              <a:t>numéricas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las “</a:t>
            </a:r>
            <a:r>
              <a:rPr lang="en-US" sz="2500" dirty="0" err="1"/>
              <a:t>diferencias</a:t>
            </a:r>
            <a:r>
              <a:rPr lang="en-US" sz="2500" dirty="0"/>
              <a:t> </a:t>
            </a:r>
            <a:r>
              <a:rPr lang="en-US" sz="2500" dirty="0" err="1"/>
              <a:t>finitas</a:t>
            </a:r>
            <a:r>
              <a:rPr lang="en-US" sz="2500" dirty="0"/>
              <a:t>” (e.g., </a:t>
            </a:r>
            <a:r>
              <a:rPr lang="en-US" sz="2500" dirty="0" err="1"/>
              <a:t>fija</a:t>
            </a:r>
            <a:r>
              <a:rPr lang="en-US" sz="2500" dirty="0"/>
              <a:t> </a:t>
            </a:r>
            <a:r>
              <a:rPr lang="en-US" sz="2500" i="1" dirty="0"/>
              <a:t>h=0.0001</a:t>
            </a:r>
            <a:r>
              <a:rPr lang="en-US" sz="2500" dirty="0"/>
              <a:t> </a:t>
            </a:r>
            <a:r>
              <a:rPr lang="en-US" sz="2500" dirty="0" err="1"/>
              <a:t>en</a:t>
            </a:r>
            <a:r>
              <a:rPr lang="en-US" sz="2500" dirty="0"/>
              <a:t> una formula) no son </a:t>
            </a:r>
            <a:r>
              <a:rPr lang="en-US" sz="2500" dirty="0" err="1"/>
              <a:t>confiables</a:t>
            </a:r>
            <a:endParaRPr lang="en-US" sz="2500" dirty="0"/>
          </a:p>
          <a:p>
            <a:r>
              <a:rPr lang="en-US" sz="2500" dirty="0" err="1"/>
              <a:t>Entonces</a:t>
            </a:r>
            <a:r>
              <a:rPr lang="en-US" sz="2500" dirty="0"/>
              <a:t>, </a:t>
            </a:r>
            <a:r>
              <a:rPr lang="en-US" sz="2500" dirty="0" err="1"/>
              <a:t>cómo</a:t>
            </a:r>
            <a:r>
              <a:rPr lang="en-US" sz="2500" dirty="0"/>
              <a:t> </a:t>
            </a:r>
            <a:r>
              <a:rPr lang="en-US" sz="2500" dirty="0" err="1"/>
              <a:t>calculamos</a:t>
            </a:r>
            <a:r>
              <a:rPr lang="en-US" sz="2500" dirty="0"/>
              <a:t> las gradients de </a:t>
            </a:r>
            <a:r>
              <a:rPr lang="en-US" sz="2500" dirty="0" err="1"/>
              <a:t>funciones</a:t>
            </a:r>
            <a:r>
              <a:rPr lang="en-US" sz="2500" dirty="0"/>
              <a:t> </a:t>
            </a:r>
            <a:r>
              <a:rPr lang="en-US" sz="2500" dirty="0" err="1"/>
              <a:t>complejas</a:t>
            </a:r>
            <a:r>
              <a:rPr lang="en-US" sz="2500" dirty="0"/>
              <a:t> (e.g., </a:t>
            </a:r>
            <a:r>
              <a:rPr lang="en-US" sz="2500" dirty="0" err="1"/>
              <a:t>modelos</a:t>
            </a:r>
            <a:r>
              <a:rPr lang="en-US" sz="2500" dirty="0"/>
              <a:t> </a:t>
            </a:r>
            <a:r>
              <a:rPr lang="en-US" sz="2500" dirty="0" err="1"/>
              <a:t>estadísticos</a:t>
            </a:r>
            <a:r>
              <a:rPr lang="en-US" sz="2500" dirty="0"/>
              <a:t>)?</a:t>
            </a:r>
          </a:p>
          <a:p>
            <a:r>
              <a:rPr lang="en-US" sz="2500" dirty="0" err="1"/>
              <a:t>Solución</a:t>
            </a:r>
            <a:r>
              <a:rPr lang="en-US" sz="2500" dirty="0"/>
              <a:t> = “</a:t>
            </a:r>
            <a:r>
              <a:rPr lang="en-US" sz="2500" i="1" dirty="0" err="1"/>
              <a:t>diferenciación</a:t>
            </a:r>
            <a:r>
              <a:rPr lang="en-US" sz="2500" i="1" dirty="0"/>
              <a:t> </a:t>
            </a:r>
            <a:r>
              <a:rPr lang="en-US" sz="2500" i="1" dirty="0" err="1"/>
              <a:t>automática</a:t>
            </a:r>
            <a:r>
              <a:rPr lang="en-US" sz="2500" dirty="0"/>
              <a:t>”</a:t>
            </a:r>
          </a:p>
          <a:p>
            <a:r>
              <a:rPr lang="en-US" sz="2500" dirty="0" err="1"/>
              <a:t>Afortunadamente</a:t>
            </a:r>
            <a:r>
              <a:rPr lang="en-US" sz="2500" dirty="0"/>
              <a:t> para </a:t>
            </a:r>
            <a:r>
              <a:rPr lang="en-US" sz="2500" dirty="0" err="1"/>
              <a:t>nosotros</a:t>
            </a:r>
            <a:r>
              <a:rPr lang="en-US" sz="2500" dirty="0"/>
              <a:t> </a:t>
            </a:r>
            <a:r>
              <a:rPr lang="en-US" sz="2500" dirty="0" err="1"/>
              <a:t>el</a:t>
            </a:r>
            <a:r>
              <a:rPr lang="en-US" sz="2500" dirty="0"/>
              <a:t> </a:t>
            </a:r>
            <a:r>
              <a:rPr lang="en-US" sz="2500" dirty="0" err="1"/>
              <a:t>computador</a:t>
            </a:r>
            <a:r>
              <a:rPr lang="en-US" sz="2500" dirty="0"/>
              <a:t> </a:t>
            </a:r>
            <a:r>
              <a:rPr lang="en-US" sz="2500" dirty="0" err="1"/>
              <a:t>hace</a:t>
            </a:r>
            <a:r>
              <a:rPr lang="en-US" sz="2500" dirty="0"/>
              <a:t> un </a:t>
            </a:r>
            <a:r>
              <a:rPr lang="en-US" sz="2500" dirty="0" err="1"/>
              <a:t>truco</a:t>
            </a:r>
            <a:r>
              <a:rPr lang="en-US" sz="2500" dirty="0"/>
              <a:t> </a:t>
            </a:r>
            <a:r>
              <a:rPr lang="en-US" sz="2500" dirty="0" err="1"/>
              <a:t>mágico</a:t>
            </a:r>
            <a:r>
              <a:rPr lang="en-US" sz="2500" dirty="0"/>
              <a:t> para </a:t>
            </a:r>
            <a:r>
              <a:rPr lang="en-US" sz="2500" dirty="0" err="1"/>
              <a:t>calcular</a:t>
            </a:r>
            <a:r>
              <a:rPr lang="en-US" sz="2500" dirty="0"/>
              <a:t> </a:t>
            </a:r>
            <a:r>
              <a:rPr lang="en-US" sz="2500" dirty="0" err="1"/>
              <a:t>gradientes</a:t>
            </a:r>
            <a:r>
              <a:rPr lang="en-US" sz="2500" dirty="0"/>
              <a:t> </a:t>
            </a:r>
            <a:r>
              <a:rPr lang="en-US" sz="2500" dirty="0" err="1"/>
              <a:t>en</a:t>
            </a:r>
            <a:r>
              <a:rPr lang="en-US" sz="2500" dirty="0"/>
              <a:t> forma </a:t>
            </a:r>
            <a:r>
              <a:rPr lang="en-US" sz="2500" dirty="0" err="1"/>
              <a:t>rápida</a:t>
            </a:r>
            <a:r>
              <a:rPr lang="en-US" sz="2500" dirty="0"/>
              <a:t> y exacta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3B33-9CF7-4650-A4D6-8601D1D4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1965"/>
            <a:ext cx="8229600" cy="4530725"/>
          </a:xfrm>
        </p:spPr>
        <p:txBody>
          <a:bodyPr/>
          <a:lstStyle/>
          <a:p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mínimo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es “</a:t>
            </a:r>
            <a:r>
              <a:rPr lang="en-US" dirty="0" err="1"/>
              <a:t>ajustar</a:t>
            </a:r>
            <a:r>
              <a:rPr lang="en-US" dirty="0"/>
              <a:t>”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estadístico</a:t>
            </a:r>
            <a:endParaRPr lang="en-US" dirty="0"/>
          </a:p>
          <a:p>
            <a:pPr lvl="1"/>
            <a:r>
              <a:rPr lang="en-US" dirty="0"/>
              <a:t>La </a:t>
            </a:r>
            <a:r>
              <a:rPr lang="en-US" dirty="0" err="1"/>
              <a:t>función</a:t>
            </a:r>
            <a:r>
              <a:rPr lang="en-US" dirty="0"/>
              <a:t> f(x)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relacionada</a:t>
            </a:r>
            <a:r>
              <a:rPr lang="en-US" dirty="0"/>
              <a:t> con la “</a:t>
            </a:r>
            <a:r>
              <a:rPr lang="en-US" dirty="0" err="1"/>
              <a:t>verosimilitud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La variable </a:t>
            </a:r>
            <a:r>
              <a:rPr lang="en-US" dirty="0" err="1"/>
              <a:t>independiente</a:t>
            </a:r>
            <a:r>
              <a:rPr lang="en-US" dirty="0"/>
              <a:t> “x”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parámetro</a:t>
            </a:r>
            <a:r>
              <a:rPr lang="en-US" dirty="0"/>
              <a:t>(s) de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</a:p>
          <a:p>
            <a:r>
              <a:rPr lang="en-US" dirty="0" err="1"/>
              <a:t>Mañana</a:t>
            </a:r>
            <a:r>
              <a:rPr lang="en-US" dirty="0"/>
              <a:t> </a:t>
            </a:r>
            <a:r>
              <a:rPr lang="en-US" dirty="0" err="1"/>
              <a:t>discutiremos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concepto</a:t>
            </a:r>
            <a:r>
              <a:rPr lang="en-US" dirty="0"/>
              <a:t> con mayor </a:t>
            </a:r>
            <a:r>
              <a:rPr lang="en-US" dirty="0" err="1"/>
              <a:t>profundidad</a:t>
            </a:r>
            <a:endParaRPr lang="en-US" dirty="0"/>
          </a:p>
          <a:p>
            <a:r>
              <a:rPr lang="en-US" dirty="0"/>
              <a:t>Por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momento</a:t>
            </a:r>
            <a:r>
              <a:rPr lang="en-US" dirty="0"/>
              <a:t>,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f(x) solo </a:t>
            </a:r>
            <a:r>
              <a:rPr lang="en-US" dirty="0" err="1"/>
              <a:t>como</a:t>
            </a:r>
            <a:r>
              <a:rPr lang="en-US" dirty="0"/>
              <a:t> una </a:t>
            </a:r>
            <a:r>
              <a:rPr lang="en-US" dirty="0" err="1"/>
              <a:t>función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 f(x)=(a-x)^2+(b-x)^2+(c-x)^2</a:t>
            </a:r>
          </a:p>
          <a:p>
            <a:pPr lvl="1"/>
            <a:r>
              <a:rPr lang="en-US" dirty="0" err="1"/>
              <a:t>a,b,c</a:t>
            </a:r>
            <a:r>
              <a:rPr lang="en-US" dirty="0"/>
              <a:t> = {0.113, -0.240, 0.583} son </a:t>
            </a:r>
            <a:r>
              <a:rPr lang="en-US" dirty="0" err="1"/>
              <a:t>constantes</a:t>
            </a:r>
            <a:endParaRPr lang="en-US" dirty="0"/>
          </a:p>
          <a:p>
            <a:pPr lvl="1"/>
            <a:r>
              <a:rPr lang="en-US" dirty="0"/>
              <a:t>Para </a:t>
            </a:r>
            <a:r>
              <a:rPr lang="en-US" dirty="0" err="1"/>
              <a:t>cualquier</a:t>
            </a:r>
            <a:r>
              <a:rPr lang="en-US" dirty="0"/>
              <a:t> x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f(x) y f’(x)</a:t>
            </a:r>
          </a:p>
          <a:p>
            <a:r>
              <a:rPr lang="en-US" dirty="0"/>
              <a:t>[Excel demo]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74351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552</TotalTime>
  <Words>901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Courier New</vt:lpstr>
      <vt:lpstr>Garamond</vt:lpstr>
      <vt:lpstr>Wingdings</vt:lpstr>
      <vt:lpstr>BlueEdge</vt:lpstr>
      <vt:lpstr>Equation</vt:lpstr>
      <vt:lpstr>Optimización numérica 10 enero 2022</vt:lpstr>
      <vt:lpstr>Minimización de funciones</vt:lpstr>
      <vt:lpstr>Minimización de una función (1 dimensión)</vt:lpstr>
      <vt:lpstr>Minimización de una función (1 dimensión)</vt:lpstr>
      <vt:lpstr>Minimización de una función (1 dimensión)</vt:lpstr>
      <vt:lpstr>Minimización de una función (2D)</vt:lpstr>
      <vt:lpstr>Calculando derivadas</vt:lpstr>
      <vt:lpstr>Minimización de funciones</vt:lpstr>
      <vt:lpstr>Minimización de una función en Excel</vt:lpstr>
      <vt:lpstr>Minimización de una función en R</vt:lpstr>
      <vt:lpstr>Minimización de una función en TMB</vt:lpstr>
      <vt:lpstr>Minimización de una función en TMB</vt:lpstr>
      <vt:lpstr>Optimizadores en R</vt:lpstr>
      <vt:lpstr>Optimizadores en R</vt:lpstr>
      <vt:lpstr>Minimización de función con/ TMB</vt:lpstr>
      <vt:lpstr>Demo 1</vt:lpstr>
      <vt:lpstr>Revisión de conceptos claves</vt:lpstr>
      <vt:lpstr>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Cole.Monnahan</cp:lastModifiedBy>
  <cp:revision>62</cp:revision>
  <dcterms:created xsi:type="dcterms:W3CDTF">2015-01-11T16:48:24Z</dcterms:created>
  <dcterms:modified xsi:type="dcterms:W3CDTF">2022-01-06T16:54:56Z</dcterms:modified>
</cp:coreProperties>
</file>