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84" r:id="rId9"/>
    <p:sldId id="285" r:id="rId10"/>
    <p:sldId id="288" r:id="rId11"/>
    <p:sldId id="289" r:id="rId12"/>
    <p:sldId id="290" r:id="rId13"/>
    <p:sldId id="266" r:id="rId14"/>
    <p:sldId id="291" r:id="rId15"/>
    <p:sldId id="286" r:id="rId16"/>
    <p:sldId id="287" r:id="rId17"/>
    <p:sldId id="29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2" d="100"/>
          <a:sy n="62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Optimización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</a:t>
            </a:r>
            <a:r>
              <a:rPr lang="en-US" sz="3200" dirty="0" err="1"/>
              <a:t>enero</a:t>
            </a:r>
            <a:r>
              <a:rPr lang="en-US" sz="3200" dirty="0"/>
              <a:t>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10-14 January, 2022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sum((c(.113, -.24, .583)-x)^2)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fprime &lt;- function(x, h=1e-5) (f(x+h)-f(x))/h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142"/>
            <a:ext cx="8229600" cy="4530725"/>
          </a:xfrm>
        </p:spPr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&lt;TMB.hpp&gt;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objective_function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&lt;Type&gt;::operator() 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PARAMETER(x);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Type f=pow(x-0.113,2)+pow(x- -0.240,2)+pow(x-0.583,2);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88"/>
            <a:ext cx="8229600" cy="4530725"/>
          </a:xfrm>
        </p:spPr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/simple.cpp")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parameters=list(x=1),  	  		    DLL='simple')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f(x)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f'(x)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5423"/>
            <a:ext cx="8229600" cy="45307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b="1" dirty="0" err="1"/>
              <a:t>muchos</a:t>
            </a:r>
            <a:r>
              <a:rPr lang="en-US" dirty="0"/>
              <a:t> </a:t>
            </a:r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endParaRPr lang="en-US" dirty="0"/>
          </a:p>
          <a:p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tb se </a:t>
            </a:r>
            <a:r>
              <a:rPr lang="en-US" dirty="0" err="1"/>
              <a:t>puede</a:t>
            </a:r>
            <a:r>
              <a:rPr lang="en-US" dirty="0"/>
              <a:t> usar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Permite</a:t>
            </a:r>
            <a:r>
              <a:rPr lang="en-US" dirty="0"/>
              <a:t> utilizer </a:t>
            </a:r>
            <a:r>
              <a:rPr lang="en-US" dirty="0" err="1"/>
              <a:t>restricciones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)</a:t>
            </a:r>
          </a:p>
          <a:p>
            <a:r>
              <a:rPr lang="en-US" dirty="0" err="1"/>
              <a:t>Pasaremos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minimiza</a:t>
            </a:r>
            <a:endParaRPr lang="en-US" dirty="0"/>
          </a:p>
          <a:p>
            <a:r>
              <a:rPr lang="en-US" dirty="0" err="1"/>
              <a:t>Recuerde</a:t>
            </a:r>
            <a:r>
              <a:rPr lang="en-US" dirty="0"/>
              <a:t>: gradients </a:t>
            </a:r>
            <a:r>
              <a:rPr lang="en-US" dirty="0" err="1"/>
              <a:t>exactos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rendimiento</a:t>
            </a:r>
            <a:r>
              <a:rPr lang="en-US" dirty="0"/>
              <a:t> del </a:t>
            </a:r>
            <a:r>
              <a:rPr lang="en-US" dirty="0" err="1"/>
              <a:t>optimizador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(start=1, objective=f,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		   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</a:t>
            </a:r>
            <a:r>
              <a:rPr lang="en-US" dirty="0" err="1"/>
              <a:t>función</a:t>
            </a:r>
            <a:r>
              <a:rPr lang="en-US" dirty="0"/>
              <a:t> con/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derivada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Mostrar</a:t>
            </a:r>
            <a:r>
              <a:rPr lang="en-US" dirty="0"/>
              <a:t> Código </a:t>
            </a:r>
            <a:r>
              <a:rPr lang="en-US" dirty="0" err="1"/>
              <a:t>cpp</a:t>
            </a:r>
            <a:r>
              <a:rPr lang="en-US" dirty="0"/>
              <a:t>, demo </a:t>
            </a:r>
            <a:r>
              <a:rPr lang="en-US" dirty="0" err="1"/>
              <a:t>en</a:t>
            </a:r>
            <a:r>
              <a:rPr lang="en-US" dirty="0"/>
              <a:t> R]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/polynomial"))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parameters=list(x=0))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3309"/>
              </p:ext>
            </p:extLst>
          </p:nvPr>
        </p:nvGraphicFramePr>
        <p:xfrm>
          <a:off x="1317546" y="2130962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2130962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139231" y="3141624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para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  <a:p>
            <a:r>
              <a:rPr lang="en-US" dirty="0" err="1"/>
              <a:t>Necesitamos</a:t>
            </a:r>
            <a:r>
              <a:rPr lang="en-US" dirty="0"/>
              <a:t> usar un for loop </a:t>
            </a:r>
            <a:r>
              <a:rPr lang="en-US" dirty="0" err="1"/>
              <a:t>sobre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</a:t>
            </a:r>
            <a:r>
              <a:rPr lang="en-US" dirty="0" err="1"/>
              <a:t>en</a:t>
            </a:r>
            <a:r>
              <a:rPr lang="en-US" dirty="0"/>
              <a:t>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3174"/>
            <a:ext cx="8229600" cy="4530725"/>
          </a:xfrm>
        </p:spPr>
        <p:txBody>
          <a:bodyPr/>
          <a:lstStyle/>
          <a:p>
            <a:r>
              <a:rPr lang="en-US" sz="2400" dirty="0"/>
              <a:t>La </a:t>
            </a:r>
            <a:r>
              <a:rPr lang="en-US" sz="2400" dirty="0" err="1"/>
              <a:t>optimización</a:t>
            </a:r>
            <a:r>
              <a:rPr lang="en-US" sz="2400" dirty="0"/>
              <a:t> </a:t>
            </a:r>
            <a:r>
              <a:rPr lang="en-US" sz="2400" dirty="0" err="1"/>
              <a:t>numérica</a:t>
            </a:r>
            <a:r>
              <a:rPr lang="en-US" sz="2400" dirty="0"/>
              <a:t> es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de una </a:t>
            </a:r>
            <a:r>
              <a:rPr lang="en-US" sz="2400" dirty="0" err="1"/>
              <a:t>función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Optimización</a:t>
            </a:r>
            <a:r>
              <a:rPr lang="en-US" sz="2400" dirty="0"/>
              <a:t> se </a:t>
            </a:r>
            <a:r>
              <a:rPr lang="en-US" sz="2400" dirty="0" err="1"/>
              <a:t>desarrolla</a:t>
            </a:r>
            <a:r>
              <a:rPr lang="en-US" sz="2400" dirty="0"/>
              <a:t> major con </a:t>
            </a:r>
            <a:r>
              <a:rPr lang="en-US" sz="2400" dirty="0" err="1"/>
              <a:t>gradientes</a:t>
            </a:r>
            <a:r>
              <a:rPr lang="en-US" sz="2400" dirty="0"/>
              <a:t>, y TMB los </a:t>
            </a:r>
            <a:r>
              <a:rPr lang="en-US" sz="2400" dirty="0" err="1"/>
              <a:t>calcula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 </a:t>
            </a:r>
            <a:r>
              <a:rPr lang="en-US" sz="2400" dirty="0" err="1"/>
              <a:t>automática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Para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err="1"/>
              <a:t>extremadamente</a:t>
            </a:r>
            <a:r>
              <a:rPr lang="en-US" sz="2000" dirty="0"/>
              <a:t> </a:t>
            </a:r>
            <a:r>
              <a:rPr lang="en-US" sz="2000" dirty="0" err="1"/>
              <a:t>complejas</a:t>
            </a:r>
            <a:endParaRPr lang="en-US" sz="2000" dirty="0"/>
          </a:p>
          <a:p>
            <a:pPr lvl="1"/>
            <a:r>
              <a:rPr lang="en-US" sz="2000" dirty="0"/>
              <a:t>Con miles de </a:t>
            </a:r>
            <a:r>
              <a:rPr lang="en-US" sz="2000" dirty="0" err="1"/>
              <a:t>parámetros</a:t>
            </a:r>
            <a:endParaRPr lang="en-US" sz="2000" dirty="0"/>
          </a:p>
          <a:p>
            <a:pPr lvl="1"/>
            <a:r>
              <a:rPr lang="en-US" sz="2000" dirty="0" err="1"/>
              <a:t>Integrando</a:t>
            </a:r>
            <a:r>
              <a:rPr lang="en-US" sz="2000" dirty="0"/>
              <a:t> </a:t>
            </a:r>
            <a:r>
              <a:rPr lang="en-US" sz="2000" dirty="0" err="1"/>
              <a:t>subconjuntos</a:t>
            </a:r>
            <a:r>
              <a:rPr lang="en-US" sz="2000" dirty="0"/>
              <a:t> de </a:t>
            </a:r>
            <a:r>
              <a:rPr lang="en-US" sz="2000" dirty="0" err="1"/>
              <a:t>parámetros</a:t>
            </a:r>
            <a:r>
              <a:rPr lang="en-US" sz="2000" dirty="0"/>
              <a:t> (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/>
              <a:t>luego</a:t>
            </a:r>
            <a:r>
              <a:rPr lang="en-US" sz="2000" dirty="0"/>
              <a:t>)</a:t>
            </a:r>
          </a:p>
          <a:p>
            <a:r>
              <a:rPr lang="en-US" sz="2400" dirty="0"/>
              <a:t>Para “</a:t>
            </a:r>
            <a:r>
              <a:rPr lang="en-US" sz="2400" dirty="0" err="1"/>
              <a:t>ajustar</a:t>
            </a:r>
            <a:r>
              <a:rPr lang="en-US" sz="2400" dirty="0"/>
              <a:t>”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estadísticos</a:t>
            </a:r>
            <a:r>
              <a:rPr lang="en-US" sz="2400" dirty="0"/>
              <a:t> </a:t>
            </a: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minimizaremos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–log-</a:t>
            </a:r>
            <a:r>
              <a:rPr lang="en-US" sz="2400" dirty="0" err="1"/>
              <a:t>verosimilitud</a:t>
            </a:r>
            <a:r>
              <a:rPr lang="en-US" sz="2400" dirty="0"/>
              <a:t> para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</a:t>
            </a:r>
            <a:r>
              <a:rPr lang="en-US" dirty="0" err="1"/>
              <a:t>inimización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Con TMB </a:t>
                </a:r>
                <a:r>
                  <a:rPr lang="en-US" dirty="0" err="1"/>
                  <a:t>nosotros</a:t>
                </a:r>
                <a:r>
                  <a:rPr lang="en-US" dirty="0"/>
                  <a:t> </a:t>
                </a:r>
                <a:r>
                  <a:rPr lang="en-US" b="1" dirty="0" err="1"/>
                  <a:t>minimizaremos</a:t>
                </a:r>
                <a:r>
                  <a:rPr lang="en-US" b="1" dirty="0"/>
                  <a:t> </a:t>
                </a:r>
                <a:r>
                  <a:rPr lang="en-US" dirty="0" err="1"/>
                  <a:t>funciones</a:t>
                </a:r>
                <a:endParaRPr lang="en-US" dirty="0"/>
              </a:p>
              <a:p>
                <a:r>
                  <a:rPr lang="en-US" dirty="0"/>
                  <a:t>Para </a:t>
                </a:r>
                <a:r>
                  <a:rPr lang="en-US" dirty="0" err="1"/>
                  <a:t>minimizar</a:t>
                </a:r>
                <a:r>
                  <a:rPr lang="en-US" dirty="0"/>
                  <a:t> una </a:t>
                </a:r>
                <a:r>
                  <a:rPr lang="en-US" dirty="0" err="1"/>
                  <a:t>función</a:t>
                </a:r>
                <a:r>
                  <a:rPr lang="en-US" dirty="0"/>
                  <a:t> </a:t>
                </a:r>
                <a:r>
                  <a:rPr lang="en-US" i="1" dirty="0"/>
                  <a:t>f(x)</a:t>
                </a:r>
                <a:r>
                  <a:rPr lang="en-US" dirty="0"/>
                  <a:t>, </a:t>
                </a:r>
                <a:r>
                  <a:rPr lang="en-US" dirty="0" err="1"/>
                  <a:t>ayuda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poder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r>
                  <a:rPr lang="en-US" dirty="0"/>
                  <a:t> las </a:t>
                </a:r>
                <a:r>
                  <a:rPr lang="en-US" dirty="0" err="1"/>
                  <a:t>derivadas</a:t>
                </a:r>
                <a:r>
                  <a:rPr lang="en-US" dirty="0"/>
                  <a:t>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 </a:t>
                </a:r>
                <a:r>
                  <a:rPr lang="en-US" i="1" dirty="0"/>
                  <a:t>x</a:t>
                </a:r>
                <a:r>
                  <a:rPr lang="en-US" dirty="0"/>
                  <a:t> es un vector, </a:t>
                </a:r>
                <a:r>
                  <a:rPr lang="en-US" dirty="0" err="1"/>
                  <a:t>esto</a:t>
                </a:r>
                <a:r>
                  <a:rPr lang="en-US" dirty="0"/>
                  <a:t> es una “</a:t>
                </a:r>
                <a:r>
                  <a:rPr lang="en-US" b="1" dirty="0" err="1"/>
                  <a:t>gradiente</a:t>
                </a:r>
                <a:r>
                  <a:rPr lang="en-US" dirty="0"/>
                  <a:t>” </a:t>
                </a:r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mínimo</a:t>
                </a:r>
                <a:r>
                  <a:rPr lang="en-US" dirty="0"/>
                  <a:t> (or </a:t>
                </a:r>
                <a:r>
                  <a:rPr lang="en-US" dirty="0" err="1"/>
                  <a:t>máximo</a:t>
                </a:r>
                <a:r>
                  <a:rPr lang="en-US" dirty="0"/>
                  <a:t>) la </a:t>
                </a:r>
                <a:r>
                  <a:rPr lang="en-US" b="1" dirty="0" err="1"/>
                  <a:t>derivada</a:t>
                </a:r>
                <a:r>
                  <a:rPr lang="en-US" b="1" dirty="0"/>
                  <a:t> es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575"/>
            <a:ext cx="7886700" cy="17335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indican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que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disminuye</a:t>
            </a:r>
            <a:endParaRPr lang="en-US" dirty="0"/>
          </a:p>
          <a:p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hasta que la </a:t>
            </a:r>
            <a:r>
              <a:rPr lang="en-US" dirty="0" err="1"/>
              <a:t>derivada</a:t>
            </a:r>
            <a:r>
              <a:rPr lang="en-US" dirty="0"/>
              <a:t> es 0</a:t>
            </a:r>
          </a:p>
          <a:p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 err="1"/>
              <a:t>optimización</a:t>
            </a:r>
            <a:r>
              <a:rPr lang="en-US" i="1" dirty="0"/>
              <a:t> </a:t>
            </a:r>
            <a:r>
              <a:rPr lang="en-US" i="1" dirty="0" err="1"/>
              <a:t>numérica</a:t>
            </a:r>
            <a:endParaRPr lang="en-US" i="1" dirty="0"/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971475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95360"/>
              </p:ext>
            </p:extLst>
          </p:nvPr>
        </p:nvGraphicFramePr>
        <p:xfrm>
          <a:off x="2502786" y="4886388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886388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967034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6E9C8-36BD-47B3-A30E-1F372966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7E93A-41BD-41CB-9DA0-7A29000DDC8C}"/>
              </a:ext>
            </a:extLst>
          </p:cNvPr>
          <p:cNvSpPr txBox="1">
            <a:spLocks/>
          </p:cNvSpPr>
          <p:nvPr/>
        </p:nvSpPr>
        <p:spPr bwMode="auto">
          <a:xfrm>
            <a:off x="628650" y="1224483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96731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86D199-5E99-4C3C-8224-33EEF938FFEF}"/>
              </a:ext>
            </a:extLst>
          </p:cNvPr>
          <p:cNvSpPr txBox="1">
            <a:spLocks/>
          </p:cNvSpPr>
          <p:nvPr/>
        </p:nvSpPr>
        <p:spPr bwMode="auto">
          <a:xfrm>
            <a:off x="628650" y="1228240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91A013-FA86-4613-A231-1C637EB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(2D)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Los contornos </a:t>
              </a:r>
              <a:r>
                <a:rPr lang="en-US" b="1" dirty="0" err="1">
                  <a:solidFill>
                    <a:srgbClr val="FF0000"/>
                  </a:solidFill>
                </a:rPr>
                <a:t>muestas</a:t>
              </a:r>
              <a:r>
                <a:rPr lang="en-US" b="1" dirty="0">
                  <a:solidFill>
                    <a:srgbClr val="FF0000"/>
                  </a:solidFill>
                </a:rPr>
                <a:t> las </a:t>
              </a:r>
              <a:r>
                <a:rPr lang="en-US" b="1" dirty="0" err="1">
                  <a:solidFill>
                    <a:srgbClr val="FF0000"/>
                  </a:solidFill>
                </a:rPr>
                <a:t>cotas</a:t>
              </a:r>
              <a:r>
                <a:rPr lang="en-US" b="1" dirty="0">
                  <a:solidFill>
                    <a:srgbClr val="FF0000"/>
                  </a:solidFill>
                </a:rPr>
                <a:t> de </a:t>
              </a:r>
              <a:r>
                <a:rPr lang="en-US" b="1" dirty="0" err="1">
                  <a:solidFill>
                    <a:srgbClr val="FF0000"/>
                  </a:solidFill>
                </a:rPr>
                <a:t>nivel</a:t>
              </a:r>
              <a:r>
                <a:rPr lang="en-US" b="1" dirty="0">
                  <a:solidFill>
                    <a:srgbClr val="FF0000"/>
                  </a:solidFill>
                </a:rPr>
                <a:t> (</a:t>
              </a:r>
              <a:r>
                <a:rPr lang="en-US" b="1" dirty="0" err="1">
                  <a:solidFill>
                    <a:srgbClr val="FF0000"/>
                  </a:solidFill>
                </a:rPr>
                <a:t>como</a:t>
              </a:r>
              <a:r>
                <a:rPr lang="en-US" b="1" dirty="0">
                  <a:solidFill>
                    <a:srgbClr val="FF0000"/>
                  </a:solidFill>
                </a:rPr>
                <a:t> una </a:t>
              </a:r>
              <a:r>
                <a:rPr lang="en-US" b="1" dirty="0" err="1">
                  <a:solidFill>
                    <a:srgbClr val="FF0000"/>
                  </a:solidFill>
                </a:rPr>
                <a:t>vasija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Pasos </a:t>
            </a:r>
            <a:r>
              <a:rPr lang="en-US" b="1" dirty="0" err="1">
                <a:solidFill>
                  <a:srgbClr val="FF0000"/>
                </a:solidFill>
              </a:rPr>
              <a:t>iterativos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hacia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mínimo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Calculando</a:t>
            </a:r>
            <a:r>
              <a:rPr lang="en-US" dirty="0"/>
              <a:t> </a:t>
            </a:r>
            <a:r>
              <a:rPr lang="en-US" dirty="0" err="1"/>
              <a:t>derivadas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365"/>
            <a:ext cx="8229600" cy="4822078"/>
          </a:xfrm>
        </p:spPr>
        <p:txBody>
          <a:bodyPr/>
          <a:lstStyle/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analíticas</a:t>
            </a:r>
            <a:r>
              <a:rPr lang="en-US" sz="2500" dirty="0"/>
              <a:t> (i.e., una formula) son </a:t>
            </a:r>
            <a:r>
              <a:rPr lang="en-US" sz="2500" dirty="0" err="1"/>
              <a:t>ideales</a:t>
            </a:r>
            <a:r>
              <a:rPr lang="en-US" sz="2500" dirty="0"/>
              <a:t>, </a:t>
            </a:r>
            <a:r>
              <a:rPr lang="en-US" sz="2500" dirty="0" err="1"/>
              <a:t>pero</a:t>
            </a:r>
            <a:r>
              <a:rPr lang="en-US" sz="2500" dirty="0"/>
              <a:t> </a:t>
            </a:r>
            <a:r>
              <a:rPr lang="en-US" sz="2500" dirty="0" err="1"/>
              <a:t>difíciles</a:t>
            </a:r>
            <a:r>
              <a:rPr lang="en-US" sz="2500" dirty="0"/>
              <a:t> de </a:t>
            </a:r>
            <a:r>
              <a:rPr lang="en-US" sz="2500" dirty="0" err="1"/>
              <a:t>obtener</a:t>
            </a:r>
            <a:endParaRPr lang="en-US" sz="2500" dirty="0"/>
          </a:p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numéricas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las “</a:t>
            </a:r>
            <a:r>
              <a:rPr lang="en-US" sz="2500" dirty="0" err="1"/>
              <a:t>diferencias</a:t>
            </a:r>
            <a:r>
              <a:rPr lang="en-US" sz="2500" dirty="0"/>
              <a:t> </a:t>
            </a:r>
            <a:r>
              <a:rPr lang="en-US" sz="2500" dirty="0" err="1"/>
              <a:t>finitas</a:t>
            </a:r>
            <a:r>
              <a:rPr lang="en-US" sz="2500" dirty="0"/>
              <a:t>” (e.g., </a:t>
            </a:r>
            <a:r>
              <a:rPr lang="en-US" sz="2500" dirty="0" err="1"/>
              <a:t>fija</a:t>
            </a:r>
            <a:r>
              <a:rPr lang="en-US" sz="2500" dirty="0"/>
              <a:t> </a:t>
            </a:r>
            <a:r>
              <a:rPr lang="en-US" sz="2500" i="1" dirty="0"/>
              <a:t>h=0.0001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una formula) no son </a:t>
            </a:r>
            <a:r>
              <a:rPr lang="en-US" sz="2500" dirty="0" err="1"/>
              <a:t>confiables</a:t>
            </a:r>
            <a:endParaRPr lang="en-US" sz="2500" dirty="0"/>
          </a:p>
          <a:p>
            <a:r>
              <a:rPr lang="en-US" sz="2500" dirty="0" err="1"/>
              <a:t>Entonces</a:t>
            </a:r>
            <a:r>
              <a:rPr lang="en-US" sz="2500" dirty="0"/>
              <a:t>, </a:t>
            </a:r>
            <a:r>
              <a:rPr lang="en-US" sz="2500" dirty="0" err="1"/>
              <a:t>cómo</a:t>
            </a:r>
            <a:r>
              <a:rPr lang="en-US" sz="2500" dirty="0"/>
              <a:t> </a:t>
            </a:r>
            <a:r>
              <a:rPr lang="en-US" sz="2500" dirty="0" err="1"/>
              <a:t>calculamos</a:t>
            </a:r>
            <a:r>
              <a:rPr lang="en-US" sz="2500" dirty="0"/>
              <a:t> las gradients de </a:t>
            </a:r>
            <a:r>
              <a:rPr lang="en-US" sz="2500" dirty="0" err="1"/>
              <a:t>funciones</a:t>
            </a:r>
            <a:r>
              <a:rPr lang="en-US" sz="2500" dirty="0"/>
              <a:t> </a:t>
            </a:r>
            <a:r>
              <a:rPr lang="en-US" sz="2500" dirty="0" err="1"/>
              <a:t>complejas</a:t>
            </a:r>
            <a:r>
              <a:rPr lang="en-US" sz="2500" dirty="0"/>
              <a:t> (e.g., </a:t>
            </a:r>
            <a:r>
              <a:rPr lang="en-US" sz="2500" dirty="0" err="1"/>
              <a:t>modelos</a:t>
            </a:r>
            <a:r>
              <a:rPr lang="en-US" sz="2500" dirty="0"/>
              <a:t> </a:t>
            </a:r>
            <a:r>
              <a:rPr lang="en-US" sz="2500" dirty="0" err="1"/>
              <a:t>estadísticos</a:t>
            </a:r>
            <a:r>
              <a:rPr lang="en-US" sz="2500" dirty="0"/>
              <a:t>)?</a:t>
            </a:r>
          </a:p>
          <a:p>
            <a:r>
              <a:rPr lang="en-US" sz="2500" dirty="0" err="1"/>
              <a:t>Solución</a:t>
            </a:r>
            <a:r>
              <a:rPr lang="en-US" sz="2500" dirty="0"/>
              <a:t> = “</a:t>
            </a:r>
            <a:r>
              <a:rPr lang="en-US" sz="2500" i="1" dirty="0" err="1"/>
              <a:t>diferenciación</a:t>
            </a:r>
            <a:r>
              <a:rPr lang="en-US" sz="2500" i="1" dirty="0"/>
              <a:t> </a:t>
            </a:r>
            <a:r>
              <a:rPr lang="en-US" sz="2500" i="1" dirty="0" err="1"/>
              <a:t>automática</a:t>
            </a:r>
            <a:r>
              <a:rPr lang="en-US" sz="2500" dirty="0"/>
              <a:t>”</a:t>
            </a:r>
          </a:p>
          <a:p>
            <a:r>
              <a:rPr lang="en-US" sz="2500" dirty="0" err="1"/>
              <a:t>Afortunadamente</a:t>
            </a:r>
            <a:r>
              <a:rPr lang="en-US" sz="2500" dirty="0"/>
              <a:t> para </a:t>
            </a:r>
            <a:r>
              <a:rPr lang="en-US" sz="2500" dirty="0" err="1"/>
              <a:t>nosotros</a:t>
            </a:r>
            <a:r>
              <a:rPr lang="en-US" sz="2500" dirty="0"/>
              <a:t> </a:t>
            </a:r>
            <a:r>
              <a:rPr lang="en-US" sz="2500" dirty="0" err="1"/>
              <a:t>el</a:t>
            </a:r>
            <a:r>
              <a:rPr lang="en-US" sz="2500" dirty="0"/>
              <a:t> </a:t>
            </a:r>
            <a:r>
              <a:rPr lang="en-US" sz="2500" dirty="0" err="1"/>
              <a:t>computador</a:t>
            </a:r>
            <a:r>
              <a:rPr lang="en-US" sz="2500" dirty="0"/>
              <a:t> </a:t>
            </a:r>
            <a:r>
              <a:rPr lang="en-US" sz="2500" dirty="0" err="1"/>
              <a:t>hace</a:t>
            </a:r>
            <a:r>
              <a:rPr lang="en-US" sz="2500" dirty="0"/>
              <a:t> un </a:t>
            </a:r>
            <a:r>
              <a:rPr lang="en-US" sz="2500" dirty="0" err="1"/>
              <a:t>truco</a:t>
            </a:r>
            <a:r>
              <a:rPr lang="en-US" sz="2500" dirty="0"/>
              <a:t> </a:t>
            </a:r>
            <a:r>
              <a:rPr lang="en-US" sz="2500" dirty="0" err="1"/>
              <a:t>mágico</a:t>
            </a:r>
            <a:r>
              <a:rPr lang="en-US" sz="2500" dirty="0"/>
              <a:t> para </a:t>
            </a:r>
            <a:r>
              <a:rPr lang="en-US" sz="2500" dirty="0" err="1"/>
              <a:t>calcular</a:t>
            </a:r>
            <a:r>
              <a:rPr lang="en-US" sz="2500" dirty="0"/>
              <a:t> </a:t>
            </a:r>
            <a:r>
              <a:rPr lang="en-US" sz="2500" dirty="0" err="1"/>
              <a:t>gradientes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forma </a:t>
            </a:r>
            <a:r>
              <a:rPr lang="en-US" sz="2500" dirty="0" err="1"/>
              <a:t>rápida</a:t>
            </a:r>
            <a:r>
              <a:rPr lang="en-US" sz="2500" dirty="0"/>
              <a:t> y exacta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65"/>
            <a:ext cx="8229600" cy="4530725"/>
          </a:xfrm>
        </p:spPr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es “</a:t>
            </a:r>
            <a:r>
              <a:rPr lang="en-US" dirty="0" err="1"/>
              <a:t>ajustar</a:t>
            </a:r>
            <a:r>
              <a:rPr lang="en-US" dirty="0"/>
              <a:t>”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f(x)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con la “</a:t>
            </a:r>
            <a:r>
              <a:rPr lang="en-US" dirty="0" err="1"/>
              <a:t>verosimilitud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La variable </a:t>
            </a:r>
            <a:r>
              <a:rPr lang="en-US" dirty="0" err="1"/>
              <a:t>independiente</a:t>
            </a:r>
            <a:r>
              <a:rPr lang="en-US" dirty="0"/>
              <a:t> “x”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(s)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r>
              <a:rPr lang="en-US" dirty="0" err="1"/>
              <a:t>Mañana</a:t>
            </a:r>
            <a:r>
              <a:rPr lang="en-US" dirty="0"/>
              <a:t> </a:t>
            </a:r>
            <a:r>
              <a:rPr lang="en-US" dirty="0" err="1"/>
              <a:t>discutiremos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con mayor </a:t>
            </a:r>
            <a:r>
              <a:rPr lang="en-US" dirty="0" err="1"/>
              <a:t>profundidad</a:t>
            </a:r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f(x) solo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[Excel demo]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43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713</TotalTime>
  <Words>901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Optimización numérica 10 enero 2022</vt:lpstr>
      <vt:lpstr>Minimización de funciones</vt:lpstr>
      <vt:lpstr>Minimización de una función (1 dimensión)</vt:lpstr>
      <vt:lpstr>Minimización de una función (1 dimensión)</vt:lpstr>
      <vt:lpstr>Minimización de una función (1 dimensión)</vt:lpstr>
      <vt:lpstr>Minimización de una función (2D)</vt:lpstr>
      <vt:lpstr>Calculando derivadas</vt:lpstr>
      <vt:lpstr>Minimización de funciones</vt:lpstr>
      <vt:lpstr>Minimización de una función en Excel</vt:lpstr>
      <vt:lpstr>Minimización de una función en R</vt:lpstr>
      <vt:lpstr>Minimización de una función en TMB</vt:lpstr>
      <vt:lpstr>Minimización de una función en TMB</vt:lpstr>
      <vt:lpstr>Optimizadores en R</vt:lpstr>
      <vt:lpstr>Optimizadores en R</vt:lpstr>
      <vt:lpstr>Minimización de función con/ TMB</vt:lpstr>
      <vt:lpstr>Demo 1</vt:lpstr>
      <vt:lpstr>Revisión de conceptos claves</vt:lpstr>
      <vt:lpstr>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64</cp:revision>
  <dcterms:created xsi:type="dcterms:W3CDTF">2015-01-11T16:48:24Z</dcterms:created>
  <dcterms:modified xsi:type="dcterms:W3CDTF">2022-01-08T03:06:07Z</dcterms:modified>
</cp:coreProperties>
</file>