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6"/>
  </p:notesMasterIdLst>
  <p:sldIdLst>
    <p:sldId id="256" r:id="rId3"/>
    <p:sldId id="287" r:id="rId4"/>
    <p:sldId id="282" r:id="rId5"/>
    <p:sldId id="258" r:id="rId6"/>
    <p:sldId id="259" r:id="rId7"/>
    <p:sldId id="283" r:id="rId8"/>
    <p:sldId id="286" r:id="rId9"/>
    <p:sldId id="262" r:id="rId10"/>
    <p:sldId id="273" r:id="rId11"/>
    <p:sldId id="260" r:id="rId12"/>
    <p:sldId id="272" r:id="rId13"/>
    <p:sldId id="261" r:id="rId14"/>
    <p:sldId id="275" r:id="rId15"/>
    <p:sldId id="268" r:id="rId16"/>
    <p:sldId id="276" r:id="rId17"/>
    <p:sldId id="277" r:id="rId18"/>
    <p:sldId id="285" r:id="rId19"/>
    <p:sldId id="265" r:id="rId20"/>
    <p:sldId id="267" r:id="rId21"/>
    <p:sldId id="278" r:id="rId22"/>
    <p:sldId id="279" r:id="rId23"/>
    <p:sldId id="288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870" autoAdjust="0"/>
  </p:normalViewPr>
  <p:slideViewPr>
    <p:cSldViewPr snapToGrid="0">
      <p:cViewPr varScale="1">
        <p:scale>
          <a:sx n="88" d="100"/>
          <a:sy n="88" d="100"/>
        </p:scale>
        <p:origin x="1354" y="67"/>
      </p:cViewPr>
      <p:guideLst/>
    </p:cSldViewPr>
  </p:slideViewPr>
  <p:outlineViewPr>
    <p:cViewPr>
      <p:scale>
        <a:sx n="33" d="100"/>
        <a:sy n="33" d="100"/>
      </p:scale>
      <p:origin x="0" y="-155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950-AB2C-4D34-8C85-E66260FE79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1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950-AB2C-4D34-8C85-E66260FE79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1/9/2022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7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55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0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83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73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2388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20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0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70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4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3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2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3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9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9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1/9/2022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0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1/9/2022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5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1/9/2022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syntax/matrix_arrays.cp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syntax/matrix_arrays.c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syntax/syntax_distributions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 smtClean="0"/>
              <a:t>Constuyendo</a:t>
            </a:r>
            <a:r>
              <a:rPr lang="es-419" noProof="0" dirty="0" smtClean="0"/>
              <a:t> modelos con TMB</a:t>
            </a:r>
            <a:endParaRPr lang="es-419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21B2C9-77B2-47CA-8040-DD5192390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17" y="4177553"/>
            <a:ext cx="6553200" cy="1752600"/>
          </a:xfrm>
        </p:spPr>
        <p:txBody>
          <a:bodyPr/>
          <a:lstStyle/>
          <a:p>
            <a:r>
              <a:rPr lang="es-419" noProof="0" dirty="0" err="1" smtClean="0"/>
              <a:t>Fitting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hierarchical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with</a:t>
            </a:r>
            <a:r>
              <a:rPr lang="es-419" noProof="0" dirty="0" smtClean="0"/>
              <a:t> TMB</a:t>
            </a:r>
          </a:p>
          <a:p>
            <a:r>
              <a:rPr lang="es-419" noProof="0" dirty="0" smtClean="0"/>
              <a:t>10-14 </a:t>
            </a:r>
            <a:r>
              <a:rPr lang="es-419" noProof="0" dirty="0" err="1" smtClean="0"/>
              <a:t>January</a:t>
            </a:r>
            <a:r>
              <a:rPr lang="es-419" noProof="0" dirty="0" smtClean="0"/>
              <a:t>, 2022</a:t>
            </a:r>
          </a:p>
          <a:p>
            <a:r>
              <a:rPr lang="es-419" noProof="0" dirty="0" err="1" smtClean="0"/>
              <a:t>University</a:t>
            </a:r>
            <a:r>
              <a:rPr lang="es-419" noProof="0" dirty="0" smtClean="0"/>
              <a:t> of Concepción, Chile</a:t>
            </a:r>
          </a:p>
          <a:p>
            <a:r>
              <a:rPr lang="es-419" noProof="0" dirty="0" smtClean="0"/>
              <a:t>Dr. Cole Monnahan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CD5DDA-C20C-4CA8-A1C2-30BC4351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DATA: Importando datos desde R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812331-415C-4F86-A2EE-61441F75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125912"/>
            <a:ext cx="8675370" cy="1457324"/>
          </a:xfrm>
        </p:spPr>
        <p:txBody>
          <a:bodyPr/>
          <a:lstStyle/>
          <a:p>
            <a:r>
              <a:rPr lang="es-419" noProof="0" dirty="0" smtClean="0"/>
              <a:t>Pase los datos al templete con estos “macros”</a:t>
            </a:r>
          </a:p>
          <a:p>
            <a:r>
              <a:rPr lang="es-419" noProof="0" dirty="0" smtClean="0"/>
              <a:t>Note: no especifique la </a:t>
            </a:r>
            <a:r>
              <a:rPr lang="es-419" noProof="0" dirty="0" err="1" smtClean="0"/>
              <a:t>dimension</a:t>
            </a:r>
            <a:r>
              <a:rPr lang="es-419" noProof="0" dirty="0" smtClean="0"/>
              <a:t> del objeto</a:t>
            </a:r>
            <a:endParaRPr lang="es-419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4736B7C-1305-4950-8FE2-A3263A62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0D132CF2-D297-4483-96E6-7D337CB05B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199115"/>
              </p:ext>
            </p:extLst>
          </p:nvPr>
        </p:nvGraphicFramePr>
        <p:xfrm>
          <a:off x="551454" y="2703138"/>
          <a:ext cx="7886700" cy="302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484">
                  <a:extLst>
                    <a:ext uri="{9D8B030D-6E8A-4147-A177-3AD203B41FA5}">
                      <a16:colId xmlns:a16="http://schemas.microsoft.com/office/drawing/2014/main" xmlns="" val="2607990275"/>
                    </a:ext>
                  </a:extLst>
                </a:gridCol>
                <a:gridCol w="3412066">
                  <a:extLst>
                    <a:ext uri="{9D8B030D-6E8A-4147-A177-3AD203B41FA5}">
                      <a16:colId xmlns:a16="http://schemas.microsoft.com/office/drawing/2014/main" xmlns="" val="1365872361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xmlns="" val="182745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TMB Syntax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 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Type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8468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DATA_VECTOR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0331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DATA_MATRIX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5199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DATA_SCALAR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numeric(1)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66631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DATA_INTEGER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integer(1)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92176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DATA_FACTOR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vector&lt;int&gt;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9811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DATA_ARRAY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99535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DATA_SPARSE_MATRIX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Eigen::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SparseMatrix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dgTMatrix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6600979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D3AA22-DB49-4A99-9558-879C965A59FF}"/>
              </a:ext>
            </a:extLst>
          </p:cNvPr>
          <p:cNvSpPr txBox="1"/>
          <p:nvPr/>
        </p:nvSpPr>
        <p:spPr>
          <a:xfrm>
            <a:off x="127001" y="6485751"/>
            <a:ext cx="612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https://github.com/kaskr/adcomp/blob/master/TMB/inst/template.cpp</a:t>
            </a:r>
          </a:p>
        </p:txBody>
      </p:sp>
    </p:spTree>
    <p:extLst>
      <p:ext uri="{BB962C8B-B14F-4D97-AF65-F5344CB8AC3E}">
        <p14:creationId xmlns:p14="http://schemas.microsoft.com/office/powerpoint/2010/main" val="167899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1B436-6710-4547-8923-8F9A49A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DATA: Importando datos desde R</a:t>
            </a:r>
            <a:endParaRPr lang="es-419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F1A00CB-5851-4EEA-94F4-0C17562D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547"/>
            <a:ext cx="7886700" cy="731308"/>
          </a:xfrm>
        </p:spPr>
        <p:txBody>
          <a:bodyPr/>
          <a:lstStyle/>
          <a:p>
            <a:r>
              <a:rPr lang="es-419" noProof="0" dirty="0" smtClean="0"/>
              <a:t>Ejemplo de </a:t>
            </a:r>
            <a:r>
              <a:rPr lang="es-419" noProof="0" dirty="0" err="1" smtClean="0"/>
              <a:t>big_orange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endParaRPr lang="es-419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8709EA-E130-47C0-BAE7-2AE1F4AB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920906"/>
            <a:ext cx="2133600" cy="457200"/>
          </a:xfrm>
        </p:spPr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B2B748-C337-4F61-A6D9-6EE267F2356C}"/>
              </a:ext>
            </a:extLst>
          </p:cNvPr>
          <p:cNvSpPr txBox="1"/>
          <p:nvPr/>
        </p:nvSpPr>
        <p:spPr>
          <a:xfrm>
            <a:off x="440266" y="2010826"/>
            <a:ext cx="452966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DATA_VECTOR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DATA_VECTOR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DATA_INTEGER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DATA_FACTOR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ngroup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DATA_INTEGER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multiply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83C741C-D768-438E-A48B-9AA4F74E6FFA}"/>
              </a:ext>
            </a:extLst>
          </p:cNvPr>
          <p:cNvSpPr txBox="1"/>
          <p:nvPr/>
        </p:nvSpPr>
        <p:spPr>
          <a:xfrm>
            <a:off x="368300" y="4201673"/>
            <a:ext cx="78867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y       : num [1:35] 30 58 87 115 ...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t       : num [1:35] 118 484 664 ...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M       : num 5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ngroup  : num [1:5] 7 7 7 7 7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multiply: num 1000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23AFAC-BC8A-4632-8E32-2FD7328D8AF2}"/>
              </a:ext>
            </a:extLst>
          </p:cNvPr>
          <p:cNvSpPr txBox="1"/>
          <p:nvPr/>
        </p:nvSpPr>
        <p:spPr>
          <a:xfrm>
            <a:off x="6159502" y="2672206"/>
            <a:ext cx="3132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Estos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deben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coincidir</a:t>
            </a:r>
            <a:r>
              <a:rPr lang="en-US" sz="2400" dirty="0">
                <a:solidFill>
                  <a:srgbClr val="FF0000"/>
                </a:solidFill>
              </a:rPr>
              <a:t>!!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4354954-9185-410B-BDC6-D6B639BC55C0}"/>
              </a:ext>
            </a:extLst>
          </p:cNvPr>
          <p:cNvCxnSpPr>
            <a:cxnSpLocks/>
          </p:cNvCxnSpPr>
          <p:nvPr/>
        </p:nvCxnSpPr>
        <p:spPr>
          <a:xfrm flipH="1">
            <a:off x="5833534" y="2852267"/>
            <a:ext cx="177800" cy="1242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614C94E-7DC9-4262-ADAE-5FA7F43AAC12}"/>
              </a:ext>
            </a:extLst>
          </p:cNvPr>
          <p:cNvCxnSpPr>
            <a:cxnSpLocks/>
          </p:cNvCxnSpPr>
          <p:nvPr/>
        </p:nvCxnSpPr>
        <p:spPr>
          <a:xfrm flipH="1">
            <a:off x="5118101" y="2852267"/>
            <a:ext cx="893233" cy="994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BF97AA5-4016-48B2-8C42-DE153884050F}"/>
              </a:ext>
            </a:extLst>
          </p:cNvPr>
          <p:cNvSpPr txBox="1"/>
          <p:nvPr/>
        </p:nvSpPr>
        <p:spPr>
          <a:xfrm>
            <a:off x="6894391" y="3365765"/>
            <a:ext cx="2016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Lista de </a:t>
            </a:r>
            <a:r>
              <a:rPr lang="en-US" sz="2800" b="1" dirty="0" err="1"/>
              <a:t>datos</a:t>
            </a:r>
            <a:r>
              <a:rPr lang="en-US" sz="2800" b="1" dirty="0"/>
              <a:t> de 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6253B2F-3DFB-4169-8490-0576774B2BFA}"/>
              </a:ext>
            </a:extLst>
          </p:cNvPr>
          <p:cNvSpPr txBox="1"/>
          <p:nvPr/>
        </p:nvSpPr>
        <p:spPr>
          <a:xfrm>
            <a:off x="5069294" y="1897131"/>
            <a:ext cx="3285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TMB </a:t>
            </a:r>
            <a:r>
              <a:rPr lang="en-US" sz="2800" b="1" dirty="0" err="1"/>
              <a:t>ingreso</a:t>
            </a:r>
            <a:r>
              <a:rPr lang="en-US" sz="2800" b="1" dirty="0"/>
              <a:t> de </a:t>
            </a:r>
            <a:r>
              <a:rPr lang="en-US" sz="2800" b="1" dirty="0" err="1"/>
              <a:t>datos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3209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57AD2-CB8F-44D6-AC8E-F99EE34C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Declarando los parámetros del modelo </a:t>
            </a:r>
            <a:r>
              <a:rPr lang="es-419" noProof="0" dirty="0" err="1" smtClean="0"/>
              <a:t>PARAMETERs</a:t>
            </a:r>
            <a:endParaRPr lang="es-419" noProof="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840AE4DF-16C4-4797-8BDC-877169786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646293"/>
              </p:ext>
            </p:extLst>
          </p:nvPr>
        </p:nvGraphicFramePr>
        <p:xfrm>
          <a:off x="628650" y="3429000"/>
          <a:ext cx="7886700" cy="192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797">
                  <a:extLst>
                    <a:ext uri="{9D8B030D-6E8A-4147-A177-3AD203B41FA5}">
                      <a16:colId xmlns:a16="http://schemas.microsoft.com/office/drawing/2014/main" xmlns="" val="4090777618"/>
                    </a:ext>
                  </a:extLst>
                </a:gridCol>
                <a:gridCol w="2467286">
                  <a:extLst>
                    <a:ext uri="{9D8B030D-6E8A-4147-A177-3AD203B41FA5}">
                      <a16:colId xmlns:a16="http://schemas.microsoft.com/office/drawing/2014/main" xmlns="" val="4185175916"/>
                    </a:ext>
                  </a:extLst>
                </a:gridCol>
                <a:gridCol w="1843617">
                  <a:extLst>
                    <a:ext uri="{9D8B030D-6E8A-4147-A177-3AD203B41FA5}">
                      <a16:colId xmlns:a16="http://schemas.microsoft.com/office/drawing/2014/main" xmlns="" val="147253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TMB Syntax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 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Type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26521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PARAMETER_MATRIX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94188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PARAMETER_VECTOR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3655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PARAMETER_ARRAY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6945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numeric(1)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5015944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AC0FA5-87A4-4772-955B-03936958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013ACE5-4A4F-4286-A5C3-21CF74FD47D1}"/>
              </a:ext>
            </a:extLst>
          </p:cNvPr>
          <p:cNvSpPr txBox="1">
            <a:spLocks/>
          </p:cNvSpPr>
          <p:nvPr/>
        </p:nvSpPr>
        <p:spPr>
          <a:xfrm>
            <a:off x="457200" y="1660048"/>
            <a:ext cx="7886700" cy="1322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 no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permitido</a:t>
            </a:r>
            <a:r>
              <a:rPr lang="en-US" dirty="0"/>
              <a:t> (Por </a:t>
            </a:r>
            <a:r>
              <a:rPr lang="en-US" dirty="0" err="1"/>
              <a:t>qué</a:t>
            </a:r>
            <a:r>
              <a:rPr lang="en-US" dirty="0"/>
              <a:t>?)</a:t>
            </a:r>
          </a:p>
          <a:p>
            <a:r>
              <a:rPr lang="en-US" dirty="0" err="1"/>
              <a:t>Nuevamente</a:t>
            </a:r>
            <a:r>
              <a:rPr lang="en-US" dirty="0"/>
              <a:t>, no se </a:t>
            </a:r>
            <a:r>
              <a:rPr lang="en-US" dirty="0" err="1"/>
              <a:t>especifica</a:t>
            </a:r>
            <a:r>
              <a:rPr lang="en-US" dirty="0"/>
              <a:t> la dimension del </a:t>
            </a:r>
            <a:r>
              <a:rPr lang="en-US" dirty="0" err="1"/>
              <a:t>objeto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2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1B436-6710-4547-8923-8F9A49A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noProof="0" dirty="0" smtClean="0"/>
              <a:t>Declarando los parámetros del modelo </a:t>
            </a:r>
            <a:r>
              <a:rPr lang="es-419" noProof="0" dirty="0" err="1" smtClean="0"/>
              <a:t>PARAMETERs</a:t>
            </a:r>
            <a:endParaRPr lang="es-419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F1A00CB-5851-4EEA-94F4-0C17562D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1053"/>
            <a:ext cx="7886700" cy="731308"/>
          </a:xfrm>
        </p:spPr>
        <p:txBody>
          <a:bodyPr/>
          <a:lstStyle/>
          <a:p>
            <a:r>
              <a:rPr lang="es-419" noProof="0" dirty="0" smtClean="0"/>
              <a:t>Ejemplo del modelo </a:t>
            </a:r>
            <a:r>
              <a:rPr lang="es-419" noProof="0" dirty="0" err="1" smtClean="0"/>
              <a:t>big_orange</a:t>
            </a:r>
            <a:endParaRPr lang="es-419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8709EA-E130-47C0-BAE7-2AE1F4AB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B2B748-C337-4F61-A6D9-6EE267F2356C}"/>
              </a:ext>
            </a:extLst>
          </p:cNvPr>
          <p:cNvSpPr txBox="1"/>
          <p:nvPr/>
        </p:nvSpPr>
        <p:spPr>
          <a:xfrm>
            <a:off x="440266" y="2136332"/>
            <a:ext cx="452966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PARAMETER_VECTOR(beta);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PARAMETER(log_sigma);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PARAMETER(log_sigma_u);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PARAMETER_VECTOR(u);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83C741C-D768-438E-A48B-9AA4F74E6FFA}"/>
              </a:ext>
            </a:extLst>
          </p:cNvPr>
          <p:cNvSpPr txBox="1"/>
          <p:nvPr/>
        </p:nvSpPr>
        <p:spPr>
          <a:xfrm>
            <a:off x="368300" y="4402695"/>
            <a:ext cx="78867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beta       : num [1:3] 0 0 0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log_sigma  : num 1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log_sigma_u: num 2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u          : num [1:5000] 0 0 0 0 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23AFAC-BC8A-4632-8E32-2FD7328D8AF2}"/>
              </a:ext>
            </a:extLst>
          </p:cNvPr>
          <p:cNvSpPr txBox="1"/>
          <p:nvPr/>
        </p:nvSpPr>
        <p:spPr>
          <a:xfrm>
            <a:off x="6070600" y="3013423"/>
            <a:ext cx="337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Estos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deben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coincidir</a:t>
            </a:r>
            <a:r>
              <a:rPr lang="en-US" sz="2000" dirty="0">
                <a:solidFill>
                  <a:srgbClr val="FF0000"/>
                </a:solidFill>
              </a:rPr>
              <a:t>!!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4354954-9185-410B-BDC6-D6B639BC55C0}"/>
              </a:ext>
            </a:extLst>
          </p:cNvPr>
          <p:cNvCxnSpPr>
            <a:cxnSpLocks/>
          </p:cNvCxnSpPr>
          <p:nvPr/>
        </p:nvCxnSpPr>
        <p:spPr>
          <a:xfrm flipH="1">
            <a:off x="5833534" y="2977773"/>
            <a:ext cx="177800" cy="1242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614C94E-7DC9-4262-ADAE-5FA7F43AAC12}"/>
              </a:ext>
            </a:extLst>
          </p:cNvPr>
          <p:cNvCxnSpPr>
            <a:cxnSpLocks/>
          </p:cNvCxnSpPr>
          <p:nvPr/>
        </p:nvCxnSpPr>
        <p:spPr>
          <a:xfrm flipH="1">
            <a:off x="5118101" y="2977773"/>
            <a:ext cx="893233" cy="994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BF97AA5-4016-48B2-8C42-DE153884050F}"/>
              </a:ext>
            </a:extLst>
          </p:cNvPr>
          <p:cNvSpPr txBox="1"/>
          <p:nvPr/>
        </p:nvSpPr>
        <p:spPr>
          <a:xfrm>
            <a:off x="5922434" y="3840597"/>
            <a:ext cx="2768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Lista de </a:t>
            </a:r>
            <a:r>
              <a:rPr lang="en-US" sz="2400" b="1" dirty="0" err="1"/>
              <a:t>parámetros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6253B2F-3DFB-4169-8490-0576774B2BFA}"/>
              </a:ext>
            </a:extLst>
          </p:cNvPr>
          <p:cNvSpPr txBox="1"/>
          <p:nvPr/>
        </p:nvSpPr>
        <p:spPr>
          <a:xfrm>
            <a:off x="5024966" y="1981847"/>
            <a:ext cx="383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TMB </a:t>
            </a:r>
            <a:r>
              <a:rPr lang="en-US" sz="2400" b="1" dirty="0" err="1"/>
              <a:t>parámetros</a:t>
            </a:r>
            <a:r>
              <a:rPr lang="en-US" sz="2400" b="1" dirty="0"/>
              <a:t> de entrada</a:t>
            </a:r>
          </a:p>
        </p:txBody>
      </p:sp>
    </p:spTree>
    <p:extLst>
      <p:ext uri="{BB962C8B-B14F-4D97-AF65-F5344CB8AC3E}">
        <p14:creationId xmlns:p14="http://schemas.microsoft.com/office/powerpoint/2010/main" val="380171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79D2F-2B2B-4FB4-9651-73662093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822987" cy="1139825"/>
          </a:xfrm>
        </p:spPr>
        <p:txBody>
          <a:bodyPr/>
          <a:lstStyle/>
          <a:p>
            <a:r>
              <a:rPr lang="es-419" noProof="0" dirty="0" smtClean="0"/>
              <a:t>Demo1: Agregando un nuevo parámetro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C5BAF3-9AEC-4B1B-902D-6D2C721D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36" y="1012371"/>
            <a:ext cx="8229600" cy="4530725"/>
          </a:xfrm>
        </p:spPr>
        <p:txBody>
          <a:bodyPr/>
          <a:lstStyle/>
          <a:p>
            <a:r>
              <a:rPr lang="es-419" noProof="0" dirty="0" smtClean="0"/>
              <a:t>Guarde una copia de bevholt.cpp como bevholt2.cpp</a:t>
            </a:r>
          </a:p>
          <a:p>
            <a:r>
              <a:rPr lang="es-419" noProof="0" dirty="0" smtClean="0"/>
              <a:t>Agregue un parámetro “</a:t>
            </a:r>
            <a:r>
              <a:rPr lang="es-419" noProof="0" dirty="0" err="1" smtClean="0"/>
              <a:t>logsigma</a:t>
            </a:r>
            <a:r>
              <a:rPr lang="es-419" noProof="0" dirty="0" smtClean="0"/>
              <a:t>”, usando </a:t>
            </a:r>
            <a:r>
              <a:rPr lang="es-419" noProof="0" dirty="0" err="1" smtClean="0"/>
              <a:t>exp</a:t>
            </a:r>
            <a:r>
              <a:rPr lang="es-419" noProof="0" dirty="0" smtClean="0"/>
              <a:t> para mantenerlo positivo</a:t>
            </a:r>
          </a:p>
          <a:p>
            <a:r>
              <a:rPr lang="es-419" noProof="0" dirty="0" smtClean="0"/>
              <a:t>Modifique el templete la lista de </a:t>
            </a:r>
            <a:r>
              <a:rPr lang="es-419" noProof="0" dirty="0" err="1" smtClean="0"/>
              <a:t>parametros</a:t>
            </a:r>
            <a:r>
              <a:rPr lang="es-419" noProof="0" dirty="0" smtClean="0"/>
              <a:t> en R</a:t>
            </a:r>
          </a:p>
          <a:p>
            <a:r>
              <a:rPr lang="es-419" noProof="0" dirty="0" smtClean="0"/>
              <a:t>Compile, ligue, y ajuste el modelo</a:t>
            </a:r>
          </a:p>
          <a:p>
            <a:r>
              <a:rPr lang="es-419" noProof="0" dirty="0" smtClean="0"/>
              <a:t>Debiera obtener estos </a:t>
            </a:r>
            <a:r>
              <a:rPr lang="es-419" noProof="0" dirty="0" err="1" smtClean="0"/>
              <a:t>MLEs</a:t>
            </a:r>
            <a:r>
              <a:rPr lang="es-419" noProof="0" dirty="0" smtClean="0"/>
              <a:t>:</a:t>
            </a:r>
          </a:p>
          <a:p>
            <a:pPr marL="0" indent="0">
              <a:buNone/>
            </a:pPr>
            <a:r>
              <a:rPr lang="es-419" noProof="0" dirty="0" smtClean="0"/>
              <a:t>      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logA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logB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logsigma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1.868363 -12.054844  -1.096313 </a:t>
            </a:r>
          </a:p>
          <a:p>
            <a:pPr marL="0" indent="0">
              <a:buNone/>
            </a:pP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D24A46-DA33-4F77-AE46-55A03145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3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3BC761-1C97-415A-834F-DB0D202E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9C4304-51AA-47A0-9278-543E04377F4A}"/>
              </a:ext>
            </a:extLst>
          </p:cNvPr>
          <p:cNvSpPr/>
          <p:nvPr/>
        </p:nvSpPr>
        <p:spPr>
          <a:xfrm>
            <a:off x="158750" y="6356351"/>
            <a:ext cx="83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https://github.com/kaskr/adcomp/blob/master/tmb_syntax/matrix_arrays.cpp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0BB71A8-4BCE-40C5-80EA-D7E2397AAB31}"/>
              </a:ext>
            </a:extLst>
          </p:cNvPr>
          <p:cNvSpPr txBox="1">
            <a:spLocks/>
          </p:cNvSpPr>
          <p:nvPr/>
        </p:nvSpPr>
        <p:spPr>
          <a:xfrm>
            <a:off x="1432984" y="1825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/>
              <a:t>vectores</a:t>
            </a:r>
            <a:r>
              <a:rPr lang="en-US" dirty="0"/>
              <a:t> TMB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267464E-B97B-4CAD-9A59-6714BB7BFCFA}"/>
              </a:ext>
            </a:extLst>
          </p:cNvPr>
          <p:cNvSpPr txBox="1">
            <a:spLocks/>
          </p:cNvSpPr>
          <p:nvPr/>
        </p:nvSpPr>
        <p:spPr>
          <a:xfrm>
            <a:off x="372730" y="1190015"/>
            <a:ext cx="8356600" cy="312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Declare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vector&lt;Type&gt; pred(N)</a:t>
            </a:r>
          </a:p>
          <a:p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tendrá</a:t>
            </a:r>
            <a:r>
              <a:rPr lang="en-US" dirty="0"/>
              <a:t> </a:t>
            </a:r>
            <a:r>
              <a:rPr lang="en-US" dirty="0" err="1"/>
              <a:t>longitud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, </a:t>
            </a:r>
            <a:r>
              <a:rPr lang="en-US" b="1" u="sng" dirty="0"/>
              <a:t>Pero:</a:t>
            </a:r>
            <a:endParaRPr lang="en-US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pred(0)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primer </a:t>
            </a:r>
            <a:r>
              <a:rPr lang="en-US" dirty="0" err="1"/>
              <a:t>elemento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pred(N-1)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último</a:t>
            </a:r>
            <a:r>
              <a:rPr lang="en-US" dirty="0"/>
              <a:t>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pred(N)</a:t>
            </a:r>
            <a:r>
              <a:rPr lang="en-US" dirty="0"/>
              <a:t> produce error… 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? ... </a:t>
            </a:r>
            <a:r>
              <a:rPr lang="en-US" dirty="0" err="1"/>
              <a:t>En</a:t>
            </a:r>
            <a:r>
              <a:rPr lang="en-US" dirty="0"/>
              <a:t> R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238E83-F776-49BB-B5A1-AA30AB725648}"/>
              </a:ext>
            </a:extLst>
          </p:cNvPr>
          <p:cNvSpPr txBox="1"/>
          <p:nvPr/>
        </p:nvSpPr>
        <p:spPr>
          <a:xfrm>
            <a:off x="483535" y="4098325"/>
            <a:ext cx="44444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NA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endParaRPr lang="en-US" sz="24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604A62-658E-4A53-ABC4-FE22BA20719A}"/>
              </a:ext>
            </a:extLst>
          </p:cNvPr>
          <p:cNvSpPr txBox="1"/>
          <p:nvPr/>
        </p:nvSpPr>
        <p:spPr>
          <a:xfrm>
            <a:off x="5330112" y="4098325"/>
            <a:ext cx="2997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</a:t>
            </a:r>
            <a:r>
              <a:rPr lang="en-US" sz="2400" dirty="0" err="1"/>
              <a:t>extiende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largo de pred de 5 a 6. C++ es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estricto</a:t>
            </a:r>
            <a:r>
              <a:rPr lang="en-US" sz="2400" dirty="0"/>
              <a:t>; </a:t>
            </a:r>
            <a:r>
              <a:rPr lang="en-US" sz="2400" b="1" dirty="0" err="1"/>
              <a:t>esto</a:t>
            </a:r>
            <a:r>
              <a:rPr lang="en-US" sz="2400" b="1" dirty="0"/>
              <a:t> no se </a:t>
            </a:r>
            <a:r>
              <a:rPr lang="en-US" sz="2400" b="1" dirty="0" err="1"/>
              <a:t>permite</a:t>
            </a:r>
            <a:r>
              <a:rPr lang="en-US" sz="2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134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5BFB50-8C46-4E3C-B9C7-C4133E35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67" y="1180214"/>
            <a:ext cx="8622266" cy="48455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DATA_VECTOR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DATA_VECTOR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v2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s-419" sz="2000" noProof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2000" noProof="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v1_size 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Length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of v1 </a:t>
            </a:r>
          </a:p>
          <a:p>
            <a:pPr marL="0" indent="0">
              <a:buNone/>
            </a:pP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First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2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elements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of v2:</a:t>
            </a:r>
          </a:p>
          <a:p>
            <a:pPr marL="0" indent="0">
              <a:buNone/>
            </a:pP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v2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segment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of 3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elements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v3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segment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419" sz="2000" noProof="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c 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sum of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all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cells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in v1 </a:t>
            </a:r>
          </a:p>
          <a:p>
            <a:pPr marL="0" indent="0">
              <a:buNone/>
            </a:pP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d 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sum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alternative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summation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 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prod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product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of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all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cells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in v1 </a:t>
            </a:r>
          </a:p>
          <a:p>
            <a:pPr marL="0" indent="0">
              <a:buNone/>
            </a:pP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 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v1 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elementwise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addition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g 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inner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product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exp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of v1 (</a:t>
            </a:r>
            <a:r>
              <a:rPr lang="es-419" sz="2000" noProof="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also</a:t>
            </a:r>
            <a:r>
              <a:rPr lang="es-419" sz="2000" noProof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log) </a:t>
            </a:r>
            <a:endParaRPr lang="es-419" sz="20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3BC761-1C97-415A-834F-DB0D202E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9C4304-51AA-47A0-9278-543E04377F4A}"/>
              </a:ext>
            </a:extLst>
          </p:cNvPr>
          <p:cNvSpPr/>
          <p:nvPr/>
        </p:nvSpPr>
        <p:spPr>
          <a:xfrm>
            <a:off x="158750" y="6356351"/>
            <a:ext cx="83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https://github.com/kaskr/adcomp/blob/master/tmb_syntax/matrix_arrays.cpp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0BB71A8-4BCE-40C5-80EA-D7E2397AAB31}"/>
              </a:ext>
            </a:extLst>
          </p:cNvPr>
          <p:cNvSpPr txBox="1">
            <a:spLocks/>
          </p:cNvSpPr>
          <p:nvPr/>
        </p:nvSpPr>
        <p:spPr>
          <a:xfrm>
            <a:off x="1432984" y="1825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/>
              <a:t>vectores</a:t>
            </a:r>
            <a:r>
              <a:rPr lang="en-US" dirty="0"/>
              <a:t> TMB</a:t>
            </a:r>
          </a:p>
        </p:txBody>
      </p:sp>
    </p:spTree>
    <p:extLst>
      <p:ext uri="{BB962C8B-B14F-4D97-AF65-F5344CB8AC3E}">
        <p14:creationId xmlns:p14="http://schemas.microsoft.com/office/powerpoint/2010/main" val="273838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FE63AA-2FCE-4092-916A-23E92940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363"/>
            <a:ext cx="7886700" cy="4761442"/>
          </a:xfrm>
        </p:spPr>
        <p:txBody>
          <a:bodyPr>
            <a:normAutofit lnSpcReduction="10000"/>
          </a:bodyPr>
          <a:lstStyle/>
          <a:p>
            <a:r>
              <a:rPr lang="es-419" noProof="0" dirty="0" smtClean="0"/>
              <a:t>Ciclos “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” son usados con frecuencia:</a:t>
            </a:r>
          </a:p>
          <a:p>
            <a:pPr marL="0" indent="0">
              <a:buNone/>
            </a:pPr>
            <a:r>
              <a:rPr lang="es-419" sz="2000" b="1" noProof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419" sz="2000" noProof="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++){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)=</a:t>
            </a: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logA</a:t>
            </a:r>
            <a:r>
              <a:rPr lang="es-419" sz="2000" b="1" noProof="0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))-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)+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s-419" sz="2000" noProof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419" noProof="0" dirty="0" smtClean="0"/>
              <a:t>En R esto sería:</a:t>
            </a:r>
          </a:p>
          <a:p>
            <a:pPr marL="0" indent="0">
              <a:buNone/>
            </a:pPr>
            <a:r>
              <a:rPr lang="es-419" sz="2000" b="1" noProof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es-419" sz="2000" b="1" noProof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s-419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logA</a:t>
            </a:r>
            <a:r>
              <a:rPr lang="es-419" sz="2000" b="1" noProof="0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s-419" sz="2000" noProof="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])-</a:t>
            </a:r>
            <a:r>
              <a:rPr lang="es-419" sz="2000" noProof="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000" noProof="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s-419" sz="20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419" sz="20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s-419" sz="2000" noProof="0" dirty="0" smtClean="0"/>
          </a:p>
          <a:p>
            <a:r>
              <a:rPr lang="es-419" noProof="0" dirty="0" smtClean="0"/>
              <a:t>Los ciclos con rápidos en TMB, pero </a:t>
            </a:r>
            <a:r>
              <a:rPr lang="es-419" noProof="0" dirty="0" err="1" smtClean="0"/>
              <a:t>vectorice</a:t>
            </a:r>
            <a:r>
              <a:rPr lang="es-419" noProof="0" dirty="0" smtClean="0"/>
              <a:t> para facilitar la lectura del código</a:t>
            </a:r>
          </a:p>
          <a:p>
            <a:r>
              <a:rPr lang="es-419" noProof="0" dirty="0" smtClean="0"/>
              <a:t>Recuerde: </a:t>
            </a:r>
            <a:r>
              <a:rPr lang="es-419" noProof="0" dirty="0" err="1" smtClean="0"/>
              <a:t>Indices</a:t>
            </a:r>
            <a:r>
              <a:rPr lang="es-419" noProof="0" dirty="0" smtClean="0"/>
              <a:t> van de 0 a (N-1)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EF13B0-A221-4341-B259-C019FD4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6FFE61B-B50E-468E-9F42-5EF7D17E830E}"/>
              </a:ext>
            </a:extLst>
          </p:cNvPr>
          <p:cNvSpPr txBox="1">
            <a:spLocks/>
          </p:cNvSpPr>
          <p:nvPr/>
        </p:nvSpPr>
        <p:spPr>
          <a:xfrm>
            <a:off x="564855" y="1825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ciclos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5805E5-899C-43E3-B9E4-63DA833B96FF}"/>
              </a:ext>
            </a:extLst>
          </p:cNvPr>
          <p:cNvSpPr/>
          <p:nvPr/>
        </p:nvSpPr>
        <p:spPr>
          <a:xfrm>
            <a:off x="1930400" y="1930400"/>
            <a:ext cx="1422400" cy="440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682D64B-91A5-4913-97EA-B4BDBD5550B3}"/>
              </a:ext>
            </a:extLst>
          </p:cNvPr>
          <p:cNvSpPr/>
          <p:nvPr/>
        </p:nvSpPr>
        <p:spPr>
          <a:xfrm>
            <a:off x="5414928" y="5388637"/>
            <a:ext cx="1715446" cy="545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9086C-AD3B-4324-A85C-DBEEFF72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REPORTando</a:t>
            </a:r>
            <a:r>
              <a:rPr lang="es-419" noProof="0" dirty="0" smtClean="0"/>
              <a:t> objetos de regreso a R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3B426D-AF16-4095-ACE4-E30E04F6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919"/>
            <a:ext cx="7886700" cy="4787826"/>
          </a:xfrm>
        </p:spPr>
        <p:txBody>
          <a:bodyPr>
            <a:normAutofit fontScale="92500" lnSpcReduction="10000"/>
          </a:bodyPr>
          <a:lstStyle/>
          <a:p>
            <a:r>
              <a:rPr lang="es-419" noProof="0" dirty="0" smtClean="0"/>
              <a:t>Puede </a:t>
            </a:r>
            <a:r>
              <a:rPr lang="es-419" noProof="0" dirty="0" err="1" smtClean="0"/>
              <a:t>retonar</a:t>
            </a:r>
            <a:r>
              <a:rPr lang="es-419" noProof="0" dirty="0" smtClean="0"/>
              <a:t> objetos a R </a:t>
            </a:r>
            <a:r>
              <a:rPr lang="es-419" noProof="0" dirty="0" err="1" smtClean="0"/>
              <a:t>via</a:t>
            </a:r>
            <a:r>
              <a:rPr lang="es-419" noProof="0" dirty="0" smtClean="0"/>
              <a:t> el macro REPORT() :</a:t>
            </a:r>
          </a:p>
          <a:p>
            <a:pPr marL="0" indent="0">
              <a:buNone/>
            </a:pPr>
            <a:r>
              <a:rPr lang="es-419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REPORT</a:t>
            </a:r>
            <a:r>
              <a:rPr lang="es-419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s-419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s-419" noProof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419" noProof="0" dirty="0" smtClean="0"/>
              <a:t>Luego en R:</a:t>
            </a:r>
          </a:p>
          <a:p>
            <a:pPr marL="0" indent="0">
              <a:buNone/>
            </a:pPr>
            <a:r>
              <a:rPr lang="es-419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s-419" b="1" noProof="0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s-419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report</a:t>
            </a:r>
            <a:r>
              <a:rPr lang="es-419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s-419" noProof="0" dirty="0" smtClean="0"/>
          </a:p>
          <a:p>
            <a:r>
              <a:rPr lang="es-419" noProof="0" dirty="0" smtClean="0"/>
              <a:t>Esto reporta los últimos parámetros, o </a:t>
            </a:r>
            <a:r>
              <a:rPr lang="es-419" noProof="0" dirty="0" err="1" smtClean="0"/>
              <a:t>Ud</a:t>
            </a:r>
            <a:r>
              <a:rPr lang="es-419" noProof="0" dirty="0" smtClean="0"/>
              <a:t> puede pasar sus propios</a:t>
            </a:r>
          </a:p>
          <a:p>
            <a:pPr marL="0" indent="0">
              <a:buNone/>
            </a:pPr>
            <a:r>
              <a:rPr lang="es-419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s-419" b="1" noProof="0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s-419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report</a:t>
            </a:r>
            <a:r>
              <a:rPr lang="es-419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(par)</a:t>
            </a:r>
            <a:endParaRPr lang="es-419" noProof="0" dirty="0" smtClean="0"/>
          </a:p>
          <a:p>
            <a:r>
              <a:rPr lang="es-419" noProof="0" dirty="0" smtClean="0"/>
              <a:t>Útil para hacer inferencia y para depurar</a:t>
            </a:r>
          </a:p>
          <a:p>
            <a:r>
              <a:rPr lang="es-419" noProof="0" dirty="0" smtClean="0"/>
              <a:t>Pueden ser vectores, matrices, etc.</a:t>
            </a:r>
            <a:endParaRPr lang="es-419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F0D5AC-3B3B-422E-89E6-4CF54A94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D1289-E0AD-40D6-A866-743F9C8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Calcula la –log-verosimilitud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394B4B-B251-4D3B-B982-133F30B9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91" y="1417638"/>
            <a:ext cx="8175108" cy="4530726"/>
          </a:xfrm>
        </p:spPr>
        <p:txBody>
          <a:bodyPr>
            <a:normAutofit fontScale="92500"/>
          </a:bodyPr>
          <a:lstStyle/>
          <a:p>
            <a:r>
              <a:rPr lang="es-419" noProof="0" dirty="0" smtClean="0"/>
              <a:t>Después de hacer predicciones, calcule las verosimilitudes usando funciones disponibles, 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,. 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endParaRPr lang="es-419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24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nll</a:t>
            </a:r>
            <a:r>
              <a:rPr lang="es-419" sz="24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 -</a:t>
            </a:r>
            <a:r>
              <a:rPr lang="es-419" sz="24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dnorm</a:t>
            </a:r>
            <a:r>
              <a:rPr lang="es-419" sz="24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419" sz="24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logR</a:t>
            </a:r>
            <a:r>
              <a:rPr lang="es-419" sz="2400" b="1" noProof="0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419" sz="24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s-419" sz="2400" b="1" noProof="0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419" sz="2400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sigma</a:t>
            </a:r>
            <a:r>
              <a:rPr lang="es-419" sz="2400" b="1" noProof="0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419" sz="2400" b="1" noProof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s-419" sz="24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s-419" sz="2400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s-419" sz="2400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es-419" noProof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419" noProof="0" dirty="0" smtClean="0"/>
              <a:t>Asúrese de  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.sum()</a:t>
            </a:r>
            <a:r>
              <a:rPr lang="es-419" noProof="0" dirty="0" smtClean="0"/>
              <a:t> vectores!</a:t>
            </a:r>
          </a:p>
          <a:p>
            <a:r>
              <a:rPr lang="es-419" noProof="0" dirty="0" smtClean="0"/>
              <a:t>Aquí hay un vínculo hacia  </a:t>
            </a:r>
            <a:r>
              <a:rPr lang="es-419" noProof="0" dirty="0" smtClean="0">
                <a:hlinkClick r:id="rId2"/>
              </a:rPr>
              <a:t>más ejemplos</a:t>
            </a:r>
            <a:r>
              <a:rPr lang="es-419" noProof="0" dirty="0" smtClean="0"/>
              <a:t>.</a:t>
            </a:r>
          </a:p>
          <a:p>
            <a:r>
              <a:rPr lang="es-419" noProof="0" dirty="0" smtClean="0"/>
              <a:t>Asegúrese de retornar el negativo!</a:t>
            </a:r>
          </a:p>
          <a:p>
            <a:r>
              <a:rPr lang="es-419" noProof="0" dirty="0" smtClean="0"/>
              <a:t>La última línea de C++ debe ser </a:t>
            </a:r>
            <a:r>
              <a:rPr lang="es-419" b="1" noProof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s-419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419" noProof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nll</a:t>
            </a:r>
            <a:r>
              <a:rPr lang="es-419" b="1" noProof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s-419" noProof="0" dirty="0" smtClean="0"/>
              <a:t> debe ser una variable escalar 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s-419" noProof="0" dirty="0" smtClean="0"/>
          </a:p>
          <a:p>
            <a:pPr marL="0" indent="0">
              <a:buNone/>
            </a:pPr>
            <a:endParaRPr lang="es-419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A7F03A-60D3-4E01-B2A5-6B2427B9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Revisión de la modelación en TMB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812"/>
            <a:ext cx="8229600" cy="4530725"/>
          </a:xfrm>
        </p:spPr>
        <p:txBody>
          <a:bodyPr/>
          <a:lstStyle/>
          <a:p>
            <a:r>
              <a:rPr lang="es-419" noProof="0" dirty="0" smtClean="0"/>
              <a:t>Un modelo TMB es un archivo C++ (.</a:t>
            </a:r>
            <a:r>
              <a:rPr lang="es-419" noProof="0" dirty="0" err="1" smtClean="0"/>
              <a:t>cpp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C++ es un lenguaje de programación maduro, rápido, potente</a:t>
            </a:r>
          </a:p>
          <a:p>
            <a:pPr lvl="1"/>
            <a:r>
              <a:rPr lang="es-419" noProof="0" dirty="0" smtClean="0"/>
              <a:t>.</a:t>
            </a:r>
            <a:r>
              <a:rPr lang="es-419" noProof="0" dirty="0" err="1" smtClean="0"/>
              <a:t>cpp</a:t>
            </a:r>
            <a:r>
              <a:rPr lang="es-419" noProof="0" dirty="0" smtClean="0"/>
              <a:t> compila hacia un .</a:t>
            </a:r>
            <a:r>
              <a:rPr lang="es-419" noProof="0" dirty="0" err="1" smtClean="0"/>
              <a:t>dll</a:t>
            </a:r>
            <a:endParaRPr lang="es-419" noProof="0" dirty="0" smtClean="0"/>
          </a:p>
          <a:p>
            <a:r>
              <a:rPr lang="es-419" noProof="0" dirty="0" smtClean="0"/>
              <a:t>Uso de TMB requiere (algo) de </a:t>
            </a:r>
            <a:r>
              <a:rPr lang="es-419" noProof="0" dirty="0" err="1" smtClean="0"/>
              <a:t>sintáxis</a:t>
            </a:r>
            <a:r>
              <a:rPr lang="es-419" noProof="0" dirty="0" smtClean="0"/>
              <a:t> C++</a:t>
            </a:r>
          </a:p>
          <a:p>
            <a:r>
              <a:rPr lang="es-419" noProof="0" dirty="0" smtClean="0"/>
              <a:t>Esto es habitualmente la parte más difícil  de aprender TMB</a:t>
            </a:r>
          </a:p>
          <a:p>
            <a:pPr lvl="1"/>
            <a:r>
              <a:rPr lang="es-419" noProof="0" dirty="0" smtClean="0"/>
              <a:t>Puede ser frustrante cuando no funciona</a:t>
            </a:r>
          </a:p>
          <a:p>
            <a:r>
              <a:rPr lang="es-419" noProof="0" dirty="0" smtClean="0"/>
              <a:t>Pero vale la pena!</a:t>
            </a:r>
          </a:p>
          <a:p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1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AFD99-5EC9-4170-980F-5DC4F7A5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2048"/>
            <a:ext cx="7886700" cy="1325563"/>
          </a:xfrm>
        </p:spPr>
        <p:txBody>
          <a:bodyPr/>
          <a:lstStyle/>
          <a:p>
            <a:r>
              <a:rPr lang="es-419" noProof="0" dirty="0" smtClean="0"/>
              <a:t>Depuración I: Tipos de errores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AE225E-52FD-45B5-AC76-227D50F4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8949"/>
            <a:ext cx="7886700" cy="5197402"/>
          </a:xfrm>
        </p:spPr>
        <p:txBody>
          <a:bodyPr>
            <a:normAutofit fontScale="92500" lnSpcReduction="20000"/>
          </a:bodyPr>
          <a:lstStyle/>
          <a:p>
            <a:r>
              <a:rPr lang="es-419" sz="2400" noProof="0" dirty="0" smtClean="0"/>
              <a:t>Errores de compilación</a:t>
            </a:r>
          </a:p>
          <a:p>
            <a:pPr lvl="1"/>
            <a:r>
              <a:rPr lang="es-419" sz="2000" noProof="0" dirty="0" smtClean="0"/>
              <a:t>Falla con errores al compilar</a:t>
            </a:r>
          </a:p>
          <a:p>
            <a:pPr lvl="1"/>
            <a:r>
              <a:rPr lang="es-419" sz="2000" noProof="0" dirty="0" err="1" smtClean="0"/>
              <a:t>E.g</a:t>
            </a:r>
            <a:r>
              <a:rPr lang="es-419" sz="2000" noProof="0" dirty="0" smtClean="0"/>
              <a:t>., falta ‘)’ </a:t>
            </a:r>
            <a:r>
              <a:rPr lang="es-419" sz="2000" noProof="0" dirty="0" err="1" smtClean="0"/>
              <a:t>or</a:t>
            </a:r>
            <a:r>
              <a:rPr lang="es-419" sz="2000" noProof="0" dirty="0" smtClean="0"/>
              <a:t> ‘;’ o ‘</a:t>
            </a:r>
            <a:r>
              <a:rPr lang="es-419" sz="2000" noProof="0" dirty="0" err="1" smtClean="0"/>
              <a:t>Pred</a:t>
            </a:r>
            <a:r>
              <a:rPr lang="es-419" sz="2000" noProof="0" dirty="0" smtClean="0"/>
              <a:t>’ en vez de ‘</a:t>
            </a:r>
            <a:r>
              <a:rPr lang="es-419" sz="2000" noProof="0" dirty="0" err="1" smtClean="0"/>
              <a:t>pred</a:t>
            </a:r>
            <a:r>
              <a:rPr lang="es-419" sz="2000" noProof="0" dirty="0" smtClean="0"/>
              <a:t>’</a:t>
            </a:r>
          </a:p>
          <a:p>
            <a:pPr lvl="1"/>
            <a:r>
              <a:rPr lang="es-419" sz="2000" noProof="0" dirty="0" smtClean="0"/>
              <a:t>Uso de un tipo inadecuado: </a:t>
            </a:r>
            <a:r>
              <a:rPr lang="es-419" sz="2000" noProof="0" dirty="0" err="1" smtClean="0"/>
              <a:t>int</a:t>
            </a:r>
            <a:r>
              <a:rPr lang="es-419" sz="2000" noProof="0" dirty="0" smtClean="0"/>
              <a:t> en vez de </a:t>
            </a:r>
            <a:r>
              <a:rPr lang="es-419" sz="2000" noProof="0" dirty="0" err="1" smtClean="0"/>
              <a:t>Type</a:t>
            </a:r>
            <a:endParaRPr lang="es-419" sz="2000" noProof="0" dirty="0" smtClean="0"/>
          </a:p>
          <a:p>
            <a:r>
              <a:rPr lang="es-419" sz="2400" noProof="0" dirty="0" smtClean="0"/>
              <a:t>Errores de ejecución</a:t>
            </a:r>
          </a:p>
          <a:p>
            <a:pPr lvl="1"/>
            <a:r>
              <a:rPr lang="es-419" sz="2000" noProof="0" dirty="0" smtClean="0"/>
              <a:t>Compila, pero falla en </a:t>
            </a:r>
            <a:r>
              <a:rPr lang="es-419" sz="2000" noProof="0" dirty="0" err="1" smtClean="0"/>
              <a:t>MakeADFun</a:t>
            </a:r>
            <a:endParaRPr lang="es-419" sz="2000" noProof="0" dirty="0" smtClean="0"/>
          </a:p>
          <a:p>
            <a:pPr lvl="1"/>
            <a:r>
              <a:rPr lang="es-419" sz="2000" noProof="0" dirty="0" err="1" smtClean="0"/>
              <a:t>E.g</a:t>
            </a:r>
            <a:r>
              <a:rPr lang="es-419" sz="2000" noProof="0" dirty="0" smtClean="0"/>
              <a:t>, pasa datos/</a:t>
            </a:r>
            <a:r>
              <a:rPr lang="es-419" sz="2000" noProof="0" dirty="0" err="1" smtClean="0"/>
              <a:t>parametros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erroneos</a:t>
            </a:r>
            <a:endParaRPr lang="es-419" sz="2000" noProof="0" dirty="0" smtClean="0"/>
          </a:p>
          <a:p>
            <a:pPr lvl="1"/>
            <a:r>
              <a:rPr lang="es-419" sz="2000" noProof="0" dirty="0" err="1" smtClean="0"/>
              <a:t>Indice</a:t>
            </a:r>
            <a:r>
              <a:rPr lang="es-419" sz="2000" noProof="0" dirty="0" smtClean="0"/>
              <a:t> incorrecto en un </a:t>
            </a:r>
            <a:r>
              <a:rPr lang="es-419" sz="2000" noProof="0" dirty="0" err="1" smtClean="0"/>
              <a:t>loop</a:t>
            </a:r>
            <a:endParaRPr lang="es-419" sz="2000" noProof="0" dirty="0" smtClean="0"/>
          </a:p>
          <a:p>
            <a:r>
              <a:rPr lang="es-419" sz="2400" noProof="0" dirty="0" smtClean="0"/>
              <a:t>Errores lógicos</a:t>
            </a:r>
          </a:p>
          <a:p>
            <a:pPr lvl="1"/>
            <a:r>
              <a:rPr lang="es-419" sz="2000" noProof="0" dirty="0" smtClean="0"/>
              <a:t>Compila, liga &amp; corre, pero entrega una respuesta incorrecta</a:t>
            </a:r>
          </a:p>
          <a:p>
            <a:pPr lvl="1"/>
            <a:r>
              <a:rPr lang="es-419" sz="2000" noProof="0" dirty="0" err="1" smtClean="0"/>
              <a:t>E.g</a:t>
            </a:r>
            <a:r>
              <a:rPr lang="es-419" sz="2000" noProof="0" dirty="0" smtClean="0"/>
              <a:t>., entrega varianza en vez de SD a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s-419" sz="2000" noProof="0" dirty="0" smtClean="0"/>
              <a:t>.</a:t>
            </a:r>
          </a:p>
          <a:p>
            <a:r>
              <a:rPr lang="es-419" sz="2400" dirty="0" err="1" smtClean="0"/>
              <a:t>If</a:t>
            </a:r>
            <a:r>
              <a:rPr lang="es-419" sz="2400" dirty="0" smtClean="0"/>
              <a:t> </a:t>
            </a:r>
            <a:r>
              <a:rPr lang="es-419" sz="2400" dirty="0" err="1" smtClean="0"/>
              <a:t>you</a:t>
            </a:r>
            <a:r>
              <a:rPr lang="es-419" sz="2400" dirty="0" smtClean="0"/>
              <a:t> </a:t>
            </a:r>
            <a:r>
              <a:rPr lang="es-419" sz="2400" dirty="0" err="1" smtClean="0"/>
              <a:t>get</a:t>
            </a:r>
            <a:r>
              <a:rPr lang="es-419" sz="2400" dirty="0" smtClean="0"/>
              <a:t> </a:t>
            </a:r>
            <a:r>
              <a:rPr lang="es-419" sz="2400" dirty="0" err="1" smtClean="0"/>
              <a:t>this</a:t>
            </a:r>
            <a:r>
              <a:rPr lang="es-419" sz="2400" dirty="0" smtClean="0"/>
              <a:t> error:</a:t>
            </a:r>
          </a:p>
          <a:p>
            <a:pPr marL="0" indent="0">
              <a:buNone/>
            </a:pPr>
            <a:r>
              <a:rPr lang="es-419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es-419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open output file </a:t>
            </a:r>
            <a:r>
              <a:rPr lang="es-419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s-419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/bevholt2.dll: </a:t>
            </a:r>
            <a:r>
              <a:rPr lang="es-419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Permission</a:t>
            </a:r>
            <a:r>
              <a:rPr lang="es-419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denied</a:t>
            </a:r>
            <a:endParaRPr lang="es-419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collect2.exe</a:t>
            </a:r>
            <a:r>
              <a:rPr lang="es-419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 error: </a:t>
            </a:r>
            <a:r>
              <a:rPr lang="es-419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s-419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returned</a:t>
            </a:r>
            <a:r>
              <a:rPr lang="es-419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s-419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419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0" indent="0">
              <a:buNone/>
            </a:pPr>
            <a:r>
              <a:rPr lang="en-US" sz="2400" dirty="0"/>
              <a:t>Run </a:t>
            </a:r>
            <a:r>
              <a:rPr lang="en-US" sz="2400" dirty="0" smtClean="0"/>
              <a:t>this and then recompile/link model: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dyn.unload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/bevholt2"))</a:t>
            </a:r>
            <a:endParaRPr lang="es-419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256E1C-B475-465D-9F38-0C54343D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682D64B-91A5-4913-97EA-B4BDBD5550B3}"/>
              </a:ext>
            </a:extLst>
          </p:cNvPr>
          <p:cNvSpPr/>
          <p:nvPr/>
        </p:nvSpPr>
        <p:spPr>
          <a:xfrm>
            <a:off x="1382859" y="5862605"/>
            <a:ext cx="1090375" cy="303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AFD99-5EC9-4170-980F-5DC4F7A5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Depuración II: Estrategias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AE225E-52FD-45B5-AC76-227D50F4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3" y="1049332"/>
            <a:ext cx="8229600" cy="3378426"/>
          </a:xfrm>
        </p:spPr>
        <p:txBody>
          <a:bodyPr/>
          <a:lstStyle/>
          <a:p>
            <a:r>
              <a:rPr lang="es-419" sz="2400" noProof="0" dirty="0" smtClean="0"/>
              <a:t>Haga pequeños cambios, recompile con frecuencia</a:t>
            </a:r>
          </a:p>
          <a:p>
            <a:r>
              <a:rPr lang="es-419" sz="2400" noProof="0" dirty="0" smtClean="0"/>
              <a:t>Cuando fallan las compilaciones, concéntrese en los primeros errores</a:t>
            </a:r>
          </a:p>
          <a:p>
            <a:r>
              <a:rPr lang="es-419" sz="2400" noProof="0" dirty="0" smtClean="0"/>
              <a:t>Para errores de ejecución, omita secciones para probar y reemplace con código más simple (típicamente hay un índice incorrecto)</a:t>
            </a:r>
          </a:p>
          <a:p>
            <a:r>
              <a:rPr lang="es-419" sz="2400" noProof="0" dirty="0" smtClean="0"/>
              <a:t>Use macros de REPORT para imprimir pasos intermedios en R (más sobre esto luego)</a:t>
            </a:r>
          </a:p>
          <a:p>
            <a:pPr marL="0" indent="0">
              <a:buNone/>
            </a:pPr>
            <a:endParaRPr lang="es-419" sz="24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B146B1-D646-4211-BBAD-02430D9F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F94A00-5A58-42DE-ACD8-8654CE375C6C}"/>
              </a:ext>
            </a:extLst>
          </p:cNvPr>
          <p:cNvSpPr txBox="1"/>
          <p:nvPr/>
        </p:nvSpPr>
        <p:spPr>
          <a:xfrm>
            <a:off x="996855" y="4584664"/>
            <a:ext cx="700143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TMB has received an error from Eigen. The following condition was not met:</a:t>
            </a:r>
          </a:p>
          <a:p>
            <a:r>
              <a:rPr lang="en-US" sz="1400" dirty="0"/>
              <a:t>index &gt;= 0 &amp;&amp; index &lt; size()</a:t>
            </a:r>
          </a:p>
          <a:p>
            <a:r>
              <a:rPr lang="en-US" sz="1400" dirty="0"/>
              <a:t>Please check your matrix-vector bounds etc., or run your program through a debugger.</a:t>
            </a:r>
          </a:p>
          <a:p>
            <a:endParaRPr lang="en-US" sz="1400" dirty="0"/>
          </a:p>
          <a:p>
            <a:r>
              <a:rPr lang="en-US" sz="1400" dirty="0"/>
              <a:t>This application has requested the Runtime to terminate it in an unusual way.</a:t>
            </a:r>
          </a:p>
          <a:p>
            <a:r>
              <a:rPr lang="en-US" sz="1400" dirty="0"/>
              <a:t>Please contact the application's support team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861541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0A032-5131-4136-B0D0-F02A96DF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Demo: </a:t>
            </a:r>
            <a:r>
              <a:rPr lang="es-419" noProof="0" dirty="0" err="1" smtClean="0"/>
              <a:t>Vectorice</a:t>
            </a:r>
            <a:r>
              <a:rPr lang="es-419" noProof="0" dirty="0" smtClean="0"/>
              <a:t> el modelo </a:t>
            </a:r>
            <a:r>
              <a:rPr lang="es-419" noProof="0" dirty="0" err="1" smtClean="0"/>
              <a:t>bevholt</a:t>
            </a:r>
            <a:r>
              <a:rPr lang="es-419" noProof="0" dirty="0" smtClean="0"/>
              <a:t/>
            </a:r>
            <a:br>
              <a:rPr lang="es-419" noProof="0" dirty="0" smtClean="0"/>
            </a:br>
            <a:r>
              <a:rPr lang="es-419" noProof="0" dirty="0" smtClean="0"/>
              <a:t>(and break </a:t>
            </a:r>
            <a:r>
              <a:rPr lang="es-419" noProof="0" dirty="0" err="1" smtClean="0"/>
              <a:t>it</a:t>
            </a:r>
            <a:r>
              <a:rPr lang="es-419" noProof="0" dirty="0" smtClean="0"/>
              <a:t>)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F41869-ADC1-41AC-8083-CC18B0E3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941513"/>
            <a:ext cx="8229600" cy="4530725"/>
          </a:xfrm>
        </p:spPr>
        <p:txBody>
          <a:bodyPr/>
          <a:lstStyle/>
          <a:p>
            <a:r>
              <a:rPr lang="es-419" noProof="0" dirty="0" smtClean="0"/>
              <a:t>Remueva el ciclo en el modelo de </a:t>
            </a:r>
            <a:r>
              <a:rPr lang="es-419" noProof="0" dirty="0" err="1" smtClean="0"/>
              <a:t>bevholt</a:t>
            </a:r>
            <a:endParaRPr lang="es-419" noProof="0" dirty="0" smtClean="0"/>
          </a:p>
          <a:p>
            <a:r>
              <a:rPr lang="es-419" noProof="0" dirty="0" smtClean="0"/>
              <a:t>En vez de ello </a:t>
            </a:r>
            <a:r>
              <a:rPr lang="es-419" noProof="0" dirty="0" err="1" smtClean="0"/>
              <a:t>vectorice</a:t>
            </a:r>
            <a:r>
              <a:rPr lang="es-419" noProof="0" dirty="0" smtClean="0"/>
              <a:t> los cálculos para las predicciones</a:t>
            </a:r>
          </a:p>
          <a:p>
            <a:r>
              <a:rPr lang="es-419" noProof="0" dirty="0" smtClean="0"/>
              <a:t>Recompile, ligue y construya un nuevo objeto</a:t>
            </a:r>
          </a:p>
          <a:p>
            <a:r>
              <a:rPr lang="es-419" noProof="0" dirty="0" smtClean="0"/>
              <a:t>Asegúrese que las versiones previa/posterior del modelo entregan los mismos valores de </a:t>
            </a:r>
            <a:r>
              <a:rPr lang="es-419" noProof="0" dirty="0" err="1" smtClean="0"/>
              <a:t>fn</a:t>
            </a:r>
            <a:r>
              <a:rPr lang="es-419" noProof="0" dirty="0" smtClean="0"/>
              <a:t> y gr.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207F6D-2182-42B5-ABD6-A59BE920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6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ED879C-2C85-48F7-B111-4135323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Resumiendo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47B20F-1502-42CD-8F6E-2AC5EF28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3" y="1053353"/>
            <a:ext cx="8861897" cy="4530725"/>
          </a:xfrm>
        </p:spPr>
        <p:txBody>
          <a:bodyPr/>
          <a:lstStyle/>
          <a:p>
            <a:r>
              <a:rPr lang="es-419" sz="2400" noProof="0" dirty="0" smtClean="0"/>
              <a:t>Flujo de trabajo para TMB: </a:t>
            </a:r>
          </a:p>
          <a:p>
            <a:pPr lvl="1"/>
            <a:r>
              <a:rPr lang="es-419" sz="2000" noProof="0" dirty="0" smtClean="0"/>
              <a:t>El Templete calcula NLL dado parámetros y datos</a:t>
            </a:r>
          </a:p>
          <a:p>
            <a:pPr lvl="1"/>
            <a:r>
              <a:rPr lang="es-419" sz="2000" noProof="0" dirty="0" smtClean="0"/>
              <a:t>Compílelo, líguelo, construya un </a:t>
            </a:r>
            <a:r>
              <a:rPr lang="es-419" sz="2000" u="sng" noProof="0" dirty="0" err="1" smtClean="0"/>
              <a:t>obj</a:t>
            </a:r>
            <a:r>
              <a:rPr lang="es-419" sz="2000" noProof="0" dirty="0" smtClean="0"/>
              <a:t> con datos</a:t>
            </a:r>
          </a:p>
          <a:p>
            <a:pPr lvl="1"/>
            <a:r>
              <a:rPr lang="es-419" sz="2000" noProof="0" dirty="0" smtClean="0"/>
              <a:t>Use las funciones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s-419" sz="2000" noProof="0" dirty="0" smtClean="0"/>
              <a:t>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s-419" sz="2000" noProof="0" dirty="0" smtClean="0"/>
              <a:t> para obtener los </a:t>
            </a:r>
            <a:r>
              <a:rPr lang="es-419" sz="2000" noProof="0" dirty="0" err="1" smtClean="0"/>
              <a:t>MLEs</a:t>
            </a:r>
            <a:endParaRPr lang="es-419" sz="2000" noProof="0" dirty="0" smtClean="0"/>
          </a:p>
          <a:p>
            <a:r>
              <a:rPr lang="es-419" sz="2400" noProof="0" dirty="0" smtClean="0"/>
              <a:t>Templetes de TMB:</a:t>
            </a:r>
          </a:p>
          <a:p>
            <a:pPr lvl="1"/>
            <a:r>
              <a:rPr lang="es-419" sz="2000" noProof="0" dirty="0" smtClean="0"/>
              <a:t>Sección de DATA </a:t>
            </a:r>
            <a:r>
              <a:rPr lang="es-419" sz="2000" noProof="0" dirty="0" err="1" smtClean="0"/>
              <a:t>require</a:t>
            </a:r>
            <a:r>
              <a:rPr lang="es-419" sz="2000" noProof="0" dirty="0" smtClean="0"/>
              <a:t> que coincida con la lista de </a:t>
            </a:r>
            <a:r>
              <a:rPr lang="es-419" sz="2000" noProof="0" dirty="0" err="1" smtClean="0"/>
              <a:t>de</a:t>
            </a:r>
            <a:r>
              <a:rPr lang="es-419" sz="2000" noProof="0" dirty="0" smtClean="0"/>
              <a:t> datos de ingreso</a:t>
            </a:r>
          </a:p>
          <a:p>
            <a:pPr lvl="1"/>
            <a:r>
              <a:rPr lang="es-419" sz="2000" noProof="0" dirty="0" err="1" smtClean="0"/>
              <a:t>PARAMETERs</a:t>
            </a:r>
            <a:r>
              <a:rPr lang="es-419" sz="2000" noProof="0" dirty="0" smtClean="0"/>
              <a:t> requiere que coincida con la lista de parámetros de entrada</a:t>
            </a:r>
          </a:p>
          <a:p>
            <a:pPr lvl="1"/>
            <a:r>
              <a:rPr lang="es-419" sz="2000" noProof="0" dirty="0" smtClean="0"/>
              <a:t>Calcula valores esperados &amp; NLL; usando variables </a:t>
            </a:r>
            <a:r>
              <a:rPr lang="es-419" sz="2000" noProof="0" dirty="0" err="1" smtClean="0"/>
              <a:t>Type</a:t>
            </a:r>
            <a:endParaRPr lang="es-419" sz="2000" noProof="0" dirty="0" smtClean="0"/>
          </a:p>
          <a:p>
            <a:pPr lvl="1"/>
            <a:r>
              <a:rPr lang="es-419" sz="2000" noProof="0" dirty="0" smtClean="0"/>
              <a:t>REPORT cantidades de </a:t>
            </a:r>
            <a:r>
              <a:rPr lang="es-419" sz="2000" noProof="0" dirty="0" err="1" smtClean="0"/>
              <a:t>interest</a:t>
            </a:r>
            <a:endParaRPr lang="es-419" sz="2000" noProof="0" dirty="0" smtClean="0"/>
          </a:p>
          <a:p>
            <a:pPr lvl="1"/>
            <a:r>
              <a:rPr lang="es-419" sz="2000" noProof="0" dirty="0" smtClean="0"/>
              <a:t>Retorna </a:t>
            </a:r>
            <a:r>
              <a:rPr lang="es-419" sz="2000" noProof="0" dirty="0" err="1" smtClean="0"/>
              <a:t>nll</a:t>
            </a:r>
            <a:r>
              <a:rPr lang="es-419" sz="2000" noProof="0" dirty="0" smtClean="0"/>
              <a:t>;</a:t>
            </a:r>
            <a:endParaRPr lang="es-419" sz="20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1EB712-85CC-402E-9580-9F63B7D4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5EC72-15CE-4B00-BB57-5E770580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Flujo de trabajo en TMB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4D8C47-9076-4FDD-8B83-105302E9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48627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s-419" i="1" noProof="0" dirty="0" smtClean="0"/>
              <a:t>Compila </a:t>
            </a:r>
            <a:r>
              <a:rPr lang="es-419" noProof="0" dirty="0" smtClean="0"/>
              <a:t>a “</a:t>
            </a:r>
            <a:r>
              <a:rPr lang="es-419" noProof="0" dirty="0" err="1" smtClean="0"/>
              <a:t>template</a:t>
            </a:r>
            <a:r>
              <a:rPr lang="es-419" noProof="0" dirty="0" smtClean="0"/>
              <a:t>” C++ to </a:t>
            </a:r>
            <a:r>
              <a:rPr lang="es-419" noProof="0" dirty="0" err="1" smtClean="0"/>
              <a:t>create</a:t>
            </a:r>
            <a:r>
              <a:rPr lang="es-419" noProof="0" dirty="0" smtClean="0"/>
              <a:t> a .</a:t>
            </a:r>
            <a:r>
              <a:rPr lang="es-419" noProof="0" dirty="0" err="1" smtClean="0"/>
              <a:t>dll</a:t>
            </a:r>
            <a:r>
              <a:rPr lang="es-419" noProof="0" dirty="0" smtClean="0"/>
              <a:t> file (</a:t>
            </a:r>
            <a:r>
              <a:rPr lang="es-419" sz="2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s-419" noProof="0" dirty="0" smtClean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s-419" i="1" noProof="0" dirty="0" smtClean="0"/>
              <a:t>Link</a:t>
            </a:r>
            <a:r>
              <a:rPr lang="es-419" noProof="0" dirty="0" smtClean="0"/>
              <a:t> R to </a:t>
            </a:r>
            <a:r>
              <a:rPr lang="es-419" noProof="0" dirty="0" err="1" smtClean="0"/>
              <a:t>this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library</a:t>
            </a:r>
            <a:r>
              <a:rPr lang="es-419" noProof="0" dirty="0" smtClean="0"/>
              <a:t> (</a:t>
            </a:r>
            <a:r>
              <a:rPr lang="es-419" sz="2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s-419" noProof="0" dirty="0" smtClean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s-419" i="1" noProof="0" dirty="0" err="1" smtClean="0"/>
              <a:t>Build</a:t>
            </a:r>
            <a:r>
              <a:rPr lang="es-419" noProof="0" dirty="0" smtClean="0"/>
              <a:t> a TMB </a:t>
            </a:r>
            <a:r>
              <a:rPr lang="es-419" noProof="0" dirty="0" err="1" smtClean="0"/>
              <a:t>object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passing</a:t>
            </a:r>
            <a:r>
              <a:rPr lang="es-419" noProof="0" dirty="0" smtClean="0"/>
              <a:t> data and </a:t>
            </a:r>
            <a:r>
              <a:rPr lang="es-419" noProof="0" dirty="0" err="1" smtClean="0"/>
              <a:t>parameters</a:t>
            </a:r>
            <a:r>
              <a:rPr lang="es-419" noProof="0" dirty="0" smtClean="0"/>
              <a:t> (</a:t>
            </a:r>
            <a:r>
              <a:rPr lang="es-419" sz="2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s-419" noProof="0" dirty="0" smtClean="0"/>
              <a:t>)</a:t>
            </a:r>
          </a:p>
          <a:p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returned</a:t>
            </a:r>
            <a:r>
              <a:rPr lang="es-419" noProof="0" dirty="0" smtClean="0"/>
              <a:t> </a:t>
            </a:r>
            <a:r>
              <a:rPr lang="es-419" i="1" noProof="0" dirty="0" err="1" smtClean="0"/>
              <a:t>object</a:t>
            </a:r>
            <a:r>
              <a:rPr lang="es-419" noProof="0" dirty="0" smtClean="0"/>
              <a:t> (</a:t>
            </a:r>
            <a:r>
              <a:rPr lang="es-419" sz="2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s-419" noProof="0" dirty="0" smtClean="0"/>
              <a:t>)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an</a:t>
            </a:r>
            <a:r>
              <a:rPr lang="es-419" noProof="0" dirty="0" smtClean="0"/>
              <a:t> R </a:t>
            </a:r>
            <a:r>
              <a:rPr lang="es-419" noProof="0" dirty="0" err="1" smtClean="0"/>
              <a:t>list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with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many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elements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including</a:t>
            </a:r>
            <a:r>
              <a:rPr lang="es-419" noProof="0" dirty="0" smtClean="0"/>
              <a:t> </a:t>
            </a:r>
            <a:r>
              <a:rPr lang="es-419" sz="2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s-419" noProof="0" dirty="0" smtClean="0"/>
              <a:t> and </a:t>
            </a:r>
            <a:r>
              <a:rPr lang="es-419" sz="2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</a:t>
            </a:r>
            <a:r>
              <a:rPr lang="es-419" noProof="0" dirty="0" smtClean="0"/>
              <a:t> </a:t>
            </a:r>
            <a:r>
              <a:rPr lang="es-419" b="1" noProof="0" dirty="0" err="1" smtClean="0"/>
              <a:t>functions</a:t>
            </a:r>
            <a:r>
              <a:rPr lang="es-419" noProof="0" dirty="0" smtClean="0"/>
              <a:t>.</a:t>
            </a:r>
          </a:p>
          <a:p>
            <a:r>
              <a:rPr lang="es-419" noProof="0" dirty="0" err="1" smtClean="0"/>
              <a:t>Calling</a:t>
            </a:r>
            <a:r>
              <a:rPr lang="es-419" noProof="0" dirty="0" smtClean="0"/>
              <a:t> </a:t>
            </a:r>
            <a:r>
              <a:rPr lang="es-419" sz="2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s-419" sz="2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2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</a:t>
            </a:r>
            <a:r>
              <a:rPr lang="es-419" sz="2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passes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parameters</a:t>
            </a:r>
            <a:r>
              <a:rPr lang="es-419" noProof="0" dirty="0" smtClean="0"/>
              <a:t> to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.</a:t>
            </a:r>
            <a:r>
              <a:rPr lang="es-419" noProof="0" dirty="0" err="1" smtClean="0"/>
              <a:t>dll</a:t>
            </a:r>
            <a:r>
              <a:rPr lang="es-419" noProof="0" dirty="0" smtClean="0"/>
              <a:t> file </a:t>
            </a:r>
            <a:r>
              <a:rPr lang="es-419" noProof="0" dirty="0" err="1" smtClean="0"/>
              <a:t>which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calculates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answer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then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returns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it</a:t>
            </a:r>
            <a:r>
              <a:rPr lang="es-419" noProof="0" dirty="0" smtClean="0"/>
              <a:t> to R</a:t>
            </a:r>
          </a:p>
          <a:p>
            <a:r>
              <a:rPr lang="es-419" b="1" noProof="0" dirty="0" smtClean="0"/>
              <a:t>R </a:t>
            </a:r>
            <a:r>
              <a:rPr lang="es-419" b="1" noProof="0" dirty="0" err="1" smtClean="0"/>
              <a:t>does</a:t>
            </a:r>
            <a:r>
              <a:rPr lang="es-419" b="1" noProof="0" dirty="0" smtClean="0"/>
              <a:t> NO </a:t>
            </a:r>
            <a:r>
              <a:rPr lang="es-419" b="1" noProof="0" dirty="0" err="1" smtClean="0"/>
              <a:t>calculations</a:t>
            </a:r>
            <a:r>
              <a:rPr lang="es-419" b="1" noProof="0" dirty="0" smtClean="0"/>
              <a:t>, </a:t>
            </a:r>
            <a:r>
              <a:rPr lang="es-419" b="1" noProof="0" dirty="0" err="1" smtClean="0"/>
              <a:t>the</a:t>
            </a:r>
            <a:r>
              <a:rPr lang="es-419" b="1" noProof="0" dirty="0" smtClean="0"/>
              <a:t> C++ (TMB) </a:t>
            </a:r>
            <a:r>
              <a:rPr lang="es-419" b="1" noProof="0" dirty="0" err="1" smtClean="0"/>
              <a:t>model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does</a:t>
            </a:r>
            <a:endParaRPr lang="es-419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CD5854-8CD6-47BC-BC76-EB6C25B5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mes.Thorson\Desktop\UW Hideaway\Meetings and Presentations\2014-11-04 -- TMB seminar at CAPAM\TMB_components.png">
            <a:extLst>
              <a:ext uri="{FF2B5EF4-FFF2-40B4-BE49-F238E27FC236}">
                <a16:creationId xmlns:a16="http://schemas.microsoft.com/office/drawing/2014/main" xmlns="" id="{1405FDEC-DAAF-47A2-B21B-87A37D48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b="55089"/>
          <a:stretch/>
        </p:blipFill>
        <p:spPr bwMode="auto">
          <a:xfrm>
            <a:off x="0" y="55417"/>
            <a:ext cx="9186967" cy="62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477D321-D8D4-4E71-A7CE-BD8C6B0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9CE334-E718-4DBD-BE6A-9074CC75470D}"/>
              </a:ext>
            </a:extLst>
          </p:cNvPr>
          <p:cNvSpPr txBox="1"/>
          <p:nvPr/>
        </p:nvSpPr>
        <p:spPr>
          <a:xfrm>
            <a:off x="-1000686" y="6505291"/>
            <a:ext cx="694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Taken from https://github.com/James-Thorson/2016_Spatio-temporal_models</a:t>
            </a:r>
          </a:p>
        </p:txBody>
      </p:sp>
    </p:spTree>
    <p:extLst>
      <p:ext uri="{BB962C8B-B14F-4D97-AF65-F5344CB8AC3E}">
        <p14:creationId xmlns:p14="http://schemas.microsoft.com/office/powerpoint/2010/main" val="341186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43F25-3445-4283-9EA5-0B766F72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97" y="324456"/>
            <a:ext cx="7886700" cy="1325563"/>
          </a:xfrm>
        </p:spPr>
        <p:txBody>
          <a:bodyPr/>
          <a:lstStyle/>
          <a:p>
            <a:r>
              <a:rPr lang="es-419" noProof="0" dirty="0" smtClean="0"/>
              <a:t>Sección de Templetes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BCF4BB-EEAA-4937-8347-874FDFF7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3525"/>
            <a:ext cx="7886700" cy="4643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419" noProof="0" dirty="0" smtClean="0"/>
              <a:t>Los modelos de TMB se escribe usando una </a:t>
            </a:r>
            <a:r>
              <a:rPr lang="es-419" noProof="0" dirty="0" smtClean="0"/>
              <a:t>código </a:t>
            </a:r>
            <a:r>
              <a:rPr lang="es-419" noProof="0" dirty="0" smtClean="0"/>
              <a:t>de C++ simplificado. Este archive “templete” (.</a:t>
            </a:r>
            <a:r>
              <a:rPr lang="es-419" noProof="0" dirty="0" err="1" smtClean="0"/>
              <a:t>cpp</a:t>
            </a:r>
            <a:r>
              <a:rPr lang="es-419" noProof="0" dirty="0" smtClean="0"/>
              <a:t>) tiene las siguientes partes: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s-419" noProof="0" dirty="0" smtClean="0"/>
              <a:t>Importa data </a:t>
            </a:r>
            <a:r>
              <a:rPr lang="es-419" u="sng" noProof="0" dirty="0" smtClean="0"/>
              <a:t>desde R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s-419" noProof="0" dirty="0" smtClean="0"/>
              <a:t>Declara parámetros [x]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s-419" noProof="0" dirty="0" smtClean="0"/>
              <a:t>Calcula:</a:t>
            </a:r>
          </a:p>
          <a:p>
            <a:pPr marL="914400" lvl="1" indent="-457200">
              <a:buSzPct val="113000"/>
              <a:buFont typeface="+mj-lt"/>
              <a:buAutoNum type="arabicPeriod"/>
            </a:pPr>
            <a:r>
              <a:rPr lang="es-419" noProof="0" dirty="0" smtClean="0"/>
              <a:t>Esperado por el modelo, dado los parámetros</a:t>
            </a:r>
          </a:p>
          <a:p>
            <a:pPr marL="914400" lvl="1" indent="-457200">
              <a:buSzPct val="113000"/>
              <a:buFont typeface="+mj-lt"/>
              <a:buAutoNum type="arabicPeriod"/>
            </a:pPr>
            <a:r>
              <a:rPr lang="es-419" noProof="0" dirty="0" smtClean="0"/>
              <a:t>La </a:t>
            </a:r>
            <a:r>
              <a:rPr lang="es-419" noProof="0" dirty="0" smtClean="0"/>
              <a:t>-log-verosimilitud </a:t>
            </a:r>
            <a:r>
              <a:rPr lang="es-419" noProof="0" dirty="0" smtClean="0"/>
              <a:t>(NLL) [f(x)]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s-419" noProof="0" dirty="0" smtClean="0"/>
              <a:t>Reporta de Vuelta valores </a:t>
            </a:r>
            <a:r>
              <a:rPr lang="es-419" u="sng" noProof="0" dirty="0" smtClean="0"/>
              <a:t>hacia R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s-419" noProof="0" dirty="0" err="1" smtClean="0"/>
              <a:t>Returna</a:t>
            </a:r>
            <a:r>
              <a:rPr lang="es-419" noProof="0" dirty="0" smtClean="0"/>
              <a:t> el NLL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78A00C-8338-45E0-A869-06F027BC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F717C-21CD-4B1D-8E3B-872C4012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Curso básico de C++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E0527-1EFB-4179-9765-0421A881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4530725"/>
          </a:xfrm>
        </p:spPr>
        <p:txBody>
          <a:bodyPr/>
          <a:lstStyle/>
          <a:p>
            <a:r>
              <a:rPr lang="es-419" noProof="0" dirty="0" smtClean="0"/>
              <a:t>Para escribir modelos en se utiliza C++</a:t>
            </a:r>
          </a:p>
          <a:p>
            <a:r>
              <a:rPr lang="es-419" noProof="0" dirty="0" smtClean="0"/>
              <a:t>C++ es más rápido que R, pero más estricto</a:t>
            </a:r>
          </a:p>
          <a:p>
            <a:r>
              <a:rPr lang="es-419" noProof="0" dirty="0" smtClean="0"/>
              <a:t>A diferencia de R, los archivos son compilados</a:t>
            </a:r>
          </a:p>
          <a:p>
            <a:r>
              <a:rPr lang="es-419" noProof="0" dirty="0" smtClean="0"/>
              <a:t>C++ es muy complejo, usaremos solo lo básico</a:t>
            </a:r>
          </a:p>
          <a:p>
            <a:r>
              <a:rPr lang="es-419" noProof="0" dirty="0" smtClean="0"/>
              <a:t>TMB provee de atajos en el templete para hacerle la vida más fácil a los usuarios</a:t>
            </a:r>
          </a:p>
          <a:p>
            <a:r>
              <a:rPr lang="es-419" noProof="0" dirty="0" smtClean="0"/>
              <a:t>Aquí </a:t>
            </a:r>
            <a:r>
              <a:rPr lang="es-419" noProof="0" dirty="0" smtClean="0"/>
              <a:t>revisamos lo básico necesario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7535A9-AED1-4941-8B67-2AA5BFA4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1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FE63AA-2FCE-4092-916A-23E92940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22" y="1191778"/>
            <a:ext cx="7886700" cy="4761442"/>
          </a:xfrm>
        </p:spPr>
        <p:txBody>
          <a:bodyPr>
            <a:normAutofit fontScale="92500" lnSpcReduction="20000"/>
          </a:bodyPr>
          <a:lstStyle/>
          <a:p>
            <a:r>
              <a:rPr lang="es-419" noProof="0" dirty="0" smtClean="0"/>
              <a:t>Las declaraciones en C++ deben terminar con “;”</a:t>
            </a:r>
          </a:p>
          <a:p>
            <a:r>
              <a:rPr lang="es-419" noProof="0" dirty="0" smtClean="0"/>
              <a:t>Asignación </a:t>
            </a:r>
            <a:r>
              <a:rPr lang="es-419" b="1" noProof="0" dirty="0" smtClean="0"/>
              <a:t>solo</a:t>
            </a:r>
            <a:r>
              <a:rPr lang="es-419" noProof="0" dirty="0" smtClean="0"/>
              <a:t> con “=“; “x -= 1“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“x = x-1” </a:t>
            </a:r>
          </a:p>
          <a:p>
            <a:r>
              <a:rPr lang="es-419" noProof="0" dirty="0" smtClean="0"/>
              <a:t>Operadores matemáticas y funciones son los mismos: +, /, *, &gt;, &gt;=, ==, &amp;, sin, </a:t>
            </a:r>
            <a:r>
              <a:rPr lang="es-419" noProof="0" dirty="0" err="1" smtClean="0"/>
              <a:t>cos</a:t>
            </a:r>
            <a:r>
              <a:rPr lang="es-419" noProof="0" dirty="0" smtClean="0"/>
              <a:t>, log, </a:t>
            </a:r>
            <a:r>
              <a:rPr lang="es-419" noProof="0" dirty="0" err="1" smtClean="0"/>
              <a:t>exp</a:t>
            </a:r>
            <a:endParaRPr lang="es-419" noProof="0" dirty="0" smtClean="0"/>
          </a:p>
          <a:p>
            <a:r>
              <a:rPr lang="es-419" noProof="0" dirty="0" smtClean="0"/>
              <a:t>Pero “^” no funciona; use 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x,p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419" noProof="0" dirty="0" smtClean="0"/>
              <a:t> para </a:t>
            </a:r>
            <a:r>
              <a:rPr lang="es-419" noProof="0" dirty="0" err="1" smtClean="0"/>
              <a:t>x^p</a:t>
            </a:r>
            <a:endParaRPr lang="es-419" noProof="0" dirty="0" smtClean="0"/>
          </a:p>
          <a:p>
            <a:r>
              <a:rPr lang="es-419" noProof="0" dirty="0" smtClean="0"/>
              <a:t>Declaraciones “</a:t>
            </a:r>
            <a:r>
              <a:rPr lang="es-419" noProof="0" dirty="0" err="1" smtClean="0"/>
              <a:t>if</a:t>
            </a:r>
            <a:r>
              <a:rPr lang="es-419" noProof="0" dirty="0" smtClean="0"/>
              <a:t>”  están permitidas pero NO para el cálculo de NLL (más sobre esto luego)</a:t>
            </a:r>
          </a:p>
          <a:p>
            <a:r>
              <a:rPr lang="es-419" noProof="0" dirty="0" smtClean="0"/>
              <a:t>Los ciclos son similares pero se indexan en forma diferente</a:t>
            </a:r>
          </a:p>
          <a:p>
            <a:r>
              <a:rPr lang="es-419" noProof="0" dirty="0" smtClean="0"/>
              <a:t>Indexación de vectores es </a:t>
            </a:r>
            <a:r>
              <a:rPr lang="es-419" noProof="0" dirty="0" smtClean="0"/>
              <a:t>posible </a:t>
            </a:r>
            <a:r>
              <a:rPr lang="es-419" noProof="0" dirty="0" smtClean="0"/>
              <a:t>pero no es tan flexible como en R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EF13B0-A221-4341-B259-C019FD4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6FFE61B-B50E-468E-9F42-5EF7D17E830E}"/>
              </a:ext>
            </a:extLst>
          </p:cNvPr>
          <p:cNvSpPr txBox="1">
            <a:spLocks/>
          </p:cNvSpPr>
          <p:nvPr/>
        </p:nvSpPr>
        <p:spPr>
          <a:xfrm>
            <a:off x="1432984" y="1825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Calculos</a:t>
            </a:r>
            <a:r>
              <a:rPr lang="en-US" dirty="0"/>
              <a:t>: </a:t>
            </a:r>
            <a:r>
              <a:rPr lang="en-US" dirty="0" err="1"/>
              <a:t>básicos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08190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2554E-00C6-4F06-812B-9E49274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63044"/>
            <a:ext cx="7886700" cy="1325563"/>
          </a:xfrm>
        </p:spPr>
        <p:txBody>
          <a:bodyPr/>
          <a:lstStyle/>
          <a:p>
            <a:r>
              <a:rPr lang="es-419" noProof="0" dirty="0" smtClean="0"/>
              <a:t>Revisión del tipo de variables: R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EBCC8C-831F-48B0-9F77-91A9A6DF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246311"/>
            <a:ext cx="7886700" cy="1325563"/>
          </a:xfrm>
        </p:spPr>
        <p:txBody>
          <a:bodyPr>
            <a:normAutofit fontScale="77500" lnSpcReduction="20000"/>
          </a:bodyPr>
          <a:lstStyle/>
          <a:p>
            <a:r>
              <a:rPr lang="es-419" noProof="0" dirty="0" smtClean="0"/>
              <a:t>“Data </a:t>
            </a:r>
            <a:r>
              <a:rPr lang="es-419" noProof="0" dirty="0" err="1" smtClean="0"/>
              <a:t>type</a:t>
            </a:r>
            <a:r>
              <a:rPr lang="es-419" noProof="0" dirty="0" smtClean="0"/>
              <a:t>” = posible valor que una variable puede poseer</a:t>
            </a:r>
          </a:p>
          <a:p>
            <a:r>
              <a:rPr lang="es-419" noProof="0" dirty="0" smtClean="0"/>
              <a:t>R lo asigna </a:t>
            </a:r>
            <a:r>
              <a:rPr lang="es-419" noProof="0" dirty="0" err="1" smtClean="0"/>
              <a:t>automaticamente</a:t>
            </a:r>
            <a:r>
              <a:rPr lang="es-419" noProof="0" dirty="0" smtClean="0"/>
              <a:t> (puede ser cambiado)</a:t>
            </a:r>
            <a:endParaRPr lang="es-419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B820F8F-A42C-4B49-A780-CF8288F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23F8F24B-D86B-440B-BE80-E0B34904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33" y="2676388"/>
            <a:ext cx="8128001" cy="33239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list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L, b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rnorm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(3)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'hello’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       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factor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'low'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'high'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str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List of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0.0539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2.0573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1.1056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Factor w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levels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high"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"low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1FD813-5E80-415D-82E3-93891E58BF7F}"/>
              </a:ext>
            </a:extLst>
          </p:cNvPr>
          <p:cNvSpPr txBox="1"/>
          <p:nvPr/>
        </p:nvSpPr>
        <p:spPr>
          <a:xfrm>
            <a:off x="2679405" y="3646968"/>
            <a:ext cx="16774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Variable types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A9F59917-9DC2-43C0-A999-76DDDA3C78AB}"/>
              </a:ext>
            </a:extLst>
          </p:cNvPr>
          <p:cNvCxnSpPr>
            <a:cxnSpLocks/>
          </p:cNvCxnSpPr>
          <p:nvPr/>
        </p:nvCxnSpPr>
        <p:spPr>
          <a:xfrm flipH="1">
            <a:off x="2052084" y="3902149"/>
            <a:ext cx="606056" cy="3189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F18E76-C601-4772-BE07-48602F4176FC}"/>
              </a:ext>
            </a:extLst>
          </p:cNvPr>
          <p:cNvSpPr txBox="1"/>
          <p:nvPr/>
        </p:nvSpPr>
        <p:spPr>
          <a:xfrm>
            <a:off x="5598043" y="3646968"/>
            <a:ext cx="17756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 guesses the variable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20759DD-C161-4E3C-B396-E20E7A6AF34F}"/>
              </a:ext>
            </a:extLst>
          </p:cNvPr>
          <p:cNvCxnSpPr>
            <a:cxnSpLocks/>
          </p:cNvCxnSpPr>
          <p:nvPr/>
        </p:nvCxnSpPr>
        <p:spPr>
          <a:xfrm flipH="1" flipV="1">
            <a:off x="5273749" y="3526388"/>
            <a:ext cx="324294" cy="2162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8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4A0A5E-864E-4A59-8547-DD62937F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26" y="1021401"/>
            <a:ext cx="7873324" cy="4854001"/>
          </a:xfrm>
        </p:spPr>
        <p:txBody>
          <a:bodyPr/>
          <a:lstStyle/>
          <a:p>
            <a:r>
              <a:rPr lang="es-419" sz="2800" noProof="0" dirty="0" err="1" smtClean="0"/>
              <a:t>Asi</a:t>
            </a:r>
            <a:r>
              <a:rPr lang="es-419" sz="2800" noProof="0" dirty="0" smtClean="0"/>
              <a:t> como en R, C++ tiene vectores, matrices, arreglos.</a:t>
            </a:r>
          </a:p>
          <a:p>
            <a:r>
              <a:rPr lang="es-419" sz="2800" noProof="0" dirty="0" smtClean="0"/>
              <a:t>C++ es más estricto: Declaración de tipo es explícita y </a:t>
            </a:r>
            <a:r>
              <a:rPr lang="es-419" sz="2800" b="1" noProof="0" dirty="0" smtClean="0"/>
              <a:t>NO</a:t>
            </a:r>
            <a:r>
              <a:rPr lang="es-419" sz="2800" noProof="0" dirty="0" smtClean="0"/>
              <a:t> puede cambiar</a:t>
            </a:r>
          </a:p>
          <a:p>
            <a:r>
              <a:rPr lang="es-419" sz="2800" noProof="0" dirty="0" smtClean="0"/>
              <a:t>Para TMB usaremos solo 2 tipos:	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Enteros: </a:t>
            </a:r>
            <a:r>
              <a:rPr lang="es-419" sz="2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419" sz="2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i=0;</a:t>
            </a:r>
            <a:endParaRPr lang="es-419" sz="2800" noProof="0" dirty="0" smtClean="0"/>
          </a:p>
          <a:p>
            <a:pPr lvl="1"/>
            <a:r>
              <a:rPr lang="es-419" sz="2400" noProof="0" dirty="0" smtClean="0"/>
              <a:t>Usado en ciclos y para indexar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“</a:t>
            </a:r>
            <a:r>
              <a:rPr lang="es-419" sz="2800" b="1" noProof="0" dirty="0" err="1" smtClean="0"/>
              <a:t>Type</a:t>
            </a:r>
            <a:r>
              <a:rPr lang="es-419" sz="2800" noProof="0" dirty="0" smtClean="0"/>
              <a:t>” </a:t>
            </a:r>
            <a:r>
              <a:rPr lang="es-419" sz="2800" noProof="0" dirty="0" err="1" smtClean="0"/>
              <a:t>type</a:t>
            </a:r>
            <a:r>
              <a:rPr lang="es-419" sz="2800" noProof="0" dirty="0" smtClean="0"/>
              <a:t>: </a:t>
            </a:r>
            <a:r>
              <a:rPr lang="es-419" sz="2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419" sz="2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sigma;</a:t>
            </a:r>
          </a:p>
          <a:p>
            <a:pPr lvl="1"/>
            <a:r>
              <a:rPr lang="es-419" sz="2400" noProof="0" dirty="0" smtClean="0"/>
              <a:t>Para todo el resto</a:t>
            </a:r>
          </a:p>
          <a:p>
            <a:pPr lvl="1"/>
            <a:r>
              <a:rPr lang="es-419" sz="2400" noProof="0" dirty="0" smtClean="0"/>
              <a:t>Es más sencillo que los tipos en ADMB</a:t>
            </a:r>
            <a:endParaRPr lang="es-419" sz="24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BFAE74-53C5-4ABA-B594-1912EBA1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9305FBB-DD4A-4A32-AFD4-668F4E5E7C84}"/>
              </a:ext>
            </a:extLst>
          </p:cNvPr>
          <p:cNvSpPr txBox="1">
            <a:spLocks/>
          </p:cNvSpPr>
          <p:nvPr/>
        </p:nvSpPr>
        <p:spPr>
          <a:xfrm>
            <a:off x="670983" y="726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Revisión</a:t>
            </a:r>
            <a:r>
              <a:rPr lang="en-US" dirty="0"/>
              <a:t> de variables </a:t>
            </a:r>
            <a:r>
              <a:rPr lang="en-US" dirty="0" err="1"/>
              <a:t>en</a:t>
            </a:r>
            <a:r>
              <a:rPr lang="en-US" dirty="0"/>
              <a:t>: TMB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7332CD-83A9-446F-B5C6-D208CB36828F}"/>
              </a:ext>
            </a:extLst>
          </p:cNvPr>
          <p:cNvSpPr txBox="1"/>
          <p:nvPr/>
        </p:nvSpPr>
        <p:spPr>
          <a:xfrm>
            <a:off x="6342193" y="3497743"/>
            <a:ext cx="255561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variable (int, Type)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B41E7DD0-7471-4C9A-A2F9-E1C3EFD31F3F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692578"/>
            <a:ext cx="1770194" cy="1283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A512D5F-2E00-4D07-A8DE-D946917D5EE5}"/>
              </a:ext>
            </a:extLst>
          </p:cNvPr>
          <p:cNvCxnSpPr>
            <a:cxnSpLocks/>
          </p:cNvCxnSpPr>
          <p:nvPr/>
        </p:nvCxnSpPr>
        <p:spPr>
          <a:xfrm flipH="1">
            <a:off x="5620871" y="4144074"/>
            <a:ext cx="761446" cy="3203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997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1022</TotalTime>
  <Words>1638</Words>
  <Application>Microsoft Office PowerPoint</Application>
  <PresentationFormat>On-screen Show (4:3)</PresentationFormat>
  <Paragraphs>272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Courier New</vt:lpstr>
      <vt:lpstr>Garamond</vt:lpstr>
      <vt:lpstr>Wingdings</vt:lpstr>
      <vt:lpstr>Theme1</vt:lpstr>
      <vt:lpstr>Office Theme</vt:lpstr>
      <vt:lpstr>Constuyendo modelos con TMB</vt:lpstr>
      <vt:lpstr>Revisión de la modelación en TMB</vt:lpstr>
      <vt:lpstr>Flujo de trabajo en TMB</vt:lpstr>
      <vt:lpstr>PowerPoint Presentation</vt:lpstr>
      <vt:lpstr>Sección de Templetes</vt:lpstr>
      <vt:lpstr>Curso básico de C++</vt:lpstr>
      <vt:lpstr>PowerPoint Presentation</vt:lpstr>
      <vt:lpstr>Revisión del tipo de variables: R</vt:lpstr>
      <vt:lpstr>PowerPoint Presentation</vt:lpstr>
      <vt:lpstr>DATA: Importando datos desde R</vt:lpstr>
      <vt:lpstr>DATA: Importando datos desde R</vt:lpstr>
      <vt:lpstr>Declarando los parámetros del modelo PARAMETERs</vt:lpstr>
      <vt:lpstr>Declarando los parámetros del modelo PARAMETERs</vt:lpstr>
      <vt:lpstr>Demo1: Agregando un nuevo parámetro</vt:lpstr>
      <vt:lpstr>PowerPoint Presentation</vt:lpstr>
      <vt:lpstr>PowerPoint Presentation</vt:lpstr>
      <vt:lpstr>PowerPoint Presentation</vt:lpstr>
      <vt:lpstr>REPORTando objetos de regreso a R</vt:lpstr>
      <vt:lpstr>Calcula la –log-verosimilitud</vt:lpstr>
      <vt:lpstr>Depuración I: Tipos de errores</vt:lpstr>
      <vt:lpstr>Depuración II: Estrategias</vt:lpstr>
      <vt:lpstr>Demo: Vectorice el modelo bevholt (and break it)</vt:lpstr>
      <vt:lpstr>Resumiendo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 Monnahan</cp:lastModifiedBy>
  <cp:revision>135</cp:revision>
  <dcterms:created xsi:type="dcterms:W3CDTF">2017-12-04T14:53:12Z</dcterms:created>
  <dcterms:modified xsi:type="dcterms:W3CDTF">2022-01-10T05:10:09Z</dcterms:modified>
</cp:coreProperties>
</file>