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notesMasterIdLst>
    <p:notesMasterId r:id="rId29"/>
  </p:notesMasterIdLst>
  <p:sldIdLst>
    <p:sldId id="256" r:id="rId3"/>
    <p:sldId id="289" r:id="rId4"/>
    <p:sldId id="274" r:id="rId5"/>
    <p:sldId id="275" r:id="rId6"/>
    <p:sldId id="276" r:id="rId7"/>
    <p:sldId id="277" r:id="rId8"/>
    <p:sldId id="288" r:id="rId9"/>
    <p:sldId id="281" r:id="rId10"/>
    <p:sldId id="282" r:id="rId11"/>
    <p:sldId id="283" r:id="rId12"/>
    <p:sldId id="284" r:id="rId13"/>
    <p:sldId id="285" r:id="rId14"/>
    <p:sldId id="278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0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3112"/>
  </p:normalViewPr>
  <p:slideViewPr>
    <p:cSldViewPr snapToGrid="0" snapToObjects="1">
      <p:cViewPr varScale="1">
        <p:scale>
          <a:sx n="71" d="100"/>
          <a:sy n="71" d="100"/>
        </p:scale>
        <p:origin x="107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7424B-A23C-43FF-8673-376C6E767ED7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7ED68-86E3-4401-8F08-C0811F8F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23EE8D-9CE0-4F42-A40F-E28604EA7175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2C5EE-1F52-440A-B21D-CF34717184B1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A7AC3-3927-460F-BC0A-B8263F63527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4B72F-0B71-4FD2-BD20-28F3E78BBA16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B1B4E-0EC6-4546-B26A-C4455998E44E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8C74C-0B69-4161-99E9-DF9818443EAA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BF3A0-C444-4F34-BF5B-169E9D461035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6B420-BADE-4187-9E75-E64276466004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0C915-A483-44DD-9703-2D268BDAA475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20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2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DAFB5-4EEC-49BD-AB33-559CD6F558E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1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37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59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8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36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6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161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E2056D-DC17-4607-87F9-EA4937BD48E2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E3DAD-9254-43DE-A1F3-F1D56B1E5B5F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88D45-78A7-46A0-99B7-2046E351D366}" type="datetime1">
              <a:rPr lang="en-US" smtClean="0"/>
              <a:t>1/5/2022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6AC84-6778-466F-95F9-3EEE8E306ABF}" type="datetime1">
              <a:rPr lang="en-US" smtClean="0"/>
              <a:t>1/5/2022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DAFE-CBEF-41E8-868F-E40C867A5636}" type="datetime1">
              <a:rPr lang="en-US" smtClean="0"/>
              <a:t>1/5/2022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87E4D-F358-4436-A283-114607D95274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ABA82-8A7B-4924-987B-0B7221667B17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A7853F80-D63E-429F-B326-B00475E1D8E8}" type="datetime1">
              <a:rPr lang="en-US" smtClean="0"/>
              <a:t>1/5/2022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com/scholar?cites=10635267102903544649&amp;as_sdt=2005&amp;sciodt=0,5&amp;hl=e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  <a:br>
              <a:rPr lang="en-US" dirty="0"/>
            </a:br>
            <a:r>
              <a:rPr lang="en-US" sz="3200" dirty="0"/>
              <a:t>10 January </a:t>
            </a:r>
            <a:r>
              <a:rPr lang="en-US" sz="3200" dirty="0" smtClean="0"/>
              <a:t>2022</a:t>
            </a:r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914399" y="39624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 smtClean="0"/>
              <a:t>10-14 </a:t>
            </a:r>
            <a:r>
              <a:rPr lang="en-US" dirty="0"/>
              <a:t>January, </a:t>
            </a:r>
            <a:r>
              <a:rPr lang="en-US" dirty="0" smtClean="0"/>
              <a:t>2022 (virtual)</a:t>
            </a:r>
            <a:endParaRPr lang="en-US" dirty="0"/>
          </a:p>
          <a:p>
            <a:r>
              <a:rPr lang="en-US" dirty="0" smtClean="0"/>
              <a:t>University </a:t>
            </a:r>
            <a:r>
              <a:rPr lang="en-US" dirty="0"/>
              <a:t>of Concepción, Chile</a:t>
            </a:r>
          </a:p>
          <a:p>
            <a:r>
              <a:rPr lang="en-US" dirty="0" smtClean="0"/>
              <a:t>Dr. Cole </a:t>
            </a:r>
            <a:r>
              <a:rPr lang="en-US" dirty="0"/>
              <a:t>Monnahan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0606-C25E-409A-965C-0628E2CE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0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Salmón</a:t>
            </a:r>
            <a:r>
              <a:rPr lang="en-US" dirty="0"/>
              <a:t> en la Bahia de San Francisco y San Joaquin Delta, California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335411"/>
            <a:ext cx="2895600" cy="237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12991"/>
            <a:ext cx="2209800" cy="222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066800" y="2049411"/>
            <a:ext cx="68580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2049411"/>
            <a:ext cx="350520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32040"/>
            <a:ext cx="2971800" cy="277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1363611"/>
            <a:ext cx="3276600" cy="24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94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err="1"/>
              <a:t>Hipótesis</a:t>
            </a:r>
            <a:r>
              <a:rPr lang="en-US" sz="3200" dirty="0"/>
              <a:t> de los </a:t>
            </a:r>
            <a:r>
              <a:rPr lang="en-US" sz="3200" dirty="0" err="1"/>
              <a:t>factores</a:t>
            </a:r>
            <a:r>
              <a:rPr lang="en-US" sz="3200" dirty="0"/>
              <a:t>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afectan</a:t>
            </a:r>
            <a:r>
              <a:rPr lang="en-US" sz="3200" dirty="0"/>
              <a:t> </a:t>
            </a:r>
            <a:r>
              <a:rPr lang="en-US" sz="3200" dirty="0" err="1"/>
              <a:t>las</a:t>
            </a:r>
            <a:r>
              <a:rPr lang="en-US" sz="3200" dirty="0"/>
              <a:t> </a:t>
            </a:r>
            <a:r>
              <a:rPr lang="en-US" sz="3200" dirty="0" err="1"/>
              <a:t>poblaciones</a:t>
            </a:r>
            <a:r>
              <a:rPr lang="en-US" sz="3200" dirty="0"/>
              <a:t> de Chinook </a:t>
            </a:r>
            <a:r>
              <a:rPr lang="en-US" sz="3200" dirty="0" err="1"/>
              <a:t>salmón</a:t>
            </a:r>
            <a:endParaRPr lang="en-US" sz="3200" dirty="0"/>
          </a:p>
        </p:txBody>
      </p:sp>
      <p:pic>
        <p:nvPicPr>
          <p:cNvPr id="14339" name="Picture 37" descr="sacmap4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09675" y="1417638"/>
            <a:ext cx="5848350" cy="5334000"/>
          </a:xfrm>
        </p:spPr>
      </p:pic>
      <p:sp>
        <p:nvSpPr>
          <p:cNvPr id="14340" name="Text Box 12"/>
          <p:cNvSpPr txBox="1">
            <a:spLocks noChangeArrowheads="1"/>
          </p:cNvSpPr>
          <p:nvPr/>
        </p:nvSpPr>
        <p:spPr bwMode="auto">
          <a:xfrm>
            <a:off x="3429000" y="4876800"/>
            <a:ext cx="711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457200" eaLnBrk="1" hangingPunct="1"/>
            <a:r>
              <a:rPr lang="en-US" sz="200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SLH</a:t>
            </a:r>
          </a:p>
          <a:p>
            <a:pPr algn="l" defTabSz="457200" eaLnBrk="1" hangingPunct="1"/>
            <a:r>
              <a:rPr lang="en-US" sz="200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UPW</a:t>
            </a:r>
          </a:p>
        </p:txBody>
      </p:sp>
      <p:sp>
        <p:nvSpPr>
          <p:cNvPr id="14341" name="Text Box 13"/>
          <p:cNvSpPr txBox="1">
            <a:spLocks noChangeArrowheads="1"/>
          </p:cNvSpPr>
          <p:nvPr/>
        </p:nvSpPr>
        <p:spPr bwMode="auto">
          <a:xfrm>
            <a:off x="2819400" y="6143625"/>
            <a:ext cx="544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457200" eaLnBrk="1" hangingPunct="1"/>
            <a:r>
              <a:rPr lang="en-US" sz="200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SST</a:t>
            </a:r>
          </a:p>
        </p:txBody>
      </p:sp>
      <p:sp>
        <p:nvSpPr>
          <p:cNvPr id="14342" name="Text Box 14"/>
          <p:cNvSpPr txBox="1">
            <a:spLocks noChangeArrowheads="1"/>
          </p:cNvSpPr>
          <p:nvPr/>
        </p:nvSpPr>
        <p:spPr bwMode="auto">
          <a:xfrm>
            <a:off x="1219200" y="5562600"/>
            <a:ext cx="644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457200" eaLnBrk="1" hangingPunct="1"/>
            <a:r>
              <a:rPr lang="en-US" sz="200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PDO</a:t>
            </a:r>
          </a:p>
        </p:txBody>
      </p:sp>
      <p:sp>
        <p:nvSpPr>
          <p:cNvPr id="14343" name="Text Box 15"/>
          <p:cNvSpPr txBox="1">
            <a:spLocks noChangeArrowheads="1"/>
          </p:cNvSpPr>
          <p:nvPr/>
        </p:nvSpPr>
        <p:spPr bwMode="auto">
          <a:xfrm>
            <a:off x="1524000" y="4724400"/>
            <a:ext cx="9826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457200" eaLnBrk="1" hangingPunct="1"/>
            <a:r>
              <a:rPr lang="en-US" sz="200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Harvest</a:t>
            </a:r>
          </a:p>
        </p:txBody>
      </p:sp>
      <p:sp>
        <p:nvSpPr>
          <p:cNvPr id="14344" name="Text Box 16"/>
          <p:cNvSpPr txBox="1">
            <a:spLocks noChangeArrowheads="1"/>
          </p:cNvSpPr>
          <p:nvPr/>
        </p:nvSpPr>
        <p:spPr bwMode="auto">
          <a:xfrm>
            <a:off x="2819400" y="2819400"/>
            <a:ext cx="1158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457200" eaLnBrk="1" hangingPunct="1"/>
            <a:r>
              <a:rPr lang="en-US" sz="2000" dirty="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In river</a:t>
            </a:r>
          </a:p>
          <a:p>
            <a:pPr algn="l" defTabSz="457200" eaLnBrk="1" hangingPunct="1"/>
            <a:r>
              <a:rPr lang="en-US" sz="2000" dirty="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Mortality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267200" y="1828800"/>
            <a:ext cx="1978025" cy="400050"/>
            <a:chOff x="2880" y="768"/>
            <a:chExt cx="1246" cy="252"/>
          </a:xfrm>
        </p:grpSpPr>
        <p:sp>
          <p:nvSpPr>
            <p:cNvPr id="14361" name="Text Box 7"/>
            <p:cNvSpPr txBox="1">
              <a:spLocks noChangeArrowheads="1"/>
            </p:cNvSpPr>
            <p:nvPr/>
          </p:nvSpPr>
          <p:spPr bwMode="auto">
            <a:xfrm>
              <a:off x="3168" y="768"/>
              <a:ext cx="9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defTabSz="457200" eaLnBrk="1" hangingPunct="1"/>
              <a:r>
                <a:rPr lang="en-US" sz="2000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Temperature</a:t>
              </a:r>
            </a:p>
          </p:txBody>
        </p:sp>
        <p:sp>
          <p:nvSpPr>
            <p:cNvPr id="14362" name="Line 17"/>
            <p:cNvSpPr>
              <a:spLocks noChangeShapeType="1"/>
            </p:cNvSpPr>
            <p:nvPr/>
          </p:nvSpPr>
          <p:spPr bwMode="auto">
            <a:xfrm flipV="1">
              <a:off x="2880" y="912"/>
              <a:ext cx="288" cy="48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419600" y="2667000"/>
            <a:ext cx="3535363" cy="876300"/>
            <a:chOff x="2976" y="1296"/>
            <a:chExt cx="2227" cy="552"/>
          </a:xfrm>
        </p:grpSpPr>
        <p:sp>
          <p:nvSpPr>
            <p:cNvPr id="14356" name="Text Box 9"/>
            <p:cNvSpPr txBox="1">
              <a:spLocks noChangeArrowheads="1"/>
            </p:cNvSpPr>
            <p:nvPr/>
          </p:nvSpPr>
          <p:spPr bwMode="auto">
            <a:xfrm>
              <a:off x="4176" y="1402"/>
              <a:ext cx="102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defTabSz="457200" eaLnBrk="1" hangingPunct="1"/>
              <a:r>
                <a:rPr lang="en-US" sz="2000" dirty="0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Min Ave Flow</a:t>
              </a:r>
            </a:p>
            <a:p>
              <a:pPr algn="l" defTabSz="457200" eaLnBrk="1" hangingPunct="1"/>
              <a:r>
                <a:rPr lang="en-US" sz="2000" dirty="0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Max Ave Flow</a:t>
              </a:r>
            </a:p>
          </p:txBody>
        </p:sp>
        <p:sp>
          <p:nvSpPr>
            <p:cNvPr id="14357" name="Line 20"/>
            <p:cNvSpPr>
              <a:spLocks noChangeShapeType="1"/>
            </p:cNvSpPr>
            <p:nvPr/>
          </p:nvSpPr>
          <p:spPr bwMode="auto">
            <a:xfrm>
              <a:off x="3456" y="1402"/>
              <a:ext cx="720" cy="240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21"/>
            <p:cNvSpPr>
              <a:spLocks noChangeShapeType="1"/>
            </p:cNvSpPr>
            <p:nvPr/>
          </p:nvSpPr>
          <p:spPr bwMode="auto">
            <a:xfrm>
              <a:off x="2976" y="1296"/>
              <a:ext cx="480" cy="0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Line 22"/>
            <p:cNvSpPr>
              <a:spLocks noChangeShapeType="1"/>
            </p:cNvSpPr>
            <p:nvPr/>
          </p:nvSpPr>
          <p:spPr bwMode="auto">
            <a:xfrm>
              <a:off x="2976" y="1584"/>
              <a:ext cx="480" cy="0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>
              <a:off x="3456" y="1296"/>
              <a:ext cx="0" cy="288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181600" y="3592513"/>
            <a:ext cx="2420938" cy="708025"/>
            <a:chOff x="3264" y="2417"/>
            <a:chExt cx="1525" cy="446"/>
          </a:xfrm>
        </p:grpSpPr>
        <p:sp>
          <p:nvSpPr>
            <p:cNvPr id="14354" name="Text Box 10"/>
            <p:cNvSpPr txBox="1">
              <a:spLocks noChangeArrowheads="1"/>
            </p:cNvSpPr>
            <p:nvPr/>
          </p:nvSpPr>
          <p:spPr bwMode="auto">
            <a:xfrm>
              <a:off x="3792" y="2417"/>
              <a:ext cx="99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defTabSz="457200" eaLnBrk="1" hangingPunct="1"/>
              <a:r>
                <a:rPr lang="en-US" sz="2000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DCC % Open</a:t>
              </a:r>
            </a:p>
            <a:p>
              <a:pPr algn="l" defTabSz="457200" eaLnBrk="1" hangingPunct="1"/>
              <a:r>
                <a:rPr lang="en-US" sz="2000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Yolo flow &gt;2K</a:t>
              </a:r>
            </a:p>
          </p:txBody>
        </p:sp>
        <p:sp>
          <p:nvSpPr>
            <p:cNvPr id="14355" name="Line 25"/>
            <p:cNvSpPr>
              <a:spLocks noChangeShapeType="1"/>
            </p:cNvSpPr>
            <p:nvPr/>
          </p:nvSpPr>
          <p:spPr bwMode="auto">
            <a:xfrm>
              <a:off x="3264" y="2496"/>
              <a:ext cx="528" cy="144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267200" y="4648200"/>
            <a:ext cx="1417638" cy="781050"/>
            <a:chOff x="2880" y="2544"/>
            <a:chExt cx="893" cy="492"/>
          </a:xfrm>
        </p:grpSpPr>
        <p:sp>
          <p:nvSpPr>
            <p:cNvPr id="14352" name="Text Box 11"/>
            <p:cNvSpPr txBox="1">
              <a:spLocks noChangeArrowheads="1"/>
            </p:cNvSpPr>
            <p:nvPr/>
          </p:nvSpPr>
          <p:spPr bwMode="auto">
            <a:xfrm>
              <a:off x="2976" y="2784"/>
              <a:ext cx="7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defTabSz="457200" eaLnBrk="1" hangingPunct="1"/>
              <a:r>
                <a:rPr lang="en-US" sz="2000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Bass CPUE</a:t>
              </a:r>
            </a:p>
          </p:txBody>
        </p:sp>
        <p:sp>
          <p:nvSpPr>
            <p:cNvPr id="14353" name="Line 27"/>
            <p:cNvSpPr>
              <a:spLocks noChangeShapeType="1"/>
            </p:cNvSpPr>
            <p:nvPr/>
          </p:nvSpPr>
          <p:spPr bwMode="auto">
            <a:xfrm>
              <a:off x="2880" y="2544"/>
              <a:ext cx="192" cy="240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9" name="Line 21"/>
          <p:cNvSpPr>
            <a:spLocks noChangeShapeType="1"/>
          </p:cNvSpPr>
          <p:nvPr/>
        </p:nvSpPr>
        <p:spPr bwMode="auto">
          <a:xfrm>
            <a:off x="4457700" y="3216275"/>
            <a:ext cx="723900" cy="0"/>
          </a:xfrm>
          <a:prstGeom prst="line">
            <a:avLst/>
          </a:prstGeom>
          <a:noFill/>
          <a:ln w="28575">
            <a:solidFill>
              <a:srgbClr val="4C4C4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22"/>
          <p:cNvSpPr>
            <a:spLocks noChangeShapeType="1"/>
          </p:cNvSpPr>
          <p:nvPr/>
        </p:nvSpPr>
        <p:spPr bwMode="auto">
          <a:xfrm>
            <a:off x="4800600" y="4419600"/>
            <a:ext cx="381000" cy="0"/>
          </a:xfrm>
          <a:prstGeom prst="line">
            <a:avLst/>
          </a:prstGeom>
          <a:noFill/>
          <a:ln w="28575">
            <a:solidFill>
              <a:srgbClr val="4C4C4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23"/>
          <p:cNvSpPr>
            <a:spLocks noChangeShapeType="1"/>
          </p:cNvSpPr>
          <p:nvPr/>
        </p:nvSpPr>
        <p:spPr bwMode="auto">
          <a:xfrm>
            <a:off x="5181600" y="3216275"/>
            <a:ext cx="0" cy="1203325"/>
          </a:xfrm>
          <a:prstGeom prst="line">
            <a:avLst/>
          </a:prstGeom>
          <a:noFill/>
          <a:ln w="28575">
            <a:solidFill>
              <a:srgbClr val="4C4C4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5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Ballenas</a:t>
            </a:r>
            <a:r>
              <a:rPr lang="en-US" dirty="0"/>
              <a:t> </a:t>
            </a:r>
            <a:r>
              <a:rPr lang="en-US" dirty="0" err="1"/>
              <a:t>jorobadas</a:t>
            </a:r>
            <a:r>
              <a:rPr lang="en-US" dirty="0"/>
              <a:t> en</a:t>
            </a:r>
            <a:br>
              <a:rPr lang="en-US" dirty="0"/>
            </a:br>
            <a:r>
              <a:rPr lang="en-US" dirty="0"/>
              <a:t>Glacier Bay, Alaska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2209800" cy="222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295400" y="1752600"/>
            <a:ext cx="3835876" cy="2068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lacier Bay Landsat Ima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86" y="3811433"/>
            <a:ext cx="3453990" cy="26725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309587" y="1809750"/>
            <a:ext cx="367699" cy="4674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Slide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268" y="1600200"/>
            <a:ext cx="3581400" cy="26860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410200" y="420767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Scott </a:t>
            </a:r>
            <a:r>
              <a:rPr lang="en-US" dirty="0" err="1"/>
              <a:t>Gende</a:t>
            </a:r>
            <a:r>
              <a:rPr lang="en-US" dirty="0"/>
              <a:t>, NPS</a:t>
            </a:r>
          </a:p>
        </p:txBody>
      </p:sp>
    </p:spTree>
    <p:extLst>
      <p:ext uri="{BB962C8B-B14F-4D97-AF65-F5344CB8AC3E}">
        <p14:creationId xmlns:p14="http://schemas.microsoft.com/office/powerpoint/2010/main" val="393293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turno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Experiencia</a:t>
            </a:r>
            <a:r>
              <a:rPr lang="en-US" dirty="0"/>
              <a:t> &amp; </a:t>
            </a:r>
            <a:r>
              <a:rPr lang="en-US" dirty="0" err="1"/>
              <a:t>Interés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espera</a:t>
            </a:r>
            <a:r>
              <a:rPr lang="en-US" dirty="0"/>
              <a:t> a </a:t>
            </a:r>
            <a:r>
              <a:rPr lang="en-US" dirty="0" err="1"/>
              <a:t>realizar</a:t>
            </a:r>
            <a:r>
              <a:rPr lang="en-US" dirty="0"/>
              <a:t> del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jerarquicos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el </a:t>
            </a:r>
            <a:r>
              <a:rPr lang="en-US" dirty="0" err="1"/>
              <a:t>idioma</a:t>
            </a:r>
            <a:r>
              <a:rPr lang="en-US" dirty="0"/>
              <a:t> R y ADMB?</a:t>
            </a:r>
          </a:p>
        </p:txBody>
      </p:sp>
    </p:spTree>
    <p:extLst>
      <p:ext uri="{BB962C8B-B14F-4D97-AF65-F5344CB8AC3E}">
        <p14:creationId xmlns:p14="http://schemas.microsoft.com/office/powerpoint/2010/main" val="318458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492F-EA88-4CF7-9069-CBDF9447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034A-6C7D-489B-B474-A9E452B6B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8806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Gain comfort with numerical optimization of statistical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Build, test, </a:t>
            </a:r>
            <a:r>
              <a:rPr lang="en-US" dirty="0"/>
              <a:t>and </a:t>
            </a:r>
            <a:r>
              <a:rPr lang="en-US" dirty="0" smtClean="0"/>
              <a:t>use </a:t>
            </a:r>
            <a:r>
              <a:rPr lang="en-US" dirty="0"/>
              <a:t>TMB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Incorporate random effects into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core of your own </a:t>
            </a:r>
            <a:r>
              <a:rPr lang="en-US" dirty="0" smtClean="0"/>
              <a:t>analysis (project)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Warning: This course covers complex math/stats concepts and programming in R and C++.. it will be hard! 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Please be patient and kind to yourself and ask questions!</a:t>
            </a:r>
            <a:endParaRPr lang="en-US" sz="26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2C2C3-2FC4-499F-B5F0-7DB732BF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02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1361"/>
            <a:ext cx="7886700" cy="4382670"/>
          </a:xfrm>
        </p:spPr>
        <p:txBody>
          <a:bodyPr/>
          <a:lstStyle/>
          <a:p>
            <a:r>
              <a:rPr lang="en-US" sz="2800" dirty="0"/>
              <a:t>Class of model with a hierarchical structure</a:t>
            </a:r>
          </a:p>
          <a:p>
            <a:r>
              <a:rPr lang="en-US" sz="2800" dirty="0"/>
              <a:t>Known by other names: </a:t>
            </a:r>
          </a:p>
          <a:p>
            <a:pPr lvl="1"/>
            <a:r>
              <a:rPr lang="en-US" sz="2400" dirty="0"/>
              <a:t>Random effects (mixed effects) models</a:t>
            </a:r>
          </a:p>
          <a:p>
            <a:pPr lvl="1"/>
            <a:r>
              <a:rPr lang="en-US" sz="2400" dirty="0"/>
              <a:t>State-space models</a:t>
            </a:r>
          </a:p>
          <a:p>
            <a:pPr lvl="1"/>
            <a:r>
              <a:rPr lang="en-US" sz="2400" dirty="0"/>
              <a:t>Multi-level models</a:t>
            </a:r>
          </a:p>
          <a:p>
            <a:r>
              <a:rPr lang="en-US" sz="2800" dirty="0"/>
              <a:t>Hierarchies occur naturally: individuals within sites, subpopulations within populations, etc. </a:t>
            </a:r>
          </a:p>
          <a:p>
            <a:r>
              <a:rPr lang="en-US" sz="2800" b="1" dirty="0"/>
              <a:t>Many</a:t>
            </a:r>
            <a:r>
              <a:rPr lang="en-US" sz="2800" dirty="0"/>
              <a:t> ways to think about this class of models, can be conceptually difficult and overwhelming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1F221-485F-4C23-B854-DC3A88CB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5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models: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7" y="1876766"/>
            <a:ext cx="6506678" cy="31944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6DB809-D9AA-4615-BB91-602299E0A4B7}"/>
              </a:ext>
            </a:extLst>
          </p:cNvPr>
          <p:cNvSpPr/>
          <p:nvPr/>
        </p:nvSpPr>
        <p:spPr>
          <a:xfrm>
            <a:off x="6593306" y="3102701"/>
            <a:ext cx="1828800" cy="5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Density at 4 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D29DD-2B6D-4096-BE7F-4ECC343CCC86}"/>
              </a:ext>
            </a:extLst>
          </p:cNvPr>
          <p:cNvSpPr/>
          <p:nvPr/>
        </p:nvSpPr>
        <p:spPr>
          <a:xfrm>
            <a:off x="6468176" y="1524620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Average density and variability among sites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8EDBA-A1B5-4372-B391-6573B6D79D64}"/>
              </a:ext>
            </a:extLst>
          </p:cNvPr>
          <p:cNvSpPr/>
          <p:nvPr/>
        </p:nvSpPr>
        <p:spPr>
          <a:xfrm>
            <a:off x="6829124" y="3939145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Observed counts from 2 surveys at each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D46D9-DC08-4167-B98C-D5BE7F63658A}"/>
              </a:ext>
            </a:extLst>
          </p:cNvPr>
          <p:cNvSpPr txBox="1"/>
          <p:nvPr/>
        </p:nvSpPr>
        <p:spPr>
          <a:xfrm>
            <a:off x="490888" y="5269752"/>
            <a:ext cx="8024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site densities are related (dependent)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site densities are not directly observed (latent)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03ACA-9086-47F5-AADB-D86B9F49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2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 by </a:t>
            </a:r>
            <a:r>
              <a:rPr lang="en-US" dirty="0" err="1"/>
              <a:t>Royle</a:t>
            </a:r>
            <a:r>
              <a:rPr lang="en-US" dirty="0"/>
              <a:t> &amp; </a:t>
            </a:r>
            <a:r>
              <a:rPr lang="en-US" dirty="0" err="1"/>
              <a:t>Dorazio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9553"/>
            <a:ext cx="7886700" cy="3364442"/>
          </a:xfrm>
        </p:spPr>
        <p:txBody>
          <a:bodyPr/>
          <a:lstStyle/>
          <a:p>
            <a:r>
              <a:rPr lang="en-US" dirty="0"/>
              <a:t>Statistical models used widely in ecology</a:t>
            </a:r>
          </a:p>
          <a:p>
            <a:r>
              <a:rPr lang="en-US" dirty="0"/>
              <a:t>A “</a:t>
            </a:r>
            <a:r>
              <a:rPr lang="en-US" i="1" dirty="0"/>
              <a:t>conceptual and philosophical approach to doing science</a:t>
            </a:r>
            <a:r>
              <a:rPr lang="en-US" dirty="0"/>
              <a:t>” with distinct models:</a:t>
            </a:r>
          </a:p>
          <a:p>
            <a:pPr lvl="1"/>
            <a:r>
              <a:rPr lang="en-US" i="1" dirty="0"/>
              <a:t>Observation: </a:t>
            </a:r>
            <a:r>
              <a:rPr lang="en-US" dirty="0"/>
              <a:t>How data are observed (with error), given the process</a:t>
            </a:r>
            <a:r>
              <a:rPr lang="en-US" i="1" dirty="0"/>
              <a:t>.</a:t>
            </a:r>
          </a:p>
          <a:p>
            <a:pPr lvl="1"/>
            <a:r>
              <a:rPr lang="en-US" i="1" dirty="0"/>
              <a:t>Process:</a:t>
            </a:r>
            <a:r>
              <a:rPr lang="en-US" dirty="0"/>
              <a:t> Describes the dynamics of the ecological process (e.g. animal abundance over time/space)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80CC1-A3B1-41D5-974D-84E31E682088}"/>
              </a:ext>
            </a:extLst>
          </p:cNvPr>
          <p:cNvSpPr txBox="1"/>
          <p:nvPr/>
        </p:nvSpPr>
        <p:spPr>
          <a:xfrm>
            <a:off x="490070" y="5109076"/>
            <a:ext cx="816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dirty="0" err="1"/>
              <a:t>data|process</a:t>
            </a:r>
            <a:r>
              <a:rPr lang="en-US" sz="2400" dirty="0"/>
              <a:t>, parameters)*P(</a:t>
            </a:r>
            <a:r>
              <a:rPr lang="en-US" sz="2400" dirty="0" err="1"/>
              <a:t>process|parameters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D25C0-03D8-409E-917F-DE6130EAECAC}"/>
              </a:ext>
            </a:extLst>
          </p:cNvPr>
          <p:cNvSpPr txBox="1"/>
          <p:nvPr/>
        </p:nvSpPr>
        <p:spPr>
          <a:xfrm>
            <a:off x="1346200" y="5601335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observation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3595C-EFFB-4B8A-9747-79DE331D32E6}"/>
              </a:ext>
            </a:extLst>
          </p:cNvPr>
          <p:cNvSpPr txBox="1"/>
          <p:nvPr/>
        </p:nvSpPr>
        <p:spPr>
          <a:xfrm>
            <a:off x="5213951" y="5586078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process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492438-0541-48B4-890B-64DD7DC2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5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HM: Thorson and Minto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79065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Many models estimate unobservable biological characteristics </a:t>
            </a:r>
          </a:p>
          <a:p>
            <a:r>
              <a:rPr lang="en-US" dirty="0"/>
              <a:t>These “latent states” lead to correlated residuals</a:t>
            </a:r>
          </a:p>
          <a:p>
            <a:r>
              <a:rPr lang="en-US" dirty="0"/>
              <a:t>E.g., densities sampled close together in space or time will be more similar than if far apart</a:t>
            </a:r>
          </a:p>
          <a:p>
            <a:r>
              <a:rPr lang="en-US" dirty="0"/>
              <a:t>This violates independence assumption of non-HM models (e.g., LM, GLM).</a:t>
            </a:r>
          </a:p>
          <a:p>
            <a:r>
              <a:rPr lang="en-US" dirty="0"/>
              <a:t>Hierarchical (mixed-effects) models are a generic solution in such situations</a:t>
            </a:r>
          </a:p>
          <a:p>
            <a:r>
              <a:rPr lang="en-US" dirty="0"/>
              <a:t>Random effects = “</a:t>
            </a:r>
            <a:r>
              <a:rPr lang="en-US" i="1" dirty="0"/>
              <a:t>parameters assumed to arise from a shared stochastic process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292C0-2E5C-481B-8EBB-861E72CE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3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6FDE-94F6-4902-8005-C732DD07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hierarchical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C263-3EFE-422A-81C4-46C08CE5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sz="2800" dirty="0"/>
              <a:t>Possible as either Bayesian or frequentist</a:t>
            </a:r>
          </a:p>
          <a:p>
            <a:r>
              <a:rPr lang="en-US" sz="2800" dirty="0"/>
              <a:t>Fitting requires integration of the random effects</a:t>
            </a:r>
          </a:p>
          <a:p>
            <a:r>
              <a:rPr lang="en-US" sz="2800" dirty="0"/>
              <a:t>High-dimensional integration is difficult, so historically not used</a:t>
            </a:r>
          </a:p>
          <a:p>
            <a:r>
              <a:rPr lang="en-US" sz="2800" dirty="0"/>
              <a:t>… until Bayesian packages like JAGS</a:t>
            </a:r>
          </a:p>
          <a:p>
            <a:r>
              <a:rPr lang="en-US" sz="2800" dirty="0"/>
              <a:t>Frequentist approaches integrate using the “Laplace Approximation”</a:t>
            </a:r>
          </a:p>
          <a:p>
            <a:r>
              <a:rPr lang="en-US" sz="2800" dirty="0"/>
              <a:t>We will use TMB to fit hierarchical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7FE3E-4297-439A-81BC-9F3D8EAA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9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Noble and I speak intermediate Spanish, and have experience teaching in it</a:t>
            </a:r>
          </a:p>
          <a:p>
            <a:r>
              <a:rPr lang="en-US" dirty="0" smtClean="0"/>
              <a:t>We will use a mixture of English and Spanish</a:t>
            </a:r>
          </a:p>
          <a:p>
            <a:r>
              <a:rPr lang="en-US" dirty="0" smtClean="0"/>
              <a:t>Written lectures in Spanish, recorded in English</a:t>
            </a:r>
          </a:p>
          <a:p>
            <a:r>
              <a:rPr lang="en-US" dirty="0" smtClean="0"/>
              <a:t>R and TMB code is in English</a:t>
            </a:r>
          </a:p>
          <a:p>
            <a:r>
              <a:rPr lang="en-US" dirty="0" smtClean="0"/>
              <a:t>You can write/ask questions/make comments in either language</a:t>
            </a:r>
          </a:p>
          <a:p>
            <a:pPr lvl="1"/>
            <a:r>
              <a:rPr lang="en-US" dirty="0" smtClean="0"/>
              <a:t>If you want to practice English, great!</a:t>
            </a:r>
          </a:p>
          <a:p>
            <a:pPr marL="344487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D98F-71DF-443D-9C53-238EFEE9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5482"/>
            <a:ext cx="7886700" cy="1325563"/>
          </a:xfrm>
        </p:spPr>
        <p:txBody>
          <a:bodyPr/>
          <a:lstStyle/>
          <a:p>
            <a:r>
              <a:rPr lang="en-US" dirty="0"/>
              <a:t>What is TMB?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2A39-0FF6-495E-9142-EB0FBF0E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94" y="1195666"/>
            <a:ext cx="7886700" cy="5020209"/>
          </a:xfrm>
        </p:spPr>
        <p:txBody>
          <a:bodyPr>
            <a:normAutofit/>
          </a:bodyPr>
          <a:lstStyle/>
          <a:p>
            <a:r>
              <a:rPr lang="en-US" dirty="0"/>
              <a:t>TMB is an R package and environment for fitting statistical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It is the successor to AD Model Builder</a:t>
            </a:r>
            <a:endParaRPr lang="en-US" dirty="0"/>
          </a:p>
          <a:p>
            <a:r>
              <a:rPr lang="en-US" dirty="0"/>
              <a:t>Designed specifically for large, complex hierarchical models</a:t>
            </a:r>
          </a:p>
          <a:p>
            <a:r>
              <a:rPr lang="en-US" dirty="0"/>
              <a:t>Uses </a:t>
            </a:r>
            <a:r>
              <a:rPr lang="en-US" i="1" dirty="0"/>
              <a:t>marginal maximum </a:t>
            </a:r>
            <a:r>
              <a:rPr lang="en-US" i="1" dirty="0" smtClean="0"/>
              <a:t>likelihood</a:t>
            </a:r>
            <a:endParaRPr lang="en-US" dirty="0"/>
          </a:p>
          <a:p>
            <a:r>
              <a:rPr lang="en-US" dirty="0"/>
              <a:t>Capable of Bayesian inference</a:t>
            </a:r>
          </a:p>
          <a:p>
            <a:r>
              <a:rPr lang="en-US" dirty="0"/>
              <a:t>TMB has a superpower: calculus!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B46394-F5E1-4997-8786-4E11280F45D9}"/>
              </a:ext>
            </a:extLst>
          </p:cNvPr>
          <p:cNvGrpSpPr/>
          <p:nvPr/>
        </p:nvGrpSpPr>
        <p:grpSpPr>
          <a:xfrm>
            <a:off x="6937693" y="3597635"/>
            <a:ext cx="2117151" cy="2694069"/>
            <a:chOff x="5849131" y="3507466"/>
            <a:chExt cx="2505598" cy="3056142"/>
          </a:xfrm>
        </p:grpSpPr>
        <p:pic>
          <p:nvPicPr>
            <p:cNvPr id="4100" name="Picture 4" descr="Image result for thor hammer">
              <a:extLst>
                <a:ext uri="{FF2B5EF4-FFF2-40B4-BE49-F238E27FC236}">
                  <a16:creationId xmlns:a16="http://schemas.microsoft.com/office/drawing/2014/main" id="{D95F2449-E0D6-4091-9602-6931299636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849131" y="3630132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3E75B3-647F-4DB9-AE26-88DF227A1A16}"/>
                </a:ext>
              </a:extLst>
            </p:cNvPr>
            <p:cNvSpPr txBox="1"/>
            <p:nvPr/>
          </p:nvSpPr>
          <p:spPr>
            <a:xfrm>
              <a:off x="7199697" y="6286609"/>
              <a:ext cx="1155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www.vix.com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BB679F-8266-4864-90E0-0DF680D6CB67}"/>
                </a:ext>
              </a:extLst>
            </p:cNvPr>
            <p:cNvSpPr txBox="1"/>
            <p:nvPr/>
          </p:nvSpPr>
          <p:spPr>
            <a:xfrm>
              <a:off x="6102416" y="3507466"/>
              <a:ext cx="2079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Calculus</a:t>
              </a:r>
              <a:r>
                <a:rPr lang="en-US" sz="2800" b="1" dirty="0">
                  <a:solidFill>
                    <a:schemeClr val="bg1"/>
                  </a:solidFill>
                </a:rPr>
                <a:t>!!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CC833-7A21-4398-977F-F8C65EDC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F18347-C7BB-4EBC-890E-49AC132AFDD3}"/>
              </a:ext>
            </a:extLst>
          </p:cNvPr>
          <p:cNvSpPr/>
          <p:nvPr/>
        </p:nvSpPr>
        <p:spPr>
          <a:xfrm>
            <a:off x="6158753" y="2761131"/>
            <a:ext cx="2447364" cy="13559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Fisheries stock assessment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[ADMB/Fortran]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570497-C08C-47A7-B4B3-8D29F2BBE59E}"/>
              </a:ext>
            </a:extLst>
          </p:cNvPr>
          <p:cNvSpPr/>
          <p:nvPr/>
        </p:nvSpPr>
        <p:spPr>
          <a:xfrm>
            <a:off x="927848" y="1075764"/>
            <a:ext cx="2187388" cy="1156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and Generalized Linear Models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EA6C91-C257-4C8C-930C-7984D3C1F991}"/>
              </a:ext>
            </a:extLst>
          </p:cNvPr>
          <p:cNvSpPr/>
          <p:nvPr/>
        </p:nvSpPr>
        <p:spPr>
          <a:xfrm>
            <a:off x="1226887" y="4477872"/>
            <a:ext cx="1748118" cy="13043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Geospatial / Spatiotemporal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[ArcGIS/INLA]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5D598-3880-47F7-8495-CA853866DAE1}"/>
              </a:ext>
            </a:extLst>
          </p:cNvPr>
          <p:cNvSpPr/>
          <p:nvPr/>
        </p:nvSpPr>
        <p:spPr>
          <a:xfrm>
            <a:off x="6333562" y="905434"/>
            <a:ext cx="2272555" cy="11564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Generalized Additive Models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mgcv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/gam/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gamlss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EFAB13-D701-4E18-A185-A9EBD6F798EA}"/>
              </a:ext>
            </a:extLst>
          </p:cNvPr>
          <p:cNvSpPr/>
          <p:nvPr/>
        </p:nvSpPr>
        <p:spPr>
          <a:xfrm>
            <a:off x="3756212" y="4913780"/>
            <a:ext cx="1676400" cy="950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Mark-recapture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[JAGS/MARK]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B9A53-143C-4C55-A9A8-63A14E9FE145}"/>
              </a:ext>
            </a:extLst>
          </p:cNvPr>
          <p:cNvSpPr/>
          <p:nvPr/>
        </p:nvSpPr>
        <p:spPr>
          <a:xfrm>
            <a:off x="5983370" y="4913781"/>
            <a:ext cx="2074623" cy="950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Generic Bayesian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[JAGS/Stan]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EA76E-CE20-4162-91C4-6C3FC0E07693}"/>
              </a:ext>
            </a:extLst>
          </p:cNvPr>
          <p:cNvSpPr/>
          <p:nvPr/>
        </p:nvSpPr>
        <p:spPr>
          <a:xfrm>
            <a:off x="349624" y="385482"/>
            <a:ext cx="8489576" cy="6275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TMB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50494-196A-40BE-8E97-AB4AFBE15718}"/>
              </a:ext>
            </a:extLst>
          </p:cNvPr>
          <p:cNvSpPr/>
          <p:nvPr/>
        </p:nvSpPr>
        <p:spPr>
          <a:xfrm>
            <a:off x="3630705" y="609600"/>
            <a:ext cx="2187388" cy="1156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Hierarchical Models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 + lme4]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E3646-56B3-40A3-95B5-9CC5EDA5C6C3}"/>
              </a:ext>
            </a:extLst>
          </p:cNvPr>
          <p:cNvSpPr/>
          <p:nvPr/>
        </p:nvSpPr>
        <p:spPr>
          <a:xfrm>
            <a:off x="986259" y="2772335"/>
            <a:ext cx="1676400" cy="950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Timeseries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 + ??]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212107-FD01-40C4-9781-A4E819DA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4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AC2B-63D1-41CF-8A4D-FE776415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71" y="292608"/>
            <a:ext cx="7886700" cy="1325563"/>
          </a:xfrm>
        </p:spPr>
        <p:txBody>
          <a:bodyPr/>
          <a:lstStyle/>
          <a:p>
            <a:r>
              <a:rPr lang="en-US" dirty="0"/>
              <a:t>TMB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C061-4F0C-4A09-A281-9CEDAFCA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3" y="1029955"/>
            <a:ext cx="8527982" cy="5654841"/>
          </a:xfrm>
        </p:spPr>
        <p:txBody>
          <a:bodyPr>
            <a:normAutofit/>
          </a:bodyPr>
          <a:lstStyle/>
          <a:p>
            <a:r>
              <a:rPr lang="en-US" sz="2000" u="sng" dirty="0"/>
              <a:t>Spatial (geospatial)</a:t>
            </a:r>
          </a:p>
          <a:p>
            <a:pPr marL="457200" lvl="1" indent="0">
              <a:buNone/>
            </a:pPr>
            <a:r>
              <a:rPr lang="en-US" sz="1600" dirty="0"/>
              <a:t>Thorson, James T., et al. "The importance of spatial models for estimating the strength of density dependence." </a:t>
            </a:r>
            <a:r>
              <a:rPr lang="en-US" sz="1600" i="1" dirty="0"/>
              <a:t>Ecology </a:t>
            </a:r>
            <a:r>
              <a:rPr lang="en-US" sz="1600" dirty="0"/>
              <a:t>96.5 (2015): 1202-1212</a:t>
            </a:r>
            <a:r>
              <a:rPr lang="en-US" sz="1600" dirty="0" smtClean="0"/>
              <a:t>.</a:t>
            </a:r>
          </a:p>
          <a:p>
            <a:pPr marL="457200" lvl="1" indent="0">
              <a:buNone/>
            </a:pPr>
            <a:r>
              <a:rPr lang="en-US" sz="1600" dirty="0"/>
              <a:t>Osgood-Zimmerman, Aaron, and Jon Wakefield. "A Statistical Introduction to Template Model Builder: A Flexible Tool for Spatial Modeling." </a:t>
            </a:r>
            <a:r>
              <a:rPr lang="en-US" sz="1600" dirty="0" err="1"/>
              <a:t>arXiv</a:t>
            </a:r>
            <a:r>
              <a:rPr lang="en-US" sz="1600" dirty="0"/>
              <a:t> preprint arXiv:2103.09929 (2021).</a:t>
            </a:r>
          </a:p>
          <a:p>
            <a:r>
              <a:rPr lang="en-US" sz="2000" u="sng" dirty="0"/>
              <a:t>Species shifts</a:t>
            </a:r>
          </a:p>
          <a:p>
            <a:pPr marL="457200" lvl="1" indent="0">
              <a:buNone/>
            </a:pPr>
            <a:r>
              <a:rPr lang="en-US" sz="1600" dirty="0"/>
              <a:t>Thorson, J. T., Pinsky, M. L. and Ward, E. J. (2016), Model-based inference for estimating shifts in species distribution, area occupied and </a:t>
            </a:r>
            <a:r>
              <a:rPr lang="en-US" sz="1600" dirty="0" err="1"/>
              <a:t>centre</a:t>
            </a:r>
            <a:r>
              <a:rPr lang="en-US" sz="1600" dirty="0"/>
              <a:t> of gravity. Methods </a:t>
            </a:r>
            <a:r>
              <a:rPr lang="en-US" sz="1600" dirty="0" err="1"/>
              <a:t>Ecol</a:t>
            </a:r>
            <a:r>
              <a:rPr lang="en-US" sz="1600" dirty="0"/>
              <a:t> </a:t>
            </a:r>
            <a:r>
              <a:rPr lang="en-US" sz="1600" dirty="0" err="1"/>
              <a:t>Evol</a:t>
            </a:r>
            <a:r>
              <a:rPr lang="en-US" sz="1600" dirty="0"/>
              <a:t>, 7: 990–1002. doi:10.1111/2041-210X.12567</a:t>
            </a:r>
            <a:endParaRPr lang="en-US" sz="1800" dirty="0"/>
          </a:p>
          <a:p>
            <a:r>
              <a:rPr lang="en-US" sz="2000" u="sng" dirty="0"/>
              <a:t>Fisheries stock assessments</a:t>
            </a:r>
          </a:p>
          <a:p>
            <a:pPr marL="457200" lvl="1" indent="0">
              <a:buNone/>
            </a:pPr>
            <a:r>
              <a:rPr lang="en-US" sz="1400" dirty="0"/>
              <a:t>Berg, Casper W., and Anders Nielsen. "Accounting for correlated observations in an age-based state-space stock assessment model." </a:t>
            </a:r>
            <a:r>
              <a:rPr lang="en-US" sz="1400" i="1" dirty="0"/>
              <a:t>ICES Journal of Marine Science</a:t>
            </a:r>
            <a:r>
              <a:rPr lang="en-US" sz="1400" dirty="0"/>
              <a:t> 73.7 (2016): 1788-1797</a:t>
            </a:r>
            <a:r>
              <a:rPr lang="en-US" sz="1400" dirty="0" smtClean="0"/>
              <a:t>.</a:t>
            </a:r>
          </a:p>
          <a:p>
            <a:pPr marL="457200" lvl="1" indent="0">
              <a:buNone/>
            </a:pPr>
            <a:r>
              <a:rPr lang="en-US" sz="1400" dirty="0" smtClean="0"/>
              <a:t>Stock</a:t>
            </a:r>
            <a:r>
              <a:rPr lang="en-US" sz="1400" dirty="0"/>
              <a:t>, Brian C., and Timothy J. Miller. "The Woods Hole Assessment Model (WHAM): A general state-space assessment framework that incorporates time-and age-varying processes via random effects and links to environmental covariates." Fisheries Research 240 (2021): 105967.</a:t>
            </a:r>
          </a:p>
          <a:p>
            <a:pPr marL="457200" lvl="1" indent="0">
              <a:buNone/>
            </a:pPr>
            <a:r>
              <a:rPr lang="en-US" sz="1400" dirty="0"/>
              <a:t>Rudd, Merrill B., and James T. Thorson. "Accounting for variable recruitment and fishing mortality in length-based stock assessments for data-limited fisheries." </a:t>
            </a:r>
            <a:r>
              <a:rPr lang="en-US" sz="1400" i="1" dirty="0"/>
              <a:t>Canadian Journal of Fisheries and Aquatic Sciences</a:t>
            </a:r>
            <a:r>
              <a:rPr lang="en-US" sz="1400" dirty="0"/>
              <a:t> ja (2017).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83832-5F8D-49D1-9F33-2F888FC7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65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AC2B-63D1-41CF-8A4D-FE776415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71" y="413194"/>
            <a:ext cx="7886700" cy="1325563"/>
          </a:xfrm>
        </p:spPr>
        <p:txBody>
          <a:bodyPr/>
          <a:lstStyle/>
          <a:p>
            <a:r>
              <a:rPr lang="en-US" dirty="0"/>
              <a:t>TMB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C061-4F0C-4A09-A281-9CEDAFCA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3" y="1203158"/>
            <a:ext cx="8527982" cy="5654841"/>
          </a:xfrm>
        </p:spPr>
        <p:txBody>
          <a:bodyPr>
            <a:normAutofit/>
          </a:bodyPr>
          <a:lstStyle/>
          <a:p>
            <a:r>
              <a:rPr lang="en-US" sz="2000" u="sng" dirty="0"/>
              <a:t>Animal movement</a:t>
            </a:r>
          </a:p>
          <a:p>
            <a:pPr marL="457200" lvl="1" indent="0">
              <a:buNone/>
            </a:pPr>
            <a:r>
              <a:rPr lang="en-US" sz="1800" dirty="0" err="1"/>
              <a:t>Albertsen</a:t>
            </a:r>
            <a:r>
              <a:rPr lang="en-US" sz="1800" dirty="0"/>
              <a:t>, </a:t>
            </a:r>
            <a:r>
              <a:rPr lang="en-US" sz="1800" dirty="0" err="1"/>
              <a:t>Christoffer</a:t>
            </a:r>
            <a:r>
              <a:rPr lang="en-US" sz="1800" dirty="0"/>
              <a:t> </a:t>
            </a:r>
            <a:r>
              <a:rPr lang="en-US" sz="1800" dirty="0" err="1"/>
              <a:t>Moesgaard</a:t>
            </a:r>
            <a:r>
              <a:rPr lang="en-US" sz="1800" dirty="0"/>
              <a:t>, et al. "Fast fitting of non‐Gaussian state‐space models to animal movement data via Template Model Builder." </a:t>
            </a:r>
            <a:r>
              <a:rPr lang="en-US" sz="1800" i="1" dirty="0"/>
              <a:t>Ecology</a:t>
            </a:r>
            <a:r>
              <a:rPr lang="en-US" sz="1800" dirty="0"/>
              <a:t> 96.10 (2015): 2598-2604.</a:t>
            </a:r>
          </a:p>
          <a:p>
            <a:r>
              <a:rPr lang="en-US" sz="2000" u="sng" dirty="0"/>
              <a:t>Fisheries CPUE standardization</a:t>
            </a:r>
          </a:p>
          <a:p>
            <a:pPr marL="457200" lvl="1" indent="0">
              <a:buNone/>
            </a:pPr>
            <a:r>
              <a:rPr lang="en-US" sz="1800" dirty="0" err="1"/>
              <a:t>Monnahan</a:t>
            </a:r>
            <a:r>
              <a:rPr lang="en-US" sz="1800" dirty="0"/>
              <a:t>, C.C., and I. J. Stewart. "The effect of hook spacing on longline catch rates: Implications for catch rate standardization." </a:t>
            </a:r>
            <a:r>
              <a:rPr lang="en-US" sz="1800" i="1" dirty="0"/>
              <a:t>Fisheries Research</a:t>
            </a:r>
            <a:r>
              <a:rPr lang="en-US" sz="1800" dirty="0"/>
              <a:t> 198 (2018): 150-158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r>
              <a:rPr lang="en-US" sz="1800" dirty="0" err="1"/>
              <a:t>Cavieres</a:t>
            </a:r>
            <a:r>
              <a:rPr lang="en-US" sz="1800" dirty="0"/>
              <a:t>, Joaquin, Cole C. Monnahan, and Aki </a:t>
            </a:r>
            <a:r>
              <a:rPr lang="en-US" sz="1800" dirty="0" err="1"/>
              <a:t>Vehtari</a:t>
            </a:r>
            <a:r>
              <a:rPr lang="en-US" sz="1800" dirty="0"/>
              <a:t>. "Accounting for spatial dependence improves relative abundance estimates in a benthic marine species structured as a </a:t>
            </a:r>
            <a:r>
              <a:rPr lang="en-US" sz="1800" dirty="0" err="1"/>
              <a:t>metapopulation</a:t>
            </a:r>
            <a:r>
              <a:rPr lang="en-US" sz="1800" dirty="0"/>
              <a:t>." Fisheries Research 240 (2021): 105960.</a:t>
            </a:r>
          </a:p>
          <a:p>
            <a:r>
              <a:rPr lang="en-US" sz="2000" u="sng" dirty="0"/>
              <a:t>Evolution of fly wings</a:t>
            </a:r>
          </a:p>
          <a:p>
            <a:pPr marL="457200" lvl="1" indent="0">
              <a:buNone/>
            </a:pPr>
            <a:r>
              <a:rPr lang="en-US" sz="1800" dirty="0"/>
              <a:t>Houle, David, et al. "Mutation predicts 40 million years of fly wing evolution." </a:t>
            </a:r>
            <a:r>
              <a:rPr lang="en-US" sz="1800" i="1" dirty="0"/>
              <a:t>Nature</a:t>
            </a:r>
            <a:r>
              <a:rPr lang="en-US" sz="1800" dirty="0"/>
              <a:t> 548.7668 (2017): 447.</a:t>
            </a:r>
          </a:p>
          <a:p>
            <a:pPr marL="231775" lvl="1" indent="0">
              <a:buNone/>
            </a:pPr>
            <a:endParaRPr lang="en-US" sz="2000" dirty="0"/>
          </a:p>
          <a:p>
            <a:pPr marL="231775" lvl="1" indent="0">
              <a:buNone/>
            </a:pPr>
            <a:r>
              <a:rPr lang="en-US" sz="2000" dirty="0"/>
              <a:t>See more at: </a:t>
            </a:r>
            <a:r>
              <a:rPr lang="en-US" sz="2000" dirty="0">
                <a:hlinkClick r:id="rId2"/>
              </a:rPr>
              <a:t>google scholar citations</a:t>
            </a: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88643-CA2F-4D79-BC6E-A882A017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0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122A-E5D5-40DB-9C80-BBCB3BBD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TMB Workflow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9D8F-0982-4A94-B47A-F2885710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Postulate a statistical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Write a C++ template file to calculate the negative log-likelihood given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Compile the model and link to it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Declare which parameters are “random”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Fit model using R minimizer and the </a:t>
            </a:r>
            <a:r>
              <a:rPr lang="en-US" sz="2800" i="1" dirty="0"/>
              <a:t>objective</a:t>
            </a:r>
            <a:r>
              <a:rPr lang="en-US" sz="2800" dirty="0"/>
              <a:t> and </a:t>
            </a:r>
            <a:r>
              <a:rPr lang="en-US" sz="2800" i="1" dirty="0"/>
              <a:t>gradient</a:t>
            </a:r>
            <a:r>
              <a:rPr lang="en-US" sz="2800" dirty="0"/>
              <a:t> functions returned by TMB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Make inference from the maximum likelihood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B846A-2D9A-45BD-94E4-96871934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61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B90D-AA81-4638-8F89-08E6B556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0FE1-A863-42A9-BBF2-B9155A37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models contain random effects</a:t>
            </a:r>
          </a:p>
          <a:p>
            <a:r>
              <a:rPr lang="en-US" dirty="0"/>
              <a:t>Occur widely and naturally in ecology</a:t>
            </a:r>
          </a:p>
          <a:p>
            <a:r>
              <a:rPr lang="en-US" dirty="0"/>
              <a:t>A useful way to model our data</a:t>
            </a:r>
          </a:p>
          <a:p>
            <a:r>
              <a:rPr lang="en-US" dirty="0"/>
              <a:t>Requires integration of random effects</a:t>
            </a:r>
          </a:p>
          <a:p>
            <a:r>
              <a:rPr lang="en-US" dirty="0"/>
              <a:t>TMB is integrated with R, but requires writing some C++ code</a:t>
            </a:r>
          </a:p>
          <a:p>
            <a:r>
              <a:rPr lang="en-US" dirty="0"/>
              <a:t>TMB can fit almost all statistical </a:t>
            </a:r>
            <a:r>
              <a:rPr lang="en-US" dirty="0" smtClean="0"/>
              <a:t>models, it is </a:t>
            </a:r>
            <a:r>
              <a:rPr lang="en-US" b="1" dirty="0" smtClean="0"/>
              <a:t>very</a:t>
            </a:r>
            <a:r>
              <a:rPr lang="en-US" dirty="0" smtClean="0"/>
              <a:t> powerful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697E-4540-4CA4-8BDE-7D7522A7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93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A245-7FE3-43B6-8D2B-011AF59C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D7C3-2049-49B5-A014-6CA31749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FDA1-07EC-40B8-B2D3-D4111EDC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6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Cole </a:t>
            </a:r>
            <a:r>
              <a:rPr lang="en-US" dirty="0" err="1"/>
              <a:t>Monnahan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err="1"/>
              <a:t>Formación</a:t>
            </a:r>
            <a:r>
              <a:rPr lang="en-US" sz="2400" u="sng" dirty="0"/>
              <a:t> </a:t>
            </a:r>
            <a:r>
              <a:rPr lang="en-US" sz="2400" u="sng" dirty="0" err="1"/>
              <a:t>Académica</a:t>
            </a:r>
            <a:endParaRPr lang="en-US" sz="2400" u="sng" dirty="0"/>
          </a:p>
          <a:p>
            <a:pPr>
              <a:buNone/>
            </a:pPr>
            <a:r>
              <a:rPr lang="en-US" sz="2400" dirty="0"/>
              <a:t>University of Washington, M.S.&amp; PhD</a:t>
            </a:r>
          </a:p>
          <a:p>
            <a:pPr>
              <a:buNone/>
            </a:pPr>
            <a:r>
              <a:rPr lang="en-US" sz="2400" dirty="0"/>
              <a:t>Quantitative Ecology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Actividades</a:t>
            </a:r>
            <a:r>
              <a:rPr lang="en-US" sz="2400" u="sng" dirty="0"/>
              <a:t> </a:t>
            </a:r>
            <a:r>
              <a:rPr lang="en-US" sz="2400" u="sng" dirty="0" err="1"/>
              <a:t>Laborales</a:t>
            </a:r>
            <a:endParaRPr lang="en-US" sz="2400" u="sng" dirty="0"/>
          </a:p>
          <a:p>
            <a:pPr>
              <a:buNone/>
            </a:pPr>
            <a:r>
              <a:rPr lang="en-US" sz="2400" dirty="0"/>
              <a:t>Post-doc con Billy Ernst (</a:t>
            </a:r>
            <a:r>
              <a:rPr lang="en-US" sz="2400" dirty="0" err="1"/>
              <a:t>UdeC</a:t>
            </a:r>
            <a:r>
              <a:rPr lang="en-US" sz="2400" dirty="0"/>
              <a:t> &amp; UW)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Conexión</a:t>
            </a:r>
            <a:r>
              <a:rPr lang="en-US" sz="2400" u="sng" dirty="0"/>
              <a:t> con Chile</a:t>
            </a:r>
          </a:p>
          <a:p>
            <a:pPr>
              <a:buNone/>
            </a:pPr>
            <a:r>
              <a:rPr lang="es-ES" sz="2400" dirty="0" err="1"/>
              <a:t>Quer</a:t>
            </a:r>
            <a:r>
              <a:rPr lang="en-US" sz="2400" dirty="0"/>
              <a:t>í</a:t>
            </a:r>
            <a:r>
              <a:rPr lang="es-ES" sz="2400" dirty="0"/>
              <a:t>a vivir en América Latina y aprender español.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0424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AC74-AA10-44E5-9AE2-55CBF2BF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blue whale recovery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46DCB-CB1E-4B0A-9700-81BD751E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1150932"/>
            <a:ext cx="7696200" cy="3451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887027-52CB-4375-A600-4F711E49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981402"/>
            <a:ext cx="3910012" cy="257574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AE8C30-3901-4FCB-AA7A-EC3D93DB7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3774" y="4719201"/>
            <a:ext cx="4572000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B640-BE73-42A6-924C-2E2187BD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fisheries stock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FE82-5ACC-4BD4-AFCB-11570EF4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Hamiltonian Monte Carlo MCMC for ADMB assessments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B31E6-9782-484F-B455-184B81BA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400"/>
            <a:ext cx="7162800" cy="33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6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77" y="161099"/>
            <a:ext cx="8229600" cy="1139825"/>
          </a:xfrm>
        </p:spPr>
        <p:txBody>
          <a:bodyPr>
            <a:normAutofit/>
          </a:bodyPr>
          <a:lstStyle/>
          <a:p>
            <a:r>
              <a:rPr lang="en-US" dirty="0"/>
              <a:t>Postdoc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05" y="2069405"/>
            <a:ext cx="3564585" cy="1850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858000" y="4202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Crédito</a:t>
            </a:r>
            <a:r>
              <a:rPr lang="en-US" dirty="0"/>
              <a:t>: Luis </a:t>
            </a:r>
            <a:r>
              <a:rPr lang="en-US" dirty="0" err="1"/>
              <a:t>Bertea</a:t>
            </a:r>
            <a:endParaRPr lang="en-US" dirty="0"/>
          </a:p>
        </p:txBody>
      </p:sp>
      <p:pic>
        <p:nvPicPr>
          <p:cNvPr id="24" name="Picture 23" descr="Avistamiento-ballenas_Luis-Bertea-1024x56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69405"/>
            <a:ext cx="3954710" cy="2193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324" y="901862"/>
            <a:ext cx="5356371" cy="1107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77" y="4603675"/>
            <a:ext cx="8325596" cy="174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5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position at NOAA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71" y="1604946"/>
            <a:ext cx="3963041" cy="4451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5741" y="937636"/>
            <a:ext cx="363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Gulf of Alaska walleye pollock stock assessment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04946"/>
            <a:ext cx="37203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Fisheries stock assessments in Alaska, 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Spatial models (VAST)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State-space stock assessments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Development of next-generation stock assessment software (FIMS)</a:t>
            </a:r>
            <a:endParaRPr lang="en-US" sz="2400" dirty="0"/>
          </a:p>
        </p:txBody>
      </p:sp>
      <p:pic>
        <p:nvPicPr>
          <p:cNvPr id="7" name="Picture 6" descr="Y:\_Current\GOApollock data\Pollock images\Pollo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788" y="3944471"/>
            <a:ext cx="2252871" cy="8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22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Noble Hendrix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u="sng" dirty="0" err="1"/>
              <a:t>Formación</a:t>
            </a:r>
            <a:r>
              <a:rPr lang="en-US" sz="2400" u="sng" dirty="0"/>
              <a:t> </a:t>
            </a:r>
            <a:r>
              <a:rPr lang="en-US" sz="2400" u="sng" dirty="0" err="1"/>
              <a:t>Académica</a:t>
            </a:r>
            <a:endParaRPr lang="en-US" sz="2400" u="sng" dirty="0"/>
          </a:p>
          <a:p>
            <a:pPr>
              <a:buNone/>
            </a:pPr>
            <a:r>
              <a:rPr lang="en-US" sz="2400" dirty="0"/>
              <a:t>Duke University, MS Zoology</a:t>
            </a:r>
          </a:p>
          <a:p>
            <a:pPr>
              <a:buNone/>
            </a:pPr>
            <a:r>
              <a:rPr lang="en-US" sz="2400" dirty="0"/>
              <a:t>University of Washington, PhD Fisheries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Actividades</a:t>
            </a:r>
            <a:r>
              <a:rPr lang="en-US" sz="2400" u="sng" dirty="0"/>
              <a:t> </a:t>
            </a:r>
            <a:r>
              <a:rPr lang="en-US" sz="2400" u="sng" dirty="0" err="1"/>
              <a:t>Laborales</a:t>
            </a:r>
            <a:endParaRPr lang="en-US" sz="2400" u="sng" dirty="0"/>
          </a:p>
          <a:p>
            <a:pPr>
              <a:buNone/>
            </a:pPr>
            <a:r>
              <a:rPr lang="en-US" sz="2400" dirty="0" err="1"/>
              <a:t>Consultor</a:t>
            </a:r>
            <a:r>
              <a:rPr lang="en-US" sz="2400" dirty="0"/>
              <a:t> – QEDA Consulting, LLC</a:t>
            </a:r>
          </a:p>
          <a:p>
            <a:pPr>
              <a:buNone/>
            </a:pPr>
            <a:r>
              <a:rPr lang="en-US" sz="2400" dirty="0"/>
              <a:t>University of Washington – </a:t>
            </a:r>
            <a:r>
              <a:rPr lang="en-US" sz="2400" dirty="0" err="1"/>
              <a:t>facultad</a:t>
            </a:r>
            <a:r>
              <a:rPr lang="en-US" sz="2400" dirty="0"/>
              <a:t> </a:t>
            </a:r>
            <a:r>
              <a:rPr lang="en-US" sz="2400" dirty="0" err="1"/>
              <a:t>afiliada</a:t>
            </a:r>
            <a:r>
              <a:rPr lang="en-US" sz="2400" dirty="0"/>
              <a:t>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Conexión</a:t>
            </a:r>
            <a:r>
              <a:rPr lang="en-US" sz="2400" u="sng" dirty="0"/>
              <a:t> con Chile</a:t>
            </a:r>
          </a:p>
          <a:p>
            <a:pPr>
              <a:buNone/>
            </a:pPr>
            <a:r>
              <a:rPr lang="en-US" sz="2400" dirty="0"/>
              <a:t>Billy Ernst, UDEC </a:t>
            </a:r>
            <a:r>
              <a:rPr lang="en-US" sz="2400" dirty="0" err="1"/>
              <a:t>tuvimos</a:t>
            </a:r>
            <a:r>
              <a:rPr lang="en-US" sz="2400" dirty="0"/>
              <a:t> el </a:t>
            </a:r>
            <a:r>
              <a:rPr lang="en-US" sz="2400" dirty="0" err="1"/>
              <a:t>mismo</a:t>
            </a:r>
            <a:r>
              <a:rPr lang="en-US" sz="2400" dirty="0"/>
              <a:t> </a:t>
            </a:r>
            <a:r>
              <a:rPr lang="en-US" sz="2400" dirty="0" err="1"/>
              <a:t>profesor</a:t>
            </a:r>
            <a:r>
              <a:rPr lang="en-US" sz="2400" dirty="0"/>
              <a:t>, </a:t>
            </a:r>
          </a:p>
          <a:p>
            <a:pPr>
              <a:buNone/>
            </a:pPr>
            <a:r>
              <a:rPr lang="en-US" sz="2400" dirty="0"/>
              <a:t>Ray </a:t>
            </a:r>
            <a:r>
              <a:rPr lang="en-US" sz="2400" dirty="0" err="1"/>
              <a:t>HIlborn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7744" y="4038600"/>
            <a:ext cx="1524000" cy="174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61544" y="57912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 Hilborn</a:t>
            </a:r>
          </a:p>
        </p:txBody>
      </p:sp>
    </p:spTree>
    <p:extLst>
      <p:ext uri="{BB962C8B-B14F-4D97-AF65-F5344CB8AC3E}">
        <p14:creationId xmlns:p14="http://schemas.microsoft.com/office/powerpoint/2010/main" val="21074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944"/>
            <a:ext cx="8229600" cy="1143000"/>
          </a:xfrm>
        </p:spPr>
        <p:txBody>
          <a:bodyPr/>
          <a:lstStyle/>
          <a:p>
            <a:r>
              <a:rPr lang="en-US" dirty="0"/>
              <a:t>Florida Everglades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171700"/>
            <a:ext cx="2667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2209" y="3265211"/>
            <a:ext cx="1981200" cy="271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495799"/>
            <a:ext cx="2667000" cy="202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914400"/>
            <a:ext cx="2209800" cy="222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1600200" y="1828800"/>
            <a:ext cx="457200" cy="411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1828800"/>
            <a:ext cx="2463209" cy="1436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1884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1318</Words>
  <Application>Microsoft Office PowerPoint</Application>
  <PresentationFormat>On-screen Show (4:3)</PresentationFormat>
  <Paragraphs>198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ＭＳ Ｐゴシック</vt:lpstr>
      <vt:lpstr>Arial</vt:lpstr>
      <vt:lpstr>Calibri</vt:lpstr>
      <vt:lpstr>Calibri Light</vt:lpstr>
      <vt:lpstr>Garamond</vt:lpstr>
      <vt:lpstr>Wingdings</vt:lpstr>
      <vt:lpstr>BlueEdge</vt:lpstr>
      <vt:lpstr>Office Theme</vt:lpstr>
      <vt:lpstr>Course introduction 10 January 2022</vt:lpstr>
      <vt:lpstr>Language approach</vt:lpstr>
      <vt:lpstr>Dr. Cole Monnahan</vt:lpstr>
      <vt:lpstr>California blue whale recovery</vt:lpstr>
      <vt:lpstr>Bayesian fisheries stock assessments</vt:lpstr>
      <vt:lpstr>Postdoc:</vt:lpstr>
      <vt:lpstr>Current position at NOAA</vt:lpstr>
      <vt:lpstr>Dr. Noble Hendrix</vt:lpstr>
      <vt:lpstr>Florida Everglades</vt:lpstr>
      <vt:lpstr>Salmón en la Bahia de San Francisco y San Joaquin Delta, California</vt:lpstr>
      <vt:lpstr>Hipótesis de los factores que afectan las poblaciones de Chinook salmón</vt:lpstr>
      <vt:lpstr>Ballenas jorobadas en Glacier Bay, Alaska</vt:lpstr>
      <vt:lpstr>Y ahora es su turno…</vt:lpstr>
      <vt:lpstr>Course goals</vt:lpstr>
      <vt:lpstr>Hierarchical model: overview</vt:lpstr>
      <vt:lpstr>Hierarchical models: example</vt:lpstr>
      <vt:lpstr>HM by Royle &amp; Dorazio</vt:lpstr>
      <vt:lpstr>HM: Thorson and Minto</vt:lpstr>
      <vt:lpstr>Fitting hierarchical models</vt:lpstr>
      <vt:lpstr>What is TMB?</vt:lpstr>
      <vt:lpstr>PowerPoint Presentation</vt:lpstr>
      <vt:lpstr>TMB examples</vt:lpstr>
      <vt:lpstr>TMB examples</vt:lpstr>
      <vt:lpstr>TMB Workflow Overview</vt:lpstr>
      <vt:lpstr>Review of key concepts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</cp:lastModifiedBy>
  <cp:revision>38</cp:revision>
  <dcterms:created xsi:type="dcterms:W3CDTF">2015-01-11T16:48:24Z</dcterms:created>
  <dcterms:modified xsi:type="dcterms:W3CDTF">2022-01-05T16:57:59Z</dcterms:modified>
</cp:coreProperties>
</file>