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sldIdLst>
    <p:sldId id="256" r:id="rId3"/>
    <p:sldId id="269" r:id="rId4"/>
    <p:sldId id="270" r:id="rId5"/>
    <p:sldId id="274" r:id="rId6"/>
    <p:sldId id="271" r:id="rId7"/>
    <p:sldId id="272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1/9/22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8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2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64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9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31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1/9/22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31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85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1/9/22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2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1/9/22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5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E8D-9CE0-4F42-A40F-E28604EA7175}" type="datetime1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042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AFB5-4EEC-49BD-AB33-559CD6F558E3}" type="datetime1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6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08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56D-DC17-4607-87F9-EA4937BD48E2}" type="datetime1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635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3DAD-9254-43DE-A1F3-F1D56B1E5B5F}" type="datetime1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58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D45-78A7-46A0-99B7-2046E351D366}" type="datetime1">
              <a:rPr lang="en-US" smtClean="0"/>
              <a:t>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8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C84-6778-466F-95F9-3EEE8E306ABF}" type="datetime1">
              <a:rPr lang="en-US" smtClean="0"/>
              <a:t>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14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AFE-CBEF-41E8-868F-E40C867A5636}" type="datetime1">
              <a:rPr lang="en-US" smtClean="0"/>
              <a:t>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62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E4D-F358-4436-A283-114607D95274}" type="datetime1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64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A82-8A7B-4924-987B-0B7221667B17}" type="datetime1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788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C5EE-1F52-440A-B21D-CF34717184B1}" type="datetime1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620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AC3-3927-460F-BC0A-B8263F635273}" type="datetime1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0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1/9/22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9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1/9/22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8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1/9/22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7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7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7A8D528A-DECC-49A5-98E7-F9D465B88842}" type="datetimeFigureOut">
              <a:rPr lang="en-US" smtClean="0"/>
              <a:t>1/9/22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3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F80-D63E-429F-B326-B00475E1D8E8}" type="datetime1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3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BB0B-C6E0-4A97-8C57-AA2347424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3: GLM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972B846-96CD-41E9-A772-383A29946568}"/>
              </a:ext>
            </a:extLst>
          </p:cNvPr>
          <p:cNvSpPr txBox="1">
            <a:spLocks/>
          </p:cNvSpPr>
          <p:nvPr/>
        </p:nvSpPr>
        <p:spPr bwMode="auto">
          <a:xfrm>
            <a:off x="528917" y="4177553"/>
            <a:ext cx="65532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Fitting hierarchical models with TMB</a:t>
            </a:r>
          </a:p>
          <a:p>
            <a:pPr defTabSz="914400"/>
            <a:r>
              <a:rPr lang="en-US" kern="0" dirty="0"/>
              <a:t>10 -14 January, 2022</a:t>
            </a:r>
          </a:p>
          <a:p>
            <a:pPr defTabSz="914400"/>
            <a:r>
              <a:rPr lang="en-US" kern="0" dirty="0"/>
              <a:t>University of Concepción, Chile</a:t>
            </a:r>
          </a:p>
          <a:p>
            <a:pPr defTabSz="914400"/>
            <a:r>
              <a:rPr lang="en-US" kern="0" dirty="0"/>
              <a:t>Dr. Noble Hendrix &amp; Dr. Cole </a:t>
            </a:r>
            <a:r>
              <a:rPr lang="en-US" kern="0" dirty="0" err="1"/>
              <a:t>Monnahan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96174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DB51-A4AC-E54F-9339-152ABA99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284D-FD56-F34E-B98A-7362DB4E3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179379" cy="4530725"/>
          </a:xfrm>
        </p:spPr>
        <p:txBody>
          <a:bodyPr/>
          <a:lstStyle/>
          <a:p>
            <a:r>
              <a:rPr lang="en-US" dirty="0"/>
              <a:t>Using the “road kills” example from Ch 9 of </a:t>
            </a:r>
            <a:r>
              <a:rPr lang="en-US" dirty="0" err="1"/>
              <a:t>Zuur</a:t>
            </a:r>
            <a:r>
              <a:rPr lang="en-US" dirty="0"/>
              <a:t> et al. (2009)</a:t>
            </a:r>
          </a:p>
          <a:p>
            <a:r>
              <a:rPr lang="en-US" dirty="0"/>
              <a:t>Counts of animals detected on road into a park</a:t>
            </a:r>
          </a:p>
        </p:txBody>
      </p:sp>
      <p:pic>
        <p:nvPicPr>
          <p:cNvPr id="1026" name="Picture 2" descr="Mixed Effects Models and Extensions in Ecology with R (Statistics for  Biology and Health) 2009, Zuur, Alain, Ieno, Elena N., Walker, Neil,  Saveliev, Anatoly A., Smith, Graham M. - Amazon.com">
            <a:extLst>
              <a:ext uri="{FF2B5EF4-FFF2-40B4-BE49-F238E27FC236}">
                <a16:creationId xmlns:a16="http://schemas.microsoft.com/office/drawing/2014/main" id="{ADE3B652-C4F3-F341-92BA-322415628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792" y="1324083"/>
            <a:ext cx="2835165" cy="448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32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49F1-78BB-8F47-95EB-1EA38631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A6252-50CF-3245-93F2-C5CFB8662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066689" cy="4306614"/>
          </a:xfrm>
        </p:spPr>
        <p:txBody>
          <a:bodyPr/>
          <a:lstStyle/>
          <a:p>
            <a:r>
              <a:rPr lang="en-US" sz="2800" dirty="0"/>
              <a:t>What are some appropriate statistical distributions for counts?</a:t>
            </a:r>
          </a:p>
          <a:p>
            <a:pPr lvl="1"/>
            <a:r>
              <a:rPr lang="en-US" sz="2400" dirty="0"/>
              <a:t>Positive</a:t>
            </a:r>
          </a:p>
          <a:p>
            <a:pPr lvl="1"/>
            <a:r>
              <a:rPr lang="en-US" sz="2400" dirty="0"/>
              <a:t>Integers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729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49F1-78BB-8F47-95EB-1EA38631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A6252-50CF-3245-93F2-C5CFB8662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066689" cy="4306614"/>
          </a:xfrm>
        </p:spPr>
        <p:txBody>
          <a:bodyPr/>
          <a:lstStyle/>
          <a:p>
            <a:r>
              <a:rPr lang="en-US" sz="2800" dirty="0"/>
              <a:t>What are some appropriate statistical distributions for counts?</a:t>
            </a:r>
          </a:p>
          <a:p>
            <a:pPr lvl="1"/>
            <a:r>
              <a:rPr lang="en-US" sz="2400" dirty="0"/>
              <a:t>Positive</a:t>
            </a:r>
          </a:p>
          <a:p>
            <a:pPr lvl="1"/>
            <a:r>
              <a:rPr lang="en-US" sz="2400" dirty="0"/>
              <a:t>Integers</a:t>
            </a:r>
          </a:p>
          <a:p>
            <a:r>
              <a:rPr lang="en-US" sz="2800" dirty="0"/>
              <a:t>Some possibilities are:</a:t>
            </a:r>
          </a:p>
          <a:p>
            <a:pPr lvl="1"/>
            <a:r>
              <a:rPr lang="en-US" sz="2000" dirty="0"/>
              <a:t>Binomial</a:t>
            </a:r>
          </a:p>
          <a:p>
            <a:pPr lvl="1"/>
            <a:r>
              <a:rPr lang="en-US" sz="2000" dirty="0"/>
              <a:t>Poisson</a:t>
            </a:r>
          </a:p>
          <a:p>
            <a:pPr lvl="1"/>
            <a:r>
              <a:rPr lang="en-US" sz="2000" dirty="0"/>
              <a:t>Negative Binomial</a:t>
            </a:r>
          </a:p>
        </p:txBody>
      </p:sp>
    </p:spTree>
    <p:extLst>
      <p:ext uri="{BB962C8B-B14F-4D97-AF65-F5344CB8AC3E}">
        <p14:creationId xmlns:p14="http://schemas.microsoft.com/office/powerpoint/2010/main" val="10763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D023-7C4A-204F-B6E5-5E96189E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Poisson and Negative Binomial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E8810-92CC-2A42-8173-FE21B93DB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Poisson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Implemented in TMB as </a:t>
            </a:r>
            <a:r>
              <a:rPr lang="en-US" dirty="0" err="1"/>
              <a:t>dpois</a:t>
            </a:r>
            <a:r>
              <a:rPr lang="en-US" dirty="0"/>
              <a:t>(y, </a:t>
            </a:r>
            <a:r>
              <a:rPr lang="en-US" dirty="0">
                <a:latin typeface="Symbol" pitchFamily="2" charset="2"/>
              </a:rPr>
              <a:t>l</a:t>
            </a:r>
            <a:r>
              <a:rPr lang="en-US" dirty="0"/>
              <a:t>, log?)</a:t>
            </a:r>
          </a:p>
          <a:p>
            <a:pPr lvl="1"/>
            <a:endParaRPr lang="en-US" dirty="0"/>
          </a:p>
          <a:p>
            <a:r>
              <a:rPr lang="en-US" dirty="0"/>
              <a:t>Negative Binomial</a:t>
            </a:r>
          </a:p>
          <a:p>
            <a:pPr lvl="1"/>
            <a:r>
              <a:rPr lang="es-ES_tradnl" dirty="0">
                <a:latin typeface="Times New Roman"/>
                <a:cs typeface="Times New Roman"/>
              </a:rPr>
              <a:t>E(</a:t>
            </a:r>
            <a:r>
              <a:rPr lang="es-ES_tradnl" i="1" dirty="0">
                <a:latin typeface="Times New Roman"/>
                <a:cs typeface="Times New Roman"/>
              </a:rPr>
              <a:t>X</a:t>
            </a:r>
            <a:r>
              <a:rPr lang="es-ES_tradnl" dirty="0">
                <a:latin typeface="Times New Roman"/>
                <a:cs typeface="Times New Roman"/>
              </a:rPr>
              <a:t>) = </a:t>
            </a:r>
            <a:r>
              <a:rPr lang="es-ES_tradnl" dirty="0">
                <a:latin typeface="Symbol" pitchFamily="2" charset="2"/>
                <a:cs typeface="Times New Roman"/>
              </a:rPr>
              <a:t>l</a:t>
            </a:r>
            <a:r>
              <a:rPr lang="es-ES_tradnl" i="1" dirty="0">
                <a:latin typeface="Times New Roman"/>
                <a:cs typeface="Times New Roman"/>
              </a:rPr>
              <a:t>		</a:t>
            </a:r>
            <a:r>
              <a:rPr lang="es-ES_tradnl" dirty="0">
                <a:latin typeface="Times New Roman"/>
                <a:cs typeface="Times New Roman"/>
              </a:rPr>
              <a:t>Var(</a:t>
            </a:r>
            <a:r>
              <a:rPr lang="es-ES_tradnl" i="1" dirty="0">
                <a:latin typeface="Times New Roman"/>
                <a:cs typeface="Times New Roman"/>
              </a:rPr>
              <a:t>X</a:t>
            </a:r>
            <a:r>
              <a:rPr lang="es-ES_tradnl" dirty="0">
                <a:latin typeface="Times New Roman"/>
                <a:cs typeface="Times New Roman"/>
              </a:rPr>
              <a:t>) = </a:t>
            </a:r>
            <a:r>
              <a:rPr lang="es-ES_tradnl" dirty="0">
                <a:latin typeface="Symbol" pitchFamily="2" charset="2"/>
                <a:cs typeface="Times New Roman"/>
              </a:rPr>
              <a:t>l + l</a:t>
            </a:r>
            <a:r>
              <a:rPr lang="es-ES_tradnl" baseline="30000" dirty="0">
                <a:latin typeface="Symbol" pitchFamily="2" charset="2"/>
                <a:cs typeface="Times New Roman"/>
              </a:rPr>
              <a:t>2</a:t>
            </a:r>
            <a:r>
              <a:rPr lang="es-ES_tradnl" i="1" dirty="0">
                <a:latin typeface="Times New Roman"/>
                <a:cs typeface="Times New Roman"/>
              </a:rPr>
              <a:t>/r</a:t>
            </a:r>
            <a:endParaRPr lang="en-US" dirty="0"/>
          </a:p>
          <a:p>
            <a:pPr lvl="1"/>
            <a:r>
              <a:rPr lang="en-US" dirty="0"/>
              <a:t>Implemented in TMB as dnbinom2 (y, </a:t>
            </a:r>
            <a:r>
              <a:rPr lang="en-US" dirty="0">
                <a:latin typeface="Symbol" pitchFamily="2" charset="2"/>
              </a:rPr>
              <a:t>l</a:t>
            </a:r>
            <a:r>
              <a:rPr lang="en-US" dirty="0"/>
              <a:t>, var, log?)</a:t>
            </a:r>
          </a:p>
          <a:p>
            <a:r>
              <a:rPr lang="en-US" dirty="0"/>
              <a:t> If r &gt;&gt; 0 then they are equal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121C99C6-AFD6-754D-9210-24CC94C380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431546"/>
              </p:ext>
            </p:extLst>
          </p:nvPr>
        </p:nvGraphicFramePr>
        <p:xfrm>
          <a:off x="1240220" y="2179626"/>
          <a:ext cx="3814466" cy="455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3" imgW="1701800" imgH="203200" progId="Equation.3">
                  <p:embed/>
                </p:oleObj>
              </mc:Choice>
              <mc:Fallback>
                <p:oleObj name="Equation" r:id="rId3" imgW="1701800" imgH="203200" progId="Equation.3">
                  <p:embed/>
                  <p:pic>
                    <p:nvPicPr>
                      <p:cNvPr id="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220" y="2179626"/>
                        <a:ext cx="3814466" cy="4554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63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4286-79B6-244E-A9E2-7FAEB8F1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evaluate whether the Poisson is an appropriate model in 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0CB0D-3C3F-DA48-964E-D7FBF5027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fitting </a:t>
            </a:r>
            <a:r>
              <a:rPr lang="en-US" dirty="0" err="1"/>
              <a:t>glm</a:t>
            </a:r>
            <a:r>
              <a:rPr lang="en-US" dirty="0"/>
              <a:t>, obtain an estimate of</a:t>
            </a:r>
          </a:p>
          <a:p>
            <a:pPr lvl="1"/>
            <a:r>
              <a:rPr lang="en-US" dirty="0"/>
              <a:t> residual deviance = 2*(</a:t>
            </a:r>
            <a:r>
              <a:rPr lang="en-US" dirty="0" err="1"/>
              <a:t>logL</a:t>
            </a:r>
            <a:r>
              <a:rPr lang="en-US" dirty="0"/>
              <a:t>(Saturated Model) – </a:t>
            </a:r>
            <a:r>
              <a:rPr lang="en-US" dirty="0" err="1"/>
              <a:t>LogL</a:t>
            </a:r>
            <a:r>
              <a:rPr lang="en-US" dirty="0"/>
              <a:t>(Proposed Model)) and </a:t>
            </a:r>
          </a:p>
          <a:p>
            <a:pPr lvl="1"/>
            <a:r>
              <a:rPr lang="en-US" dirty="0"/>
              <a:t>residual df = df(Saturated) – df(Proposed) </a:t>
            </a:r>
          </a:p>
          <a:p>
            <a:r>
              <a:rPr lang="en-US" dirty="0"/>
              <a:t>Rule of thumb:</a:t>
            </a:r>
          </a:p>
          <a:p>
            <a:pPr lvl="1"/>
            <a:r>
              <a:rPr lang="en-US" dirty="0"/>
              <a:t>If residual deviance </a:t>
            </a:r>
            <a:r>
              <a:rPr lang="en-US" u="sng" dirty="0"/>
              <a:t>&lt;</a:t>
            </a:r>
            <a:r>
              <a:rPr lang="en-US" dirty="0"/>
              <a:t> residual degrees of freedom, then Poisson is appropriate</a:t>
            </a:r>
          </a:p>
          <a:p>
            <a:pPr lvl="1"/>
            <a:r>
              <a:rPr lang="en-US" dirty="0"/>
              <a:t>If residual deviance &gt; residual degrees of freedom, overdispersion present and negative binomial should be used</a:t>
            </a:r>
          </a:p>
        </p:txBody>
      </p:sp>
    </p:spTree>
    <p:extLst>
      <p:ext uri="{BB962C8B-B14F-4D97-AF65-F5344CB8AC3E}">
        <p14:creationId xmlns:p14="http://schemas.microsoft.com/office/powerpoint/2010/main" val="298872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885B-4A88-CB42-A688-2A8395C0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matrix multiplication in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02AB6-F3DF-2A45-85C8-F39C610A9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30725"/>
          </a:xfrm>
        </p:spPr>
        <p:txBody>
          <a:bodyPr/>
          <a:lstStyle/>
          <a:p>
            <a:r>
              <a:rPr lang="en-US" dirty="0"/>
              <a:t>Want to fit a model with many covariates for observations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for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1,…, N</a:t>
            </a:r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ea typeface="Cambria Math" panose="02040503050406030204" pitchFamily="18" charset="0"/>
              </a:rPr>
              <a:t>Make predictions for each observation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pred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US" dirty="0">
              <a:ea typeface="Cambria Math" panose="02040503050406030204" pitchFamily="18" charset="0"/>
            </a:endParaRPr>
          </a:p>
          <a:p>
            <a:r>
              <a:rPr lang="en-US" dirty="0"/>
              <a:t>Approach #1: add covariates sequentially</a:t>
            </a:r>
          </a:p>
          <a:p>
            <a:pPr lvl="1"/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pred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dirty="0">
                <a:latin typeface="Symbol" pitchFamily="2" charset="2"/>
              </a:rPr>
              <a:t>b</a:t>
            </a:r>
            <a:r>
              <a:rPr lang="en-US" baseline="-25000" dirty="0"/>
              <a:t>0</a:t>
            </a:r>
            <a:r>
              <a:rPr lang="en-US" dirty="0"/>
              <a:t> + </a:t>
            </a:r>
            <a:r>
              <a:rPr lang="en-US" dirty="0">
                <a:latin typeface="Symbol" pitchFamily="2" charset="2"/>
              </a:rPr>
              <a:t>b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1,i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/>
              <a:t>+… </a:t>
            </a:r>
            <a:r>
              <a:rPr lang="en-US" dirty="0">
                <a:latin typeface="Symbol" pitchFamily="2" charset="2"/>
              </a:rPr>
              <a:t>b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dirty="0"/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k,i</a:t>
            </a:r>
            <a:r>
              <a:rPr lang="en-US" dirty="0"/>
              <a:t> + … </a:t>
            </a:r>
            <a:r>
              <a:rPr lang="en-US" dirty="0" err="1">
                <a:latin typeface="Symbol" pitchFamily="2" charset="2"/>
              </a:rPr>
              <a:t>b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dirty="0"/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K,i</a:t>
            </a:r>
            <a:endParaRPr lang="en-US" baseline="-25000" dirty="0"/>
          </a:p>
          <a:p>
            <a:r>
              <a:rPr lang="en-US" dirty="0"/>
              <a:t>Approach #2: use matrix multiplication</a:t>
            </a:r>
          </a:p>
          <a:p>
            <a:pPr lvl="1"/>
            <a:r>
              <a:rPr lang="en-US" b="1" dirty="0" err="1"/>
              <a:t>X</a:t>
            </a:r>
            <a:r>
              <a:rPr lang="en-US" dirty="0" err="1"/>
              <a:t>’</a:t>
            </a:r>
            <a:r>
              <a:rPr lang="en-US" b="1" dirty="0" err="1">
                <a:latin typeface="Symbol" pitchFamily="2" charset="2"/>
              </a:rPr>
              <a:t>b</a:t>
            </a:r>
            <a:endParaRPr lang="en-US" b="1" dirty="0">
              <a:latin typeface="Symbol" pitchFamily="2" charset="2"/>
            </a:endParaRPr>
          </a:p>
          <a:p>
            <a:pPr lvl="1"/>
            <a:r>
              <a:rPr lang="en-US" b="1" dirty="0"/>
              <a:t>X </a:t>
            </a:r>
            <a:r>
              <a:rPr lang="en-US" dirty="0"/>
              <a:t>= </a:t>
            </a:r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 x (K + 1)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matrix – 1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column </a:t>
            </a:r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 x 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vector of 1’s (intercept term)</a:t>
            </a:r>
          </a:p>
          <a:p>
            <a:pPr lvl="1"/>
            <a:r>
              <a:rPr lang="en-US" b="1" dirty="0">
                <a:latin typeface="Symbol" pitchFamily="2" charset="2"/>
              </a:rPr>
              <a:t>b </a:t>
            </a:r>
            <a:r>
              <a:rPr lang="en-US" dirty="0">
                <a:latin typeface="Symbol" pitchFamily="2" charset="2"/>
              </a:rPr>
              <a:t>=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(K+1) x 1 vector of regression coefficients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77431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560</TotalTime>
  <Words>342</Words>
  <Application>Microsoft Macintosh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Garamond</vt:lpstr>
      <vt:lpstr>Symbol</vt:lpstr>
      <vt:lpstr>Times New Roman</vt:lpstr>
      <vt:lpstr>Wingdings</vt:lpstr>
      <vt:lpstr>Theme1</vt:lpstr>
      <vt:lpstr>Office Theme</vt:lpstr>
      <vt:lpstr>Equation</vt:lpstr>
      <vt:lpstr>Lab 3: GLM </vt:lpstr>
      <vt:lpstr>Generalized Linear Model Building</vt:lpstr>
      <vt:lpstr>Counts…</vt:lpstr>
      <vt:lpstr>Counts…</vt:lpstr>
      <vt:lpstr>Relationship between Poisson and Negative Binomial</vt:lpstr>
      <vt:lpstr>We can evaluate whether the Poisson is an appropriate model in R </vt:lpstr>
      <vt:lpstr>Using matrix multiplication in TMB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Practicing using TMB objects</dc:title>
  <dc:creator>COLE C. MONNAHAN</dc:creator>
  <cp:lastModifiedBy>Albert N. Hendrix</cp:lastModifiedBy>
  <cp:revision>40</cp:revision>
  <dcterms:created xsi:type="dcterms:W3CDTF">2017-12-04T19:09:31Z</dcterms:created>
  <dcterms:modified xsi:type="dcterms:W3CDTF">2022-01-10T04:20:26Z</dcterms:modified>
</cp:coreProperties>
</file>