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sldIdLst>
    <p:sldId id="256" r:id="rId3"/>
    <p:sldId id="258" r:id="rId4"/>
    <p:sldId id="260" r:id="rId5"/>
    <p:sldId id="263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7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17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5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2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64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2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0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96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1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1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6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2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4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2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7A8D528A-DECC-49A5-98E7-F9D465B88842}" type="datetimeFigureOut">
              <a:rPr lang="en-US" smtClean="0"/>
              <a:t>1/14/2018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BB0B-C6E0-4A97-8C57-AA2347424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1: Practicing using TMB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A67BB-A5FB-491D-8676-FF73A37F6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4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6655-ABA8-4C5E-81F7-49BBAFC6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Beverton</a:t>
            </a:r>
            <a:r>
              <a:rPr lang="en-US" dirty="0"/>
              <a:t>-Holt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5222-AF68-4CE5-9FAA-63E3F25C5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recruit curve</a:t>
            </a:r>
          </a:p>
          <a:p>
            <a:r>
              <a:rPr lang="en-US" dirty="0"/>
              <a:t>R=recruits; SSB= spawning biomass</a:t>
            </a:r>
          </a:p>
          <a:p>
            <a:r>
              <a:rPr lang="en-US" dirty="0"/>
              <a:t>Work in log space for data and parameters [discuss why]</a:t>
            </a:r>
          </a:p>
          <a:p>
            <a:r>
              <a:rPr lang="en-US" dirty="0"/>
              <a:t>Assume </a:t>
            </a:r>
            <a:r>
              <a:rPr lang="en-US" dirty="0" err="1"/>
              <a:t>iid</a:t>
            </a:r>
            <a:r>
              <a:rPr lang="en-US" dirty="0"/>
              <a:t> normal error on log scale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1CD62E9-C597-4247-B02E-335E73A0F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619605"/>
              </p:ext>
            </p:extLst>
          </p:nvPr>
        </p:nvGraphicFramePr>
        <p:xfrm>
          <a:off x="752475" y="4138613"/>
          <a:ext cx="725170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2692080" imgH="634680" progId="Equation.DSMT4">
                  <p:embed/>
                </p:oleObj>
              </mc:Choice>
              <mc:Fallback>
                <p:oleObj name="Equation" r:id="rId3" imgW="2692080" imgH="6346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1CD62E9-C597-4247-B02E-335E73A0FA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75" y="4138613"/>
                        <a:ext cx="7251700" cy="170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15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E626-9280-4DAA-A54C-EBF30254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TMB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2337-2284-407E-B5CA-E7684D9F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[Show C++ code]</a:t>
            </a:r>
          </a:p>
          <a:p>
            <a:r>
              <a:rPr lang="en-US" dirty="0"/>
              <a:t>Build in R and show it works</a:t>
            </a:r>
          </a:p>
        </p:txBody>
      </p:sp>
    </p:spTree>
    <p:extLst>
      <p:ext uri="{BB962C8B-B14F-4D97-AF65-F5344CB8AC3E}">
        <p14:creationId xmlns:p14="http://schemas.microsoft.com/office/powerpoint/2010/main" val="139633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B281-048D-4876-900A-45C80731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91116"/>
            <a:ext cx="7886700" cy="5485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library(TMB)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/bevholt.cpp")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dynlib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bevholt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/bevholt.dat", header=TRUE)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&lt;- list(SSB=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dat$ssb,logR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dat$logR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&lt;- list(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data,parameters,DLL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bevholt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obj$env$beSilent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# silences console output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818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E53A-651A-4D14-8ED8-844CD15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Beverton</a:t>
            </a:r>
            <a:r>
              <a:rPr lang="en-US" dirty="0"/>
              <a:t>-Hold Exercises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FF4C-D827-448B-BDCC-989C6D68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Plot MLE fit to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Re-optimize model from a grid of starting points: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logA</a:t>
            </a:r>
            <a:r>
              <a:rPr lang="en-US" dirty="0"/>
              <a:t> between c(-5,10) and </a:t>
            </a:r>
            <a:r>
              <a:rPr lang="en-US" dirty="0" err="1"/>
              <a:t>logB</a:t>
            </a:r>
            <a:r>
              <a:rPr lang="en-US" dirty="0"/>
              <a:t> between c(-15,0)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100 steps for each (100.000 total </a:t>
            </a:r>
            <a:r>
              <a:rPr lang="en-US" dirty="0" err="1"/>
              <a:t>inits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Check they all find the same minimum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much variation in # of </a:t>
            </a:r>
            <a:r>
              <a:rPr lang="en-US" dirty="0" err="1"/>
              <a:t>evals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 Review answers		</a:t>
            </a:r>
          </a:p>
        </p:txBody>
      </p:sp>
    </p:spTree>
    <p:extLst>
      <p:ext uri="{BB962C8B-B14F-4D97-AF65-F5344CB8AC3E}">
        <p14:creationId xmlns:p14="http://schemas.microsoft.com/office/powerpoint/2010/main" val="319877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E53A-651A-4D14-8ED8-844CD15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Beverton</a:t>
            </a:r>
            <a:r>
              <a:rPr lang="en-US" dirty="0"/>
              <a:t>-Hold Exercises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FF4C-D827-448B-BDCC-989C6D68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5059"/>
            <a:ext cx="7886700" cy="52533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Make a contour surface of the likelihood.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Use ranges: +/- 5 standard errors of MLE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sqrt(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sdreport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cov.fixed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2400" dirty="0"/>
              <a:t>gets the 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Plot MLE on top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/>
              <a:t>Hint: use contour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Simulate data and refit.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Use the “real” SSB, simulate </a:t>
            </a:r>
            <a:r>
              <a:rPr lang="en-US" sz="2400" dirty="0" err="1"/>
              <a:t>logR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Do 1000 iterations and check confidence interval coverage.</a:t>
            </a:r>
          </a:p>
          <a:p>
            <a:pPr marL="0" indent="0">
              <a:buNone/>
            </a:pPr>
            <a:r>
              <a:rPr lang="en-US" sz="2800" dirty="0"/>
              <a:t>….. Review answers</a:t>
            </a:r>
          </a:p>
        </p:txBody>
      </p:sp>
    </p:spTree>
    <p:extLst>
      <p:ext uri="{BB962C8B-B14F-4D97-AF65-F5344CB8AC3E}">
        <p14:creationId xmlns:p14="http://schemas.microsoft.com/office/powerpoint/2010/main" val="297179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D751-29E8-4EC7-8A6A-0255F9A1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5326-8C6B-4ABB-84E6-071E5D54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TMB provides objective and gradient functions inside of R</a:t>
            </a:r>
          </a:p>
          <a:p>
            <a:r>
              <a:rPr lang="en-US" dirty="0"/>
              <a:t>We can do many things with them</a:t>
            </a:r>
          </a:p>
          <a:p>
            <a:pPr lvl="1"/>
            <a:r>
              <a:rPr lang="en-US" dirty="0"/>
              <a:t>Fit a model</a:t>
            </a:r>
          </a:p>
          <a:p>
            <a:pPr lvl="1"/>
            <a:r>
              <a:rPr lang="en-US" dirty="0"/>
              <a:t>Simulate data</a:t>
            </a:r>
          </a:p>
          <a:p>
            <a:pPr lvl="1"/>
            <a:r>
              <a:rPr lang="en-US" dirty="0"/>
              <a:t>Explore the likelihood surface</a:t>
            </a:r>
          </a:p>
          <a:p>
            <a:r>
              <a:rPr lang="en-US" dirty="0"/>
              <a:t>With this example we could have just used R. </a:t>
            </a:r>
          </a:p>
          <a:p>
            <a:r>
              <a:rPr lang="en-US" dirty="0"/>
              <a:t>So why TMB?</a:t>
            </a:r>
          </a:p>
          <a:p>
            <a:pPr lvl="1"/>
            <a:r>
              <a:rPr lang="en-US" dirty="0"/>
              <a:t>Gives us gradients (nearly impossible with R)</a:t>
            </a:r>
          </a:p>
          <a:p>
            <a:pPr lvl="1"/>
            <a:r>
              <a:rPr lang="en-US" dirty="0"/>
              <a:t>Scales very well with model complexity (1000s of pars)</a:t>
            </a:r>
          </a:p>
          <a:p>
            <a:pPr lvl="1"/>
            <a:r>
              <a:rPr lang="en-US" dirty="0"/>
              <a:t>Can do integration too! (More on that later…)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258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</TotalTime>
  <Words>360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Courier New</vt:lpstr>
      <vt:lpstr>Garamond</vt:lpstr>
      <vt:lpstr>Wingdings</vt:lpstr>
      <vt:lpstr>Theme1</vt:lpstr>
      <vt:lpstr>Office Theme</vt:lpstr>
      <vt:lpstr>Equation</vt:lpstr>
      <vt:lpstr>Lab 1: Practicing using TMB objects</vt:lpstr>
      <vt:lpstr>Example: Beverton-Holt</vt:lpstr>
      <vt:lpstr>TMB code</vt:lpstr>
      <vt:lpstr>PowerPoint Presentation</vt:lpstr>
      <vt:lpstr>Beverton-Hold Exercises #1 </vt:lpstr>
      <vt:lpstr>Beverton-Hold Exercises #2 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Practicing using TMB objects</dc:title>
  <dc:creator>COLE C. MONNAHAN</dc:creator>
  <cp:lastModifiedBy>COLE C. MONNAHAN</cp:lastModifiedBy>
  <cp:revision>11</cp:revision>
  <dcterms:created xsi:type="dcterms:W3CDTF">2017-12-04T19:09:31Z</dcterms:created>
  <dcterms:modified xsi:type="dcterms:W3CDTF">2018-01-14T16:20:35Z</dcterms:modified>
</cp:coreProperties>
</file>