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7" r:id="rId2"/>
    <p:sldId id="307" r:id="rId3"/>
    <p:sldId id="258" r:id="rId4"/>
    <p:sldId id="259" r:id="rId5"/>
    <p:sldId id="320" r:id="rId6"/>
    <p:sldId id="322" r:id="rId7"/>
    <p:sldId id="281" r:id="rId8"/>
    <p:sldId id="279" r:id="rId9"/>
    <p:sldId id="282" r:id="rId10"/>
    <p:sldId id="324" r:id="rId11"/>
    <p:sldId id="271" r:id="rId12"/>
    <p:sldId id="277" r:id="rId13"/>
    <p:sldId id="319" r:id="rId14"/>
    <p:sldId id="275" r:id="rId15"/>
    <p:sldId id="276" r:id="rId16"/>
    <p:sldId id="273" r:id="rId17"/>
    <p:sldId id="274" r:id="rId18"/>
    <p:sldId id="284" r:id="rId19"/>
    <p:sldId id="285" r:id="rId20"/>
    <p:sldId id="286" r:id="rId21"/>
    <p:sldId id="290" r:id="rId22"/>
    <p:sldId id="291" r:id="rId23"/>
    <p:sldId id="287" r:id="rId24"/>
    <p:sldId id="330" r:id="rId25"/>
    <p:sldId id="334" r:id="rId26"/>
    <p:sldId id="331" r:id="rId27"/>
    <p:sldId id="336" r:id="rId28"/>
    <p:sldId id="337" r:id="rId29"/>
    <p:sldId id="338" r:id="rId30"/>
    <p:sldId id="341" r:id="rId31"/>
    <p:sldId id="342" r:id="rId32"/>
    <p:sldId id="332" r:id="rId33"/>
    <p:sldId id="344" r:id="rId34"/>
    <p:sldId id="292" r:id="rId35"/>
    <p:sldId id="345" r:id="rId36"/>
    <p:sldId id="293" r:id="rId37"/>
    <p:sldId id="295" r:id="rId38"/>
    <p:sldId id="317" r:id="rId39"/>
    <p:sldId id="308" r:id="rId40"/>
    <p:sldId id="311" r:id="rId41"/>
    <p:sldId id="312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rry Cunningham" initials="C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4"/>
    <p:restoredTop sz="86377" autoAdjust="0"/>
  </p:normalViewPr>
  <p:slideViewPr>
    <p:cSldViewPr snapToGrid="0" snapToObjects="1">
      <p:cViewPr varScale="1">
        <p:scale>
          <a:sx n="99" d="100"/>
          <a:sy n="99" d="100"/>
        </p:scale>
        <p:origin x="1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0FA0-6B04-9944-833C-E4494EFCB446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2B672-958F-EB45-80A3-B72FCEBE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2B672-958F-EB45-80A3-B72FCEBE7F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2B672-958F-EB45-80A3-B72FCEBE7F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2B672-958F-EB45-80A3-B72FCEBE7F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2B672-958F-EB45-80A3-B72FCEBE7F2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31F9BD1C-34DA-CC47-AF9B-87A4BDD55FD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Modelos Jerárquicos</a:t>
            </a:r>
            <a:endParaRPr lang="es-ES_tradnl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399" y="3962400"/>
            <a:ext cx="8000265" cy="1752600"/>
          </a:xfrm>
        </p:spPr>
        <p:txBody>
          <a:bodyPr/>
          <a:lstStyle/>
          <a:p>
            <a:r>
              <a:rPr lang="es-AR" dirty="0" err="1"/>
              <a:t>Fitting</a:t>
            </a:r>
            <a:r>
              <a:rPr lang="es-AR" dirty="0"/>
              <a:t> </a:t>
            </a:r>
            <a:r>
              <a:rPr lang="es-AR" dirty="0" err="1"/>
              <a:t>hierarchical</a:t>
            </a:r>
            <a:r>
              <a:rPr lang="es-AR" dirty="0"/>
              <a:t> </a:t>
            </a:r>
            <a:r>
              <a:rPr lang="es-AR" dirty="0" err="1"/>
              <a:t>models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TMB</a:t>
            </a:r>
            <a:br>
              <a:rPr lang="en-US" dirty="0"/>
            </a:br>
            <a:r>
              <a:rPr lang="en-US" dirty="0"/>
              <a:t>10-14 de </a:t>
            </a:r>
            <a:r>
              <a:rPr lang="en-US" dirty="0" err="1"/>
              <a:t>enero</a:t>
            </a:r>
            <a:r>
              <a:rPr lang="en-US" dirty="0"/>
              <a:t> 2022</a:t>
            </a:r>
          </a:p>
          <a:p>
            <a:r>
              <a:rPr lang="en-US" dirty="0"/>
              <a:t>UDEC,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2" y="1058469"/>
            <a:ext cx="6537618" cy="4731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Estimación</a:t>
            </a:r>
            <a:r>
              <a:rPr lang="en-US" sz="4000" dirty="0"/>
              <a:t> en </a:t>
            </a: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/>
              <a:t>jerárquicos</a:t>
            </a:r>
            <a:r>
              <a:rPr lang="en-US" sz="4000" dirty="0"/>
              <a:t> - </a:t>
            </a:r>
            <a:r>
              <a:rPr lang="en-US" sz="4000" dirty="0" err="1"/>
              <a:t>achicamiento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963481" y="1611689"/>
            <a:ext cx="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481" y="1923392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individual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04847" y="1799396"/>
            <a:ext cx="458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6127" y="2110565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4765" y="2235095"/>
            <a:ext cx="168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 global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16131" y="2422802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5819" y="5099537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29450" y="3300043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814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Canjeable (intercambiables)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53"/>
            <a:ext cx="8229600" cy="4530725"/>
          </a:xfrm>
        </p:spPr>
        <p:txBody>
          <a:bodyPr/>
          <a:lstStyle/>
          <a:p>
            <a:r>
              <a:rPr lang="es-AR" dirty="0"/>
              <a:t>Importante en la bibliografia Bayesiana (ej, Gelman et al. 2004)</a:t>
            </a:r>
          </a:p>
          <a:p>
            <a:r>
              <a:rPr lang="es-AR" dirty="0"/>
              <a:t>Canjeable sugiere:</a:t>
            </a:r>
          </a:p>
          <a:p>
            <a:pPr lvl="1"/>
            <a:r>
              <a:rPr lang="es-AR" dirty="0"/>
              <a:t>Efectos alatorios vienen de un grupo con características similares</a:t>
            </a:r>
          </a:p>
          <a:p>
            <a:pPr lvl="1"/>
            <a:r>
              <a:rPr lang="es-AR" dirty="0"/>
              <a:t>No son procesos diferentes que producen los efectos aleatorios dentro de un grupo</a:t>
            </a:r>
          </a:p>
          <a:p>
            <a:pPr lvl="1"/>
            <a:r>
              <a:rPr lang="es-AR" dirty="0"/>
              <a:t>Por ejemplo, 2 poblaciones salvajes y 1 en cautiverio </a:t>
            </a:r>
            <a:r>
              <a:rPr lang="es-AR" u="sng" dirty="0"/>
              <a:t>no podemos asumir </a:t>
            </a:r>
            <a:r>
              <a:rPr lang="es-AR" dirty="0"/>
              <a:t>que son canjeables</a:t>
            </a:r>
          </a:p>
        </p:txBody>
      </p:sp>
    </p:spTree>
    <p:extLst>
      <p:ext uri="{BB962C8B-B14F-4D97-AF65-F5344CB8AC3E}">
        <p14:creationId xmlns:p14="http://schemas.microsoft.com/office/powerpoint/2010/main" val="12573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48"/>
            <a:ext cx="8229600" cy="1143000"/>
          </a:xfrm>
        </p:spPr>
        <p:txBody>
          <a:bodyPr/>
          <a:lstStyle/>
          <a:p>
            <a:r>
              <a:rPr lang="en-US" dirty="0" err="1"/>
              <a:t>Grupos</a:t>
            </a:r>
            <a:r>
              <a:rPr lang="en-US" dirty="0"/>
              <a:t> y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59" y="834945"/>
            <a:ext cx="858667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Paso 1 – </a:t>
            </a:r>
            <a:r>
              <a:rPr lang="en-US" sz="2800" dirty="0" err="1"/>
              <a:t>Distribución</a:t>
            </a:r>
            <a:r>
              <a:rPr lang="en-US" sz="2800" dirty="0"/>
              <a:t> de los </a:t>
            </a:r>
            <a:r>
              <a:rPr lang="en-US" sz="2800" dirty="0" err="1"/>
              <a:t>datos</a:t>
            </a:r>
            <a:r>
              <a:rPr lang="en-US" sz="2800" dirty="0"/>
              <a:t> 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1</a:t>
            </a:r>
            <a:r>
              <a:rPr lang="en-US" sz="2800" i="1" dirty="0">
                <a:latin typeface="Times New Roman"/>
                <a:cs typeface="Times New Roman"/>
              </a:rPr>
              <a:t>, .. x</a:t>
            </a:r>
            <a:r>
              <a:rPr lang="en-US" sz="2800" i="1" baseline="-25000" dirty="0">
                <a:latin typeface="Times New Roman"/>
                <a:cs typeface="Times New Roman"/>
              </a:rPr>
              <a:t>71</a:t>
            </a:r>
          </a:p>
          <a:p>
            <a:pPr marL="0" indent="0">
              <a:buNone/>
            </a:pPr>
            <a:r>
              <a:rPr lang="en-US" sz="2800" dirty="0"/>
              <a:t>Paso 2 – </a:t>
            </a:r>
            <a:r>
              <a:rPr lang="en-US" sz="2800" dirty="0" err="1"/>
              <a:t>Función</a:t>
            </a:r>
            <a:r>
              <a:rPr lang="en-US" sz="2800" dirty="0"/>
              <a:t> del </a:t>
            </a:r>
            <a:r>
              <a:rPr lang="en-US" sz="2800" dirty="0" err="1"/>
              <a:t>promedio</a:t>
            </a:r>
            <a:r>
              <a:rPr lang="en-US" sz="2800" dirty="0"/>
              <a:t> </a:t>
            </a:r>
            <a:r>
              <a:rPr lang="en-US" sz="2800" i="1" dirty="0">
                <a:latin typeface="Symbol" pitchFamily="2" charset="2"/>
              </a:rPr>
              <a:t>q</a:t>
            </a:r>
            <a:r>
              <a:rPr lang="en-US" sz="2800" i="1" baseline="-25000" dirty="0">
                <a:latin typeface="Times" pitchFamily="2" charset="0"/>
              </a:rPr>
              <a:t>i</a:t>
            </a:r>
            <a:endParaRPr lang="en-US" sz="2800" i="1" baseline="-25000" dirty="0">
              <a:latin typeface="Symbol" pitchFamily="2" charset="2"/>
            </a:endParaRPr>
          </a:p>
          <a:p>
            <a:pPr marL="0" indent="0">
              <a:buNone/>
            </a:pPr>
            <a:r>
              <a:rPr lang="en-US" sz="2800" dirty="0"/>
              <a:t>Paso 3 – </a:t>
            </a:r>
            <a:r>
              <a:rPr lang="en-US" sz="2800" dirty="0" err="1"/>
              <a:t>Distribución</a:t>
            </a:r>
            <a:r>
              <a:rPr lang="en-US" sz="2800" dirty="0"/>
              <a:t> de </a:t>
            </a:r>
            <a:r>
              <a:rPr lang="en-US" sz="2800" dirty="0" err="1"/>
              <a:t>efectos</a:t>
            </a:r>
            <a:r>
              <a:rPr lang="en-US" sz="2800" dirty="0"/>
              <a:t> </a:t>
            </a:r>
            <a:r>
              <a:rPr lang="en-US" sz="2800" dirty="0" err="1"/>
              <a:t>aleatorios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6746" y="2412604"/>
            <a:ext cx="7186613" cy="3678238"/>
            <a:chOff x="1051718" y="2590800"/>
            <a:chExt cx="7491413" cy="4087813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194305"/>
                </p:ext>
              </p:extLst>
            </p:nvPr>
          </p:nvGraphicFramePr>
          <p:xfrm>
            <a:off x="1131093" y="4676775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" name="Equation" r:id="rId3" imgW="152268" imgH="215713" progId="Equation.DSMT4">
                    <p:embed/>
                  </p:oleObj>
                </mc:Choice>
                <mc:Fallback>
                  <p:oleObj name="Equation" r:id="rId3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093" y="4676775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057495"/>
                </p:ext>
              </p:extLst>
            </p:nvPr>
          </p:nvGraphicFramePr>
          <p:xfrm>
            <a:off x="2042318" y="48006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5" name="Equation" r:id="rId5" imgW="164885" imgH="215619" progId="Equation.DSMT4">
                    <p:embed/>
                  </p:oleObj>
                </mc:Choice>
                <mc:Fallback>
                  <p:oleObj name="Equation" r:id="rId5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318" y="48006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174351"/>
                </p:ext>
              </p:extLst>
            </p:nvPr>
          </p:nvGraphicFramePr>
          <p:xfrm>
            <a:off x="6690518" y="4729163"/>
            <a:ext cx="401638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6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4729163"/>
                          <a:ext cx="401638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429435"/>
                </p:ext>
              </p:extLst>
            </p:nvPr>
          </p:nvGraphicFramePr>
          <p:xfrm>
            <a:off x="7681118" y="47244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7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47244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909217"/>
                </p:ext>
              </p:extLst>
            </p:nvPr>
          </p:nvGraphicFramePr>
          <p:xfrm>
            <a:off x="1051718" y="6248400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" name="Equation" r:id="rId11" imgW="152268" imgH="215713" progId="Equation.DSMT4">
                    <p:embed/>
                  </p:oleObj>
                </mc:Choice>
                <mc:Fallback>
                  <p:oleObj name="Equation" r:id="rId11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718" y="6248400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623933"/>
                </p:ext>
              </p:extLst>
            </p:nvPr>
          </p:nvGraphicFramePr>
          <p:xfrm>
            <a:off x="2118518" y="62484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9" name="Equation" r:id="rId13" imgW="164885" imgH="215619" progId="Equation.DSMT4">
                    <p:embed/>
                  </p:oleObj>
                </mc:Choice>
                <mc:Fallback>
                  <p:oleObj name="Equation" r:id="rId13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518" y="62484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846252"/>
                </p:ext>
              </p:extLst>
            </p:nvPr>
          </p:nvGraphicFramePr>
          <p:xfrm>
            <a:off x="6690518" y="6172200"/>
            <a:ext cx="430213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0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6172200"/>
                          <a:ext cx="430213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774496"/>
                </p:ext>
              </p:extLst>
            </p:nvPr>
          </p:nvGraphicFramePr>
          <p:xfrm>
            <a:off x="7681118" y="61722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" name="Equation" r:id="rId17" imgW="203112" imgH="228501" progId="Equation.DSMT4">
                    <p:embed/>
                  </p:oleObj>
                </mc:Choice>
                <mc:Fallback>
                  <p:oleObj name="Equation" r:id="rId1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61722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921793" y="4757738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47318" y="47244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174456" y="4724400"/>
              <a:ext cx="5254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1665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9473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567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356518" y="2895600"/>
              <a:ext cx="25908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270918" y="2895600"/>
              <a:ext cx="17526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52118" y="2895600"/>
              <a:ext cx="2514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480718" y="2895600"/>
              <a:ext cx="3276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4175918" y="2895600"/>
              <a:ext cx="0" cy="213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175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6842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78335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1947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204118" y="5029200"/>
              <a:ext cx="0" cy="1295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824688"/>
                </p:ext>
              </p:extLst>
            </p:nvPr>
          </p:nvGraphicFramePr>
          <p:xfrm>
            <a:off x="7300118" y="5410200"/>
            <a:ext cx="12430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" name="Equation" r:id="rId19" imgW="622030" imgH="228501" progId="Equation.DSMT4">
                    <p:embed/>
                  </p:oleObj>
                </mc:Choice>
                <mc:Fallback>
                  <p:oleObj name="Equation" r:id="rId19" imgW="62203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0118" y="5410200"/>
                          <a:ext cx="1243013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380035"/>
                </p:ext>
              </p:extLst>
            </p:nvPr>
          </p:nvGraphicFramePr>
          <p:xfrm>
            <a:off x="6004718" y="3582988"/>
            <a:ext cx="1544638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3" name="Equation" r:id="rId21" imgW="774364" imgH="228501" progId="Equation.3">
                    <p:embed/>
                  </p:oleObj>
                </mc:Choice>
                <mc:Fallback>
                  <p:oleObj name="Equation" r:id="rId21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4718" y="3582988"/>
                          <a:ext cx="1544638" cy="455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723602"/>
                </p:ext>
              </p:extLst>
            </p:nvPr>
          </p:nvGraphicFramePr>
          <p:xfrm>
            <a:off x="3871118" y="2590800"/>
            <a:ext cx="6397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" name="Equation" r:id="rId23" imgW="317225" imgH="203024" progId="Equation.3">
                    <p:embed/>
                  </p:oleObj>
                </mc:Choice>
                <mc:Fallback>
                  <p:oleObj name="Equation" r:id="rId23" imgW="317225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118" y="2590800"/>
                          <a:ext cx="6397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92964"/>
              </p:ext>
            </p:extLst>
          </p:nvPr>
        </p:nvGraphicFramePr>
        <p:xfrm>
          <a:off x="7239518" y="1809354"/>
          <a:ext cx="171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" name="Equation" r:id="rId25" imgW="685800" imgH="241300" progId="Equation.3">
                  <p:embed/>
                </p:oleObj>
              </mc:Choice>
              <mc:Fallback>
                <p:oleObj name="Equation" r:id="rId25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518" y="1809354"/>
                        <a:ext cx="17145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44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Vocabulario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48210"/>
              </p:ext>
            </p:extLst>
          </p:nvPr>
        </p:nvGraphicFramePr>
        <p:xfrm>
          <a:off x="211015" y="1191249"/>
          <a:ext cx="8628185" cy="503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628">
                <a:tc>
                  <a:txBody>
                    <a:bodyPr/>
                    <a:lstStyle/>
                    <a:p>
                      <a:r>
                        <a:rPr lang="es-AR" sz="2800" noProof="0" dirty="0"/>
                        <a:t>Termino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noProof="0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Efecto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Coeficiente que</a:t>
                      </a:r>
                      <a:r>
                        <a:rPr lang="es-AR" sz="2400" baseline="0" noProof="0" dirty="0"/>
                        <a:t> es canjeable con uno o más coeficientes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Hyperdistribución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Distribución</a:t>
                      </a:r>
                      <a:r>
                        <a:rPr lang="es-AR" sz="2400" baseline="0" noProof="0" dirty="0"/>
                        <a:t> común</a:t>
                      </a:r>
                      <a:r>
                        <a:rPr lang="es-AR" sz="2400" noProof="0" dirty="0"/>
                        <a:t> para los efectos aleatorios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Canjeable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Los</a:t>
                      </a:r>
                      <a:r>
                        <a:rPr lang="es-AR" sz="2400" baseline="0" noProof="0" dirty="0"/>
                        <a:t> coeficientes que vienen del mismo proceso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Efecto</a:t>
                      </a:r>
                      <a:r>
                        <a:rPr lang="es-AR" sz="2400" baseline="0" noProof="0" dirty="0"/>
                        <a:t> fijo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Coeficiente distinto (y</a:t>
                      </a:r>
                      <a:r>
                        <a:rPr lang="es-AR" sz="2400" baseline="0" noProof="0" dirty="0"/>
                        <a:t> no debe estar en un grupo de otros), entonces se está estimando solo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Modelo mixto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/>
                        <a:t>Modelo</a:t>
                      </a:r>
                      <a:r>
                        <a:rPr lang="es-AR" sz="2400" baseline="0" noProof="0" dirty="0"/>
                        <a:t> con ambos efectos fijados y efectos aleatorios</a:t>
                      </a:r>
                      <a:endParaRPr lang="es-AR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6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Razones para el uso de MJ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Incluir los procesos aleatorios en el sistema </a:t>
            </a:r>
          </a:p>
          <a:p>
            <a:r>
              <a:rPr lang="es-AR" dirty="0"/>
              <a:t>Particiona la varibilidad en los componentes fijos y aleatorio – el ejemplo previo</a:t>
            </a:r>
          </a:p>
          <a:p>
            <a:r>
              <a:rPr lang="es-AR" dirty="0"/>
              <a:t>Construir modelos que incluyen una correlación entre parámetros – como sobrevivencia y fecundidad</a:t>
            </a:r>
          </a:p>
          <a:p>
            <a:r>
              <a:rPr lang="es-AR" dirty="0"/>
              <a:t>Corregir por </a:t>
            </a:r>
            <a:r>
              <a:rPr lang="es-AR" dirty="0" err="1"/>
              <a:t>pseudo-replicación</a:t>
            </a:r>
            <a:r>
              <a:rPr lang="es-AR" dirty="0"/>
              <a:t> – ocurre cuando las muestras no son independientes, entonces construimos un modelo que tiene estructura de muestras dependientes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Mejora el alcance de la inferencia – aplicar la aleatoriedad a una nueva población no estudiada</a:t>
            </a:r>
          </a:p>
          <a:p>
            <a:r>
              <a:rPr lang="es-AR" dirty="0"/>
              <a:t>Fuerza en compartir – efectos no son estimados independientemente pero de manera agrupada entonces comparten informacion en grupo</a:t>
            </a:r>
          </a:p>
          <a:p>
            <a:r>
              <a:rPr lang="es-AR" dirty="0"/>
              <a:t>Información combinada – meta-análisis de estudios repetidos  por estudios de grupo</a:t>
            </a:r>
          </a:p>
          <a:p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/>
              <a:t>Razones para el uso de MJ II</a:t>
            </a:r>
          </a:p>
        </p:txBody>
      </p:sp>
    </p:spTree>
    <p:extLst>
      <p:ext uri="{BB962C8B-B14F-4D97-AF65-F5344CB8AC3E}">
        <p14:creationId xmlns:p14="http://schemas.microsoft.com/office/powerpoint/2010/main" val="370672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</a:t>
            </a:r>
            <a:r>
              <a:rPr lang="en-US" dirty="0" err="1"/>
              <a:t>sobre-dispersión</a:t>
            </a:r>
            <a:r>
              <a:rPr lang="en-US" dirty="0"/>
              <a:t> via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750"/>
            <a:ext cx="8229600" cy="4530725"/>
          </a:xfrm>
        </p:spPr>
        <p:txBody>
          <a:bodyPr/>
          <a:lstStyle/>
          <a:p>
            <a:r>
              <a:rPr lang="es-AR" dirty="0"/>
              <a:t>Ahora la media de la distribución Poisson puede variar en cada muestra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r>
              <a:rPr lang="es-AR" dirty="0"/>
              <a:t>Que distribución también permite la media de Poisson tener variación adicional (es decir, la media es una variable aleatoria)?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699412"/>
            <a:ext cx="468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/>
              <a:t>Poisson y Poisson con efectos aleatorios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5053"/>
            <a:ext cx="8321040" cy="548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6412" y="1875118"/>
            <a:ext cx="179294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Poisson</a:t>
            </a:r>
          </a:p>
          <a:p>
            <a:r>
              <a:rPr lang="en-US" sz="1600" dirty="0"/>
              <a:t>Poisson con 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3704" y="5782234"/>
            <a:ext cx="122517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Conteos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6706" y="3279587"/>
            <a:ext cx="1397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Densidad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de muestreo hipotético </a:t>
            </a:r>
            <a:br>
              <a:rPr lang="es-AR" dirty="0"/>
            </a:br>
            <a:r>
              <a:rPr lang="es-AR" dirty="0"/>
              <a:t> </a:t>
            </a:r>
            <a:r>
              <a:rPr lang="es-AR" sz="3200" dirty="0"/>
              <a:t>Ranita de Darwin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08" y="1557447"/>
            <a:ext cx="5988146" cy="4530725"/>
          </a:xfrm>
        </p:spPr>
        <p:txBody>
          <a:bodyPr/>
          <a:lstStyle/>
          <a:p>
            <a:r>
              <a:rPr lang="es-AR" dirty="0"/>
              <a:t>Temas de muestreo</a:t>
            </a:r>
          </a:p>
          <a:p>
            <a:pPr lvl="1"/>
            <a:r>
              <a:rPr lang="es-AR" dirty="0"/>
              <a:t>Por GIS – tenemos 120 ríos</a:t>
            </a:r>
          </a:p>
          <a:p>
            <a:pPr lvl="1"/>
            <a:r>
              <a:rPr lang="es-AR" dirty="0"/>
              <a:t>Solo podemos tomar 60 muestras</a:t>
            </a:r>
          </a:p>
          <a:p>
            <a:r>
              <a:rPr lang="es-AR" dirty="0"/>
              <a:t>Problemas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/>
              <a:t>No podemos muestrear cada río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/>
              <a:t>Tener en cuenta error de medición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/>
              <a:t>Podríamos tener </a:t>
            </a:r>
            <a:r>
              <a:rPr lang="es-AR" dirty="0" err="1"/>
              <a:t>covariables</a:t>
            </a:r>
            <a:r>
              <a:rPr lang="es-AR" dirty="0"/>
              <a:t> a incluir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06779"/>
            <a:ext cx="19050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53" y="1055087"/>
            <a:ext cx="1767796" cy="15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</a:t>
            </a:r>
            <a:r>
              <a:rPr lang="en-US" dirty="0"/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Muestrear al azar 60 ríos (sin remplazo)</a:t>
            </a:r>
          </a:p>
          <a:p>
            <a:pPr lvl="1"/>
            <a:r>
              <a:rPr lang="es-AR" dirty="0"/>
              <a:t>Calcular número promedio y extrapolar</a:t>
            </a:r>
          </a:p>
          <a:p>
            <a:r>
              <a:rPr lang="es-AR" dirty="0"/>
              <a:t>Problemas - </a:t>
            </a:r>
          </a:p>
          <a:p>
            <a:pPr lvl="1"/>
            <a:r>
              <a:rPr lang="es-AR" dirty="0"/>
              <a:t>No tiene en cuenta múltiples fuentes de error</a:t>
            </a:r>
          </a:p>
          <a:p>
            <a:pPr lvl="1"/>
            <a:r>
              <a:rPr lang="es-AR" dirty="0"/>
              <a:t>Confunde variabilidad dentro y entre sitios</a:t>
            </a:r>
          </a:p>
        </p:txBody>
      </p:sp>
    </p:spTree>
    <p:extLst>
      <p:ext uri="{BB962C8B-B14F-4D97-AF65-F5344CB8AC3E}">
        <p14:creationId xmlns:p14="http://schemas.microsoft.com/office/powerpoint/2010/main" val="39726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1A03-35D8-4B3E-A633-5F2A589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de </a:t>
            </a:r>
            <a:r>
              <a:rPr lang="en-US" dirty="0" err="1"/>
              <a:t>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8FAD-6D56-4FDA-B8E0-55D2FA1A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Pasamos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TMB object y </a:t>
            </a:r>
            <a:r>
              <a:rPr lang="en-US" dirty="0" err="1"/>
              <a:t>retorna</a:t>
            </a:r>
            <a:r>
              <a:rPr lang="en-US" dirty="0"/>
              <a:t> NLL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,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dirty="0" err="1"/>
              <a:t>calcular</a:t>
            </a:r>
            <a:r>
              <a:rPr lang="en-US" dirty="0"/>
              <a:t> las </a:t>
            </a:r>
            <a:r>
              <a:rPr lang="en-US" dirty="0" err="1"/>
              <a:t>estimaciones</a:t>
            </a:r>
            <a:r>
              <a:rPr lang="en-US" dirty="0"/>
              <a:t> de </a:t>
            </a:r>
            <a:r>
              <a:rPr lang="en-US" dirty="0" err="1"/>
              <a:t>incertidumbre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formas</a:t>
            </a:r>
            <a:endParaRPr lang="en-US" dirty="0"/>
          </a:p>
          <a:p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aproximaciones</a:t>
            </a:r>
            <a:r>
              <a:rPr lang="en-US" dirty="0"/>
              <a:t> </a:t>
            </a:r>
            <a:r>
              <a:rPr lang="en-US" dirty="0" err="1"/>
              <a:t>asintóticas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Delta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11B9-6227-4DF4-B220-5AE8438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Enfoque</a:t>
            </a:r>
          </a:p>
          <a:p>
            <a:pPr lvl="1"/>
            <a:r>
              <a:rPr lang="es-AR" dirty="0"/>
              <a:t>Elegir al azar 30 ríos (sin reemplazo)</a:t>
            </a:r>
          </a:p>
          <a:p>
            <a:pPr lvl="1"/>
            <a:r>
              <a:rPr lang="es-AR" dirty="0"/>
              <a:t>Muestrear cada río dos veces</a:t>
            </a:r>
          </a:p>
          <a:p>
            <a:r>
              <a:rPr lang="es-AR" dirty="0"/>
              <a:t>Beneficios</a:t>
            </a:r>
          </a:p>
          <a:p>
            <a:pPr lvl="1"/>
            <a:r>
              <a:rPr lang="es-AR" dirty="0"/>
              <a:t>Estima separadamente la variabilidad dentro y entre sitios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/>
              <a:t>Diseño</a:t>
            </a:r>
            <a:r>
              <a:rPr lang="en-US" dirty="0"/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3875004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Motivador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Densidad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los sitios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Densidad</a:t>
            </a:r>
            <a:r>
              <a:rPr lang="en-US" b="1" dirty="0">
                <a:solidFill>
                  <a:srgbClr val="FF0000"/>
                </a:solidFill>
              </a:rPr>
              <a:t> media y </a:t>
            </a:r>
            <a:r>
              <a:rPr lang="en-US" b="1" dirty="0" err="1">
                <a:solidFill>
                  <a:srgbClr val="FF0000"/>
                </a:solidFill>
              </a:rPr>
              <a:t>variabilidad</a:t>
            </a:r>
            <a:r>
              <a:rPr lang="en-US" b="1" dirty="0">
                <a:solidFill>
                  <a:srgbClr val="FF0000"/>
                </a:solidFill>
              </a:rPr>
              <a:t> entre sitios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Conteos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observados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2 </a:t>
            </a:r>
            <a:r>
              <a:rPr lang="en-US" b="1" dirty="0" err="1">
                <a:solidFill>
                  <a:srgbClr val="FF0000"/>
                </a:solidFill>
              </a:rPr>
              <a:t>muestreo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cada</a:t>
            </a:r>
            <a:r>
              <a:rPr lang="en-US" b="1" dirty="0">
                <a:solidFill>
                  <a:srgbClr val="FF0000"/>
                </a:solidFill>
              </a:rPr>
              <a:t> sitio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densidades</a:t>
            </a:r>
            <a:r>
              <a:rPr lang="en-US" sz="2400" dirty="0"/>
              <a:t> de los sitios </a:t>
            </a:r>
            <a:r>
              <a:rPr lang="en-US" sz="2400" dirty="0" err="1"/>
              <a:t>están</a:t>
            </a:r>
            <a:r>
              <a:rPr lang="en-US" sz="2400" dirty="0"/>
              <a:t> </a:t>
            </a:r>
            <a:r>
              <a:rPr lang="en-US" sz="2400" dirty="0" err="1"/>
              <a:t>relacionadas</a:t>
            </a:r>
            <a:r>
              <a:rPr lang="en-US" sz="2400" dirty="0"/>
              <a:t> (</a:t>
            </a:r>
            <a:r>
              <a:rPr lang="en-US" sz="2400" dirty="0" err="1"/>
              <a:t>dependientes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 </a:t>
            </a:r>
            <a:r>
              <a:rPr lang="en-US" sz="2400" dirty="0" err="1"/>
              <a:t>densidades</a:t>
            </a:r>
            <a:r>
              <a:rPr lang="en-US" sz="2400" dirty="0"/>
              <a:t> de los sitios no son </a:t>
            </a:r>
            <a:r>
              <a:rPr lang="en-US" sz="2400" dirty="0" err="1"/>
              <a:t>observadas</a:t>
            </a:r>
            <a:r>
              <a:rPr lang="en-US" sz="2400" dirty="0"/>
              <a:t> </a:t>
            </a:r>
            <a:r>
              <a:rPr lang="en-US" sz="2400" dirty="0" err="1"/>
              <a:t>directamente</a:t>
            </a:r>
            <a:r>
              <a:rPr lang="en-US" sz="2400" dirty="0"/>
              <a:t>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4" y="277813"/>
            <a:ext cx="8229600" cy="113982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 – </a:t>
            </a:r>
            <a:r>
              <a:rPr lang="en-US" sz="2400" dirty="0" err="1"/>
              <a:t>Distribución</a:t>
            </a:r>
            <a:r>
              <a:rPr lang="en-US" sz="2400" dirty="0"/>
              <a:t> de los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>
                <a:latin typeface="Times New Roman"/>
                <a:cs typeface="Times New Roman"/>
              </a:rPr>
              <a:t>C</a:t>
            </a:r>
            <a:r>
              <a:rPr lang="en-US" sz="2400" baseline="-25000" dirty="0" err="1">
                <a:latin typeface="Times New Roman"/>
                <a:cs typeface="Times New Roman"/>
              </a:rPr>
              <a:t>i,j</a:t>
            </a:r>
            <a:r>
              <a:rPr lang="en-US" sz="2400" dirty="0" err="1">
                <a:latin typeface="Times New Roman"/>
                <a:cs typeface="Times New Roman"/>
              </a:rPr>
              <a:t>~Poisson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pitchFamily="2" charset="2"/>
                <a:cs typeface="Times New Roman"/>
              </a:rPr>
              <a:t>l</a:t>
            </a:r>
            <a:r>
              <a:rPr lang="en-US" sz="2400" baseline="-2500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endParaRPr lang="en-US" sz="2400" i="1" baseline="-25000" dirty="0">
              <a:latin typeface="Times New Roman"/>
              <a:cs typeface="Times New Roman"/>
            </a:endParaRPr>
          </a:p>
          <a:p>
            <a:r>
              <a:rPr lang="en-US" sz="2400" dirty="0"/>
              <a:t>Step 2 – </a:t>
            </a:r>
            <a:r>
              <a:rPr lang="en-US" sz="2400" dirty="0" err="1"/>
              <a:t>Función</a:t>
            </a:r>
            <a:r>
              <a:rPr lang="en-US" sz="2400" dirty="0"/>
              <a:t> para el valor </a:t>
            </a:r>
            <a:r>
              <a:rPr lang="en-US" sz="2400" dirty="0" err="1"/>
              <a:t>esperado</a:t>
            </a:r>
            <a:r>
              <a:rPr lang="en-US" sz="2400" dirty="0"/>
              <a:t>, </a:t>
            </a:r>
            <a:r>
              <a:rPr lang="en-US" sz="2400" dirty="0">
                <a:latin typeface="Times" pitchFamily="2" charset="0"/>
              </a:rPr>
              <a:t>log(</a:t>
            </a:r>
            <a:r>
              <a:rPr lang="en-US" sz="2400" dirty="0">
                <a:latin typeface="Symbol" pitchFamily="2" charset="2"/>
              </a:rPr>
              <a:t>l</a:t>
            </a:r>
            <a:r>
              <a:rPr lang="en-US" sz="2400" baseline="-25000" dirty="0">
                <a:latin typeface="Times" pitchFamily="2" charset="0"/>
              </a:rPr>
              <a:t>i</a:t>
            </a:r>
            <a:r>
              <a:rPr lang="en-US" sz="2400" dirty="0">
                <a:latin typeface="Times" pitchFamily="2" charset="0"/>
              </a:rPr>
              <a:t>) = </a:t>
            </a:r>
            <a:r>
              <a:rPr lang="en-US" sz="2400" dirty="0">
                <a:latin typeface="Symbol" pitchFamily="2" charset="2"/>
              </a:rPr>
              <a:t>m</a:t>
            </a:r>
            <a:r>
              <a:rPr lang="en-US" sz="2400" dirty="0">
                <a:latin typeface="Times" pitchFamily="2" charset="0"/>
              </a:rPr>
              <a:t> + </a:t>
            </a:r>
            <a:r>
              <a:rPr lang="en-US" sz="2400" dirty="0" err="1">
                <a:latin typeface="Symbol" pitchFamily="2" charset="2"/>
              </a:rPr>
              <a:t>n</a:t>
            </a:r>
            <a:r>
              <a:rPr lang="en-US" sz="2400" baseline="-25000" dirty="0" err="1">
                <a:latin typeface="Times" pitchFamily="2" charset="0"/>
              </a:rPr>
              <a:t>i</a:t>
            </a:r>
            <a:endParaRPr lang="en-US" sz="2400" baseline="-25000" dirty="0">
              <a:latin typeface="Times" pitchFamily="2" charset="0"/>
            </a:endParaRPr>
          </a:p>
          <a:p>
            <a:r>
              <a:rPr lang="en-US" sz="2400" dirty="0"/>
              <a:t>Step 3 - </a:t>
            </a:r>
            <a:r>
              <a:rPr lang="en-US" sz="2400" dirty="0" err="1"/>
              <a:t>Distribución</a:t>
            </a:r>
            <a:r>
              <a:rPr lang="en-US" sz="2400" dirty="0"/>
              <a:t> para </a:t>
            </a:r>
            <a:r>
              <a:rPr lang="en-US" sz="2400" dirty="0" err="1"/>
              <a:t>efectos</a:t>
            </a:r>
            <a:r>
              <a:rPr lang="en-US" sz="2400" dirty="0"/>
              <a:t> </a:t>
            </a:r>
            <a:r>
              <a:rPr lang="en-US" sz="2400" dirty="0" err="1"/>
              <a:t>aleatorios</a:t>
            </a:r>
            <a:r>
              <a:rPr lang="en-US" sz="2400" dirty="0"/>
              <a:t>, </a:t>
            </a:r>
            <a:r>
              <a:rPr lang="en-US" sz="2400" dirty="0" err="1">
                <a:latin typeface="Symbol" pitchFamily="2" charset="2"/>
              </a:rPr>
              <a:t>n</a:t>
            </a:r>
            <a:r>
              <a:rPr lang="en-US" sz="2400" baseline="-25000" dirty="0" err="1">
                <a:latin typeface="Times" pitchFamily="2" charset="0"/>
              </a:rPr>
              <a:t>i</a:t>
            </a:r>
            <a:r>
              <a:rPr lang="en-US" sz="2400" dirty="0">
                <a:latin typeface="Times" pitchFamily="2" charset="0"/>
              </a:rPr>
              <a:t> ~ N(0, </a:t>
            </a:r>
            <a:r>
              <a:rPr lang="en-US" sz="2400" dirty="0">
                <a:latin typeface="Symbol" pitchFamily="2" charset="2"/>
              </a:rPr>
              <a:t>s</a:t>
            </a:r>
            <a:r>
              <a:rPr lang="en-US" sz="2400" baseline="30000" dirty="0">
                <a:latin typeface="Times" pitchFamily="2" charset="0"/>
              </a:rPr>
              <a:t>2</a:t>
            </a:r>
            <a:r>
              <a:rPr lang="en-US" sz="2400" dirty="0">
                <a:latin typeface="Times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4734046" y="6495301"/>
            <a:ext cx="41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Figure from 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Predicción en un nuevo sitio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5675"/>
          </a:xfrm>
        </p:spPr>
        <p:txBody>
          <a:bodyPr/>
          <a:lstStyle/>
          <a:p>
            <a:r>
              <a:rPr lang="es-AR" dirty="0"/>
              <a:t>Sitios no muestreados tiene una abundancia no observada – basada en sitios que fueron observados</a:t>
            </a:r>
          </a:p>
          <a:p>
            <a:pPr lvl="1"/>
            <a:r>
              <a:rPr lang="es-AR" dirty="0"/>
              <a:t>Muestreo aleatorio -&gt; sitios observados y no observados son intercambiables</a:t>
            </a:r>
          </a:p>
          <a:p>
            <a:pPr lvl="1"/>
            <a:r>
              <a:rPr lang="es-AR" i="1" dirty="0">
                <a:latin typeface="Times" pitchFamily="2" charset="0"/>
              </a:rPr>
              <a:t>D</a:t>
            </a:r>
            <a:r>
              <a:rPr lang="es-AR" i="1" baseline="-25000" dirty="0">
                <a:latin typeface="Times" pitchFamily="2" charset="0"/>
              </a:rPr>
              <a:t>m</a:t>
            </a:r>
            <a:r>
              <a:rPr lang="es-AR" dirty="0">
                <a:latin typeface="Times" pitchFamily="2" charset="0"/>
              </a:rPr>
              <a:t> ~ N(</a:t>
            </a:r>
            <a:r>
              <a:rPr lang="es-AR" dirty="0">
                <a:latin typeface="Symbol" pitchFamily="2" charset="2"/>
              </a:rPr>
              <a:t>m</a:t>
            </a:r>
            <a:r>
              <a:rPr lang="es-AR" dirty="0">
                <a:latin typeface="Times" pitchFamily="2" charset="0"/>
              </a:rPr>
              <a:t>,</a:t>
            </a:r>
            <a:r>
              <a:rPr lang="es-AR" dirty="0">
                <a:latin typeface="Symbol" pitchFamily="2" charset="2"/>
              </a:rPr>
              <a:t>s</a:t>
            </a:r>
            <a:r>
              <a:rPr lang="es-AR" baseline="30000" dirty="0">
                <a:latin typeface="Times" pitchFamily="2" charset="0"/>
              </a:rPr>
              <a:t>2</a:t>
            </a:r>
            <a:r>
              <a:rPr lang="es-AR" dirty="0">
                <a:latin typeface="Times" pitchFamily="2" charset="0"/>
              </a:rPr>
              <a:t>)</a:t>
            </a:r>
          </a:p>
          <a:p>
            <a:pPr lvl="1"/>
            <a:r>
              <a:rPr lang="es-AR" dirty="0"/>
              <a:t>donde </a:t>
            </a:r>
            <a:r>
              <a:rPr lang="es-AR" i="1" dirty="0">
                <a:latin typeface="Times" pitchFamily="2" charset="0"/>
              </a:rPr>
              <a:t>D</a:t>
            </a:r>
            <a:r>
              <a:rPr lang="es-AR" i="1" baseline="-25000" dirty="0">
                <a:latin typeface="Times" pitchFamily="2" charset="0"/>
              </a:rPr>
              <a:t>m</a:t>
            </a:r>
            <a:r>
              <a:rPr lang="es-AR" dirty="0"/>
              <a:t> es la abundancia en el sitio  no observado </a:t>
            </a:r>
            <a:r>
              <a:rPr lang="es-AR" i="1" dirty="0"/>
              <a:t>m</a:t>
            </a:r>
            <a:endParaRPr lang="es-AR" dirty="0"/>
          </a:p>
          <a:p>
            <a:r>
              <a:rPr lang="es-AR" dirty="0"/>
              <a:t>Además – la abundancia total es fácil de calcular!</a:t>
            </a:r>
          </a:p>
          <a:p>
            <a:pPr marL="457200" lvl="1" indent="0">
              <a:buNone/>
            </a:pPr>
            <a:endParaRPr lang="es-A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12345"/>
              </p:ext>
            </p:extLst>
          </p:nvPr>
        </p:nvGraphicFramePr>
        <p:xfrm>
          <a:off x="2955691" y="5257912"/>
          <a:ext cx="3428999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3" imgW="2743200" imgH="825480" progId="Equation.3">
                  <p:embed/>
                </p:oleObj>
              </mc:Choice>
              <mc:Fallback>
                <p:oleObj name="Equation" r:id="rId3" imgW="2743200" imgH="825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5691" y="5257912"/>
                        <a:ext cx="3428999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371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Un método de modelar los datos (no se recomienda)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Modelar los datos con un modelo lineal o modelo lineal generalizado con un modelo por cada playa</a:t>
            </a:r>
          </a:p>
          <a:p>
            <a:r>
              <a:rPr lang="es-ES_tradnl" dirty="0"/>
              <a:t>Obtener los valores de los coeficientes, EJ </a:t>
            </a:r>
            <a:r>
              <a:rPr lang="es-ES_tradnl" i="1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baseline="-25000" dirty="0">
                <a:latin typeface="Symbol" charset="2"/>
                <a:ea typeface="Symbol" charset="2"/>
                <a:cs typeface="Symbol" charset="2"/>
              </a:rPr>
              <a:t>1</a:t>
            </a:r>
            <a:r>
              <a:rPr lang="es-ES_tradnl" i="1" dirty="0">
                <a:ea typeface="Symbol" charset="2"/>
                <a:cs typeface="Symbol" charset="2"/>
              </a:rPr>
              <a:t> </a:t>
            </a:r>
            <a:r>
              <a:rPr lang="es-ES_tradnl" dirty="0">
                <a:ea typeface="Symbol" charset="2"/>
                <a:cs typeface="Symbol" charset="2"/>
              </a:rPr>
              <a:t>de cada regresión</a:t>
            </a:r>
          </a:p>
          <a:p>
            <a:r>
              <a:rPr lang="es-ES_tradnl" dirty="0">
                <a:ea typeface="Symbol" charset="2"/>
                <a:cs typeface="Symbol" charset="2"/>
              </a:rPr>
              <a:t>Usar los valores de coeficientes en una segunda regresión con otra covariable (que tenemos por playa)</a:t>
            </a:r>
          </a:p>
          <a:p>
            <a:r>
              <a:rPr lang="es-ES_tradnl" dirty="0">
                <a:ea typeface="Symbol" charset="2"/>
                <a:cs typeface="Symbol" charset="2"/>
              </a:rPr>
              <a:t>¿Cual sería el problema?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437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con efectos aleatorios (se recomienda)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3109"/>
            <a:ext cx="8229600" cy="4530725"/>
          </a:xfrm>
        </p:spPr>
        <p:txBody>
          <a:bodyPr/>
          <a:lstStyle/>
          <a:p>
            <a:r>
              <a:rPr lang="es-ES_tradnl" sz="2800" dirty="0"/>
              <a:t>Los modelos tienen estos componentes</a:t>
            </a:r>
          </a:p>
          <a:p>
            <a:endParaRPr lang="es-ES_tradnl" sz="2800" dirty="0"/>
          </a:p>
          <a:p>
            <a:pPr marL="0" indent="0">
              <a:buNone/>
            </a:pPr>
            <a:endParaRPr lang="es-ES_tradnl" sz="2800" b="1" dirty="0"/>
          </a:p>
          <a:p>
            <a:pPr marL="0" indent="0">
              <a:buNone/>
            </a:pPr>
            <a:r>
              <a:rPr lang="es-ES_tradnl" sz="2800" b="1" dirty="0" err="1"/>
              <a:t>R</a:t>
            </a:r>
            <a:r>
              <a:rPr lang="es-ES_tradnl" sz="2800" b="1" baseline="-25000" dirty="0" err="1"/>
              <a:t>i</a:t>
            </a:r>
            <a:r>
              <a:rPr lang="es-ES_tradnl" sz="2800" dirty="0"/>
              <a:t> la respuesta o covariable dependiente</a:t>
            </a:r>
            <a:endParaRPr lang="es-ES_tradnl" sz="2800" b="1" dirty="0"/>
          </a:p>
          <a:p>
            <a:pPr marL="0" indent="0">
              <a:buNone/>
            </a:pPr>
            <a:r>
              <a:rPr lang="es-ES_tradnl" sz="2800" b="1" dirty="0">
                <a:latin typeface="Times" pitchFamily="2" charset="0"/>
              </a:rPr>
              <a:t>X</a:t>
            </a:r>
            <a:r>
              <a:rPr lang="es-ES_tradnl" sz="2800" b="1" baseline="-25000" dirty="0"/>
              <a:t>i</a:t>
            </a:r>
            <a:r>
              <a:rPr lang="es-ES_tradnl" sz="2800" dirty="0"/>
              <a:t> covariables independientes</a:t>
            </a:r>
          </a:p>
          <a:p>
            <a:pPr marL="0" indent="0">
              <a:buNone/>
            </a:pPr>
            <a:r>
              <a:rPr lang="es-ES_tradnl" sz="2800" b="1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800" dirty="0">
                <a:ea typeface="Symbol" charset="2"/>
                <a:cs typeface="Symbol" charset="2"/>
              </a:rPr>
              <a:t>vector de coeficientes para los </a:t>
            </a:r>
            <a:r>
              <a:rPr lang="es-ES_tradnl" sz="2800" b="1" dirty="0">
                <a:latin typeface="Times" pitchFamily="2" charset="0"/>
                <a:ea typeface="Symbol" charset="2"/>
                <a:cs typeface="Symbol" charset="2"/>
              </a:rPr>
              <a:t>X</a:t>
            </a:r>
            <a:r>
              <a:rPr lang="es-ES_tradnl" sz="2800" b="1" baseline="-25000" dirty="0">
                <a:ea typeface="Symbol" charset="2"/>
                <a:cs typeface="Symbol" charset="2"/>
              </a:rPr>
              <a:t>i</a:t>
            </a:r>
          </a:p>
          <a:p>
            <a:pPr marL="0" indent="0">
              <a:buNone/>
            </a:pPr>
            <a:r>
              <a:rPr lang="es-ES_tradnl" sz="2800" b="1" dirty="0" err="1">
                <a:latin typeface="Times" pitchFamily="2" charset="0"/>
              </a:rPr>
              <a:t>Z</a:t>
            </a:r>
            <a:r>
              <a:rPr lang="es-ES_tradnl" sz="2800" b="1" baseline="-25000" dirty="0" err="1"/>
              <a:t>i</a:t>
            </a:r>
            <a:r>
              <a:rPr lang="es-ES_tradnl" sz="2800" dirty="0"/>
              <a:t> matriz de diseño para los efectos aleatorios</a:t>
            </a:r>
          </a:p>
          <a:p>
            <a:pPr marL="0" indent="0">
              <a:buNone/>
            </a:pPr>
            <a:r>
              <a:rPr lang="es-ES_tradnl" sz="2800" b="1" dirty="0" err="1">
                <a:latin typeface="Times" pitchFamily="2" charset="0"/>
                <a:ea typeface="Symbol" charset="2"/>
                <a:cs typeface="Symbol" charset="2"/>
              </a:rPr>
              <a:t>b</a:t>
            </a:r>
            <a:r>
              <a:rPr lang="es-ES_tradnl" sz="28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800" dirty="0">
                <a:ea typeface="Symbol" charset="2"/>
                <a:cs typeface="Symbol" charset="2"/>
              </a:rPr>
              <a:t> vector de coeficientes de los efectos aleatorios</a:t>
            </a:r>
          </a:p>
          <a:p>
            <a:pPr marL="0" indent="0">
              <a:buNone/>
            </a:pPr>
            <a:r>
              <a:rPr lang="es-ES_tradnl" sz="28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8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800" dirty="0">
                <a:ea typeface="Symbol" charset="2"/>
                <a:cs typeface="Symbol" charset="2"/>
              </a:rPr>
              <a:t> errores de medición</a:t>
            </a:r>
            <a:endParaRPr lang="es-ES_tradnl" sz="2800" dirty="0">
              <a:latin typeface="Symbol" charset="2"/>
              <a:ea typeface="Symbol" charset="2"/>
              <a:cs typeface="Symbol" charset="2"/>
            </a:endParaRPr>
          </a:p>
          <a:p>
            <a:endParaRPr lang="es-ES_tradnl" sz="2800" b="1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B6F73-93B0-6E4E-8D4C-6E545FB872CC}"/>
              </a:ext>
            </a:extLst>
          </p:cNvPr>
          <p:cNvSpPr/>
          <p:nvPr/>
        </p:nvSpPr>
        <p:spPr>
          <a:xfrm>
            <a:off x="1732133" y="2202612"/>
            <a:ext cx="4633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= </a:t>
            </a:r>
            <a:r>
              <a:rPr lang="es-ES_tradnl" sz="3200" b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</a:t>
            </a:r>
            <a:r>
              <a:rPr lang="es-ES_tradnl" sz="3200" b="1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/>
              <a:t>+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3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Un ejemplo lm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4" y="1417637"/>
            <a:ext cx="8384905" cy="347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667" y="53340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5.1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51361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playas con efectos aleatorios del intercepto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La respuesta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3038" y="2341140"/>
            <a:ext cx="274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/>
              <a:t>intercepto </a:t>
            </a:r>
            <a:r>
              <a:rPr lang="es-ES_tradnl" sz="2400" dirty="0"/>
              <a:t>global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83015" y="2810422"/>
            <a:ext cx="60384" cy="83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34662" y="5107502"/>
            <a:ext cx="17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pendiente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5938" y="3538246"/>
            <a:ext cx="370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=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/>
              <a:t> + 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+ </a:t>
            </a:r>
            <a:r>
              <a:rPr lang="es-ES_tradnl" sz="3200" i="1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 + </a:t>
            </a:r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146406" y="4033417"/>
            <a:ext cx="414227" cy="114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89690" y="2400413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covariable independiente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161114" y="2810422"/>
            <a:ext cx="167818" cy="83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Efecto</a:t>
            </a:r>
          </a:p>
          <a:p>
            <a:r>
              <a:rPr lang="es-ES_tradnl" sz="2400" dirty="0"/>
              <a:t>aleatorio</a:t>
            </a:r>
          </a:p>
          <a:p>
            <a:r>
              <a:rPr lang="es-ES_tradnl" sz="2400" dirty="0"/>
              <a:t>intercepto  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3409388" y="4123021"/>
            <a:ext cx="262338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5977" y="4810016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error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429337" y="3957645"/>
            <a:ext cx="1474530" cy="1042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En playa </a:t>
            </a:r>
            <a:r>
              <a:rPr lang="es-ES_tradnl" sz="2400" i="1" dirty="0"/>
              <a:t>i</a:t>
            </a:r>
            <a:r>
              <a:rPr lang="es-ES_tradnl" sz="2400" dirty="0"/>
              <a:t> y sitio </a:t>
            </a:r>
            <a:r>
              <a:rPr lang="es-ES_tradnl" sz="2400" i="1" dirty="0"/>
              <a:t>j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9" name="Rectangle 38"/>
          <p:cNvSpPr/>
          <p:nvPr/>
        </p:nvSpPr>
        <p:spPr>
          <a:xfrm flipH="1">
            <a:off x="6707477" y="3311572"/>
            <a:ext cx="2100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t</a:t>
            </a:r>
            <a:r>
              <a:rPr lang="es-ES_tradnl" sz="3200" baseline="300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i,j</a:t>
            </a:r>
            <a:r>
              <a:rPr lang="es-ES_tradnl" sz="3200" dirty="0" err="1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36777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playas con efectos aleatorios del intercepto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50" y="1726358"/>
            <a:ext cx="6852273" cy="4022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585787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Figura 5.2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5270" y="288607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global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329238" y="3255407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8844" y="19298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en playa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32812" y="2299216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intercepto y de la pendiente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En playa </a:t>
            </a:r>
            <a:r>
              <a:rPr lang="es-ES_tradnl" sz="2400" i="1" dirty="0"/>
              <a:t>i</a:t>
            </a:r>
            <a:r>
              <a:rPr lang="es-ES_tradnl" sz="2400" dirty="0"/>
              <a:t> y sitio </a:t>
            </a:r>
            <a:r>
              <a:rPr lang="es-ES_tradnl" sz="2400" i="1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La respuesta</a:t>
            </a:r>
          </a:p>
        </p:txBody>
      </p:sp>
      <p:cxnSp>
        <p:nvCxnSpPr>
          <p:cNvPr id="21" name="Straight Arrow Connector 20"/>
          <p:cNvCxnSpPr>
            <a:stCxn id="23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88" y="2341140"/>
            <a:ext cx="268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/>
              <a:t>intercepto </a:t>
            </a:r>
            <a:r>
              <a:rPr lang="es-ES_tradnl" sz="2400" dirty="0"/>
              <a:t>global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83015" y="2802805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4662" y="5107502"/>
            <a:ext cx="170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pendiente</a:t>
            </a:r>
          </a:p>
          <a:p>
            <a:r>
              <a:rPr lang="es-ES_tradnl" sz="2400" dirty="0"/>
              <a:t>global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5938" y="3538246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=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/>
              <a:t> </a:t>
            </a:r>
            <a:r>
              <a:rPr lang="es-ES_tradnl" sz="3200" dirty="0">
                <a:latin typeface="Times" pitchFamily="2" charset="0"/>
              </a:rPr>
              <a:t>+</a:t>
            </a:r>
            <a:r>
              <a:rPr lang="es-ES_tradnl" sz="3200" dirty="0"/>
              <a:t> 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</a:t>
            </a:r>
            <a:r>
              <a:rPr lang="es-ES_tradnl" sz="3200" dirty="0">
                <a:latin typeface="Times" pitchFamily="2" charset="0"/>
              </a:rPr>
              <a:t>+</a:t>
            </a:r>
            <a:r>
              <a:rPr lang="es-ES_tradnl" sz="3200" dirty="0"/>
              <a:t> (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+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)</a:t>
            </a:r>
            <a:r>
              <a:rPr lang="es-ES_tradnl" sz="3200" i="1" dirty="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/>
              <a:t> </a:t>
            </a:r>
            <a:r>
              <a:rPr lang="es-ES_tradnl" sz="3200" dirty="0">
                <a:latin typeface="Times" pitchFamily="2" charset="0"/>
              </a:rPr>
              <a:t>+</a:t>
            </a:r>
            <a:r>
              <a:rPr lang="es-ES_tradnl" sz="3200" dirty="0"/>
              <a:t> </a:t>
            </a:r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Arrow Connector 25"/>
          <p:cNvCxnSpPr>
            <a:cxnSpLocks/>
            <a:endCxn id="25" idx="2"/>
          </p:cNvCxnSpPr>
          <p:nvPr/>
        </p:nvCxnSpPr>
        <p:spPr>
          <a:xfrm flipH="1" flipV="1">
            <a:off x="4116063" y="4123021"/>
            <a:ext cx="444572" cy="1059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8689" y="2308395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covariable independiente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598737" y="2718404"/>
            <a:ext cx="321376" cy="928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Efecto</a:t>
            </a:r>
          </a:p>
          <a:p>
            <a:r>
              <a:rPr lang="es-ES_tradnl" sz="2400" dirty="0"/>
              <a:t>aleatorio</a:t>
            </a:r>
          </a:p>
          <a:p>
            <a:r>
              <a:rPr lang="es-ES_tradnl" sz="2400" dirty="0"/>
              <a:t>intercepto 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409387" y="4123021"/>
            <a:ext cx="211284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37705" y="5209200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/>
              <a:t>error </a:t>
            </a:r>
            <a:endParaRPr lang="es-ES_tradnl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314062" y="4144915"/>
            <a:ext cx="447285" cy="1071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6" name="TextBox 35"/>
          <p:cNvSpPr txBox="1"/>
          <p:nvPr/>
        </p:nvSpPr>
        <p:spPr>
          <a:xfrm>
            <a:off x="4072864" y="1887050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Efecto</a:t>
            </a:r>
          </a:p>
          <a:p>
            <a:r>
              <a:rPr lang="es-ES_tradnl" sz="2400" dirty="0"/>
              <a:t>aleatorio</a:t>
            </a:r>
          </a:p>
          <a:p>
            <a:r>
              <a:rPr lang="es-ES_tradnl" sz="2400" dirty="0"/>
              <a:t>pendiente 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81010" y="3087379"/>
            <a:ext cx="172158" cy="559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83E5797-36A0-264F-8056-CF21673AC461}"/>
              </a:ext>
            </a:extLst>
          </p:cNvPr>
          <p:cNvSpPr/>
          <p:nvPr/>
        </p:nvSpPr>
        <p:spPr>
          <a:xfrm flipH="1">
            <a:off x="6694168" y="3136779"/>
            <a:ext cx="2100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t</a:t>
            </a:r>
            <a:r>
              <a:rPr lang="es-ES_tradnl" sz="3200" baseline="300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solidFill>
                  <a:srgbClr val="FF0000"/>
                </a:solidFill>
                <a:latin typeface="Symbol" charset="2"/>
                <a:ea typeface="Times" charset="0"/>
                <a:cs typeface="Times" charset="0"/>
              </a:rPr>
              <a:t> w</a:t>
            </a:r>
            <a:r>
              <a:rPr lang="es-ES_tradnl" sz="3200" baseline="300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i,j</a:t>
            </a:r>
            <a:r>
              <a:rPr lang="es-ES_tradnl" sz="3200" dirty="0" err="1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6079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¿Qué son los modelos jerárquicos?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Clase de modelos que incluye efectos aleatorios</a:t>
            </a:r>
          </a:p>
          <a:p>
            <a:r>
              <a:rPr lang="es-AR" dirty="0"/>
              <a:t>¿Qué son efectos aleatorios?</a:t>
            </a:r>
          </a:p>
          <a:p>
            <a:pPr lvl="1"/>
            <a:r>
              <a:rPr lang="es-AR" dirty="0"/>
              <a:t>Un tipo de variación adicional</a:t>
            </a:r>
          </a:p>
          <a:p>
            <a:pPr lvl="1"/>
            <a:r>
              <a:rPr lang="es-AR" dirty="0"/>
              <a:t>Típicamente, tienen estructura de espacio, sitio, tiempo, zona, individuo,  …</a:t>
            </a:r>
          </a:p>
          <a:p>
            <a:pPr lvl="1"/>
            <a:r>
              <a:rPr lang="en-US" dirty="0" err="1"/>
              <a:t>Generalmente</a:t>
            </a:r>
            <a:r>
              <a:rPr lang="en-US" dirty="0"/>
              <a:t> se </a:t>
            </a:r>
            <a:r>
              <a:rPr lang="en-US" dirty="0" err="1"/>
              <a:t>asume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distribución</a:t>
            </a:r>
            <a:r>
              <a:rPr lang="en-US" dirty="0"/>
              <a:t> normal,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estimamos</a:t>
            </a:r>
            <a:r>
              <a:rPr lang="en-US" dirty="0"/>
              <a:t> la </a:t>
            </a:r>
            <a:r>
              <a:rPr lang="en-US" dirty="0" err="1"/>
              <a:t>hipermedia</a:t>
            </a:r>
            <a:r>
              <a:rPr lang="en-US" dirty="0"/>
              <a:t> (hyper mean) e </a:t>
            </a:r>
            <a:r>
              <a:rPr lang="en-US" dirty="0" err="1"/>
              <a:t>hipervarianza</a:t>
            </a:r>
            <a:r>
              <a:rPr lang="en-US" dirty="0"/>
              <a:t> (hyper variance)</a:t>
            </a:r>
          </a:p>
          <a:p>
            <a:pPr lvl="1"/>
            <a:endParaRPr lang="es-AR" dirty="0"/>
          </a:p>
          <a:p>
            <a:pPr marL="457200" lvl="1" indent="0">
              <a:buNone/>
            </a:pP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8395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intercepto y de la pendiente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" y="1417638"/>
            <a:ext cx="8417891" cy="4840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5270" y="31289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global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29238" y="3498299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8844" y="217277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relación en playa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77854" y="2542108"/>
            <a:ext cx="1427418" cy="113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7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lineales generalizados mixtos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3737" y="1098884"/>
            <a:ext cx="4299575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es-ES_tradnl" sz="3200" dirty="0"/>
              <a:t>= </a:t>
            </a:r>
            <a:r>
              <a:rPr lang="es-ES_tradnl" sz="3200" b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</a:t>
            </a:r>
            <a:r>
              <a:rPr lang="es-ES_tradnl" sz="3200" b="1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/>
              <a:t>+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  <a:p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= </a:t>
            </a:r>
            <a:r>
              <a:rPr lang="es-ES_tradnl" sz="3200" i="1" dirty="0">
                <a:latin typeface="Times" charset="0"/>
                <a:ea typeface="Times" charset="0"/>
                <a:cs typeface="Times" charset="0"/>
              </a:rPr>
              <a:t>f </a:t>
            </a:r>
            <a:r>
              <a:rPr lang="es-ES_tradnl" sz="3200" baseline="30000" dirty="0">
                <a:latin typeface="Times" charset="0"/>
                <a:ea typeface="Times" charset="0"/>
                <a:cs typeface="Times" charset="0"/>
              </a:rPr>
              <a:t>-1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/>
              <a:t> </a:t>
            </a:r>
            <a:r>
              <a:rPr lang="es-ES_tradnl" sz="3200" b="1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/>
              <a:t>+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7273" y="2774901"/>
            <a:ext cx="6386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i="1" dirty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2400" dirty="0">
                <a:latin typeface="Times" charset="0"/>
                <a:ea typeface="Times" charset="0"/>
                <a:cs typeface="Times" charset="0"/>
              </a:rPr>
              <a:t>( )</a:t>
            </a:r>
            <a:r>
              <a:rPr lang="es-ES_tradnl" sz="2400" dirty="0"/>
              <a:t> es la función de enlace</a:t>
            </a:r>
          </a:p>
          <a:p>
            <a:r>
              <a:rPr lang="es-ES_tradnl" sz="2400" b="1" dirty="0" err="1"/>
              <a:t>R</a:t>
            </a:r>
            <a:r>
              <a:rPr lang="es-ES_tradnl" sz="2400" b="1" baseline="-25000" dirty="0" err="1"/>
              <a:t>i</a:t>
            </a:r>
            <a:r>
              <a:rPr lang="es-ES_tradnl" sz="2400" dirty="0"/>
              <a:t> la respuesta o covariable dependiente</a:t>
            </a:r>
            <a:endParaRPr lang="es-ES_tradnl" sz="2400" b="1" dirty="0"/>
          </a:p>
          <a:p>
            <a:r>
              <a:rPr lang="es-ES_tradnl" sz="2400" b="1" dirty="0"/>
              <a:t>X</a:t>
            </a:r>
            <a:r>
              <a:rPr lang="es-ES_tradnl" sz="2400" b="1" baseline="-25000" dirty="0"/>
              <a:t>i</a:t>
            </a:r>
            <a:r>
              <a:rPr lang="es-ES_tradnl" sz="2400" dirty="0"/>
              <a:t> covariables independientes</a:t>
            </a:r>
          </a:p>
          <a:p>
            <a:r>
              <a:rPr lang="es-ES_tradnl" sz="2400" b="1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400" dirty="0">
                <a:ea typeface="Symbol" charset="2"/>
                <a:cs typeface="Symbol" charset="2"/>
              </a:rPr>
              <a:t>vector de coeficientes para los </a:t>
            </a:r>
            <a:r>
              <a:rPr lang="es-ES_tradnl" sz="2400" b="1" dirty="0">
                <a:ea typeface="Symbol" charset="2"/>
                <a:cs typeface="Symbol" charset="2"/>
              </a:rPr>
              <a:t>X</a:t>
            </a:r>
            <a:r>
              <a:rPr lang="es-ES_tradnl" sz="2400" b="1" baseline="-25000" dirty="0">
                <a:ea typeface="Symbol" charset="2"/>
                <a:cs typeface="Symbol" charset="2"/>
              </a:rPr>
              <a:t>i</a:t>
            </a:r>
          </a:p>
          <a:p>
            <a:r>
              <a:rPr lang="es-ES_tradnl" sz="2400" b="1" dirty="0" err="1"/>
              <a:t>Z</a:t>
            </a:r>
            <a:r>
              <a:rPr lang="es-ES_tradnl" sz="2400" b="1" baseline="-25000" dirty="0" err="1"/>
              <a:t>i</a:t>
            </a:r>
            <a:r>
              <a:rPr lang="es-ES_tradnl" sz="2400" dirty="0"/>
              <a:t> matriz de diseño para los efectos aleatorios</a:t>
            </a:r>
          </a:p>
          <a:p>
            <a:r>
              <a:rPr lang="es-ES_tradnl" sz="2400" b="1" dirty="0" err="1">
                <a:ea typeface="Symbol" charset="2"/>
                <a:cs typeface="Symbol" charset="2"/>
              </a:rPr>
              <a:t>b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vector de coeficientes de los efectos aleatorios</a:t>
            </a:r>
          </a:p>
          <a:p>
            <a:r>
              <a:rPr lang="es-ES_tradnl" sz="24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errores de medición</a:t>
            </a:r>
            <a:endParaRPr lang="es-ES_tradnl" sz="2400" dirty="0">
              <a:latin typeface="Symbol" charset="2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25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Estimación en modelos con efectos aleatorios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748"/>
            <a:ext cx="8229600" cy="4530725"/>
          </a:xfrm>
        </p:spPr>
        <p:txBody>
          <a:bodyPr>
            <a:normAutofit/>
          </a:bodyPr>
          <a:lstStyle/>
          <a:p>
            <a:r>
              <a:rPr lang="es-AR" dirty="0"/>
              <a:t>Máxima Verosimilitud – en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Use paquete </a:t>
            </a:r>
            <a:r>
              <a:rPr lang="es-AR" i="1" dirty="0"/>
              <a:t>lme4</a:t>
            </a:r>
            <a:r>
              <a:rPr lang="es-AR" dirty="0"/>
              <a:t> y </a:t>
            </a:r>
            <a:r>
              <a:rPr lang="es-AR" i="1" dirty="0"/>
              <a:t>nlme</a:t>
            </a:r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i="1" dirty="0"/>
              <a:t>formula = </a:t>
            </a:r>
            <a:r>
              <a:rPr lang="es-AR" b="1" i="1" dirty="0"/>
              <a:t>c</a:t>
            </a:r>
            <a:r>
              <a:rPr lang="es-AR" i="1" dirty="0"/>
              <a:t> ~ (1 | factor(</a:t>
            </a:r>
            <a:r>
              <a:rPr lang="es-AR" b="1" i="1" dirty="0"/>
              <a:t>s</a:t>
            </a:r>
            <a:r>
              <a:rPr lang="es-AR" i="1" dirty="0"/>
              <a:t>) 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i="1" dirty="0"/>
          </a:p>
          <a:p>
            <a:r>
              <a:rPr lang="es-AR" dirty="0"/>
              <a:t>Máxima Verosimilitud – en TMB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Construya el modelo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Compile modelo, datos, valores iniciales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Corra el modelo</a:t>
            </a:r>
          </a:p>
        </p:txBody>
      </p:sp>
    </p:spTree>
    <p:extLst>
      <p:ext uri="{BB962C8B-B14F-4D97-AF65-F5344CB8AC3E}">
        <p14:creationId xmlns:p14="http://schemas.microsoft.com/office/powerpoint/2010/main" val="20850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7647A-3885-1F47-8549-8566873B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17" y="3044162"/>
            <a:ext cx="8229600" cy="1139825"/>
          </a:xfrm>
        </p:spPr>
        <p:txBody>
          <a:bodyPr/>
          <a:lstStyle/>
          <a:p>
            <a:r>
              <a:rPr lang="en-US" dirty="0" err="1"/>
              <a:t>Estimación</a:t>
            </a:r>
            <a:r>
              <a:rPr lang="en-US" dirty="0"/>
              <a:t> de MJ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</p:spTree>
    <p:extLst>
      <p:ext uri="{BB962C8B-B14F-4D97-AF65-F5344CB8AC3E}">
        <p14:creationId xmlns:p14="http://schemas.microsoft.com/office/powerpoint/2010/main" val="450118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Verosimilitudes</a:t>
            </a:r>
            <a:r>
              <a:rPr lang="en-US" dirty="0"/>
              <a:t> </a:t>
            </a:r>
            <a:r>
              <a:rPr lang="en-US" dirty="0" err="1"/>
              <a:t>Jerárquicas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Incorpore variables “latent”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verosimilitud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dirty="0"/>
                  <a:t> es data,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s el </a:t>
                </a:r>
                <a:r>
                  <a:rPr lang="en-US" dirty="0" err="1"/>
                  <a:t>parámetro</a:t>
                </a:r>
                <a:r>
                  <a:rPr lang="en-US" dirty="0"/>
                  <a:t> </a:t>
                </a:r>
                <a:r>
                  <a:rPr lang="en-US" dirty="0" err="1"/>
                  <a:t>fijo</a:t>
                </a:r>
                <a:r>
                  <a:rPr lang="en-US" dirty="0"/>
                  <a:t>, y </a:t>
                </a:r>
                <a:r>
                  <a:rPr lang="en-US" i="1" dirty="0">
                    <a:latin typeface="Symbol" pitchFamily="2" charset="2"/>
                  </a:rPr>
                  <a:t>d</a:t>
                </a:r>
                <a:r>
                  <a:rPr lang="en-US" dirty="0"/>
                  <a:t>  es una variable </a:t>
                </a:r>
                <a:r>
                  <a:rPr lang="en-US" dirty="0" err="1"/>
                  <a:t>aleatoria</a:t>
                </a:r>
                <a:r>
                  <a:rPr lang="en-US" dirty="0"/>
                  <a:t> no </a:t>
                </a:r>
                <a:r>
                  <a:rPr lang="en-US" dirty="0" err="1"/>
                  <a:t>observada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es una </a:t>
                </a:r>
                <a:r>
                  <a:rPr lang="en-US" dirty="0" err="1"/>
                  <a:t>distribución</a:t>
                </a:r>
                <a:r>
                  <a:rPr lang="en-US" dirty="0"/>
                  <a:t> “</a:t>
                </a:r>
                <a:r>
                  <a:rPr lang="en-US" dirty="0" err="1"/>
                  <a:t>apriori</a:t>
                </a:r>
                <a:r>
                  <a:rPr lang="en-US" dirty="0"/>
                  <a:t>” o “hyper-</a:t>
                </a:r>
                <a:r>
                  <a:rPr lang="en-US" dirty="0" err="1"/>
                  <a:t>distribución</a:t>
                </a:r>
                <a:r>
                  <a:rPr lang="en-US" dirty="0"/>
                  <a:t>” de las variables </a:t>
                </a:r>
                <a:r>
                  <a:rPr lang="en-US" dirty="0" err="1"/>
                  <a:t>latentes</a:t>
                </a:r>
                <a:endParaRPr lang="en-US" dirty="0"/>
              </a:p>
              <a:p>
                <a:r>
                  <a:rPr lang="en-US" dirty="0" err="1"/>
                  <a:t>Implementar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TMB y </a:t>
                </a:r>
                <a:r>
                  <a:rPr lang="en-US" dirty="0" err="1"/>
                  <a:t>trata</a:t>
                </a:r>
                <a:r>
                  <a:rPr lang="en-US" dirty="0"/>
                  <a:t> de </a:t>
                </a:r>
                <a:r>
                  <a:rPr lang="en-US" dirty="0" err="1"/>
                  <a:t>ajustarlo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3"/>
                <a:stretch>
                  <a:fillRect l="-643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4" y="277813"/>
            <a:ext cx="8229600" cy="113982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6" y="1173673"/>
            <a:ext cx="6506678" cy="3194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4734046" y="6495301"/>
            <a:ext cx="414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Figure from 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66021F-E542-CB4F-AC87-C69A6D8FC29F}"/>
                  </a:ext>
                </a:extLst>
              </p:cNvPr>
              <p:cNvSpPr/>
              <p:nvPr/>
            </p:nvSpPr>
            <p:spPr>
              <a:xfrm>
                <a:off x="714778" y="4368075"/>
                <a:ext cx="560660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ejemplo</a:t>
                </a:r>
                <a:r>
                  <a:rPr lang="en-US" sz="2400" dirty="0"/>
                  <a:t>: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ea typeface="Cambria Math"/>
                  </a:rPr>
                  <a:t>O la NLL: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/>
                      </a:rPr>
                      <m:t>log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</m:func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66021F-E542-CB4F-AC87-C69A6D8FC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8" y="4368075"/>
                <a:ext cx="5606602" cy="1569660"/>
              </a:xfrm>
              <a:prstGeom prst="rect">
                <a:avLst/>
              </a:prstGeom>
              <a:blipFill>
                <a:blip r:embed="rId3"/>
                <a:stretch>
                  <a:fillRect l="-1810" t="-4032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539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marginal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Para </a:t>
                </a:r>
                <a:r>
                  <a:rPr lang="en-US" dirty="0" err="1"/>
                  <a:t>ajustar</a:t>
                </a:r>
                <a:r>
                  <a:rPr lang="en-US" dirty="0"/>
                  <a:t> </a:t>
                </a:r>
                <a:r>
                  <a:rPr lang="en-US" dirty="0" err="1"/>
                  <a:t>estos</a:t>
                </a:r>
                <a:r>
                  <a:rPr lang="en-US" dirty="0"/>
                  <a:t> </a:t>
                </a:r>
                <a:r>
                  <a:rPr lang="en-US" dirty="0" err="1"/>
                  <a:t>modelos</a:t>
                </a:r>
                <a:r>
                  <a:rPr lang="en-US" dirty="0"/>
                  <a:t> </a:t>
                </a:r>
                <a:r>
                  <a:rPr lang="en-US" dirty="0" err="1"/>
                  <a:t>debemos</a:t>
                </a:r>
                <a:r>
                  <a:rPr lang="en-US" dirty="0"/>
                  <a:t> </a:t>
                </a:r>
                <a:r>
                  <a:rPr lang="en-US" b="1" dirty="0" err="1"/>
                  <a:t>integrar</a:t>
                </a:r>
                <a:r>
                  <a:rPr lang="en-US" dirty="0"/>
                  <a:t>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endParaRPr lang="en-US" dirty="0"/>
              </a:p>
              <a:p>
                <a:r>
                  <a:rPr lang="en-US" dirty="0"/>
                  <a:t>La “</a:t>
                </a:r>
                <a:r>
                  <a:rPr lang="en-US" dirty="0" err="1"/>
                  <a:t>verosimilitud</a:t>
                </a:r>
                <a:r>
                  <a:rPr lang="en-US" dirty="0"/>
                  <a:t> marginal”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i="1" dirty="0" err="1"/>
                  <a:t>Marginalizar</a:t>
                </a:r>
                <a:r>
                  <a:rPr lang="en-US" i="1" dirty="0"/>
                  <a:t> – </a:t>
                </a:r>
                <a:r>
                  <a:rPr lang="en-US" i="1" dirty="0" err="1"/>
                  <a:t>hacer</a:t>
                </a:r>
                <a:r>
                  <a:rPr lang="en-US" i="1" dirty="0"/>
                  <a:t> un </a:t>
                </a:r>
                <a:r>
                  <a:rPr lang="en-US" i="1" dirty="0" err="1"/>
                  <a:t>promedio</a:t>
                </a:r>
                <a:r>
                  <a:rPr lang="en-US" i="1" dirty="0"/>
                  <a:t> </a:t>
                </a:r>
                <a:r>
                  <a:rPr lang="en-US" i="1" dirty="0" err="1"/>
                  <a:t>ponderado</a:t>
                </a:r>
                <a:r>
                  <a:rPr lang="en-US" i="1" dirty="0"/>
                  <a:t> de las </a:t>
                </a:r>
                <a:r>
                  <a:rPr lang="en-US" i="1" dirty="0" err="1"/>
                  <a:t>verosimilitudes</a:t>
                </a:r>
                <a:r>
                  <a:rPr lang="en-US" i="1" dirty="0"/>
                  <a:t>, </a:t>
                </a:r>
                <a:r>
                  <a:rPr lang="en-US" i="1" dirty="0" err="1"/>
                  <a:t>donde</a:t>
                </a:r>
                <a:r>
                  <a:rPr lang="en-US" i="1" dirty="0"/>
                  <a:t> los pesos son </a:t>
                </a:r>
                <a:r>
                  <a:rPr lang="en-US" i="1" dirty="0" err="1"/>
                  <a:t>aportados</a:t>
                </a:r>
                <a:r>
                  <a:rPr lang="en-US" i="1" dirty="0"/>
                  <a:t> de </a:t>
                </a:r>
                <a:r>
                  <a:rPr lang="en-US" i="1" dirty="0" err="1"/>
                  <a:t>acuerdo</a:t>
                </a:r>
                <a:r>
                  <a:rPr lang="en-US" i="1" dirty="0"/>
                  <a:t> a la </a:t>
                </a:r>
                <a:r>
                  <a:rPr lang="en-US" i="1" dirty="0" err="1"/>
                  <a:t>probabilidad</a:t>
                </a:r>
                <a:r>
                  <a:rPr lang="en-US" i="1" dirty="0"/>
                  <a:t> de los </a:t>
                </a:r>
                <a:r>
                  <a:rPr lang="en-US" i="1" dirty="0" err="1"/>
                  <a:t>efectos</a:t>
                </a:r>
                <a:r>
                  <a:rPr lang="en-US" i="1" dirty="0"/>
                  <a:t> </a:t>
                </a:r>
                <a:r>
                  <a:rPr lang="en-US" i="1" dirty="0" err="1"/>
                  <a:t>aleatorios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 err="1"/>
                  <a:t>Esta</a:t>
                </a:r>
                <a:r>
                  <a:rPr lang="en-US" b="1" dirty="0"/>
                  <a:t> integral es </a:t>
                </a:r>
                <a:r>
                  <a:rPr lang="en-US" b="1" dirty="0" err="1"/>
                  <a:t>el</a:t>
                </a:r>
                <a:r>
                  <a:rPr lang="en-US" b="1" dirty="0"/>
                  <a:t> “</a:t>
                </a:r>
                <a:r>
                  <a:rPr lang="en-US" b="1" dirty="0" err="1"/>
                  <a:t>desafío</a:t>
                </a:r>
                <a:r>
                  <a:rPr lang="en-US" b="1" dirty="0"/>
                  <a:t> </a:t>
                </a:r>
                <a:r>
                  <a:rPr lang="en-US" b="1" dirty="0" err="1"/>
                  <a:t>computacional</a:t>
                </a:r>
                <a:r>
                  <a:rPr lang="en-US" b="1" dirty="0"/>
                  <a:t> central …” de los </a:t>
                </a:r>
                <a:r>
                  <a:rPr lang="en-US" b="1" dirty="0" err="1"/>
                  <a:t>modelos</a:t>
                </a:r>
                <a:r>
                  <a:rPr lang="en-US" b="1" dirty="0"/>
                  <a:t> </a:t>
                </a:r>
                <a:r>
                  <a:rPr lang="en-US" b="1" dirty="0" err="1"/>
                  <a:t>jeráquicos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82" t="-12963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8C3E613-85F1-40A8-AC46-51600FBD6A96}"/>
              </a:ext>
            </a:extLst>
          </p:cNvPr>
          <p:cNvSpPr txBox="1"/>
          <p:nvPr/>
        </p:nvSpPr>
        <p:spPr>
          <a:xfrm>
            <a:off x="4774019" y="6326372"/>
            <a:ext cx="37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Thorson and Minto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B8A63-B2F3-488B-8C12-FB98186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Estimando</a:t>
            </a:r>
            <a:r>
              <a:rPr lang="en-GB" dirty="0"/>
              <a:t> la </a:t>
            </a:r>
            <a:r>
              <a:rPr lang="en-GB" dirty="0" err="1"/>
              <a:t>verosimilitud</a:t>
            </a:r>
            <a:r>
              <a:rPr lang="en-GB" dirty="0"/>
              <a:t> marginal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9141"/>
            <a:ext cx="7886700" cy="4774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Aproximación</a:t>
            </a:r>
            <a:r>
              <a:rPr lang="en-US" b="1" dirty="0"/>
              <a:t> </a:t>
            </a:r>
            <a:r>
              <a:rPr lang="en-US" b="1" dirty="0" err="1"/>
              <a:t>Bayesiana</a:t>
            </a:r>
            <a:endParaRPr lang="en-US" dirty="0"/>
          </a:p>
          <a:p>
            <a:pPr lvl="1" indent="-342900"/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involucra</a:t>
            </a:r>
            <a:r>
              <a:rPr lang="en-US" dirty="0"/>
              <a:t>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Aproximación</a:t>
            </a:r>
            <a:r>
              <a:rPr lang="en-US" b="1" dirty="0"/>
              <a:t> </a:t>
            </a:r>
            <a:r>
              <a:rPr lang="en-US" b="1" dirty="0" err="1"/>
              <a:t>Frecuentista</a:t>
            </a:r>
            <a:r>
              <a:rPr lang="en-US" dirty="0"/>
              <a:t>:</a:t>
            </a:r>
          </a:p>
          <a:p>
            <a:pPr lvl="1" indent="-342900"/>
            <a:r>
              <a:rPr lang="en-US" dirty="0"/>
              <a:t>Use “Laplace approximation” of marginal likelihood</a:t>
            </a:r>
          </a:p>
          <a:p>
            <a:pPr lvl="1" indent="-342900"/>
            <a:r>
              <a:rPr lang="en-US" dirty="0"/>
              <a:t>Then maximize the marginal likelihood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Inner</a:t>
            </a:r>
            <a:r>
              <a:rPr lang="en-US" dirty="0"/>
              <a:t> optimization” –  random effects | fixed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Outer</a:t>
            </a:r>
            <a:r>
              <a:rPr lang="en-US" dirty="0"/>
              <a:t> optimization” – fixed effects | random effects</a:t>
            </a:r>
          </a:p>
          <a:p>
            <a:pPr lvl="1" indent="-342900"/>
            <a:r>
              <a:rPr lang="en-US" dirty="0"/>
              <a:t>This is what TMB does (and other software)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0F15-94F8-44DA-AB58-DA1569B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800-B77B-46DA-A34B-E652977E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en</a:t>
            </a:r>
            <a:r>
              <a:rPr lang="en-US" dirty="0"/>
              <a:t> TMB: Que debe saber </a:t>
            </a:r>
            <a:r>
              <a:rPr lang="en-US" dirty="0" err="1"/>
              <a:t>Usted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8573"/>
                <a:ext cx="8229600" cy="50002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La </a:t>
                </a:r>
                <a:r>
                  <a:rPr lang="en-US" dirty="0" err="1"/>
                  <a:t>matemática</a:t>
                </a:r>
                <a:r>
                  <a:rPr lang="en-US" dirty="0"/>
                  <a:t> es </a:t>
                </a:r>
                <a:r>
                  <a:rPr lang="en-US" dirty="0" err="1"/>
                  <a:t>complicada</a:t>
                </a:r>
                <a:r>
                  <a:rPr lang="en-US" dirty="0"/>
                  <a:t>, peso TMB lo </a:t>
                </a:r>
                <a:r>
                  <a:rPr lang="en-US" dirty="0" err="1"/>
                  <a:t>hace</a:t>
                </a:r>
                <a:r>
                  <a:rPr lang="en-US" dirty="0"/>
                  <a:t> por </a:t>
                </a:r>
                <a:r>
                  <a:rPr lang="en-US" dirty="0" err="1"/>
                  <a:t>Ud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Se escribe la NLL </a:t>
                </a:r>
                <a:r>
                  <a:rPr lang="en-US" dirty="0" err="1"/>
                  <a:t>conjunta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dos </a:t>
                </a:r>
                <a:r>
                  <a:rPr lang="en-US" dirty="0" err="1"/>
                  <a:t>partes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𝑙𝑜𝑔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𝑙𝑜𝑔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TMB integra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 (</a:t>
                </a:r>
                <a:r>
                  <a:rPr lang="en-US" i="1" dirty="0">
                    <a:latin typeface="Symbol" pitchFamily="2" charset="2"/>
                    <a:ea typeface="Cambria Math" panose="02040503050406030204" pitchFamily="18" charset="0"/>
                  </a:rPr>
                  <a:t>d </a:t>
                </a:r>
                <a:r>
                  <a:rPr lang="en-US" dirty="0"/>
                  <a:t>) via  LA</a:t>
                </a:r>
              </a:p>
              <a:p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integración</a:t>
                </a:r>
                <a:r>
                  <a:rPr lang="en-US" dirty="0"/>
                  <a:t> es </a:t>
                </a:r>
                <a:r>
                  <a:rPr lang="en-US" dirty="0" err="1"/>
                  <a:t>difícil</a:t>
                </a:r>
                <a:r>
                  <a:rPr lang="en-US" dirty="0"/>
                  <a:t>, </a:t>
                </a:r>
                <a:r>
                  <a:rPr lang="en-US" dirty="0" err="1"/>
                  <a:t>pero</a:t>
                </a:r>
                <a:r>
                  <a:rPr lang="en-US" dirty="0"/>
                  <a:t> sin </a:t>
                </a:r>
                <a:r>
                  <a:rPr lang="en-US" dirty="0" err="1"/>
                  <a:t>ella</a:t>
                </a:r>
                <a:r>
                  <a:rPr lang="en-US" dirty="0"/>
                  <a:t> no </a:t>
                </a:r>
                <a:r>
                  <a:rPr lang="en-US" dirty="0" err="1"/>
                  <a:t>podemos</a:t>
                </a:r>
                <a:r>
                  <a:rPr lang="en-US" dirty="0"/>
                  <a:t> </a:t>
                </a:r>
                <a:r>
                  <a:rPr lang="en-US" dirty="0" err="1"/>
                  <a:t>ajustar</a:t>
                </a:r>
                <a:r>
                  <a:rPr lang="en-US" dirty="0"/>
                  <a:t> el </a:t>
                </a:r>
                <a:r>
                  <a:rPr lang="en-US" dirty="0" err="1"/>
                  <a:t>modelo</a:t>
                </a:r>
                <a:endParaRPr lang="en-US" dirty="0"/>
              </a:p>
              <a:p>
                <a:r>
                  <a:rPr lang="en-US" dirty="0" err="1"/>
                  <a:t>Indique</a:t>
                </a:r>
                <a:r>
                  <a:rPr lang="en-US" dirty="0"/>
                  <a:t> a  TMB que </a:t>
                </a:r>
                <a:r>
                  <a:rPr lang="en-US" dirty="0" err="1"/>
                  <a:t>parámetros</a:t>
                </a:r>
                <a:r>
                  <a:rPr lang="en-US" dirty="0"/>
                  <a:t> con “</a:t>
                </a:r>
                <a:r>
                  <a:rPr lang="en-US" dirty="0" err="1"/>
                  <a:t>aleatorios</a:t>
                </a:r>
                <a:r>
                  <a:rPr lang="en-US" dirty="0"/>
                  <a:t>” </a:t>
                </a:r>
                <a:r>
                  <a:rPr lang="en-US" dirty="0" err="1"/>
                  <a:t>en</a:t>
                </a:r>
                <a:r>
                  <a:rPr lang="en-US" dirty="0"/>
                  <a:t> R</a:t>
                </a:r>
              </a:p>
              <a:p>
                <a:r>
                  <a:rPr lang="en-US" dirty="0"/>
                  <a:t>La </a:t>
                </a:r>
                <a:r>
                  <a:rPr lang="en-US" dirty="0" err="1"/>
                  <a:t>optimización</a:t>
                </a:r>
                <a:r>
                  <a:rPr lang="en-US" dirty="0"/>
                  <a:t> </a:t>
                </a:r>
                <a:r>
                  <a:rPr lang="en-US" dirty="0" err="1"/>
                  <a:t>tendrá</a:t>
                </a:r>
                <a:r>
                  <a:rPr lang="en-US" dirty="0"/>
                  <a:t> pasos “</a:t>
                </a:r>
                <a:r>
                  <a:rPr lang="en-US" dirty="0" err="1"/>
                  <a:t>internos</a:t>
                </a:r>
                <a:r>
                  <a:rPr lang="en-US" dirty="0"/>
                  <a:t>” y “</a:t>
                </a:r>
                <a:r>
                  <a:rPr lang="en-US" dirty="0" err="1"/>
                  <a:t>externos</a:t>
                </a:r>
                <a:r>
                  <a:rPr lang="en-US" dirty="0"/>
                  <a:t>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8573"/>
                <a:ext cx="8229600" cy="5000262"/>
              </a:xfrm>
              <a:blipFill>
                <a:blip r:embed="rId2"/>
                <a:stretch>
                  <a:fillRect l="-463" t="-2030" r="-463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2C4C-1316-49F1-A2FA-C8031C8A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D5BBC-314D-4620-9BEA-5F349884AB76}"/>
              </a:ext>
            </a:extLst>
          </p:cNvPr>
          <p:cNvSpPr txBox="1"/>
          <p:nvPr/>
        </p:nvSpPr>
        <p:spPr>
          <a:xfrm>
            <a:off x="2554941" y="2633799"/>
            <a:ext cx="20170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V</a:t>
            </a:r>
            <a:r>
              <a:rPr lang="en-US" dirty="0" err="1">
                <a:solidFill>
                  <a:srgbClr val="FF0000"/>
                </a:solidFill>
              </a:rPr>
              <a:t>erosimilitud</a:t>
            </a:r>
            <a:r>
              <a:rPr lang="en-US" dirty="0">
                <a:solidFill>
                  <a:srgbClr val="FF0000"/>
                </a:solidFill>
              </a:rPr>
              <a:t> de los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B4C7-8F75-41E3-9C85-6CF8A2F37905}"/>
              </a:ext>
            </a:extLst>
          </p:cNvPr>
          <p:cNvSpPr txBox="1"/>
          <p:nvPr/>
        </p:nvSpPr>
        <p:spPr>
          <a:xfrm>
            <a:off x="4915785" y="2633798"/>
            <a:ext cx="327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Probabilidad</a:t>
            </a:r>
            <a:r>
              <a:rPr lang="en-US" dirty="0">
                <a:solidFill>
                  <a:srgbClr val="FF0000"/>
                </a:solidFill>
              </a:rPr>
              <a:t> de los </a:t>
            </a:r>
            <a:r>
              <a:rPr lang="en-US" dirty="0" err="1">
                <a:solidFill>
                  <a:srgbClr val="FF0000"/>
                </a:solidFill>
              </a:rPr>
              <a:t>efectos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aleatorios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2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Pedicción</a:t>
            </a:r>
            <a:r>
              <a:rPr lang="en-US" dirty="0"/>
              <a:t> de variables </a:t>
            </a:r>
            <a:r>
              <a:rPr lang="en-US" dirty="0" err="1"/>
              <a:t>aleatorias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 </a:t>
                </a:r>
                <a:r>
                  <a:rPr lang="en-US" dirty="0" err="1"/>
                  <a:t>intergramos</a:t>
                </a:r>
                <a:r>
                  <a:rPr lang="en-US" dirty="0"/>
                  <a:t>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,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realizamos</a:t>
                </a:r>
                <a:r>
                  <a:rPr lang="en-US" dirty="0"/>
                  <a:t> las </a:t>
                </a:r>
                <a:r>
                  <a:rPr lang="en-US" dirty="0" err="1"/>
                  <a:t>predicciones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Predecir</a:t>
                </a:r>
                <a:r>
                  <a:rPr lang="en-US" dirty="0"/>
                  <a:t> variables </a:t>
                </a:r>
                <a:r>
                  <a:rPr lang="en-US" dirty="0" err="1"/>
                  <a:t>aleatorias</a:t>
                </a:r>
                <a:r>
                  <a:rPr lang="en-US" dirty="0"/>
                  <a:t> </a:t>
                </a:r>
                <a:r>
                  <a:rPr lang="en-US" i="1" dirty="0">
                    <a:latin typeface="Symbol" pitchFamily="2" charset="2"/>
                  </a:rPr>
                  <a:t>d</a:t>
                </a:r>
                <a:r>
                  <a:rPr lang="en-US" dirty="0"/>
                  <a:t> via </a:t>
                </a:r>
                <a:r>
                  <a:rPr lang="en-US" dirty="0" err="1"/>
                  <a:t>valores</a:t>
                </a:r>
                <a:r>
                  <a:rPr lang="en-US" dirty="0"/>
                  <a:t> </a:t>
                </a:r>
                <a:r>
                  <a:rPr lang="en-US" dirty="0" err="1"/>
                  <a:t>fijos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es </a:t>
                </a:r>
                <a:r>
                  <a:rPr lang="en-US" dirty="0" err="1"/>
                  <a:t>el</a:t>
                </a:r>
                <a:r>
                  <a:rPr lang="en-US" dirty="0"/>
                  <a:t> MLE de 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fijos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son las </a:t>
                </a:r>
                <a:r>
                  <a:rPr lang="en-US" dirty="0" err="1"/>
                  <a:t>estimaciones</a:t>
                </a:r>
                <a:r>
                  <a:rPr lang="en-US" dirty="0"/>
                  <a:t> “</a:t>
                </a:r>
                <a:r>
                  <a:rPr lang="en-US" b="1" dirty="0"/>
                  <a:t>Empirical Bayes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Es </a:t>
                </a:r>
                <a:r>
                  <a:rPr lang="en-US" dirty="0" err="1"/>
                  <a:t>confuso</a:t>
                </a:r>
                <a:r>
                  <a:rPr lang="en-US" dirty="0"/>
                  <a:t> </a:t>
                </a:r>
                <a:r>
                  <a:rPr lang="en-US" dirty="0" err="1"/>
                  <a:t>pensar</a:t>
                </a:r>
                <a:r>
                  <a:rPr lang="en-US" dirty="0"/>
                  <a:t> </a:t>
                </a:r>
                <a:r>
                  <a:rPr lang="en-US" dirty="0" err="1"/>
                  <a:t>sobre</a:t>
                </a:r>
                <a:r>
                  <a:rPr lang="en-US" dirty="0"/>
                  <a:t> </a:t>
                </a:r>
                <a:r>
                  <a:rPr lang="en-US" dirty="0" err="1"/>
                  <a:t>esto</a:t>
                </a:r>
                <a:r>
                  <a:rPr lang="en-US" dirty="0"/>
                  <a:t>, </a:t>
                </a:r>
                <a:r>
                  <a:rPr lang="en-US" dirty="0" err="1"/>
                  <a:t>pero</a:t>
                </a:r>
                <a:r>
                  <a:rPr lang="en-US" dirty="0"/>
                  <a:t> </a:t>
                </a:r>
                <a:r>
                  <a:rPr lang="en-US" dirty="0" err="1"/>
                  <a:t>recuerde</a:t>
                </a:r>
                <a:r>
                  <a:rPr lang="en-US" dirty="0"/>
                  <a:t> que </a:t>
                </a:r>
                <a:r>
                  <a:rPr lang="en-US" dirty="0" err="1"/>
                  <a:t>estos</a:t>
                </a:r>
                <a:r>
                  <a:rPr lang="en-US" dirty="0"/>
                  <a:t> no son </a:t>
                </a:r>
                <a:r>
                  <a:rPr lang="en-US" dirty="0" err="1"/>
                  <a:t>parámetros</a:t>
                </a:r>
                <a:r>
                  <a:rPr lang="en-US" dirty="0"/>
                  <a:t> </a:t>
                </a:r>
                <a:r>
                  <a:rPr lang="en-US" dirty="0" err="1"/>
                  <a:t>estimados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  <a:blipFill>
                <a:blip r:embed="rId2"/>
                <a:stretch>
                  <a:fillRect l="-1852" t="-1676" r="-617" b="-6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D659A-0162-4AB8-A321-89B4C38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Donde podemos encontrar también efectos aleatorios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869"/>
            <a:ext cx="8229600" cy="4525963"/>
          </a:xfrm>
        </p:spPr>
        <p:txBody>
          <a:bodyPr/>
          <a:lstStyle/>
          <a:p>
            <a:r>
              <a:rPr lang="es-AR" sz="2800" dirty="0"/>
              <a:t>Análisis de varianza (ANOVA)</a:t>
            </a:r>
          </a:p>
          <a:p>
            <a:r>
              <a:rPr lang="es-AR" sz="2800" dirty="0"/>
              <a:t>Calculamos la varianza dentro de la población y calculamos la varianza entre las poblaciones </a:t>
            </a:r>
          </a:p>
          <a:p>
            <a:r>
              <a:rPr lang="es-AR" sz="2800" dirty="0"/>
              <a:t>También efectos aleatorios están en análisis de covarianza donde pondríamos incluir una covariable continua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4236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Ud</a:t>
                </a:r>
                <a:r>
                  <a:rPr lang="en-US" dirty="0"/>
                  <a:t> no require </a:t>
                </a:r>
                <a:r>
                  <a:rPr lang="en-US" dirty="0" err="1"/>
                  <a:t>comprender</a:t>
                </a:r>
                <a:r>
                  <a:rPr lang="en-US" dirty="0"/>
                  <a:t> </a:t>
                </a:r>
                <a:r>
                  <a:rPr lang="en-US" dirty="0" err="1"/>
                  <a:t>todas</a:t>
                </a:r>
                <a:r>
                  <a:rPr lang="en-US" dirty="0"/>
                  <a:t> las </a:t>
                </a:r>
                <a:r>
                  <a:rPr lang="en-US" dirty="0" err="1"/>
                  <a:t>matemáticas</a:t>
                </a:r>
                <a:r>
                  <a:rPr lang="en-US" dirty="0"/>
                  <a:t> </a:t>
                </a:r>
                <a:r>
                  <a:rPr lang="en-US" dirty="0" err="1"/>
                  <a:t>involucradas</a:t>
                </a:r>
                <a:endParaRPr lang="en-US" dirty="0"/>
              </a:p>
              <a:p>
                <a:r>
                  <a:rPr lang="en-US" dirty="0"/>
                  <a:t>Los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 </a:t>
                </a:r>
                <a:r>
                  <a:rPr lang="en-US" dirty="0" err="1"/>
                  <a:t>deben</a:t>
                </a:r>
                <a:r>
                  <a:rPr lang="en-US" dirty="0"/>
                  <a:t> ser </a:t>
                </a:r>
                <a:r>
                  <a:rPr lang="en-US" dirty="0" err="1"/>
                  <a:t>integrados</a:t>
                </a:r>
                <a:r>
                  <a:rPr lang="en-US" dirty="0"/>
                  <a:t> para </a:t>
                </a:r>
                <a:r>
                  <a:rPr lang="en-US" dirty="0" err="1"/>
                  <a:t>obtener</a:t>
                </a:r>
                <a:r>
                  <a:rPr lang="en-US" dirty="0"/>
                  <a:t> una </a:t>
                </a:r>
                <a:r>
                  <a:rPr lang="en-US" dirty="0" err="1"/>
                  <a:t>verosimilitud</a:t>
                </a:r>
                <a:r>
                  <a:rPr lang="en-US" dirty="0"/>
                  <a:t> marginal</a:t>
                </a:r>
              </a:p>
              <a:p>
                <a:r>
                  <a:rPr lang="en-US" dirty="0" err="1"/>
                  <a:t>Esta</a:t>
                </a:r>
                <a:r>
                  <a:rPr lang="en-US" dirty="0"/>
                  <a:t> integral es MUY </a:t>
                </a:r>
                <a:r>
                  <a:rPr lang="en-US" dirty="0" err="1"/>
                  <a:t>difícil</a:t>
                </a:r>
                <a:r>
                  <a:rPr lang="en-US" dirty="0"/>
                  <a:t>, I </a:t>
                </a:r>
                <a:r>
                  <a:rPr lang="en-US" dirty="0" err="1"/>
                  <a:t>debemos</a:t>
                </a:r>
                <a:r>
                  <a:rPr lang="en-US" dirty="0"/>
                  <a:t> por </a:t>
                </a:r>
                <a:r>
                  <a:rPr lang="en-US" dirty="0" err="1"/>
                  <a:t>ende</a:t>
                </a:r>
                <a:r>
                  <a:rPr lang="en-US" dirty="0"/>
                  <a:t>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derivadas</a:t>
                </a:r>
                <a:endParaRPr lang="en-US" dirty="0"/>
              </a:p>
              <a:p>
                <a:r>
                  <a:rPr lang="en-US" dirty="0"/>
                  <a:t>TMB </a:t>
                </a:r>
                <a:r>
                  <a:rPr lang="en-US" dirty="0" err="1"/>
                  <a:t>está</a:t>
                </a:r>
                <a:r>
                  <a:rPr lang="en-US" dirty="0"/>
                  <a:t> </a:t>
                </a:r>
                <a:r>
                  <a:rPr lang="en-US" dirty="0" err="1"/>
                  <a:t>diseñado</a:t>
                </a:r>
                <a:r>
                  <a:rPr lang="en-US" dirty="0"/>
                  <a:t> </a:t>
                </a:r>
                <a:r>
                  <a:rPr lang="en-US" dirty="0" err="1"/>
                  <a:t>exactamente</a:t>
                </a:r>
                <a:r>
                  <a:rPr lang="en-US" dirty="0"/>
                  <a:t> para </a:t>
                </a:r>
                <a:r>
                  <a:rPr lang="en-US" dirty="0" err="1"/>
                  <a:t>estos</a:t>
                </a:r>
                <a:r>
                  <a:rPr lang="en-US" dirty="0"/>
                  <a:t> </a:t>
                </a:r>
                <a:r>
                  <a:rPr lang="en-US" dirty="0" err="1"/>
                  <a:t>cálculos</a:t>
                </a:r>
                <a:r>
                  <a:rPr lang="en-US" dirty="0"/>
                  <a:t> con </a:t>
                </a:r>
                <a:r>
                  <a:rPr lang="en-US" dirty="0" err="1"/>
                  <a:t>grandes</a:t>
                </a:r>
                <a:r>
                  <a:rPr lang="en-US" dirty="0"/>
                  <a:t> </a:t>
                </a:r>
                <a:r>
                  <a:rPr lang="en-US" dirty="0" err="1"/>
                  <a:t>modelos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aleatorios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fijos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TMB </a:t>
                </a:r>
                <a:r>
                  <a:rPr lang="en-US" dirty="0" err="1"/>
                  <a:t>detecta</a:t>
                </a:r>
                <a:r>
                  <a:rPr lang="en-US" dirty="0"/>
                  <a:t> </a:t>
                </a:r>
                <a:r>
                  <a:rPr lang="en-US" dirty="0" err="1"/>
                  <a:t>automaticamente</a:t>
                </a:r>
                <a:r>
                  <a:rPr lang="en-US" dirty="0"/>
                  <a:t> </a:t>
                </a:r>
                <a:r>
                  <a:rPr lang="en-US" dirty="0" err="1"/>
                  <a:t>separabilidad</a:t>
                </a:r>
                <a:r>
                  <a:rPr lang="en-US" dirty="0"/>
                  <a:t>, que reduce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tiempo</a:t>
                </a:r>
                <a:r>
                  <a:rPr lang="en-US" dirty="0"/>
                  <a:t> de </a:t>
                </a:r>
                <a:r>
                  <a:rPr lang="en-US" dirty="0" err="1"/>
                  <a:t>ejecución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  <a:blipFill>
                <a:blip r:embed="rId2"/>
                <a:stretch>
                  <a:fillRect l="-464" t="-2144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1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5967"/>
            <a:ext cx="7886700" cy="1325563"/>
          </a:xfrm>
        </p:spPr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la </a:t>
            </a:r>
            <a:r>
              <a:rPr lang="en-US" dirty="0" err="1"/>
              <a:t>verosimilitud</a:t>
            </a:r>
            <a:r>
              <a:rPr lang="en-US" dirty="0"/>
              <a:t> </a:t>
            </a:r>
            <a:r>
              <a:rPr lang="en-US" dirty="0" err="1"/>
              <a:t>conjunta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templete</a:t>
            </a:r>
            <a:endParaRPr lang="en-US" dirty="0"/>
          </a:p>
          <a:p>
            <a:r>
              <a:rPr lang="en-US" u="sng" dirty="0"/>
              <a:t>Declare los </a:t>
            </a:r>
            <a:r>
              <a:rPr lang="en-US" u="sng" dirty="0" err="1"/>
              <a:t>parámetros</a:t>
            </a:r>
            <a:r>
              <a:rPr lang="en-US" u="sng" dirty="0"/>
              <a:t> </a:t>
            </a:r>
            <a:r>
              <a:rPr lang="en-US" u="sng" dirty="0" err="1"/>
              <a:t>como</a:t>
            </a:r>
            <a:r>
              <a:rPr lang="en-US" u="sng" dirty="0"/>
              <a:t> “</a:t>
            </a:r>
            <a:r>
              <a:rPr lang="en-US" u="sng" dirty="0" err="1"/>
              <a:t>aleatorios</a:t>
            </a:r>
            <a:r>
              <a:rPr lang="en-US" u="sng" dirty="0"/>
              <a:t>” al </a:t>
            </a:r>
            <a:r>
              <a:rPr lang="en-US" u="sng" dirty="0" err="1"/>
              <a:t>construir</a:t>
            </a:r>
            <a:r>
              <a:rPr lang="en-US" u="sng" dirty="0"/>
              <a:t> </a:t>
            </a:r>
            <a:r>
              <a:rPr lang="en-US" u="sng" dirty="0" err="1"/>
              <a:t>el</a:t>
            </a:r>
            <a:r>
              <a:rPr lang="en-US" u="sng" dirty="0"/>
              <a:t> </a:t>
            </a:r>
            <a:r>
              <a:rPr lang="en-US" u="sng" dirty="0" err="1"/>
              <a:t>objeto</a:t>
            </a:r>
            <a:r>
              <a:rPr lang="en-US" u="sng" dirty="0"/>
              <a:t> R </a:t>
            </a:r>
            <a:r>
              <a:rPr lang="en-US" dirty="0"/>
              <a:t>(no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templete</a:t>
            </a:r>
            <a:r>
              <a:rPr lang="en-US" dirty="0"/>
              <a:t>) </a:t>
            </a:r>
          </a:p>
          <a:p>
            <a:r>
              <a:rPr lang="en-US" dirty="0"/>
              <a:t>TMB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por </a:t>
            </a:r>
            <a:r>
              <a:rPr lang="en-US" dirty="0" err="1"/>
              <a:t>Ud</a:t>
            </a:r>
            <a:r>
              <a:rPr lang="en-US" dirty="0"/>
              <a:t>. </a:t>
            </a:r>
            <a:r>
              <a:rPr lang="en-US" dirty="0" err="1"/>
              <a:t>Proceda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y </a:t>
            </a:r>
            <a:r>
              <a:rPr lang="en-US" dirty="0" err="1"/>
              <a:t>estimación</a:t>
            </a:r>
            <a:r>
              <a:rPr lang="en-US" dirty="0"/>
              <a:t> de </a:t>
            </a:r>
            <a:r>
              <a:rPr lang="en-US" dirty="0" err="1"/>
              <a:t>incertidumbre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antes</a:t>
            </a:r>
          </a:p>
          <a:p>
            <a:r>
              <a:rPr lang="en-US" dirty="0"/>
              <a:t>TMB </a:t>
            </a:r>
            <a:r>
              <a:rPr lang="en-US" dirty="0" err="1"/>
              <a:t>usa</a:t>
            </a:r>
            <a:r>
              <a:rPr lang="en-US" dirty="0"/>
              <a:t> Bayes </a:t>
            </a:r>
            <a:r>
              <a:rPr lang="en-US" dirty="0" err="1"/>
              <a:t>empírico</a:t>
            </a:r>
            <a:r>
              <a:rPr lang="en-US" dirty="0"/>
              <a:t> para </a:t>
            </a:r>
            <a:r>
              <a:rPr lang="en-US" dirty="0" err="1"/>
              <a:t>predecir</a:t>
            </a:r>
            <a:r>
              <a:rPr lang="en-US" dirty="0"/>
              <a:t> los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, dado los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endParaRPr lang="en-US" dirty="0"/>
          </a:p>
          <a:p>
            <a:r>
              <a:rPr lang="en-US" dirty="0"/>
              <a:t>El LA es una </a:t>
            </a:r>
            <a:r>
              <a:rPr lang="en-US" dirty="0" err="1"/>
              <a:t>aproximación</a:t>
            </a:r>
            <a:r>
              <a:rPr lang="en-US" dirty="0"/>
              <a:t> que assume </a:t>
            </a:r>
            <a:r>
              <a:rPr lang="en-US" dirty="0" err="1"/>
              <a:t>normalidad</a:t>
            </a:r>
            <a:r>
              <a:rPr lang="en-US" dirty="0"/>
              <a:t> – 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no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6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Information on mixed effects models</a:t>
            </a:r>
          </a:p>
          <a:p>
            <a:r>
              <a:rPr lang="en-US" dirty="0" err="1"/>
              <a:t>Zuur</a:t>
            </a:r>
            <a:r>
              <a:rPr lang="en-US" dirty="0"/>
              <a:t>, A. F., </a:t>
            </a:r>
            <a:r>
              <a:rPr lang="en-US" dirty="0" err="1"/>
              <a:t>Ieno</a:t>
            </a:r>
            <a:r>
              <a:rPr lang="en-US" dirty="0"/>
              <a:t>, E. N., Walker, N. J., </a:t>
            </a:r>
            <a:r>
              <a:rPr lang="en-US" dirty="0" err="1"/>
              <a:t>Saveliev</a:t>
            </a:r>
            <a:r>
              <a:rPr lang="en-US" dirty="0"/>
              <a:t>, A. A., &amp; Smith, G. M. (2009). Mixed effects models and extensions in ecology with R (Vol. 574). New York: Springer. </a:t>
            </a:r>
          </a:p>
          <a:p>
            <a:pPr marL="0" indent="0">
              <a:buNone/>
            </a:pPr>
            <a:r>
              <a:rPr lang="en-US" dirty="0"/>
              <a:t>Full details and math of the LA in TMB:</a:t>
            </a:r>
          </a:p>
          <a:p>
            <a:r>
              <a:rPr lang="en-US" dirty="0" err="1"/>
              <a:t>Skaug</a:t>
            </a:r>
            <a:r>
              <a:rPr lang="en-US" dirty="0"/>
              <a:t>, H. J., &amp; Fournier, D. A. (2006). Automatic approximation of the marginal likelihood in non-Gaussian hierarchical models. </a:t>
            </a:r>
            <a:r>
              <a:rPr lang="en-US" i="1" dirty="0"/>
              <a:t>Computational Statistics &amp; Data Analysis, 51(2), 699-709. </a:t>
            </a:r>
            <a:r>
              <a:rPr lang="en-US" i="1" dirty="0" err="1"/>
              <a:t>doi</a:t>
            </a:r>
            <a:r>
              <a:rPr lang="en-US" i="1" dirty="0"/>
              <a:t>: 10.1016/j.csda.2006.03.005</a:t>
            </a:r>
          </a:p>
          <a:p>
            <a:r>
              <a:rPr lang="en-US" dirty="0"/>
              <a:t>Kristensen, K., Nielsen, A., Berg, C. W., </a:t>
            </a:r>
            <a:r>
              <a:rPr lang="en-US" dirty="0" err="1"/>
              <a:t>Skaug</a:t>
            </a:r>
            <a:r>
              <a:rPr lang="en-US" dirty="0"/>
              <a:t>, H., &amp; Bell, B. M. (2016). TMB: Automatic differentiation and Laplace approximation. [automatic differentiation; AD; random effects; latent variables; C++ templates; R]. </a:t>
            </a:r>
            <a:r>
              <a:rPr lang="en-US" i="1" dirty="0"/>
              <a:t>Journal of Statistical Software, 70(5), 21. </a:t>
            </a:r>
            <a:r>
              <a:rPr lang="en-US" i="1" dirty="0" err="1"/>
              <a:t>doi</a:t>
            </a:r>
            <a:r>
              <a:rPr lang="en-US" i="1" dirty="0"/>
              <a:t>: 10.18637/jss.v070.i05</a:t>
            </a:r>
          </a:p>
          <a:p>
            <a:pPr marL="0" indent="0">
              <a:buNone/>
            </a:pPr>
            <a:r>
              <a:rPr lang="en-US" dirty="0"/>
              <a:t>See this paper for working with </a:t>
            </a:r>
            <a:r>
              <a:rPr lang="en-US" dirty="0" err="1"/>
              <a:t>Emprical</a:t>
            </a:r>
            <a:r>
              <a:rPr lang="en-US" dirty="0"/>
              <a:t> Bayes estimates:</a:t>
            </a:r>
          </a:p>
          <a:p>
            <a:r>
              <a:rPr lang="en-US" dirty="0"/>
              <a:t>Thorson, J. T., &amp; Kristensen, K. (2016). Implementing a generic method for bias correction in statistical models using random effects, with spatial and population dynamics examples. </a:t>
            </a:r>
            <a:r>
              <a:rPr lang="en-US" i="1" dirty="0"/>
              <a:t>Fisheries Research, 175, 66-74. </a:t>
            </a:r>
            <a:r>
              <a:rPr lang="en-US" i="1" dirty="0" err="1"/>
              <a:t>doi</a:t>
            </a:r>
            <a:r>
              <a:rPr lang="en-US" i="1" dirty="0"/>
              <a:t>: 10.1016/j.fishres.2015.11.016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 algn="r"/>
            <a:r>
              <a:rPr lang="es-AR" dirty="0"/>
              <a:t>Ejemplo - relación entre peso y longitud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6" y="1102933"/>
            <a:ext cx="6878545" cy="4531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567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5990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regresión</a:t>
            </a:r>
            <a:r>
              <a:rPr lang="en-US" dirty="0"/>
              <a:t> lineal – solo </a:t>
            </a:r>
            <a:r>
              <a:rPr lang="en-US" dirty="0" err="1"/>
              <a:t>una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71" y="1470393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03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Regresiones independentes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/>
          <a:lstStyle/>
          <a:p>
            <a:r>
              <a:rPr lang="es-AR" dirty="0"/>
              <a:t>Usamos modelos distintos para cada población </a:t>
            </a:r>
          </a:p>
          <a:p>
            <a:r>
              <a:rPr lang="es-AR" dirty="0"/>
              <a:t>Ecuaciones distintas en la relación peso-longitud para cada población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9709" y="3639599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/>
              <a:t>Para población </a:t>
            </a:r>
            <a:r>
              <a:rPr lang="es-AR" sz="3200" i="1">
                <a:latin typeface="Times New Roman"/>
                <a:cs typeface="Times New Roman"/>
              </a:rPr>
              <a:t>i</a:t>
            </a:r>
            <a:r>
              <a:rPr lang="es-AR" sz="3200"/>
              <a:t> y longitud </a:t>
            </a:r>
            <a:r>
              <a:rPr lang="es-AR" sz="3200" i="1">
                <a:latin typeface="Times New Roman"/>
                <a:cs typeface="Times New Roman"/>
              </a:rPr>
              <a:t>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539067"/>
            <a:ext cx="3733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Regresiones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" y="1417638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04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Longitud</a:t>
            </a:r>
            <a:endParaRPr lang="es-AR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9945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Modelo Jerárquico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Usamos una regresión en que los interceptos </a:t>
            </a:r>
            <a:r>
              <a:rPr lang="es-AR" i="1" dirty="0">
                <a:latin typeface="Times New Roman"/>
                <a:cs typeface="Times New Roman"/>
              </a:rPr>
              <a:t>α</a:t>
            </a:r>
            <a:r>
              <a:rPr lang="es-AR" i="1" baseline="-25000" dirty="0">
                <a:latin typeface="Times New Roman"/>
                <a:cs typeface="Times New Roman"/>
              </a:rPr>
              <a:t>i</a:t>
            </a:r>
            <a:r>
              <a:rPr lang="es-AR" dirty="0"/>
              <a:t> son efectos aleatorios que vienen de una distribución común</a:t>
            </a:r>
          </a:p>
          <a:p>
            <a:r>
              <a:rPr lang="es-AR" dirty="0"/>
              <a:t>Errores residuales </a:t>
            </a:r>
            <a:r>
              <a:rPr lang="es-AR" i="1" dirty="0">
                <a:latin typeface="Times New Roman"/>
                <a:cs typeface="Times New Roman"/>
              </a:rPr>
              <a:t>ε</a:t>
            </a:r>
            <a:r>
              <a:rPr lang="es-AR" i="1" baseline="-25000" dirty="0">
                <a:latin typeface="Times New Roman"/>
                <a:cs typeface="Times New Roman"/>
              </a:rPr>
              <a:t>i,j</a:t>
            </a:r>
            <a:r>
              <a:rPr lang="es-AR" dirty="0"/>
              <a:t> vienen de una distribution sobre todas las observaciónes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3762" y="484865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para población </a:t>
            </a:r>
            <a:r>
              <a:rPr lang="es-AR" sz="3200" i="1" dirty="0">
                <a:latin typeface="Times New Roman"/>
                <a:cs typeface="Times New Roman"/>
              </a:rPr>
              <a:t>i </a:t>
            </a:r>
            <a:r>
              <a:rPr lang="es-AR" sz="3200" dirty="0">
                <a:cs typeface="Times New Roman"/>
              </a:rPr>
              <a:t>y longitud</a:t>
            </a:r>
            <a:r>
              <a:rPr lang="es-AR" sz="3200" dirty="0"/>
              <a:t> </a:t>
            </a:r>
            <a:r>
              <a:rPr lang="es-AR" sz="3200" i="1" dirty="0">
                <a:latin typeface="Times New Roman"/>
                <a:cs typeface="Times New Roman"/>
              </a:rPr>
              <a:t>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8" y="1417638"/>
            <a:ext cx="3771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9120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Edge.thmx</Template>
  <TotalTime>4029</TotalTime>
  <Words>2137</Words>
  <Application>Microsoft Macintosh PowerPoint</Application>
  <PresentationFormat>On-screen Show (4:3)</PresentationFormat>
  <Paragraphs>303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Cambria Math</vt:lpstr>
      <vt:lpstr>Garamond</vt:lpstr>
      <vt:lpstr>Symbol</vt:lpstr>
      <vt:lpstr>Tahoma</vt:lpstr>
      <vt:lpstr>Times</vt:lpstr>
      <vt:lpstr>Times New Roman</vt:lpstr>
      <vt:lpstr>Wingdings</vt:lpstr>
      <vt:lpstr>Edge</vt:lpstr>
      <vt:lpstr>Equation</vt:lpstr>
      <vt:lpstr>Modelos Jerárquicos</vt:lpstr>
      <vt:lpstr>Resumen de ayer</vt:lpstr>
      <vt:lpstr>¿Qué son los modelos jerárquicos?</vt:lpstr>
      <vt:lpstr>Donde podemos encontrar también efectos aleatorios</vt:lpstr>
      <vt:lpstr>Ejemplo - relación entre peso y longitud</vt:lpstr>
      <vt:lpstr>Usamos regresión lineal – solo una</vt:lpstr>
      <vt:lpstr>Regresiones independentes</vt:lpstr>
      <vt:lpstr>Regresiones independentes</vt:lpstr>
      <vt:lpstr>Modelo Jerárquico</vt:lpstr>
      <vt:lpstr>Estimación en modelos jerárquicos - achicamiento</vt:lpstr>
      <vt:lpstr>Canjeable (intercambiables)</vt:lpstr>
      <vt:lpstr>Grupos y efectos aleatorios</vt:lpstr>
      <vt:lpstr>Vocabulario de los efectos aleatorios</vt:lpstr>
      <vt:lpstr>Razones para el uso de MJ</vt:lpstr>
      <vt:lpstr>Razones para el uso de MJ II</vt:lpstr>
      <vt:lpstr>Teniendo en cuenta la sobre-dispersión via efectos aleatorios</vt:lpstr>
      <vt:lpstr>Poisson y Poisson con efectos aleatorios</vt:lpstr>
      <vt:lpstr>Diseño de muestreo hipotético   Ranita de Darwin</vt:lpstr>
      <vt:lpstr>Diseño #1</vt:lpstr>
      <vt:lpstr>Diseño #2</vt:lpstr>
      <vt:lpstr>Ejemplo Motivador</vt:lpstr>
      <vt:lpstr>Modelo de construcción</vt:lpstr>
      <vt:lpstr>Predicción en un nuevo sitio </vt:lpstr>
      <vt:lpstr>Un método de modelar los datos (no se recomienda) </vt:lpstr>
      <vt:lpstr>Modelos con efectos aleatorios (se recomienda)</vt:lpstr>
      <vt:lpstr>Un ejemplo lm</vt:lpstr>
      <vt:lpstr>El modelo para las playas con efectos aleatorios del intercepto</vt:lpstr>
      <vt:lpstr>El modelo para las playas con efectos aleatorios del intercepto</vt:lpstr>
      <vt:lpstr>El modelo para las playas con efectos aleatorios del intercepto y de la pendiente</vt:lpstr>
      <vt:lpstr>El modelo para las playas con efectos aleatorios del intercepto y de la pendiente</vt:lpstr>
      <vt:lpstr>Modelos lineales generalizados mixtos</vt:lpstr>
      <vt:lpstr>Estimación en modelos con efectos aleatorios</vt:lpstr>
      <vt:lpstr>Estimación de MJ en TMB</vt:lpstr>
      <vt:lpstr>Verosimilitudes Jerárquicas</vt:lpstr>
      <vt:lpstr>Modelo de construcción</vt:lpstr>
      <vt:lpstr>Solución: Verosimilitud marginal</vt:lpstr>
      <vt:lpstr>Estimando la verosimilitud marginal</vt:lpstr>
      <vt:lpstr>LA en TMB: Que debe saber Usted?</vt:lpstr>
      <vt:lpstr>Pedicción de variables aleatorias</vt:lpstr>
      <vt:lpstr>Conceptos Importantes 1</vt:lpstr>
      <vt:lpstr>Conceptos Importantes 2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models 21 january 2015</dc:title>
  <dc:creator>Noble Hendrix</dc:creator>
  <cp:lastModifiedBy>Albert N. Hendrix</cp:lastModifiedBy>
  <cp:revision>176</cp:revision>
  <dcterms:created xsi:type="dcterms:W3CDTF">2015-01-11T18:25:48Z</dcterms:created>
  <dcterms:modified xsi:type="dcterms:W3CDTF">2022-01-12T04:01:43Z</dcterms:modified>
</cp:coreProperties>
</file>