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0" r:id="rId2"/>
  </p:sldMasterIdLst>
  <p:sldIdLst>
    <p:sldId id="256" r:id="rId3"/>
    <p:sldId id="275" r:id="rId4"/>
    <p:sldId id="277" r:id="rId5"/>
    <p:sldId id="276" r:id="rId6"/>
    <p:sldId id="27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135" d="100"/>
          <a:sy n="135" d="100"/>
        </p:scale>
        <p:origin x="1504" y="-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1/12/22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8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2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64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9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31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1/12/22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31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85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1/12/22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42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1/12/22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258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F23E-A9A7-4BC4-95F7-2EA1ABE4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2A1A5-4A74-40DB-BD00-EF75DA64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19CA-8552-4F7F-867A-9283C1BF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EE8D-9CE0-4F42-A40F-E28604EA7175}" type="datetime1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7CF2-81DC-44AC-8C0F-EC75E3C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1941-0701-4766-9DF8-5041E6E7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042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4697-D400-4CDB-A43C-6E8D796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CC9E-3888-4503-A6F1-7DA0D3C5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D3F8-CB83-4407-B13D-73FBB80A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AFB5-4EEC-49BD-AB33-559CD6F558E3}" type="datetime1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3359-2BC0-481A-B7D1-6098718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6E9F-88A0-4FDB-8BB3-E5DCE331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6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082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F460-9CF5-48A5-9FD7-74130EA9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94AC-0301-497E-A865-3EDEB045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7BF5-02FD-4E65-B262-D3B73E2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056D-DC17-4607-87F9-EA4937BD48E2}" type="datetime1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E24C-4F7E-4A37-9ECF-4185FB25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B23E-ECBC-41AF-9940-EF8DAB4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635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8D9B-6755-402A-B462-934F4C9F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B74C-C673-4D78-B6B9-AAB707E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DD626-EE52-4003-BDB2-6B58FFF5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6BB07-37B0-4ADE-BDD5-8BAA153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3DAD-9254-43DE-A1F3-F1D56B1E5B5F}" type="datetime1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672CB-A11B-472F-A155-3344D8C8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6685-E2C5-46D3-ACAC-21A6CA64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58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ACA0-C1EC-487A-84B2-69DD9AD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CEDCD-0CC8-48BB-9699-3781791A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0633-47E7-41AC-A121-C21895B2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CB11A-174F-47B0-983E-3E7592BC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071EE-91A7-4BE7-9409-DD727611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BC714-9731-444C-8013-F80E610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8D45-78A7-46A0-99B7-2046E351D366}" type="datetime1">
              <a:rPr lang="en-US" smtClean="0"/>
              <a:t>1/12/22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83215-7901-4E23-9BE9-F424DB8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A8C8B-16EB-4115-966F-B4347EC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82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025E-5822-42E0-8A19-6DFE9EAC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88F7-02A4-4DBA-B4EB-E2FF563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AC84-6778-466F-95F9-3EEE8E306ABF}" type="datetime1">
              <a:rPr lang="en-US" smtClean="0"/>
              <a:t>1/12/22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D349-B37A-4E90-B039-D7D1F2B2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0B865-824C-45DB-8122-4C939F49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149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BE242-634C-4950-B70C-8C537D36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DAFE-CBEF-41E8-868F-E40C867A5636}" type="datetime1">
              <a:rPr lang="en-US" smtClean="0"/>
              <a:t>1/12/22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8B604-E8F5-4273-819D-CC383029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BED1-4677-4031-969E-5915F2A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625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36E9-08C7-47C0-BD96-353FAA99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73FE-7E18-48BB-A545-90CB076E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F9F8C-D354-49FD-8F14-3C18D6E5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EC15-438C-473E-96BD-0BE4552D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7E4D-F358-4436-A283-114607D95274}" type="datetime1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80FD-E9F8-4564-B8C0-4AAB35D6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D68F-A4CA-430C-BAB2-E258EB22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64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EBB4-0062-4889-9433-AAC7FA7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00772-7027-4884-9CD9-4A219863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11AD-925A-4BAE-B2CE-4F85BC15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82EE-AC11-403C-B236-0A476D5C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BA82-8A7B-4924-987B-0B7221667B17}" type="datetime1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355E8-8203-40C9-A22B-6CB5A40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B88B4-2D6E-4D3B-B1EB-D691F50B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788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646B-DBF3-4537-B7BB-C5AD7D02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F0328-C978-42EE-97AC-ADF1B726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F4C2-B7BC-46D5-B8E5-661CDC9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C5EE-1F52-440A-B21D-CF34717184B1}" type="datetime1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12C7-19E7-4C14-BBB7-7115169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DAA0-AA4F-4B51-857F-720798E6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620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70EA1-91A5-4CAF-8DB6-F0D1DD4A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6231E-F72A-4CED-ACF2-1487F38B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F11A-D22A-4DB1-AA6C-010D53E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7AC3-3927-460F-BC0A-B8263F635273}" type="datetime1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3968-7838-4A9F-B3C3-CEA2351F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8EDB-B641-44D2-B9B8-353D622A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7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0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8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1/12/22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94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1/12/22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8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1/12/22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7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7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D528A-DECC-49A5-98E7-F9D465B88842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7A8D528A-DECC-49A5-98E7-F9D465B88842}" type="datetimeFigureOut">
              <a:rPr lang="en-US" smtClean="0"/>
              <a:t>1/12/22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36417F31-DB7E-41E3-9A04-DC9BB348C608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3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C5558-15DC-4528-8E20-9E180A6A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2EAD3-4252-4F82-89C4-7C479A4A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C388-9C51-4D3D-950A-74CD986E8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53F80-D63E-429F-B326-B00475E1D8E8}" type="datetime1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25AA-5510-4ABE-A141-CB68C3A0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95BED-63AC-4CA7-AA50-B02C4EBCB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3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BB0B-C6E0-4A97-8C57-AA2347424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4: Poisson GLMM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972B846-96CD-41E9-A772-383A29946568}"/>
              </a:ext>
            </a:extLst>
          </p:cNvPr>
          <p:cNvSpPr txBox="1">
            <a:spLocks/>
          </p:cNvSpPr>
          <p:nvPr/>
        </p:nvSpPr>
        <p:spPr bwMode="auto">
          <a:xfrm>
            <a:off x="528917" y="4177553"/>
            <a:ext cx="655320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/>
              <a:t>Fitting hierarchical models with TMB</a:t>
            </a:r>
          </a:p>
          <a:p>
            <a:pPr defTabSz="914400"/>
            <a:r>
              <a:rPr lang="en-US" kern="0" dirty="0"/>
              <a:t>10 -14 January, 2022</a:t>
            </a:r>
          </a:p>
          <a:p>
            <a:pPr defTabSz="914400"/>
            <a:r>
              <a:rPr lang="en-US" kern="0" dirty="0"/>
              <a:t>University of Concepción, Chile</a:t>
            </a:r>
          </a:p>
          <a:p>
            <a:pPr defTabSz="914400"/>
            <a:r>
              <a:rPr lang="en-US" kern="0" dirty="0"/>
              <a:t>Dr. Noble Hendrix &amp; Dr. Cole </a:t>
            </a:r>
            <a:r>
              <a:rPr lang="en-US" kern="0" dirty="0" err="1"/>
              <a:t>Monnahan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96174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934C-052E-1E45-9381-9F457F47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 hypothetical data for Loco 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 err="1"/>
              <a:t>Concholepas</a:t>
            </a:r>
            <a:r>
              <a:rPr lang="en-US" i="1" dirty="0"/>
              <a:t> </a:t>
            </a:r>
            <a:r>
              <a:rPr lang="en-US" i="1" dirty="0" err="1"/>
              <a:t>concholepas</a:t>
            </a:r>
            <a:r>
              <a:rPr lang="en-US" dirty="0"/>
              <a:t>)</a:t>
            </a:r>
          </a:p>
        </p:txBody>
      </p:sp>
      <p:pic>
        <p:nvPicPr>
          <p:cNvPr id="5" name="Content Placeholder 4" descr="A picture containing rock, meat&#10;&#10;Description automatically generated">
            <a:extLst>
              <a:ext uri="{FF2B5EF4-FFF2-40B4-BE49-F238E27FC236}">
                <a16:creationId xmlns:a16="http://schemas.microsoft.com/office/drawing/2014/main" id="{2B7F6561-E9FD-A547-A417-5DDFE0C42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688" y="1816100"/>
            <a:ext cx="4864100" cy="3225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B9A8C8-D761-F846-978F-CE057EFCFE7A}"/>
              </a:ext>
            </a:extLst>
          </p:cNvPr>
          <p:cNvSpPr txBox="1"/>
          <p:nvPr/>
        </p:nvSpPr>
        <p:spPr>
          <a:xfrm>
            <a:off x="6453351" y="5041900"/>
            <a:ext cx="2359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Photo from </a:t>
            </a:r>
            <a:r>
              <a:rPr lang="en-US" sz="1200" dirty="0" err="1"/>
              <a:t>wikimedia</a:t>
            </a:r>
            <a:r>
              <a:rPr lang="en-US" sz="1200" dirty="0"/>
              <a:t> commons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0792B3-8D8A-604D-BBDC-338F02DBD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12" y="1616402"/>
            <a:ext cx="3174097" cy="4361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956D0E-0D78-5346-AB14-8A0523828363}"/>
              </a:ext>
            </a:extLst>
          </p:cNvPr>
          <p:cNvSpPr txBox="1"/>
          <p:nvPr/>
        </p:nvSpPr>
        <p:spPr>
          <a:xfrm>
            <a:off x="1988631" y="5700758"/>
            <a:ext cx="1669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Manríquez</a:t>
            </a:r>
            <a:r>
              <a:rPr lang="en-US" sz="1200" dirty="0"/>
              <a:t> et al. 2012</a:t>
            </a:r>
          </a:p>
        </p:txBody>
      </p:sp>
    </p:spTree>
    <p:extLst>
      <p:ext uri="{BB962C8B-B14F-4D97-AF65-F5344CB8AC3E}">
        <p14:creationId xmlns:p14="http://schemas.microsoft.com/office/powerpoint/2010/main" val="144176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D44237-6AA6-0041-B12E-F2B07A2A1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849" y="3300958"/>
            <a:ext cx="4621921" cy="27496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B6FC23-FC3C-3245-BF63-D8B514C6D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81" y="683173"/>
            <a:ext cx="4713889" cy="2804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5AFDB2-5DAE-D049-87CC-7AC417B36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Data</a:t>
            </a:r>
          </a:p>
        </p:txBody>
      </p:sp>
    </p:spTree>
    <p:extLst>
      <p:ext uri="{BB962C8B-B14F-4D97-AF65-F5344CB8AC3E}">
        <p14:creationId xmlns:p14="http://schemas.microsoft.com/office/powerpoint/2010/main" val="20476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755F-6FBA-C747-9327-DBFD1AB12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simulations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D2772-FD70-4E4A-A928-441DB11759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695" y="1600200"/>
                <a:ext cx="8946037" cy="4530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Equation for simulating the data: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b="0" dirty="0"/>
              </a:p>
              <a:p>
                <a:endParaRPr lang="en-US" sz="2400" dirty="0">
                  <a:latin typeface="Symbol" pitchFamily="2" charset="2"/>
                </a:endParaRPr>
              </a:p>
              <a:p>
                <a:r>
                  <a:rPr lang="en-US" sz="2400" dirty="0">
                    <a:latin typeface="Symbol" pitchFamily="2" charset="2"/>
                  </a:rPr>
                  <a:t>a</a:t>
                </a:r>
                <a:r>
                  <a:rPr lang="en-US" sz="2400" dirty="0"/>
                  <a:t> is the intercept, </a:t>
                </a:r>
              </a:p>
              <a:p>
                <a:r>
                  <a:rPr lang="en-US" sz="2400" dirty="0">
                    <a:latin typeface="Symbol" pitchFamily="2" charset="2"/>
                  </a:rPr>
                  <a:t>b</a:t>
                </a:r>
                <a:r>
                  <a:rPr lang="en-US" sz="24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400" dirty="0"/>
                  <a:t> and </a:t>
                </a:r>
                <a:r>
                  <a:rPr lang="en-US" sz="2400" dirty="0">
                    <a:latin typeface="Symbol" pitchFamily="2" charset="2"/>
                  </a:rPr>
                  <a:t>b</a:t>
                </a:r>
                <a:r>
                  <a:rPr lang="en-US" sz="24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400" dirty="0"/>
                  <a:t> are coefficients associated with covariates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X1</a:t>
                </a:r>
                <a:r>
                  <a:rPr lang="en-US" sz="2400" dirty="0"/>
                  <a:t> and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X2,</a:t>
                </a:r>
              </a:p>
              <a:p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</a:t>
                </a:r>
                <a:r>
                  <a:rPr lang="en-US" sz="2400" dirty="0"/>
                  <a:t> is effort,</a:t>
                </a:r>
              </a:p>
              <a:p>
                <a:r>
                  <a:rPr lang="en-US" sz="2400" dirty="0" err="1">
                    <a:latin typeface="Symbol" pitchFamily="2" charset="2"/>
                  </a:rPr>
                  <a:t>w</a:t>
                </a:r>
                <a:r>
                  <a:rPr lang="en-US" sz="24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dirty="0"/>
                  <a:t> is random effect for year 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</a:p>
              <a:p>
                <a:r>
                  <a:rPr lang="en-US" sz="2400" dirty="0" err="1">
                    <a:latin typeface="Symbol" pitchFamily="2" charset="2"/>
                  </a:rPr>
                  <a:t>n</a:t>
                </a:r>
                <a:r>
                  <a:rPr lang="en-US" sz="24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r>
                  <a:rPr lang="en-US" sz="2400" dirty="0"/>
                  <a:t> is random effect for site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8D2772-FD70-4E4A-A928-441DB11759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695" y="1600200"/>
                <a:ext cx="8946037" cy="4530725"/>
              </a:xfrm>
              <a:blipFill>
                <a:blip r:embed="rId2"/>
                <a:stretch>
                  <a:fillRect l="-1418" t="-168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17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7AD2-2CCC-934F-8D0C-704C889A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B9CE4-1930-C94E-AC0D-4CD35EF48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Together we will:</a:t>
            </a:r>
          </a:p>
          <a:p>
            <a:r>
              <a:rPr lang="en-US" dirty="0"/>
              <a:t>Simulate data</a:t>
            </a:r>
          </a:p>
          <a:p>
            <a:r>
              <a:rPr lang="en-US" dirty="0"/>
              <a:t>Fit a GLM to the simulated data</a:t>
            </a:r>
          </a:p>
          <a:p>
            <a:r>
              <a:rPr lang="en-US" dirty="0"/>
              <a:t>Fit a GLMM with year effects</a:t>
            </a:r>
          </a:p>
          <a:p>
            <a:pPr marL="0" indent="0">
              <a:buNone/>
            </a:pPr>
            <a:r>
              <a:rPr lang="en-US" dirty="0"/>
              <a:t>Then you will:</a:t>
            </a:r>
          </a:p>
          <a:p>
            <a:r>
              <a:rPr lang="en-US" dirty="0"/>
              <a:t>Fit a GLMM with site effects</a:t>
            </a:r>
          </a:p>
          <a:p>
            <a:r>
              <a:rPr lang="en-US" dirty="0"/>
              <a:t>Fit a GLMM with both site and year effects</a:t>
            </a:r>
          </a:p>
        </p:txBody>
      </p:sp>
    </p:spTree>
    <p:extLst>
      <p:ext uri="{BB962C8B-B14F-4D97-AF65-F5344CB8AC3E}">
        <p14:creationId xmlns:p14="http://schemas.microsoft.com/office/powerpoint/2010/main" val="365582596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15BE214-B7FF-4208-9CB5-2E54F5C402BE}" vid="{EA62BB02-3E91-4DA8-A3E4-A0AE95166D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592</TotalTime>
  <Words>155</Words>
  <Application>Microsoft Macintosh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Garamond</vt:lpstr>
      <vt:lpstr>Symbol</vt:lpstr>
      <vt:lpstr>Wingdings</vt:lpstr>
      <vt:lpstr>Theme1</vt:lpstr>
      <vt:lpstr>Office Theme</vt:lpstr>
      <vt:lpstr>Lab 4: Poisson GLMM </vt:lpstr>
      <vt:lpstr>Simulate hypothetical data for Loco  (Concholepas concholepas)</vt:lpstr>
      <vt:lpstr>Simulated Data</vt:lpstr>
      <vt:lpstr>Model simulations</vt:lpstr>
      <vt:lpstr>Lab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Practicing using TMB objects</dc:title>
  <dc:creator>COLE C. MONNAHAN</dc:creator>
  <cp:lastModifiedBy>Albert N. Hendrix</cp:lastModifiedBy>
  <cp:revision>41</cp:revision>
  <dcterms:created xsi:type="dcterms:W3CDTF">2017-12-04T19:09:31Z</dcterms:created>
  <dcterms:modified xsi:type="dcterms:W3CDTF">2022-01-13T06:41:47Z</dcterms:modified>
</cp:coreProperties>
</file>