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8" r:id="rId2"/>
  </p:sldMasterIdLst>
  <p:notesMasterIdLst>
    <p:notesMasterId r:id="rId22"/>
  </p:notesMasterIdLst>
  <p:sldIdLst>
    <p:sldId id="256" r:id="rId3"/>
    <p:sldId id="274" r:id="rId4"/>
    <p:sldId id="275" r:id="rId5"/>
    <p:sldId id="276" r:id="rId6"/>
    <p:sldId id="277" r:id="rId7"/>
    <p:sldId id="27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0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6"/>
    <p:restoredTop sz="93112"/>
  </p:normalViewPr>
  <p:slideViewPr>
    <p:cSldViewPr snapToGrid="0" snapToObjects="1">
      <p:cViewPr varScale="1">
        <p:scale>
          <a:sx n="70" d="100"/>
          <a:sy n="70" d="100"/>
        </p:scale>
        <p:origin x="111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7424B-A23C-43FF-8673-376C6E767ED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7ED68-86E3-4401-8F08-C0811F8F4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7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23EE8D-9CE0-4F42-A40F-E28604EA7175}" type="datetime1">
              <a:rPr lang="en-US" smtClean="0"/>
              <a:t>1/13/2018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02C5EE-1F52-440A-B21D-CF34717184B1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EA7AC3-3927-460F-BC0A-B8263F635273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34B72F-0B71-4FD2-BD20-28F3E78BBA16}" type="datetime1">
              <a:rPr lang="en-US" smtClean="0"/>
              <a:t>1/13/2018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B1B4E-0EC6-4546-B26A-C4455998E44E}" type="datetime1">
              <a:rPr lang="en-US" smtClean="0"/>
              <a:t>1/13/2018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8C74C-0B69-4161-99E9-DF9818443EAA}" type="datetime1">
              <a:rPr lang="en-US" smtClean="0"/>
              <a:t>1/13/2018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FBF3A0-C444-4F34-BF5B-169E9D461035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96B420-BADE-4187-9E75-E64276466004}" type="datetime1">
              <a:rPr lang="en-US" smtClean="0"/>
              <a:t>1/13/2018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0C915-A483-44DD-9703-2D268BDAA475}" type="datetime1">
              <a:rPr lang="en-US" smtClean="0"/>
              <a:t>1/13/2018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F23E-A9A7-4BC4-95F7-2EA1ABE4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2A1A5-4A74-40DB-BD00-EF75DA64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19CA-8552-4F7F-867A-9283C1B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EE8D-9CE0-4F42-A40F-E28604EA7175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7CF2-81DC-44AC-8C0F-EC75E3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1941-0701-4766-9DF8-5041E6E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20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4697-D400-4CDB-A43C-6E8D796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CC9E-3888-4503-A6F1-7DA0D3C5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D3F8-CB83-4407-B13D-73FBB80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AFB5-4EEC-49BD-AB33-559CD6F558E3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3359-2BC0-481A-B7D1-6098718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6E9F-88A0-4FDB-8BB3-E5DCE33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2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DAFB5-4EEC-49BD-AB33-559CD6F558E3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F460-9CF5-48A5-9FD7-74130EA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94AC-0301-497E-A865-3EDEB045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7BF5-02FD-4E65-B262-D3B73E2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056D-DC17-4607-87F9-EA4937BD48E2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E24C-4F7E-4A37-9ECF-4185FB2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B23E-ECBC-41AF-9940-EF8DAB4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14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8D9B-6755-402A-B462-934F4C9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B74C-C673-4D78-B6B9-AAB707E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DD626-EE52-4003-BDB2-6B58FFF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BB07-37B0-4ADE-BDD5-8BAA153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3DAD-9254-43DE-A1F3-F1D56B1E5B5F}" type="datetime1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672CB-A11B-472F-A155-3344D8C8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6685-E2C5-46D3-ACAC-21A6CA64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37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ACA0-C1EC-487A-84B2-69DD9AD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EDCD-0CC8-48BB-9699-3781791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0633-47E7-41AC-A121-C21895B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CB11A-174F-47B0-983E-3E7592BC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071EE-91A7-4BE7-9409-DD727611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BC714-9731-444C-8013-F80E610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D45-78A7-46A0-99B7-2046E351D366}" type="datetime1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83215-7901-4E23-9BE9-F424DB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A8C8B-16EB-4115-966F-B4347EC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6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025E-5822-42E0-8A19-6DFE9EA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88F7-02A4-4DBA-B4EB-E2FF56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AC84-6778-466F-95F9-3EEE8E306ABF}" type="datetime1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D349-B37A-4E90-B039-D7D1F2B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0B865-824C-45DB-8122-4C939F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59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BE242-634C-4950-B70C-8C537D3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DAFE-CBEF-41E8-868F-E40C867A5636}" type="datetime1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8B604-E8F5-4273-819D-CC38302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BED1-4677-4031-969E-5915F2A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180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36E9-08C7-47C0-BD96-353FAA9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73FE-7E18-48BB-A545-90CB076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F9F8C-D354-49FD-8F14-3C18D6E5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EC15-438C-473E-96BD-0BE4552D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7E4D-F358-4436-A283-114607D95274}" type="datetime1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80FD-E9F8-4564-B8C0-4AAB35D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D68F-A4CA-430C-BAB2-E258EB2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367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EBB4-0062-4889-9433-AAC7FA7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00772-7027-4884-9CD9-4A219863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11AD-925A-4BAE-B2CE-4F85BC15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82EE-AC11-403C-B236-0A476D5C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A82-8A7B-4924-987B-0B7221667B17}" type="datetime1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355E8-8203-40C9-A22B-6CB5A4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B88B4-2D6E-4D3B-B1EB-D691F50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6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646B-DBF3-4537-B7BB-C5AD7D0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0328-C978-42EE-97AC-ADF1B72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F4C2-B7BC-46D5-B8E5-661CDC9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C5EE-1F52-440A-B21D-CF34717184B1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12C7-19E7-4C14-BBB7-711516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DAA0-AA4F-4B51-857F-720798E6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161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70EA1-91A5-4CAF-8DB6-F0D1DD4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6231E-F72A-4CED-ACF2-1487F38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F11A-D22A-4DB1-AA6C-010D53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AC3-3927-460F-BC0A-B8263F635273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3968-7838-4A9F-B3C3-CEA2351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8EDB-B641-44D2-B9B8-353D622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2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E2056D-DC17-4607-87F9-EA4937BD48E2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E3DAD-9254-43DE-A1F3-F1D56B1E5B5F}" type="datetime1">
              <a:rPr lang="en-US" smtClean="0"/>
              <a:t>1/13/2018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88D45-78A7-46A0-99B7-2046E351D366}" type="datetime1">
              <a:rPr lang="en-US" smtClean="0"/>
              <a:t>1/13/2018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16AC84-6778-466F-95F9-3EEE8E306ABF}" type="datetime1">
              <a:rPr lang="en-US" smtClean="0"/>
              <a:t>1/13/2018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DEDAFE-CBEF-41E8-868F-E40C867A5636}" type="datetime1">
              <a:rPr lang="en-US" smtClean="0"/>
              <a:t>1/13/2018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C87E4D-F358-4436-A283-114607D95274}" type="datetime1">
              <a:rPr lang="en-US" smtClean="0"/>
              <a:t>1/13/2018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CABA82-8A7B-4924-987B-0B7221667B17}" type="datetime1">
              <a:rPr lang="en-US" smtClean="0"/>
              <a:t>1/13/2018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A7853F80-D63E-429F-B326-B00475E1D8E8}" type="datetime1">
              <a:rPr lang="en-US" smtClean="0"/>
              <a:t>1/13/2018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C5558-15DC-4528-8E20-9E180A6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EAD3-4252-4F82-89C4-7C479A4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C388-9C51-4D3D-950A-74CD986E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53F80-D63E-429F-B326-B00475E1D8E8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25AA-5510-4ABE-A141-CB68C3A0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5BED-63AC-4CA7-AA50-B02C4EBC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8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cholar.google.com/scholar?cites=10635267102903544649&amp;as_sdt=2005&amp;sciodt=0,5&amp;hl=e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  <a:br>
              <a:rPr lang="en-US" dirty="0"/>
            </a:br>
            <a:r>
              <a:rPr lang="en-US" sz="3200" dirty="0"/>
              <a:t>10 January 2018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914399" y="3962400"/>
            <a:ext cx="7799631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Fitting hierarchical models with TMB</a:t>
            </a:r>
          </a:p>
          <a:p>
            <a:r>
              <a:rPr lang="en-US" dirty="0"/>
              <a:t>15-20 January, 2018</a:t>
            </a:r>
          </a:p>
          <a:p>
            <a:r>
              <a:rPr lang="en-US" dirty="0"/>
              <a:t>University of Concepción, Chile</a:t>
            </a:r>
          </a:p>
          <a:p>
            <a:r>
              <a:rPr lang="en-US" dirty="0"/>
              <a:t>Dr. Cole </a:t>
            </a:r>
            <a:r>
              <a:rPr lang="en-US" dirty="0" err="1"/>
              <a:t>Monnahan</a:t>
            </a: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ED0606-C25E-409A-965C-0628E2CE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2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 by </a:t>
            </a:r>
            <a:r>
              <a:rPr lang="en-US" dirty="0" err="1"/>
              <a:t>Royle</a:t>
            </a:r>
            <a:r>
              <a:rPr lang="en-US" dirty="0"/>
              <a:t> &amp; </a:t>
            </a:r>
            <a:r>
              <a:rPr lang="en-US" dirty="0" err="1"/>
              <a:t>Dorazio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83712-B948-4BB6-80DA-20C80E76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9553"/>
            <a:ext cx="7886700" cy="3364442"/>
          </a:xfrm>
        </p:spPr>
        <p:txBody>
          <a:bodyPr/>
          <a:lstStyle/>
          <a:p>
            <a:r>
              <a:rPr lang="en-US" dirty="0"/>
              <a:t>Statistical models used widely in ecology</a:t>
            </a:r>
          </a:p>
          <a:p>
            <a:r>
              <a:rPr lang="en-US" dirty="0"/>
              <a:t>A “</a:t>
            </a:r>
            <a:r>
              <a:rPr lang="en-US" i="1" dirty="0"/>
              <a:t>conceptual and philosophical approach to doing science</a:t>
            </a:r>
            <a:r>
              <a:rPr lang="en-US" dirty="0"/>
              <a:t>” with distinct models:</a:t>
            </a:r>
          </a:p>
          <a:p>
            <a:pPr lvl="1"/>
            <a:r>
              <a:rPr lang="en-US" i="1" dirty="0"/>
              <a:t>Observation: </a:t>
            </a:r>
            <a:r>
              <a:rPr lang="en-US" dirty="0"/>
              <a:t>How data are observed (with error), given the process</a:t>
            </a:r>
            <a:r>
              <a:rPr lang="en-US" i="1" dirty="0"/>
              <a:t>.</a:t>
            </a:r>
          </a:p>
          <a:p>
            <a:pPr lvl="1"/>
            <a:r>
              <a:rPr lang="en-US" i="1" dirty="0"/>
              <a:t>Process:</a:t>
            </a:r>
            <a:r>
              <a:rPr lang="en-US" dirty="0"/>
              <a:t> Describes the dynamics of the ecological process (e.g. animal abundance over time/space)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8C2B7-D83A-4DE3-8D72-2F8B77908725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Royle</a:t>
            </a:r>
            <a:r>
              <a:rPr lang="en-US" dirty="0"/>
              <a:t> and </a:t>
            </a:r>
            <a:r>
              <a:rPr lang="en-US" dirty="0" err="1"/>
              <a:t>Dorazio</a:t>
            </a:r>
            <a:r>
              <a:rPr lang="en-US" dirty="0"/>
              <a:t> 2008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80CC1-A3B1-41D5-974D-84E31E682088}"/>
              </a:ext>
            </a:extLst>
          </p:cNvPr>
          <p:cNvSpPr txBox="1"/>
          <p:nvPr/>
        </p:nvSpPr>
        <p:spPr>
          <a:xfrm>
            <a:off x="490070" y="5109076"/>
            <a:ext cx="816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P(</a:t>
            </a:r>
            <a:r>
              <a:rPr lang="en-US" sz="2400" dirty="0" err="1"/>
              <a:t>data|process</a:t>
            </a:r>
            <a:r>
              <a:rPr lang="en-US" sz="2400" dirty="0"/>
              <a:t>, parameters)*P(</a:t>
            </a:r>
            <a:r>
              <a:rPr lang="en-US" sz="2400" dirty="0" err="1"/>
              <a:t>process|parameters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D25C0-03D8-409E-917F-DE6130EAECAC}"/>
              </a:ext>
            </a:extLst>
          </p:cNvPr>
          <p:cNvSpPr txBox="1"/>
          <p:nvPr/>
        </p:nvSpPr>
        <p:spPr>
          <a:xfrm>
            <a:off x="1346200" y="5601335"/>
            <a:ext cx="215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observation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3595C-EFFB-4B8A-9747-79DE331D32E6}"/>
              </a:ext>
            </a:extLst>
          </p:cNvPr>
          <p:cNvSpPr txBox="1"/>
          <p:nvPr/>
        </p:nvSpPr>
        <p:spPr>
          <a:xfrm>
            <a:off x="5213951" y="5586078"/>
            <a:ext cx="215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process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492438-0541-48B4-890B-64DD7DC2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45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HM: Thorson and Minto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83712-B948-4BB6-80DA-20C80E76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7638"/>
            <a:ext cx="7886700" cy="479065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Many models estimate unobservable biological characteristics </a:t>
            </a:r>
          </a:p>
          <a:p>
            <a:r>
              <a:rPr lang="en-US" dirty="0"/>
              <a:t>These “latent states” lead to correlated residuals</a:t>
            </a:r>
          </a:p>
          <a:p>
            <a:r>
              <a:rPr lang="en-US" dirty="0"/>
              <a:t>E.g., densities sampled close together in space or time will be more similar than if far apart</a:t>
            </a:r>
          </a:p>
          <a:p>
            <a:r>
              <a:rPr lang="en-US" dirty="0"/>
              <a:t>This violates independence assumption of non-HM models (e.g., LM, GLM).</a:t>
            </a:r>
          </a:p>
          <a:p>
            <a:r>
              <a:rPr lang="en-US" dirty="0"/>
              <a:t>Hierarchical (mixed-effects) models are a generic solution in such situations</a:t>
            </a:r>
          </a:p>
          <a:p>
            <a:r>
              <a:rPr lang="en-US" dirty="0"/>
              <a:t>Random effects = “</a:t>
            </a:r>
            <a:r>
              <a:rPr lang="en-US" i="1" dirty="0"/>
              <a:t>parameters assumed to arise from a shared stochastic process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8C2B7-D83A-4DE3-8D72-2F8B77908725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Thorson and Minto 2014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292C0-2E5C-481B-8EBB-861E72CE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33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6FDE-94F6-4902-8005-C732DD073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hierarchical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C263-3EFE-422A-81C4-46C08CE5F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3637"/>
            <a:ext cx="8229600" cy="4530725"/>
          </a:xfrm>
        </p:spPr>
        <p:txBody>
          <a:bodyPr/>
          <a:lstStyle/>
          <a:p>
            <a:r>
              <a:rPr lang="en-US" sz="2800" dirty="0"/>
              <a:t>Fitting requires integration of the random effects</a:t>
            </a:r>
          </a:p>
          <a:p>
            <a:r>
              <a:rPr lang="en-US" sz="2800" dirty="0"/>
              <a:t>Can be done as either Bayesian or frequentist analysis</a:t>
            </a:r>
          </a:p>
          <a:p>
            <a:r>
              <a:rPr lang="en-US" sz="2800" dirty="0"/>
              <a:t>High-dimensional integration is difficult, so these models historically were not as widely used</a:t>
            </a:r>
          </a:p>
          <a:p>
            <a:r>
              <a:rPr lang="en-US" sz="2800" dirty="0"/>
              <a:t>… until Bayesian packages like JAGS</a:t>
            </a:r>
          </a:p>
          <a:p>
            <a:r>
              <a:rPr lang="en-US" sz="2800" dirty="0"/>
              <a:t>Frequentist approaches integrate using the “Laplace Approximation”</a:t>
            </a:r>
          </a:p>
          <a:p>
            <a:r>
              <a:rPr lang="en-US" sz="2800" dirty="0"/>
              <a:t>We will use TMB to fit hierarchical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7FE3E-4297-439A-81BC-9F3D8EAA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96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D98F-71DF-443D-9C53-238EFEE97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5482"/>
            <a:ext cx="7886700" cy="1325563"/>
          </a:xfrm>
        </p:spPr>
        <p:txBody>
          <a:bodyPr/>
          <a:lstStyle/>
          <a:p>
            <a:r>
              <a:rPr lang="en-US" dirty="0"/>
              <a:t>What is TMB?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E2A39-0FF6-495E-9142-EB0FBF0E5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94" y="1195666"/>
            <a:ext cx="7886700" cy="5020209"/>
          </a:xfrm>
        </p:spPr>
        <p:txBody>
          <a:bodyPr>
            <a:normAutofit/>
          </a:bodyPr>
          <a:lstStyle/>
          <a:p>
            <a:r>
              <a:rPr lang="en-US" dirty="0"/>
              <a:t>TMB is an R package and environment for fitting statistical models</a:t>
            </a:r>
          </a:p>
          <a:p>
            <a:r>
              <a:rPr lang="en-US" dirty="0"/>
              <a:t>Designed specifically for large, complex hierarchical models</a:t>
            </a:r>
          </a:p>
          <a:p>
            <a:r>
              <a:rPr lang="en-US" dirty="0"/>
              <a:t>Uses marginal maximum likelihood inference</a:t>
            </a:r>
          </a:p>
          <a:p>
            <a:r>
              <a:rPr lang="en-US" dirty="0"/>
              <a:t>Capable of Bayesian inference</a:t>
            </a:r>
          </a:p>
          <a:p>
            <a:r>
              <a:rPr lang="en-US" dirty="0"/>
              <a:t>TMB has a superpower: calculus!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B46394-F5E1-4997-8786-4E11280F45D9}"/>
              </a:ext>
            </a:extLst>
          </p:cNvPr>
          <p:cNvGrpSpPr/>
          <p:nvPr/>
        </p:nvGrpSpPr>
        <p:grpSpPr>
          <a:xfrm>
            <a:off x="6648530" y="3779409"/>
            <a:ext cx="2406316" cy="2512297"/>
            <a:chOff x="5948413" y="4051311"/>
            <a:chExt cx="2406316" cy="2512297"/>
          </a:xfrm>
        </p:grpSpPr>
        <p:pic>
          <p:nvPicPr>
            <p:cNvPr id="4100" name="Picture 4" descr="Image result for thor hammer">
              <a:extLst>
                <a:ext uri="{FF2B5EF4-FFF2-40B4-BE49-F238E27FC236}">
                  <a16:creationId xmlns:a16="http://schemas.microsoft.com/office/drawing/2014/main" id="{D95F2449-E0D6-4091-9602-6931299636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37" r="17062"/>
            <a:stretch/>
          </p:blipFill>
          <p:spPr bwMode="auto">
            <a:xfrm>
              <a:off x="5948413" y="4051311"/>
              <a:ext cx="2406316" cy="2512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3E75B3-647F-4DB9-AE26-88DF227A1A16}"/>
                </a:ext>
              </a:extLst>
            </p:cNvPr>
            <p:cNvSpPr txBox="1"/>
            <p:nvPr/>
          </p:nvSpPr>
          <p:spPr>
            <a:xfrm>
              <a:off x="7199697" y="6286609"/>
              <a:ext cx="1155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</a:rPr>
                <a:t>www.vix.com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BB679F-8266-4864-90E0-0DF680D6CB67}"/>
                </a:ext>
              </a:extLst>
            </p:cNvPr>
            <p:cNvSpPr txBox="1"/>
            <p:nvPr/>
          </p:nvSpPr>
          <p:spPr>
            <a:xfrm>
              <a:off x="6102416" y="4206240"/>
              <a:ext cx="20790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>
                  <a:solidFill>
                    <a:schemeClr val="bg1"/>
                  </a:solidFill>
                </a:rPr>
                <a:t>Calculus</a:t>
              </a:r>
              <a:r>
                <a:rPr lang="en-US" sz="2800" b="1" dirty="0">
                  <a:solidFill>
                    <a:schemeClr val="bg1"/>
                  </a:solidFill>
                </a:rPr>
                <a:t>!!</a:t>
              </a: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CC833-7A21-4398-977F-F8C65EDC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F18347-C7BB-4EBC-890E-49AC132AFDD3}"/>
              </a:ext>
            </a:extLst>
          </p:cNvPr>
          <p:cNvSpPr/>
          <p:nvPr/>
        </p:nvSpPr>
        <p:spPr>
          <a:xfrm>
            <a:off x="6158753" y="2761131"/>
            <a:ext cx="2447364" cy="13559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Fisheries stock assessment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[ADMB/Fortran]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570497-C08C-47A7-B4B3-8D29F2BBE59E}"/>
              </a:ext>
            </a:extLst>
          </p:cNvPr>
          <p:cNvSpPr/>
          <p:nvPr/>
        </p:nvSpPr>
        <p:spPr>
          <a:xfrm>
            <a:off x="927848" y="1075764"/>
            <a:ext cx="2187388" cy="11564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and Generalized Linear Models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[R]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EA6C91-C257-4C8C-930C-7984D3C1F991}"/>
              </a:ext>
            </a:extLst>
          </p:cNvPr>
          <p:cNvSpPr/>
          <p:nvPr/>
        </p:nvSpPr>
        <p:spPr>
          <a:xfrm>
            <a:off x="1226887" y="4477872"/>
            <a:ext cx="1748118" cy="13043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Geospatial / Spatiotemporal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[ArcGIS/INLA]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35D598-3880-47F7-8495-CA853866DAE1}"/>
              </a:ext>
            </a:extLst>
          </p:cNvPr>
          <p:cNvSpPr/>
          <p:nvPr/>
        </p:nvSpPr>
        <p:spPr>
          <a:xfrm>
            <a:off x="6333562" y="905434"/>
            <a:ext cx="2272555" cy="11564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Generalized Additive Models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[R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mgcv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/gam/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gamlss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EFAB13-D701-4E18-A185-A9EBD6F798EA}"/>
              </a:ext>
            </a:extLst>
          </p:cNvPr>
          <p:cNvSpPr/>
          <p:nvPr/>
        </p:nvSpPr>
        <p:spPr>
          <a:xfrm>
            <a:off x="3756212" y="4913780"/>
            <a:ext cx="1676400" cy="9502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Mark-recapture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[JAGS/MARK]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9B9A53-143C-4C55-A9A8-63A14E9FE145}"/>
              </a:ext>
            </a:extLst>
          </p:cNvPr>
          <p:cNvSpPr/>
          <p:nvPr/>
        </p:nvSpPr>
        <p:spPr>
          <a:xfrm>
            <a:off x="5983370" y="4913781"/>
            <a:ext cx="2074623" cy="9502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Generic Bayesian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[JAGS/Stan]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9EA76E-CE20-4162-91C4-6C3FC0E07693}"/>
              </a:ext>
            </a:extLst>
          </p:cNvPr>
          <p:cNvSpPr/>
          <p:nvPr/>
        </p:nvSpPr>
        <p:spPr>
          <a:xfrm>
            <a:off x="349624" y="385482"/>
            <a:ext cx="8489576" cy="62752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TMB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650494-196A-40BE-8E97-AB4AFBE15718}"/>
              </a:ext>
            </a:extLst>
          </p:cNvPr>
          <p:cNvSpPr/>
          <p:nvPr/>
        </p:nvSpPr>
        <p:spPr>
          <a:xfrm>
            <a:off x="3630705" y="609600"/>
            <a:ext cx="2187388" cy="11564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Hierarchical Models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[R + lme4]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9E3646-56B3-40A3-95B5-9CC5EDA5C6C3}"/>
              </a:ext>
            </a:extLst>
          </p:cNvPr>
          <p:cNvSpPr/>
          <p:nvPr/>
        </p:nvSpPr>
        <p:spPr>
          <a:xfrm>
            <a:off x="986259" y="2772335"/>
            <a:ext cx="1676400" cy="9502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Timeseries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[R + ??]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212107-FD01-40C4-9781-A4E819DA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4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AC2B-63D1-41CF-8A4D-FE776415E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71" y="292608"/>
            <a:ext cx="7886700" cy="1325563"/>
          </a:xfrm>
        </p:spPr>
        <p:txBody>
          <a:bodyPr/>
          <a:lstStyle/>
          <a:p>
            <a:r>
              <a:rPr lang="en-US" dirty="0"/>
              <a:t>TMB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CC061-4F0C-4A09-A281-9CEDAFCA2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83" y="1203158"/>
            <a:ext cx="8527982" cy="5654841"/>
          </a:xfrm>
        </p:spPr>
        <p:txBody>
          <a:bodyPr>
            <a:normAutofit/>
          </a:bodyPr>
          <a:lstStyle/>
          <a:p>
            <a:r>
              <a:rPr lang="en-US" sz="2000" u="sng" dirty="0"/>
              <a:t>Spatial (geospatial)</a:t>
            </a:r>
          </a:p>
          <a:p>
            <a:pPr marL="457200" lvl="1" indent="0">
              <a:buNone/>
            </a:pPr>
            <a:r>
              <a:rPr lang="en-US" sz="1800" dirty="0"/>
              <a:t>Thorson, James T., et al. "The importance of spatial models for estimating the strength of density dependence." </a:t>
            </a:r>
            <a:r>
              <a:rPr lang="en-US" sz="1800" i="1" dirty="0"/>
              <a:t>Ecology </a:t>
            </a:r>
            <a:r>
              <a:rPr lang="en-US" sz="1800" dirty="0"/>
              <a:t>96.5 (2015): 1202-1212.</a:t>
            </a:r>
          </a:p>
          <a:p>
            <a:r>
              <a:rPr lang="en-US" sz="2000" u="sng" dirty="0"/>
              <a:t>Species shifts</a:t>
            </a:r>
          </a:p>
          <a:p>
            <a:pPr marL="457200" lvl="1" indent="0">
              <a:buNone/>
            </a:pPr>
            <a:r>
              <a:rPr lang="en-US" sz="1800" dirty="0"/>
              <a:t>Thorson, J. T., Pinsky, M. L. and Ward, E. J. (2016), Model-based inference for estimating shifts in species distribution, area occupied and </a:t>
            </a:r>
            <a:r>
              <a:rPr lang="en-US" sz="1800" dirty="0" err="1"/>
              <a:t>centre</a:t>
            </a:r>
            <a:r>
              <a:rPr lang="en-US" sz="1800" dirty="0"/>
              <a:t> of gravity. Methods </a:t>
            </a:r>
            <a:r>
              <a:rPr lang="en-US" sz="1800" dirty="0" err="1"/>
              <a:t>Ecol</a:t>
            </a:r>
            <a:r>
              <a:rPr lang="en-US" sz="1800" dirty="0"/>
              <a:t> </a:t>
            </a:r>
            <a:r>
              <a:rPr lang="en-US" sz="1800" dirty="0" err="1"/>
              <a:t>Evol</a:t>
            </a:r>
            <a:r>
              <a:rPr lang="en-US" sz="1800" dirty="0"/>
              <a:t>, 7: 990–1002. doi:10.1111/2041-210X.12567</a:t>
            </a:r>
          </a:p>
          <a:p>
            <a:r>
              <a:rPr lang="en-US" sz="2000" u="sng" dirty="0"/>
              <a:t>Fisheries stock assessments</a:t>
            </a:r>
          </a:p>
          <a:p>
            <a:pPr marL="457200" lvl="1" indent="0">
              <a:buNone/>
            </a:pPr>
            <a:r>
              <a:rPr lang="en-US" sz="1600" dirty="0"/>
              <a:t>Berg, Casper W., and Anders Nielsen. "Accounting for correlated observations in an age-based state-space stock assessment model." </a:t>
            </a:r>
            <a:r>
              <a:rPr lang="en-US" sz="1600" i="1" dirty="0"/>
              <a:t>ICES Journal of Marine Science</a:t>
            </a:r>
            <a:r>
              <a:rPr lang="en-US" sz="1600" dirty="0"/>
              <a:t> 73.7 (2016): 1788-1797.</a:t>
            </a:r>
          </a:p>
          <a:p>
            <a:pPr marL="457200" lvl="1" indent="0">
              <a:buNone/>
            </a:pPr>
            <a:r>
              <a:rPr lang="en-US" sz="1100" dirty="0"/>
              <a:t> </a:t>
            </a:r>
            <a:endParaRPr lang="en-US" sz="1600" dirty="0"/>
          </a:p>
          <a:p>
            <a:pPr marL="457200" lvl="1" indent="0">
              <a:buNone/>
            </a:pPr>
            <a:r>
              <a:rPr lang="en-US" sz="1800" dirty="0"/>
              <a:t>Rudd, Merrill B., and James T. Thorson. "Accounting for variable recruitment and fishing mortality in length-based stock assessments for data-limited fisheries." </a:t>
            </a:r>
            <a:r>
              <a:rPr lang="en-US" sz="1800" i="1" dirty="0"/>
              <a:t>Canadian Journal of Fisheries and Aquatic Sciences</a:t>
            </a:r>
            <a:r>
              <a:rPr lang="en-US" sz="1800" dirty="0"/>
              <a:t> ja (2017).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83832-5F8D-49D1-9F33-2F888FC7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65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AC2B-63D1-41CF-8A4D-FE776415E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71" y="413194"/>
            <a:ext cx="7886700" cy="1325563"/>
          </a:xfrm>
        </p:spPr>
        <p:txBody>
          <a:bodyPr/>
          <a:lstStyle/>
          <a:p>
            <a:r>
              <a:rPr lang="en-US" dirty="0"/>
              <a:t>TMB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CC061-4F0C-4A09-A281-9CEDAFCA2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83" y="1203158"/>
            <a:ext cx="8527982" cy="5654841"/>
          </a:xfrm>
        </p:spPr>
        <p:txBody>
          <a:bodyPr>
            <a:normAutofit/>
          </a:bodyPr>
          <a:lstStyle/>
          <a:p>
            <a:r>
              <a:rPr lang="en-US" sz="2000" u="sng" dirty="0"/>
              <a:t>Animal movement</a:t>
            </a:r>
          </a:p>
          <a:p>
            <a:pPr marL="457200" lvl="1" indent="0">
              <a:buNone/>
            </a:pPr>
            <a:r>
              <a:rPr lang="en-US" sz="1800" dirty="0" err="1"/>
              <a:t>Albertsen</a:t>
            </a:r>
            <a:r>
              <a:rPr lang="en-US" sz="1800" dirty="0"/>
              <a:t>, </a:t>
            </a:r>
            <a:r>
              <a:rPr lang="en-US" sz="1800" dirty="0" err="1"/>
              <a:t>Christoffer</a:t>
            </a:r>
            <a:r>
              <a:rPr lang="en-US" sz="1800" dirty="0"/>
              <a:t> </a:t>
            </a:r>
            <a:r>
              <a:rPr lang="en-US" sz="1800" dirty="0" err="1"/>
              <a:t>Moesgaard</a:t>
            </a:r>
            <a:r>
              <a:rPr lang="en-US" sz="1800" dirty="0"/>
              <a:t>, et al. "Fast fitting of non‐Gaussian state‐space models to animal movement data via Template Model Builder." </a:t>
            </a:r>
            <a:r>
              <a:rPr lang="en-US" sz="1800" i="1" dirty="0"/>
              <a:t>Ecology</a:t>
            </a:r>
            <a:r>
              <a:rPr lang="en-US" sz="1800" dirty="0"/>
              <a:t> 96.10 (2015): 2598-2604.</a:t>
            </a:r>
          </a:p>
          <a:p>
            <a:r>
              <a:rPr lang="en-US" sz="2000" u="sng" dirty="0"/>
              <a:t>Fisheries CPUE standardization</a:t>
            </a:r>
          </a:p>
          <a:p>
            <a:pPr marL="457200" lvl="1" indent="0">
              <a:buNone/>
            </a:pPr>
            <a:r>
              <a:rPr lang="en-US" sz="1800" dirty="0" err="1"/>
              <a:t>Monnahan</a:t>
            </a:r>
            <a:r>
              <a:rPr lang="en-US" sz="1800" dirty="0"/>
              <a:t>, C.C., and I. J. Stewart. "The effect of hook spacing on longline catch rates: Implications for catch rate standardization." </a:t>
            </a:r>
            <a:r>
              <a:rPr lang="en-US" sz="1800" i="1" dirty="0"/>
              <a:t>Fisheries Research</a:t>
            </a:r>
            <a:r>
              <a:rPr lang="en-US" sz="1800" dirty="0"/>
              <a:t> 198 (2018): 150-158.</a:t>
            </a:r>
          </a:p>
          <a:p>
            <a:r>
              <a:rPr lang="en-US" sz="2000" u="sng" dirty="0"/>
              <a:t>Evolution of fly wings</a:t>
            </a:r>
          </a:p>
          <a:p>
            <a:pPr marL="457200" lvl="1" indent="0">
              <a:buNone/>
            </a:pPr>
            <a:r>
              <a:rPr lang="en-US" sz="1800" dirty="0"/>
              <a:t>Houle, David, et al. "Mutation predicts 40 million years of fly wing evolution." </a:t>
            </a:r>
            <a:r>
              <a:rPr lang="en-US" sz="1800" i="1" dirty="0"/>
              <a:t>Nature</a:t>
            </a:r>
            <a:r>
              <a:rPr lang="en-US" sz="1800" dirty="0"/>
              <a:t> 548.7668 (2017): 447.</a:t>
            </a:r>
          </a:p>
          <a:p>
            <a:pPr marL="231775" lvl="1" indent="0">
              <a:buNone/>
            </a:pPr>
            <a:endParaRPr lang="en-US" sz="2000" dirty="0"/>
          </a:p>
          <a:p>
            <a:pPr marL="231775" lvl="1" indent="0">
              <a:buNone/>
            </a:pPr>
            <a:r>
              <a:rPr lang="en-US" sz="2000" dirty="0"/>
              <a:t>See more at: </a:t>
            </a:r>
            <a:r>
              <a:rPr lang="en-US" sz="2000" dirty="0">
                <a:hlinkClick r:id="rId2"/>
              </a:rPr>
              <a:t>google scholar citations</a:t>
            </a:r>
            <a:endParaRPr lang="en-US" sz="2000" dirty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88643-CA2F-4D79-BC6E-A882A017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20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122A-E5D5-40DB-9C80-BBCB3BBD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TMB Workflow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9D8F-0982-4A94-B47A-F28857104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Postulate a statistical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Write a C++ template file to calculate the negative log-likelihood given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Compile the model and link to it in 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Declare which parameters are “random”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Fit model using R minimizer and the </a:t>
            </a:r>
            <a:r>
              <a:rPr lang="en-US" sz="2800" i="1" dirty="0"/>
              <a:t>objective</a:t>
            </a:r>
            <a:r>
              <a:rPr lang="en-US" sz="2800" dirty="0"/>
              <a:t> and </a:t>
            </a:r>
            <a:r>
              <a:rPr lang="en-US" sz="2800" i="1" dirty="0"/>
              <a:t>gradient</a:t>
            </a:r>
            <a:r>
              <a:rPr lang="en-US" sz="2800" dirty="0"/>
              <a:t> functions returned by TMB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Make inference from the maximum likelihood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B846A-2D9A-45BD-94E4-96871934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61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B90D-AA81-4638-8F89-08E6B556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70FE1-A863-42A9-BBF2-B9155A37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models contain random effects</a:t>
            </a:r>
          </a:p>
          <a:p>
            <a:r>
              <a:rPr lang="en-US" dirty="0"/>
              <a:t>Occur widely and naturally in ecology</a:t>
            </a:r>
          </a:p>
          <a:p>
            <a:r>
              <a:rPr lang="en-US" dirty="0"/>
              <a:t>A useful way to model our data</a:t>
            </a:r>
          </a:p>
          <a:p>
            <a:r>
              <a:rPr lang="en-US" dirty="0"/>
              <a:t>TMB is the best software for fitting them</a:t>
            </a:r>
          </a:p>
          <a:p>
            <a:r>
              <a:rPr lang="en-US" dirty="0"/>
              <a:t>TMB is integrated with R, but requires writing some C++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4697E-4540-4CA4-8BDE-7D7522A7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93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A245-7FE3-43B6-8D2B-011AF59C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BD7C3-2049-49B5-A014-6CA317494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6FDA1-07EC-40B8-B2D3-D4111EDC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6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Dr. Cole </a:t>
            </a:r>
            <a:r>
              <a:rPr lang="en-US" dirty="0" err="1"/>
              <a:t>Monnahan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u="sng" dirty="0" err="1"/>
              <a:t>Formación</a:t>
            </a:r>
            <a:r>
              <a:rPr lang="en-US" sz="2400" u="sng" dirty="0"/>
              <a:t> </a:t>
            </a:r>
            <a:r>
              <a:rPr lang="en-US" sz="2400" u="sng" dirty="0" err="1"/>
              <a:t>Académica</a:t>
            </a:r>
            <a:endParaRPr lang="en-US" sz="2400" u="sng" dirty="0"/>
          </a:p>
          <a:p>
            <a:pPr>
              <a:buNone/>
            </a:pPr>
            <a:r>
              <a:rPr lang="en-US" sz="2400" dirty="0"/>
              <a:t>University of Washington, M.S.&amp; PhD</a:t>
            </a:r>
          </a:p>
          <a:p>
            <a:pPr>
              <a:buNone/>
            </a:pPr>
            <a:r>
              <a:rPr lang="en-US" sz="2400" dirty="0"/>
              <a:t>Quantitative Ecology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u="sng" dirty="0" err="1"/>
              <a:t>Actividades</a:t>
            </a:r>
            <a:r>
              <a:rPr lang="en-US" sz="2400" u="sng" dirty="0"/>
              <a:t> </a:t>
            </a:r>
            <a:r>
              <a:rPr lang="en-US" sz="2400" u="sng" dirty="0" err="1"/>
              <a:t>Laborales</a:t>
            </a:r>
            <a:endParaRPr lang="en-US" sz="2400" u="sng" dirty="0"/>
          </a:p>
          <a:p>
            <a:pPr>
              <a:buNone/>
            </a:pPr>
            <a:r>
              <a:rPr lang="en-US" sz="2400" dirty="0"/>
              <a:t>Post-doc con Billy Ernst (</a:t>
            </a:r>
            <a:r>
              <a:rPr lang="en-US" sz="2400" dirty="0" err="1"/>
              <a:t>UdeC</a:t>
            </a:r>
            <a:r>
              <a:rPr lang="en-US" sz="2400" dirty="0"/>
              <a:t> &amp; UW)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u="sng" dirty="0" err="1"/>
              <a:t>Conexión</a:t>
            </a:r>
            <a:r>
              <a:rPr lang="en-US" sz="2400" u="sng" dirty="0"/>
              <a:t> con Chile</a:t>
            </a:r>
          </a:p>
          <a:p>
            <a:pPr>
              <a:buNone/>
            </a:pPr>
            <a:r>
              <a:rPr lang="es-ES" sz="2400" dirty="0" err="1"/>
              <a:t>Quer</a:t>
            </a:r>
            <a:r>
              <a:rPr lang="en-US" sz="2400" dirty="0"/>
              <a:t>í</a:t>
            </a:r>
            <a:r>
              <a:rPr lang="es-ES" sz="2400" dirty="0"/>
              <a:t>a vivir en América Latina y aprender español.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0424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0AC74-AA10-44E5-9AE2-55CBF2BF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California blue whale recovery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46DCB-CB1E-4B0A-9700-81BD751E3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1" y="1150932"/>
            <a:ext cx="7696200" cy="34513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887027-52CB-4375-A600-4F711E49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981402"/>
            <a:ext cx="3910012" cy="257574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AE8C30-3901-4FCB-AA7A-EC3D93DB7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3774" y="4719201"/>
            <a:ext cx="4572000" cy="198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1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B640-BE73-42A6-924C-2E2187BD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fisheries stock 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0FE82-5ACC-4BD4-AFCB-11570EF41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Hamiltonian Monte Carlo MCMC for ADMB assessments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B31E6-9782-484F-B455-184B81BAA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19400"/>
            <a:ext cx="7162800" cy="335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6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Postdoc: Un </a:t>
            </a:r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Ballenas</a:t>
            </a:r>
            <a:r>
              <a:rPr lang="en-US" dirty="0"/>
              <a:t> </a:t>
            </a:r>
            <a:r>
              <a:rPr lang="en-US" dirty="0" err="1"/>
              <a:t>jorobadas</a:t>
            </a:r>
            <a:br>
              <a:rPr lang="en-US" dirty="0"/>
            </a:br>
            <a:r>
              <a:rPr lang="en-US" dirty="0" err="1"/>
              <a:t>Estrecho</a:t>
            </a:r>
            <a:r>
              <a:rPr lang="en-US" dirty="0"/>
              <a:t> de Magallanes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2209800" cy="222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419600"/>
            <a:ext cx="3962400" cy="20574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404493" y="3761642"/>
            <a:ext cx="195707" cy="2715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58000" y="42026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Crédito</a:t>
            </a:r>
            <a:r>
              <a:rPr lang="en-US" dirty="0"/>
              <a:t>: Luis </a:t>
            </a:r>
            <a:r>
              <a:rPr lang="en-US" dirty="0" err="1"/>
              <a:t>Bertea</a:t>
            </a:r>
            <a:endParaRPr lang="en-US" dirty="0"/>
          </a:p>
        </p:txBody>
      </p:sp>
      <p:pic>
        <p:nvPicPr>
          <p:cNvPr id="24" name="Picture 23" descr="Avistamiento-ballenas_Luis-Bertea-1024x56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600200"/>
            <a:ext cx="4800600" cy="266283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404493" y="3756260"/>
            <a:ext cx="4158107" cy="663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65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 </a:t>
            </a: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turno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¿</a:t>
            </a:r>
            <a:r>
              <a:rPr lang="en-US" dirty="0" err="1"/>
              <a:t>Experiencia</a:t>
            </a:r>
            <a:r>
              <a:rPr lang="en-US" dirty="0"/>
              <a:t> &amp; </a:t>
            </a:r>
            <a:r>
              <a:rPr lang="en-US" dirty="0" err="1"/>
              <a:t>Interés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espera</a:t>
            </a:r>
            <a:r>
              <a:rPr lang="en-US" dirty="0"/>
              <a:t> a </a:t>
            </a:r>
            <a:r>
              <a:rPr lang="en-US" dirty="0" err="1"/>
              <a:t>realizar</a:t>
            </a:r>
            <a:r>
              <a:rPr lang="en-US" dirty="0"/>
              <a:t> del </a:t>
            </a:r>
            <a:r>
              <a:rPr lang="en-US" dirty="0" err="1"/>
              <a:t>curso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¿Que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experiencia</a:t>
            </a:r>
            <a:r>
              <a:rPr lang="en-US" dirty="0"/>
              <a:t> con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jerarquicos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experiencia</a:t>
            </a:r>
            <a:r>
              <a:rPr lang="en-US" dirty="0"/>
              <a:t> con el </a:t>
            </a:r>
            <a:r>
              <a:rPr lang="en-US" dirty="0" err="1"/>
              <a:t>idioma</a:t>
            </a:r>
            <a:r>
              <a:rPr lang="en-US" dirty="0"/>
              <a:t> R y ADMB?</a:t>
            </a:r>
          </a:p>
        </p:txBody>
      </p:sp>
    </p:spTree>
    <p:extLst>
      <p:ext uri="{BB962C8B-B14F-4D97-AF65-F5344CB8AC3E}">
        <p14:creationId xmlns:p14="http://schemas.microsoft.com/office/powerpoint/2010/main" val="318458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492F-EA88-4CF7-9069-CBDF9447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4034A-6C7D-489B-B474-A9E452B6B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Gain comfort optimizing variety of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Building, testing, and using TMB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Incorporate random effects into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Demonstrate possible model types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core of your own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2C2C3-2FC4-499F-B5F0-7DB732BF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0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model: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83712-B948-4BB6-80DA-20C80E76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1361"/>
            <a:ext cx="7886700" cy="4382670"/>
          </a:xfrm>
        </p:spPr>
        <p:txBody>
          <a:bodyPr/>
          <a:lstStyle/>
          <a:p>
            <a:r>
              <a:rPr lang="en-US" sz="2800" dirty="0"/>
              <a:t>Class of model with a hierarchical structure</a:t>
            </a:r>
          </a:p>
          <a:p>
            <a:r>
              <a:rPr lang="en-US" sz="2800" dirty="0"/>
              <a:t>Known by other names: </a:t>
            </a:r>
          </a:p>
          <a:p>
            <a:pPr lvl="1"/>
            <a:r>
              <a:rPr lang="en-US" sz="2400" dirty="0"/>
              <a:t>Random effects (mixed effects) models</a:t>
            </a:r>
          </a:p>
          <a:p>
            <a:pPr lvl="1"/>
            <a:r>
              <a:rPr lang="en-US" sz="2400" dirty="0"/>
              <a:t>State-space models</a:t>
            </a:r>
          </a:p>
          <a:p>
            <a:pPr lvl="1"/>
            <a:r>
              <a:rPr lang="en-US" sz="2400" dirty="0"/>
              <a:t>Multi-level models</a:t>
            </a:r>
          </a:p>
          <a:p>
            <a:r>
              <a:rPr lang="en-US" sz="2800" dirty="0"/>
              <a:t>Hierarchies occur naturally: individuals within sites, subpopulations within populations, etc. </a:t>
            </a:r>
          </a:p>
          <a:p>
            <a:r>
              <a:rPr lang="en-US" sz="2800" b="1" dirty="0"/>
              <a:t>Many</a:t>
            </a:r>
            <a:r>
              <a:rPr lang="en-US" sz="2800" dirty="0"/>
              <a:t> ways to think about this class of models, can be conceptually difficult and overwhelming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8C2B7-D83A-4DE3-8D72-2F8B77908725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Royle</a:t>
            </a:r>
            <a:r>
              <a:rPr lang="en-US" dirty="0"/>
              <a:t> and </a:t>
            </a:r>
            <a:r>
              <a:rPr lang="en-US" dirty="0" err="1"/>
              <a:t>Dorazio</a:t>
            </a:r>
            <a:r>
              <a:rPr lang="en-US" dirty="0"/>
              <a:t> 2008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1F221-485F-4C23-B854-DC3A88CB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50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models: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E29E7-39DF-4344-A6C6-106194DF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7" y="1876766"/>
            <a:ext cx="6506678" cy="31944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6DB809-D9AA-4615-BB91-602299E0A4B7}"/>
              </a:ext>
            </a:extLst>
          </p:cNvPr>
          <p:cNvSpPr/>
          <p:nvPr/>
        </p:nvSpPr>
        <p:spPr>
          <a:xfrm>
            <a:off x="6593306" y="3102701"/>
            <a:ext cx="1828800" cy="500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Density at 4 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AD29DD-2B6D-4096-BE7F-4ECC343CCC86}"/>
              </a:ext>
            </a:extLst>
          </p:cNvPr>
          <p:cNvSpPr/>
          <p:nvPr/>
        </p:nvSpPr>
        <p:spPr>
          <a:xfrm>
            <a:off x="6468176" y="1524620"/>
            <a:ext cx="1828800" cy="111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Average density and variability among sites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8EDBA-A1B5-4372-B391-6573B6D79D64}"/>
              </a:ext>
            </a:extLst>
          </p:cNvPr>
          <p:cNvSpPr/>
          <p:nvPr/>
        </p:nvSpPr>
        <p:spPr>
          <a:xfrm>
            <a:off x="6829124" y="3939145"/>
            <a:ext cx="1828800" cy="111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Observed counts from 2 surveys at each site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8D46D9-DC08-4167-B98C-D5BE7F63658A}"/>
              </a:ext>
            </a:extLst>
          </p:cNvPr>
          <p:cNvSpPr txBox="1"/>
          <p:nvPr/>
        </p:nvSpPr>
        <p:spPr>
          <a:xfrm>
            <a:off x="490888" y="5269752"/>
            <a:ext cx="8024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site densities are related (dependent)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site densities are not directly observed (latent)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E0E7F2-6F4B-448D-B325-85F2883B7329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Thorson and Minto 2014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03ACA-9086-47F5-AADB-D86B9F49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22949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770</Words>
  <Application>Microsoft Office PowerPoint</Application>
  <PresentationFormat>On-screen Show (4:3)</PresentationFormat>
  <Paragraphs>146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ＭＳ Ｐゴシック</vt:lpstr>
      <vt:lpstr>Arial</vt:lpstr>
      <vt:lpstr>Calibri</vt:lpstr>
      <vt:lpstr>Calibri Light</vt:lpstr>
      <vt:lpstr>Garamond</vt:lpstr>
      <vt:lpstr>Wingdings</vt:lpstr>
      <vt:lpstr>BlueEdge</vt:lpstr>
      <vt:lpstr>Office Theme</vt:lpstr>
      <vt:lpstr>Course introduction 10 January 2018</vt:lpstr>
      <vt:lpstr>Dr. Cole Monnahan</vt:lpstr>
      <vt:lpstr>California blue whale recovery</vt:lpstr>
      <vt:lpstr>Bayesian fisheries stock assessments</vt:lpstr>
      <vt:lpstr>Postdoc: Un análisis de Ballenas jorobadas Estrecho de Magallanes</vt:lpstr>
      <vt:lpstr>Y ahora es su turno…</vt:lpstr>
      <vt:lpstr>Course goals</vt:lpstr>
      <vt:lpstr>Hierarchical model: overview</vt:lpstr>
      <vt:lpstr>Hierarchical models: example</vt:lpstr>
      <vt:lpstr>HM by Royle &amp; Dorazio</vt:lpstr>
      <vt:lpstr>HM: Thorson and Minto</vt:lpstr>
      <vt:lpstr>Fitting hierarchical models</vt:lpstr>
      <vt:lpstr>What is TMB?</vt:lpstr>
      <vt:lpstr>PowerPoint Presentation</vt:lpstr>
      <vt:lpstr>TMB examples</vt:lpstr>
      <vt:lpstr>TMB examples</vt:lpstr>
      <vt:lpstr>TMB Workflow Overview</vt:lpstr>
      <vt:lpstr>Review of key concepts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 C. MONNAHAN</cp:lastModifiedBy>
  <cp:revision>25</cp:revision>
  <dcterms:created xsi:type="dcterms:W3CDTF">2015-01-11T16:48:24Z</dcterms:created>
  <dcterms:modified xsi:type="dcterms:W3CDTF">2018-01-14T00:09:28Z</dcterms:modified>
</cp:coreProperties>
</file>