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3112"/>
  </p:normalViewPr>
  <p:slideViewPr>
    <p:cSldViewPr snapToGrid="0" snapToObjects="1">
      <p:cViewPr varScale="1">
        <p:scale>
          <a:sx n="70" d="100"/>
          <a:sy n="70" d="100"/>
        </p:scale>
        <p:origin x="11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55B28D-C6B7-41DD-8588-9DD2E748CFAB}" type="datetime1">
              <a:rPr lang="en-US" smtClean="0"/>
              <a:t>1/13/2018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E9A38-E6AB-4E7A-9160-9B7811CA7EC8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DCA35-4065-4F73-A602-1A504D7766E8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A42E0-DD02-4F11-B717-1E56F7B7A8CA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736E2-B8EE-42A5-8418-CBBA0259F346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78D8B-A3BC-4BB6-A84E-A48ACBFA4DD2}" type="datetime1">
              <a:rPr lang="en-US" smtClean="0"/>
              <a:t>1/13/2018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2941-D6E1-40F9-85AF-3DD739BBC397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28FBB-13C6-4FDB-9CCE-33114F90C723}" type="datetime1">
              <a:rPr lang="en-US" smtClean="0"/>
              <a:t>1/13/2018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565990-C77A-4EBE-94ED-17266699B9D1}" type="datetime1">
              <a:rPr lang="en-US" smtClean="0"/>
              <a:t>1/13/2018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E1A206-443D-461F-903E-DA799472B0C5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ADD2C-8825-4ED7-B14D-3611B7E066D5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F221B-FD76-4E43-856A-29729567FEC9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5DAF1-EE39-4AC7-B9C2-A0538BF90BF4}" type="datetime1">
              <a:rPr lang="en-US" smtClean="0"/>
              <a:t>1/13/2018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A6B54-59E2-45AC-8556-76EA84A2E005}" type="datetime1">
              <a:rPr lang="en-US" smtClean="0"/>
              <a:t>1/13/2018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4D982-61DF-4323-B011-62D32198C3B2}" type="datetime1">
              <a:rPr lang="en-US" smtClean="0"/>
              <a:t>1/13/2018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9D61D-D436-4A1B-9B4F-4842F1A19C5B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6AC86-D967-4644-81E2-BA32BC6BC4E5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9486B0BA-051B-4046-B3DB-16F774E07FBA}" type="datetime1">
              <a:rPr lang="en-US" smtClean="0"/>
              <a:t>1/13/2018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  <a:br>
              <a:rPr lang="en-US" dirty="0"/>
            </a:br>
            <a:r>
              <a:rPr lang="en-US" sz="3200" dirty="0"/>
              <a:t>10 January 2018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26171" y="44577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15-20 January, 2018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Probability (density):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Likelihood: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calculated the same in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)^2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Then taking the log: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More simply (and recommended) is to use </a:t>
                </a:r>
                <a:r>
                  <a:rPr lang="en-US" dirty="0" err="1"/>
                  <a:t>dnorm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loglike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sum(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mu,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sd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log=TRUE))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2A757C3-DCA9-4B5E-AF7A-E77300900224}"/>
              </a:ext>
            </a:extLst>
          </p:cNvPr>
          <p:cNvSpPr/>
          <p:nvPr/>
        </p:nvSpPr>
        <p:spPr>
          <a:xfrm>
            <a:off x="1741745" y="1371600"/>
            <a:ext cx="5660509" cy="74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If independent, multiply data points together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50AD8-57F6-4CB5-B3EB-CAC23C48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1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833-24EE-4811-9BAD-E223D5F6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FA56-26DC-45FF-A58F-2884CE7F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μ</a:t>
            </a:r>
            <a:r>
              <a:rPr lang="en-US" dirty="0"/>
              <a:t> is the </a:t>
            </a:r>
            <a:r>
              <a:rPr lang="en-US" i="1" dirty="0"/>
              <a:t>expected value</a:t>
            </a:r>
            <a:r>
              <a:rPr lang="en-US" dirty="0"/>
              <a:t>, a function of parameters </a:t>
            </a:r>
          </a:p>
          <a:p>
            <a:r>
              <a:rPr lang="en-US" dirty="0"/>
              <a:t>The “MLE” is the set of parameters which maximize the likelihood of the data</a:t>
            </a:r>
          </a:p>
          <a:p>
            <a:r>
              <a:rPr lang="en-US" dirty="0"/>
              <a:t>Constants have no effect on optimization, but often best to leave them in</a:t>
            </a:r>
          </a:p>
          <a:p>
            <a:r>
              <a:rPr lang="en-US" dirty="0"/>
              <a:t>Same ideas for other likelihoods (Poisson, binomial,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4D25-4644-4FF3-88B6-23E3945C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0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E9E2-215B-4FDA-AC26-4DFEB8C3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Poisson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B333-F892-463D-8B20-F8254F61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en-US" dirty="0"/>
              <a:t>Look up the probability mass function (</a:t>
            </a:r>
            <a:r>
              <a:rPr lang="en-US" dirty="0" err="1"/>
              <a:t>pmf</a:t>
            </a:r>
            <a:r>
              <a:rPr lang="en-US" dirty="0"/>
              <a:t>)</a:t>
            </a:r>
          </a:p>
          <a:p>
            <a:r>
              <a:rPr lang="en-US" dirty="0"/>
              <a:t>Identify which terms are data and parameters</a:t>
            </a:r>
          </a:p>
          <a:p>
            <a:r>
              <a:rPr lang="en-US" dirty="0"/>
              <a:t>Take log by hand and write out R function to calculate log-likelihood for single data point</a:t>
            </a:r>
          </a:p>
          <a:p>
            <a:r>
              <a:rPr lang="en-US" dirty="0"/>
              <a:t>Evaluate for k=4 and lambda=5.5</a:t>
            </a:r>
          </a:p>
          <a:p>
            <a:r>
              <a:rPr lang="en-US" dirty="0"/>
              <a:t>Check answer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lambda, TRUE)</a:t>
            </a:r>
          </a:p>
          <a:p>
            <a:r>
              <a:rPr lang="en-US" dirty="0"/>
              <a:t>Plot NLL for lambda between 0 and 15</a:t>
            </a:r>
          </a:p>
          <a:p>
            <a:r>
              <a:rPr lang="en-US" dirty="0"/>
              <a:t>[Hint: 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log(factorial(k)) </a:t>
            </a:r>
            <a:r>
              <a:rPr lang="en-US" dirty="0"/>
              <a:t>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(k+1)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52C18-3419-432E-9A33-FC954339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MLE models: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Goal: find the parameters that minimize the NLL</a:t>
            </a:r>
          </a:p>
          <a:p>
            <a:r>
              <a:rPr lang="en-US" dirty="0"/>
              <a:t>Sometimes we can do it analytically, but most often using a numerical algorithm</a:t>
            </a:r>
          </a:p>
          <a:p>
            <a:r>
              <a:rPr lang="en-US" dirty="0"/>
              <a:t>These algorithms try to move “down” until minimum is attained (gradients are zero)</a:t>
            </a:r>
          </a:p>
          <a:p>
            <a:r>
              <a:rPr lang="en-US" dirty="0"/>
              <a:t>Need to specify starting value that is reasonable</a:t>
            </a:r>
          </a:p>
          <a:p>
            <a:r>
              <a:rPr lang="en-US" dirty="0"/>
              <a:t>Need to be careful to constrain parameters appropriately (e.g., σ&gt;0; 0&lt;p&lt;1) with transformations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7D5-C19C-405F-B23C-8EB90CB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MLE models: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Algorithm approaches minimum but may never achieve it</a:t>
            </a:r>
          </a:p>
          <a:p>
            <a:r>
              <a:rPr lang="en-US" dirty="0"/>
              <a:t>Thus, “convergence” = sufficiently close to global minimum</a:t>
            </a:r>
          </a:p>
          <a:p>
            <a:r>
              <a:rPr lang="en-US" dirty="0"/>
              <a:t>Typically when maximum gradient is &lt;0.0001</a:t>
            </a:r>
          </a:p>
          <a:p>
            <a:r>
              <a:rPr lang="en-US" dirty="0"/>
              <a:t>Warning: Can get “stuck” in local minima (bad!)</a:t>
            </a:r>
          </a:p>
          <a:p>
            <a:r>
              <a:rPr lang="en-US" dirty="0"/>
              <a:t>Test: multiple initializations arrive at same MLE</a:t>
            </a:r>
          </a:p>
          <a:p>
            <a:r>
              <a:rPr lang="en-US" u="sng" dirty="0"/>
              <a:t>You are responsible for assuring convergence!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EF4A-EE1C-400F-8DCB-065EB4CB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0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97D2-66C8-404D-8665-0DF13541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6ACD-427A-4189-B3CB-53C097C8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offers </a:t>
            </a:r>
            <a:r>
              <a:rPr lang="en-US" b="1" dirty="0"/>
              <a:t>many</a:t>
            </a:r>
            <a:r>
              <a:rPr lang="en-US" dirty="0"/>
              <a:t> numerical optimizers with different advantages/disadvantages</a:t>
            </a:r>
          </a:p>
          <a:p>
            <a:r>
              <a:rPr lang="en-US" dirty="0"/>
              <a:t>We will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dirty="0"/>
              <a:t> but can also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Allows use of box constraints (more later)</a:t>
            </a:r>
          </a:p>
          <a:p>
            <a:r>
              <a:rPr lang="en-US" dirty="0"/>
              <a:t>We pass it a NLL function, it gives us the parameters that minimize it</a:t>
            </a:r>
          </a:p>
          <a:p>
            <a:r>
              <a:rPr lang="en-US" dirty="0"/>
              <a:t>Reminder: accurate gradients really improve optimizer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B730D-CC40-431E-8C8E-D2D52D7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F711-9330-4A21-9D4E-A9A7A43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B7A3-5950-43FE-89D1-76E7DC53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a simple linear model to demonstrate optimization</a:t>
            </a:r>
          </a:p>
          <a:p>
            <a:r>
              <a:rPr lang="en-US" dirty="0"/>
              <a:t>We will fit the model three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dirty="0" err="1"/>
              <a:t>lm</a:t>
            </a:r>
            <a:r>
              <a:rPr lang="en-US" dirty="0"/>
              <a:t> function in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R optimizer on R NLL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R optimizer on TMB NLL</a:t>
            </a:r>
          </a:p>
          <a:p>
            <a:r>
              <a:rPr lang="en-US" dirty="0"/>
              <a:t>The goal is to introduce some key concepts and get practice with TMB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2B8CC-B313-48C0-9881-B68A1D4A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2B2-CBDB-416D-9629-21899E1D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x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1.87, 1.96, 1.39, 2.24, 2.33, 2.24, 2.67, 2.47,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1.35, 2.00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y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2.47, 2.42, 2.2, 2.72, 2.65, 2.5, 2.85, 2.77, 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2.28, 2.45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dirty="0"/>
                  <a:t>We assume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8048BC-9B5A-4B07-94A0-B9237B126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9" t="21385" r="6885" b="15333"/>
          <a:stretch/>
        </p:blipFill>
        <p:spPr>
          <a:xfrm>
            <a:off x="3946946" y="3632074"/>
            <a:ext cx="4568404" cy="2498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62FAB-9E8D-4159-A60F-ADFE95F102A3}"/>
              </a:ext>
            </a:extLst>
          </p:cNvPr>
          <p:cNvSpPr txBox="1"/>
          <p:nvPr/>
        </p:nvSpPr>
        <p:spPr>
          <a:xfrm>
            <a:off x="864108" y="4363589"/>
            <a:ext cx="355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BA21-5908-4D63-90EB-8446CFF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2: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352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function that </a:t>
            </a:r>
          </a:p>
          <a:p>
            <a:pPr lvl="1"/>
            <a:r>
              <a:rPr lang="en-US" dirty="0"/>
              <a:t>Inputs parameters</a:t>
            </a:r>
          </a:p>
          <a:p>
            <a:pPr lvl="1"/>
            <a:r>
              <a:rPr lang="en-US" dirty="0"/>
              <a:t>Returns NLL</a:t>
            </a:r>
          </a:p>
          <a:p>
            <a:r>
              <a:rPr lang="en-US" dirty="0"/>
              <a:t>Need to explicitly model variance term</a:t>
            </a:r>
          </a:p>
          <a:p>
            <a:r>
              <a:rPr lang="en-US" dirty="0"/>
              <a:t>Note the use of </a:t>
            </a:r>
            <a:r>
              <a:rPr lang="en-US" dirty="0" err="1"/>
              <a:t>exp</a:t>
            </a:r>
            <a:r>
              <a:rPr lang="en-US" dirty="0"/>
              <a:t>() to keep it positive</a:t>
            </a:r>
          </a:p>
          <a:p>
            <a:r>
              <a:rPr lang="en-US" dirty="0"/>
              <a:t>We don’t have a gradient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501140"/>
            <a:ext cx="542925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function(pars){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intercept &lt;- pars[1]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slope &lt;- pars[2]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(pars[3])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Predict y given parameters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mu &lt;- intercept + slope*x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Calculate log-likelihood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log=T))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78967-D385-454B-8802-C44C126E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minimization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</p:spPr>
            <p:txBody>
              <a:bodyPr/>
              <a:lstStyle/>
              <a:p>
                <a:r>
                  <a:rPr lang="en-US" dirty="0"/>
                  <a:t>With TMB we will do function minimization</a:t>
                </a:r>
              </a:p>
              <a:p>
                <a:r>
                  <a:rPr lang="en-US" dirty="0"/>
                  <a:t>To minimize a function </a:t>
                </a:r>
                <a:r>
                  <a:rPr lang="en-US" i="1" dirty="0"/>
                  <a:t>f(x)</a:t>
                </a:r>
                <a:r>
                  <a:rPr lang="en-US" dirty="0"/>
                  <a:t>, it helps to be able to calculate the derivative, </a:t>
                </a:r>
                <a:r>
                  <a:rPr lang="en-US" i="1" dirty="0"/>
                  <a:t>f’(x)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i="1" dirty="0"/>
                  <a:t>x</a:t>
                </a:r>
                <a:r>
                  <a:rPr lang="en-US" dirty="0"/>
                  <a:t> is a vector, this is a “</a:t>
                </a:r>
                <a:r>
                  <a:rPr lang="en-US" b="1" dirty="0"/>
                  <a:t>gradient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At the minimum (or maximum) the </a:t>
                </a:r>
                <a:r>
                  <a:rPr lang="en-US" b="1" dirty="0"/>
                  <a:t>derivative is 0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  <a:blipFill>
                <a:blip r:embed="rId2"/>
                <a:stretch>
                  <a:fillRect l="-618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3: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352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TMB looks very similar to R</a:t>
            </a:r>
          </a:p>
          <a:p>
            <a:endParaRPr lang="en-US" dirty="0"/>
          </a:p>
          <a:p>
            <a:r>
              <a:rPr lang="en-US" dirty="0"/>
              <a:t>We have a gradient function!</a:t>
            </a:r>
          </a:p>
          <a:p>
            <a:endParaRPr lang="en-US" dirty="0"/>
          </a:p>
          <a:p>
            <a:r>
              <a:rPr lang="en-US" dirty="0"/>
              <a:t>[Look through TMB code]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866900"/>
            <a:ext cx="542925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&lt;ignore other code for now&gt;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vector&lt;Type&gt; mu(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intercept+slope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*x;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y,mu,sd,true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gradient=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6DAE4-BC1F-4848-B35D-C522E611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70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187540"/>
            <a:ext cx="4591050" cy="473710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$par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1.5774 0.4647 -2.735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$objective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-13.16127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$convergence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13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gradient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22       48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51508"/>
            <a:ext cx="37814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400" dirty="0"/>
              <a:t> returns a list with elements: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Optimal parameters (par)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Minimum NLL (objective)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Convergence status (0=converged)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steps it took (iterations)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times it used called the function (evaluations)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7BBF-A75F-4833-AB50-9EA43ACD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21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242" y="1199167"/>
            <a:ext cx="3924300" cy="4737100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  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objective=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gradient=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99.40139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5.990303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132.3652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108.0497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4.673943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0.1184033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0.005721744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0.0002056732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1.404738e-05 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05560"/>
            <a:ext cx="4257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TMB prints the maximum gradient component (</a:t>
            </a:r>
            <a:r>
              <a:rPr lang="en-US" sz="2400" dirty="0" err="1"/>
              <a:t>mgc</a:t>
            </a:r>
            <a:r>
              <a:rPr lang="en-US" sz="2400" dirty="0"/>
              <a:t>) at each step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mgc</a:t>
            </a:r>
            <a:r>
              <a:rPr lang="en-US" sz="2400" dirty="0"/>
              <a:t> is getting smaller and smaller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happens if we evaluate the gradient function at the MLE?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Note: R has no idea it is using TMB!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7D00-DD19-4CF5-8452-8C0D5029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3C5A-3E4F-4B8F-97A5-15A77EB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variance term?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69AA-3D09-47C5-AC5C-3456AD8B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Lm</a:t>
            </a:r>
            <a:r>
              <a:rPr lang="en-US" dirty="0"/>
              <a:t> doesn’t tell us the variance estimate, but it is in the summary() command: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0.07255 on 8 degrees of freedom</a:t>
            </a:r>
          </a:p>
          <a:p>
            <a:r>
              <a:rPr lang="en-US" dirty="0"/>
              <a:t>Does this match our MLE?</a:t>
            </a:r>
          </a:p>
          <a:p>
            <a:pPr marL="0" indent="0">
              <a:buNone/>
            </a:pP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fit.tmb$par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[3])  [1] 0.06488976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No! Why not?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does not use maximum likelihood to estimate the variance</a:t>
            </a:r>
          </a:p>
          <a:p>
            <a:r>
              <a:rPr lang="en-US" dirty="0"/>
              <a:t>It uses Restricted Maximum Likelihood (REML) which is better in this case (we will do this with TMB later)</a:t>
            </a:r>
          </a:p>
          <a:p>
            <a:r>
              <a:rPr lang="en-US" dirty="0"/>
              <a:t>Remember: MLEs can be biased (and are for variances)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A3B1-45D2-4592-8577-48EEE565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5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/>
              <a:t>To “fit” statistical models we minimize the </a:t>
            </a:r>
            <a:br>
              <a:rPr lang="en-US" dirty="0"/>
            </a:br>
            <a:r>
              <a:rPr lang="en-US" dirty="0"/>
              <a:t>–log-likelihood to find the MLE estimates</a:t>
            </a:r>
          </a:p>
          <a:p>
            <a:r>
              <a:rPr lang="en-US" dirty="0"/>
              <a:t>We often minimize the NLL numerically</a:t>
            </a:r>
          </a:p>
          <a:p>
            <a:r>
              <a:rPr lang="en-US" dirty="0"/>
              <a:t>Optimization is better with gradients, and TMB calculates those easily</a:t>
            </a:r>
          </a:p>
          <a:p>
            <a:r>
              <a:rPr lang="en-US" dirty="0"/>
              <a:t>We use </a:t>
            </a:r>
            <a:r>
              <a:rPr lang="en-US" dirty="0" err="1"/>
              <a:t>exp</a:t>
            </a:r>
            <a:r>
              <a:rPr lang="en-US" dirty="0"/>
              <a:t>() </a:t>
            </a:r>
            <a:r>
              <a:rPr lang="en-US"/>
              <a:t>to keep </a:t>
            </a:r>
            <a:r>
              <a:rPr lang="en-US" dirty="0"/>
              <a:t>parameters positive</a:t>
            </a:r>
          </a:p>
          <a:p>
            <a:r>
              <a:rPr lang="en-US" dirty="0"/>
              <a:t>The MLE variance is biased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010"/>
            <a:ext cx="7886700" cy="1325563"/>
          </a:xfrm>
        </p:spPr>
        <p:txBody>
          <a:bodyPr/>
          <a:lstStyle/>
          <a:p>
            <a:r>
              <a:rPr lang="en-US" dirty="0"/>
              <a:t>1D 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157"/>
            <a:ext cx="7886700" cy="1733586"/>
          </a:xfrm>
        </p:spPr>
        <p:txBody>
          <a:bodyPr>
            <a:normAutofit/>
          </a:bodyPr>
          <a:lstStyle/>
          <a:p>
            <a:r>
              <a:rPr lang="en-US" dirty="0"/>
              <a:t>Derivatives tell us which way is down</a:t>
            </a:r>
          </a:p>
          <a:p>
            <a:r>
              <a:rPr lang="en-US" dirty="0"/>
              <a:t>Iterate toward minimum until derivative is 0</a:t>
            </a:r>
          </a:p>
          <a:p>
            <a:r>
              <a:rPr lang="en-US" dirty="0"/>
              <a:t>This is known as the “Newton”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190E3-0760-42FD-A255-386660682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19"/>
          <a:stretch/>
        </p:blipFill>
        <p:spPr>
          <a:xfrm>
            <a:off x="1383358" y="2859743"/>
            <a:ext cx="6060703" cy="32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2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AC3-9CAB-43F1-A7FB-D3285C7F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function minimization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6B73A-94AD-4CC9-9176-36130156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" t="5975" r="5838" b="5987"/>
          <a:stretch/>
        </p:blipFill>
        <p:spPr>
          <a:xfrm>
            <a:off x="2319691" y="1690688"/>
            <a:ext cx="4504620" cy="50854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0AB8E12-B82C-457A-A7C5-FEAC488CC636}"/>
              </a:ext>
            </a:extLst>
          </p:cNvPr>
          <p:cNvGrpSpPr/>
          <p:nvPr/>
        </p:nvGrpSpPr>
        <p:grpSpPr>
          <a:xfrm>
            <a:off x="6150542" y="1690689"/>
            <a:ext cx="2637323" cy="1325562"/>
            <a:chOff x="4976261" y="3016074"/>
            <a:chExt cx="2637323" cy="1325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F73736-AF90-4AD1-BAB2-93004C9B9E0B}"/>
                </a:ext>
              </a:extLst>
            </p:cNvPr>
            <p:cNvSpPr/>
            <p:nvPr/>
          </p:nvSpPr>
          <p:spPr>
            <a:xfrm>
              <a:off x="5650029" y="3016074"/>
              <a:ext cx="1963555" cy="1325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Contours show level sets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(think of bowl)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2B39B8-68CB-421B-BC6B-857D8C457F53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4976261" y="3678855"/>
              <a:ext cx="673768" cy="846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54CB60-A710-48B1-8043-4EE6FF951103}"/>
              </a:ext>
            </a:extLst>
          </p:cNvPr>
          <p:cNvSpPr/>
          <p:nvPr/>
        </p:nvSpPr>
        <p:spPr>
          <a:xfrm>
            <a:off x="210152" y="5021891"/>
            <a:ext cx="1963555" cy="1325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Iterative steps toward minimum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5C4867-A687-452D-9BE4-6F60F83935FA}"/>
              </a:ext>
            </a:extLst>
          </p:cNvPr>
          <p:cNvCxnSpPr>
            <a:cxnSpLocks/>
          </p:cNvCxnSpPr>
          <p:nvPr/>
        </p:nvCxnSpPr>
        <p:spPr>
          <a:xfrm>
            <a:off x="2246699" y="5684672"/>
            <a:ext cx="81413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847A-1692-48D5-B834-01DE0EB0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A222-D63F-4E91-9ACE-5EB1B32B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Analytical derivatives (i.e., a formula) are ideal, but difficult to find</a:t>
            </a:r>
          </a:p>
          <a:p>
            <a:r>
              <a:rPr lang="en-US" sz="2800" dirty="0"/>
              <a:t>Numerical derivatives like finite difference (e.g., set h=0.0001 in formula) are unreliable</a:t>
            </a:r>
          </a:p>
          <a:p>
            <a:r>
              <a:rPr lang="en-US" sz="2800" dirty="0"/>
              <a:t>So, how do we calculate derivatives (gradients) of complex functions (e.g., statistical models)?</a:t>
            </a:r>
          </a:p>
          <a:p>
            <a:r>
              <a:rPr lang="en-US" sz="2800" dirty="0"/>
              <a:t>Solution = “automatic differentiation”</a:t>
            </a:r>
          </a:p>
          <a:p>
            <a:r>
              <a:rPr lang="en-US" sz="2800" dirty="0"/>
              <a:t>For us, a magic trick the computer does to calculate </a:t>
            </a:r>
            <a:r>
              <a:rPr lang="en-US" sz="2800" u="sng" dirty="0"/>
              <a:t>fast and accurate gradients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15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minimization w/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331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can we calculate derivative of this?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[Show </a:t>
            </a:r>
            <a:r>
              <a:rPr lang="en-US" dirty="0" err="1"/>
              <a:t>cpp</a:t>
            </a:r>
            <a:r>
              <a:rPr lang="en-US" dirty="0"/>
              <a:t> code, demo in R]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compile("polynomial.cpp")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("polynomial"))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(data=list(),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parameters=list(x=0))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6A5EB9-4B60-441D-9F7C-A74F7C669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327247"/>
              </p:ext>
            </p:extLst>
          </p:nvPr>
        </p:nvGraphicFramePr>
        <p:xfrm>
          <a:off x="1317546" y="1826161"/>
          <a:ext cx="6304020" cy="7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209680" imgH="253800" progId="Equation.DSMT4">
                  <p:embed/>
                </p:oleObj>
              </mc:Choice>
              <mc:Fallback>
                <p:oleObj name="Equation" r:id="rId3" imgW="2209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A5EB9-4B60-441D-9F7C-A74F7C669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546" y="1826161"/>
                        <a:ext cx="6304020" cy="7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CD95792-C7B2-4CB5-BF54-B36F605E58A7}"/>
              </a:ext>
            </a:extLst>
          </p:cNvPr>
          <p:cNvGrpSpPr/>
          <p:nvPr/>
        </p:nvGrpSpPr>
        <p:grpSpPr>
          <a:xfrm>
            <a:off x="6926580" y="3683885"/>
            <a:ext cx="1851660" cy="1906231"/>
            <a:chOff x="5948413" y="4051311"/>
            <a:chExt cx="2406316" cy="2512297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5BCAE32F-E4F8-47A6-AD04-ACE3C0FBC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8E626-CF3A-45BA-B20E-A32A06727CC5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15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n-US" dirty="0"/>
              <a:t>Use TMB to recreate this plot</a:t>
            </a:r>
          </a:p>
          <a:p>
            <a:r>
              <a:rPr lang="en-US" dirty="0"/>
              <a:t>Hint: You need to use a for loop over x in [-3,2]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10142-6D7F-4738-A7AC-CCDE3C00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545683"/>
            <a:ext cx="8896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7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49F2-A9CB-4CF0-A177-CC36815C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914C-8EDB-4BAB-BBA7-22ADDA3C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Fitting statistical models often uses a technique called </a:t>
            </a:r>
            <a:r>
              <a:rPr lang="en-US" b="1" dirty="0"/>
              <a:t>maximum likelihood estimation</a:t>
            </a:r>
          </a:p>
          <a:p>
            <a:r>
              <a:rPr lang="en-US" dirty="0"/>
              <a:t>(Technically, we minimize the negative log-likelihood)</a:t>
            </a:r>
          </a:p>
          <a:p>
            <a:r>
              <a:rPr lang="en-US" dirty="0"/>
              <a:t>f(x) -&gt; “x” is our parameter vector, “f(x)” is the NLL</a:t>
            </a:r>
          </a:p>
          <a:p>
            <a:r>
              <a:rPr lang="en-US" dirty="0"/>
              <a:t>Has good properties as data increases, e.g.:</a:t>
            </a:r>
          </a:p>
          <a:p>
            <a:pPr lvl="1"/>
            <a:r>
              <a:rPr lang="en-US" dirty="0"/>
              <a:t>Consistency </a:t>
            </a:r>
          </a:p>
          <a:p>
            <a:pPr lvl="1"/>
            <a:r>
              <a:rPr lang="en-US" dirty="0"/>
              <a:t>Asymptotic normality</a:t>
            </a:r>
          </a:p>
          <a:p>
            <a:r>
              <a:rPr lang="en-US" dirty="0"/>
              <a:t>But is not always unbiased!</a:t>
            </a:r>
          </a:p>
          <a:p>
            <a:r>
              <a:rPr lang="en-US" dirty="0"/>
              <a:t>It is widely used, including for our class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0764F-B564-4B53-905B-2268F0A2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376"/>
            <a:ext cx="7886700" cy="1325563"/>
          </a:xfrm>
        </p:spPr>
        <p:txBody>
          <a:bodyPr/>
          <a:lstStyle/>
          <a:p>
            <a:r>
              <a:rPr lang="en-US" dirty="0"/>
              <a:t>Probabilities vs likelihoods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n-US" dirty="0"/>
              <a:t>The difference can be confusing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942E7F-C513-4000-A7D5-7ED847131CA5}"/>
                </a:ext>
              </a:extLst>
            </p:cNvPr>
            <p:cNvSpPr/>
            <p:nvPr/>
          </p:nvSpPr>
          <p:spPr>
            <a:xfrm>
              <a:off x="3724275" y="2809874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Data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149542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Likelihood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C1A378-EE52-44AA-87A4-6B10CF12423D}"/>
                </a:ext>
              </a:extLst>
            </p:cNvPr>
            <p:cNvSpPr/>
            <p:nvPr/>
          </p:nvSpPr>
          <p:spPr>
            <a:xfrm>
              <a:off x="6176961" y="4375100"/>
              <a:ext cx="165735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Probability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92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107</TotalTime>
  <Words>1476</Words>
  <Application>Microsoft Office PowerPoint</Application>
  <PresentationFormat>On-screen Show (4:3)</PresentationFormat>
  <Paragraphs>229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Equation</vt:lpstr>
      <vt:lpstr>Maximum Likelihood Estimation 10 January 2018</vt:lpstr>
      <vt:lpstr>Review: Function minimization</vt:lpstr>
      <vt:lpstr>1D Function minimization</vt:lpstr>
      <vt:lpstr>2D function minimization</vt:lpstr>
      <vt:lpstr>Calculating derivatives</vt:lpstr>
      <vt:lpstr>Function minimization w/ TMB</vt:lpstr>
      <vt:lpstr>Exercise</vt:lpstr>
      <vt:lpstr>Maximum likelihood estimation</vt:lpstr>
      <vt:lpstr>Probabilities vs likelihoods</vt:lpstr>
      <vt:lpstr>Example: Normal likelihood</vt:lpstr>
      <vt:lpstr>Example: Normal likelihood</vt:lpstr>
      <vt:lpstr>Example: Normal likelihood</vt:lpstr>
      <vt:lpstr>Exercise: Poisson likelihood</vt:lpstr>
      <vt:lpstr>Fitting MLE models: basics</vt:lpstr>
      <vt:lpstr>Fitting MLE models: details</vt:lpstr>
      <vt:lpstr>Optimizers in R</vt:lpstr>
      <vt:lpstr>Example: Linear model</vt:lpstr>
      <vt:lpstr>Linear model 1</vt:lpstr>
      <vt:lpstr>Linear model 2: by hand</vt:lpstr>
      <vt:lpstr>Linear model 3: with TMB</vt:lpstr>
      <vt:lpstr>Linear model comparisons</vt:lpstr>
      <vt:lpstr>Linear model comparisons</vt:lpstr>
      <vt:lpstr>What about the variance term?</vt:lpstr>
      <vt:lpstr>Review of key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C. MONNAHAN</cp:lastModifiedBy>
  <cp:revision>24</cp:revision>
  <dcterms:created xsi:type="dcterms:W3CDTF">2015-01-11T16:48:24Z</dcterms:created>
  <dcterms:modified xsi:type="dcterms:W3CDTF">2018-01-14T00:38:10Z</dcterms:modified>
</cp:coreProperties>
</file>