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276" r:id="rId4"/>
    <p:sldId id="281" r:id="rId5"/>
    <p:sldId id="282" r:id="rId6"/>
    <p:sldId id="277" r:id="rId7"/>
    <p:sldId id="278" r:id="rId8"/>
    <p:sldId id="284" r:id="rId9"/>
    <p:sldId id="285" r:id="rId10"/>
    <p:sldId id="288" r:id="rId11"/>
    <p:sldId id="266" r:id="rId12"/>
    <p:sldId id="286" r:id="rId13"/>
    <p:sldId id="287" r:id="rId14"/>
    <p:sldId id="274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12"/>
  </p:normalViewPr>
  <p:slideViewPr>
    <p:cSldViewPr snapToGrid="0" snapToObjects="1">
      <p:cViewPr varScale="1">
        <p:scale>
          <a:sx n="71" d="100"/>
          <a:sy n="71" d="100"/>
        </p:scale>
        <p:origin x="9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1/4/2022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jpeg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optimization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10 January </a:t>
            </a:r>
            <a:r>
              <a:rPr lang="en-US" sz="3200" dirty="0" smtClean="0"/>
              <a:t>2022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 smtClean="0"/>
              <a:t>10-14 </a:t>
            </a:r>
            <a:r>
              <a:rPr lang="en-US" dirty="0"/>
              <a:t>January, </a:t>
            </a:r>
            <a:r>
              <a:rPr lang="en-US" dirty="0" smtClean="0"/>
              <a:t>2022</a:t>
            </a:r>
            <a:endParaRPr lang="en-US" dirty="0"/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minimization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f(x)=(a-x)^2+(b-x)^2+(c-x)^2</a:t>
            </a:r>
          </a:p>
          <a:p>
            <a:pPr lvl="1"/>
            <a:r>
              <a:rPr lang="en-US" dirty="0" err="1" smtClean="0"/>
              <a:t>a,b,c</a:t>
            </a:r>
            <a:r>
              <a:rPr lang="en-US" dirty="0" smtClean="0"/>
              <a:t> = {0.113, -0.240, 0.583} are constants</a:t>
            </a:r>
          </a:p>
          <a:p>
            <a:pPr lvl="1"/>
            <a:r>
              <a:rPr lang="en-US" dirty="0" smtClean="0"/>
              <a:t>For any x we can calculate f(x) and f’(x)</a:t>
            </a:r>
          </a:p>
          <a:p>
            <a:pPr marL="0" indent="0"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function(x) sum((c(.113, -.24, .583)-x)^2)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fprime &lt;- function(x, h=1e-5) (f(x+h)-f(x))/h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7D2-66C8-404D-8665-0DF1354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6ACD-427A-4189-B3CB-53C097C8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offers </a:t>
            </a:r>
            <a:r>
              <a:rPr lang="en-US" b="1" dirty="0"/>
              <a:t>many</a:t>
            </a:r>
            <a:r>
              <a:rPr lang="en-US" dirty="0"/>
              <a:t> numerical optimizers with different advantages/disadvantages</a:t>
            </a:r>
          </a:p>
          <a:p>
            <a:r>
              <a:rPr lang="en-US" dirty="0"/>
              <a:t>We will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dirty="0"/>
              <a:t> but can also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Allows use of box constraints (more later)</a:t>
            </a:r>
          </a:p>
          <a:p>
            <a:r>
              <a:rPr lang="en-US" dirty="0"/>
              <a:t>We pass it a NLL function, it gives us the parameters that minimize it</a:t>
            </a:r>
          </a:p>
          <a:p>
            <a:r>
              <a:rPr lang="en-US" dirty="0"/>
              <a:t>Reminder: accurate gradients really improve optimizer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730D-CC40-431E-8C8E-D2D52D7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minimization w/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331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How can we calculate derivative of this?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[Show </a:t>
            </a:r>
            <a:r>
              <a:rPr lang="en-US" dirty="0" err="1"/>
              <a:t>cpp</a:t>
            </a:r>
            <a:r>
              <a:rPr lang="en-US" dirty="0"/>
              <a:t> code, demo in R]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/polynomial.cpp")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/polynomial"))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parameters=list(x=0))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6A5EB9-4B60-441D-9F7C-A74F7C6691A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17546" y="1826161"/>
          <a:ext cx="6304020" cy="7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2209680" imgH="253800" progId="Equation.DSMT4">
                  <p:embed/>
                </p:oleObj>
              </mc:Choice>
              <mc:Fallback>
                <p:oleObj name="Equation" r:id="rId3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546" y="1826161"/>
                        <a:ext cx="6304020" cy="7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CD95792-C7B2-4CB5-BF54-B36F605E58A7}"/>
              </a:ext>
            </a:extLst>
          </p:cNvPr>
          <p:cNvGrpSpPr/>
          <p:nvPr/>
        </p:nvGrpSpPr>
        <p:grpSpPr>
          <a:xfrm>
            <a:off x="7139231" y="3141624"/>
            <a:ext cx="1851660" cy="1906231"/>
            <a:chOff x="5948413" y="4051311"/>
            <a:chExt cx="2406316" cy="2512297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5BCAE32F-E4F8-47A6-AD04-ACE3C0FBC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8E626-CF3A-45BA-B20E-A32A06727CC5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214FDE-55DC-4E44-BE17-40426BA6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b="1" dirty="0" smtClean="0"/>
              <a:t>Demo 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n-US" dirty="0"/>
              <a:t>Use TMB to recreate this plot</a:t>
            </a:r>
          </a:p>
          <a:p>
            <a:r>
              <a:rPr lang="en-US" dirty="0" smtClean="0"/>
              <a:t>We </a:t>
            </a:r>
            <a:r>
              <a:rPr lang="en-US" dirty="0"/>
              <a:t>need to use a for loop over </a:t>
            </a:r>
            <a:br>
              <a:rPr lang="en-US" dirty="0"/>
            </a:br>
            <a:r>
              <a:rPr lang="en-US" dirty="0"/>
              <a:t>x in [-3,2]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10142-6D7F-4738-A7AC-CCDE3C00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43843"/>
            <a:ext cx="7488936" cy="34040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To “fit” statistical models we minimize the </a:t>
            </a:r>
            <a:br>
              <a:rPr lang="en-US" dirty="0"/>
            </a:br>
            <a:r>
              <a:rPr lang="en-US" dirty="0"/>
              <a:t>–log-likelihood to find the MLE</a:t>
            </a:r>
          </a:p>
          <a:p>
            <a:r>
              <a:rPr lang="en-US" dirty="0"/>
              <a:t>We often minimize the NLL numerically</a:t>
            </a:r>
          </a:p>
          <a:p>
            <a:r>
              <a:rPr lang="en-US" dirty="0"/>
              <a:t>Optimization is better with gradients, and TMB calculates those easily</a:t>
            </a:r>
          </a:p>
          <a:p>
            <a:r>
              <a:rPr lang="en-US" dirty="0"/>
              <a:t>We use </a:t>
            </a:r>
            <a:r>
              <a:rPr lang="en-US" dirty="0" err="1"/>
              <a:t>exp</a:t>
            </a:r>
            <a:r>
              <a:rPr lang="en-US" dirty="0"/>
              <a:t>() to keep parameters positive</a:t>
            </a:r>
          </a:p>
          <a:p>
            <a:r>
              <a:rPr lang="en-US" dirty="0"/>
              <a:t>The MLE variance is biased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Function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</p:spPr>
            <p:txBody>
              <a:bodyPr/>
              <a:lstStyle/>
              <a:p>
                <a:r>
                  <a:rPr lang="en-US" dirty="0"/>
                  <a:t>With TMB we will do function </a:t>
                </a:r>
                <a:r>
                  <a:rPr lang="en-US" b="1" dirty="0"/>
                  <a:t>minimization</a:t>
                </a:r>
              </a:p>
              <a:p>
                <a:r>
                  <a:rPr lang="en-US" dirty="0"/>
                  <a:t>To minimize a function </a:t>
                </a:r>
                <a:r>
                  <a:rPr lang="en-US" i="1" dirty="0"/>
                  <a:t>f(x)</a:t>
                </a:r>
                <a:r>
                  <a:rPr lang="en-US" dirty="0"/>
                  <a:t>, it helps to be able to calculate the derivative, </a:t>
                </a:r>
                <a:r>
                  <a:rPr lang="en-US" i="1" dirty="0"/>
                  <a:t>f’(x)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/>
                  <a:t>x</a:t>
                </a:r>
                <a:r>
                  <a:rPr lang="en-US" dirty="0"/>
                  <a:t> is a vector, this is a “</a:t>
                </a:r>
                <a:r>
                  <a:rPr lang="en-US" b="1" dirty="0"/>
                  <a:t>gradient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At the minimum (or maximum) the </a:t>
                </a:r>
                <a:r>
                  <a:rPr lang="en-US" b="1" dirty="0"/>
                  <a:t>derivative is 0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  <a:blipFill>
                <a:blip r:embed="rId2"/>
                <a:stretch>
                  <a:fillRect l="-618" t="-1658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 descr="A picture containing animal, bird&#10;&#10;Description generated with high confidence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2895599"/>
            <a:ext cx="5733292" cy="31851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6F1F-B534-44E1-B868-AAD0CFF6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28A16D-4DB6-47CA-BB33-4E40D3B8A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076758"/>
              </p:ext>
            </p:extLst>
          </p:nvPr>
        </p:nvGraphicFramePr>
        <p:xfrm>
          <a:off x="2502786" y="4488180"/>
          <a:ext cx="39776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2209680" imgH="253800" progId="Equation.DSMT4">
                  <p:embed/>
                </p:oleObj>
              </mc:Choice>
              <mc:Fallback>
                <p:oleObj name="Equation" r:id="rId4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2786" y="4488180"/>
                        <a:ext cx="39776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52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2895599"/>
            <a:ext cx="5733292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75DF-7F21-4FAF-9D41-43BB6175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5" y="2895599"/>
            <a:ext cx="5733290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4D62-4FC6-4506-AFBD-5806318F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AC3-9CAB-43F1-A7FB-D3285C7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function minimization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6B73A-94AD-4CC9-9176-36130156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 t="5975" r="5838" b="5987"/>
          <a:stretch/>
        </p:blipFill>
        <p:spPr>
          <a:xfrm>
            <a:off x="1934677" y="1158142"/>
            <a:ext cx="4146083" cy="46807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0AB8E12-B82C-457A-A7C5-FEAC488CC636}"/>
              </a:ext>
            </a:extLst>
          </p:cNvPr>
          <p:cNvGrpSpPr/>
          <p:nvPr/>
        </p:nvGrpSpPr>
        <p:grpSpPr>
          <a:xfrm>
            <a:off x="5890661" y="1775312"/>
            <a:ext cx="2637323" cy="1325562"/>
            <a:chOff x="4976261" y="3016074"/>
            <a:chExt cx="2637323" cy="1325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F73736-AF90-4AD1-BAB2-93004C9B9E0B}"/>
                </a:ext>
              </a:extLst>
            </p:cNvPr>
            <p:cNvSpPr/>
            <p:nvPr/>
          </p:nvSpPr>
          <p:spPr>
            <a:xfrm>
              <a:off x="5650029" y="3016074"/>
              <a:ext cx="1963555" cy="1325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Contours show level sets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(think of bowl)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2B39B8-68CB-421B-BC6B-857D8C457F53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4976261" y="3678855"/>
              <a:ext cx="673768" cy="846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54CB60-A710-48B1-8043-4EE6FF951103}"/>
              </a:ext>
            </a:extLst>
          </p:cNvPr>
          <p:cNvSpPr/>
          <p:nvPr/>
        </p:nvSpPr>
        <p:spPr>
          <a:xfrm>
            <a:off x="150393" y="3429000"/>
            <a:ext cx="1550391" cy="157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Iterative steps toward minimum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5C4867-A687-452D-9BE4-6F60F83935F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00784" y="4215384"/>
            <a:ext cx="685800" cy="420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1CBB-339E-4CA4-9688-287B7F1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0063A-473B-434A-8445-EF9D04B9E1A8}"/>
              </a:ext>
            </a:extLst>
          </p:cNvPr>
          <p:cNvSpPr txBox="1"/>
          <p:nvPr/>
        </p:nvSpPr>
        <p:spPr>
          <a:xfrm>
            <a:off x="6080760" y="5741581"/>
            <a:ext cx="244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Wikipedia.org</a:t>
            </a:r>
          </a:p>
        </p:txBody>
      </p:sp>
    </p:spTree>
    <p:extLst>
      <p:ext uri="{BB962C8B-B14F-4D97-AF65-F5344CB8AC3E}">
        <p14:creationId xmlns:p14="http://schemas.microsoft.com/office/powerpoint/2010/main" val="562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847A-1692-48D5-B834-01DE0EB0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A222-D63F-4E91-9ACE-5EB1B32B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8848"/>
            <a:ext cx="8229600" cy="4822078"/>
          </a:xfrm>
        </p:spPr>
        <p:txBody>
          <a:bodyPr/>
          <a:lstStyle/>
          <a:p>
            <a:r>
              <a:rPr lang="en-US" sz="2800" dirty="0"/>
              <a:t>Analytical derivatives (i.e., a formula) are ideal, but difficult to find</a:t>
            </a:r>
          </a:p>
          <a:p>
            <a:r>
              <a:rPr lang="en-US" sz="2800" dirty="0"/>
              <a:t>Numerical derivatives like “finite difference” (e.g., set </a:t>
            </a:r>
            <a:r>
              <a:rPr lang="en-US" sz="2800" i="1" dirty="0"/>
              <a:t>h=0.0001</a:t>
            </a:r>
            <a:r>
              <a:rPr lang="en-US" sz="2800" dirty="0"/>
              <a:t> in formula) are unreliable</a:t>
            </a:r>
          </a:p>
          <a:p>
            <a:r>
              <a:rPr lang="en-US" sz="2800" dirty="0"/>
              <a:t>So, how do we calculate gradients of complex functions (e.g., statistical models)?</a:t>
            </a:r>
          </a:p>
          <a:p>
            <a:r>
              <a:rPr lang="en-US" sz="2800" dirty="0"/>
              <a:t>Solution = “</a:t>
            </a:r>
            <a:r>
              <a:rPr lang="en-US" sz="2800" i="1" dirty="0"/>
              <a:t>automatic differentiation</a:t>
            </a:r>
            <a:r>
              <a:rPr lang="en-US" sz="2800" dirty="0"/>
              <a:t>”</a:t>
            </a:r>
          </a:p>
          <a:p>
            <a:r>
              <a:rPr lang="en-US" sz="2800" dirty="0"/>
              <a:t>For us, a magic trick the computer does to calculate </a:t>
            </a:r>
            <a:r>
              <a:rPr lang="en-US" sz="2800" u="sng" dirty="0"/>
              <a:t>fast and accurate gradients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3B33-9CF7-4650-A4D6-8601D1D4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minimum of a function is “fitting” a statistical model</a:t>
            </a:r>
          </a:p>
          <a:p>
            <a:pPr lvl="1"/>
            <a:r>
              <a:rPr lang="en-US" dirty="0" smtClean="0"/>
              <a:t>The function f(x) is related to the “likelihood” </a:t>
            </a:r>
          </a:p>
          <a:p>
            <a:pPr lvl="1"/>
            <a:r>
              <a:rPr lang="en-US" dirty="0" smtClean="0"/>
              <a:t>The independent variable “x” is our model parameter(s) </a:t>
            </a:r>
          </a:p>
          <a:p>
            <a:r>
              <a:rPr lang="en-US" dirty="0" smtClean="0"/>
              <a:t>We will discuss this concept in more depth tomorrow </a:t>
            </a:r>
          </a:p>
          <a:p>
            <a:r>
              <a:rPr lang="en-US" dirty="0" smtClean="0"/>
              <a:t>For now, we can just consider f(x)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minimization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f(x)=(a-x)^2+(b-x)^2+(c-x)^2</a:t>
            </a:r>
          </a:p>
          <a:p>
            <a:pPr lvl="1"/>
            <a:r>
              <a:rPr lang="en-US" dirty="0" err="1" smtClean="0"/>
              <a:t>a,b,c</a:t>
            </a:r>
            <a:r>
              <a:rPr lang="en-US" dirty="0" smtClean="0"/>
              <a:t> = {0.113, -0.240, 0.583} are constants</a:t>
            </a:r>
          </a:p>
          <a:p>
            <a:pPr lvl="1"/>
            <a:r>
              <a:rPr lang="en-US" dirty="0" smtClean="0"/>
              <a:t>For any x we can calculate f(x) and f’(x)</a:t>
            </a:r>
          </a:p>
          <a:p>
            <a:r>
              <a:rPr lang="en-US" dirty="0" smtClean="0"/>
              <a:t>[Excel demo]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4351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444</TotalTime>
  <Words>639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Equation</vt:lpstr>
      <vt:lpstr>Numerical optimization 10 January 2022</vt:lpstr>
      <vt:lpstr>Review: Function minimization</vt:lpstr>
      <vt:lpstr>1D Function minimization</vt:lpstr>
      <vt:lpstr>1D Function minimization</vt:lpstr>
      <vt:lpstr>1D Function minimization</vt:lpstr>
      <vt:lpstr>2D function minimization</vt:lpstr>
      <vt:lpstr>Calculating derivatives</vt:lpstr>
      <vt:lpstr>Function minimization</vt:lpstr>
      <vt:lpstr>Function minimization in Excel</vt:lpstr>
      <vt:lpstr>Function minimization in R</vt:lpstr>
      <vt:lpstr>Optimizers in R</vt:lpstr>
      <vt:lpstr>Function minimization w/ TMB</vt:lpstr>
      <vt:lpstr>Demo 1</vt:lpstr>
      <vt:lpstr>Review of key concepts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</cp:lastModifiedBy>
  <cp:revision>48</cp:revision>
  <dcterms:created xsi:type="dcterms:W3CDTF">2015-01-11T16:48:24Z</dcterms:created>
  <dcterms:modified xsi:type="dcterms:W3CDTF">2022-01-04T23:05:56Z</dcterms:modified>
</cp:coreProperties>
</file>