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3112"/>
  </p:normalViewPr>
  <p:slideViewPr>
    <p:cSldViewPr snapToGrid="0" snapToObjects="1">
      <p:cViewPr varScale="1">
        <p:scale>
          <a:sx n="71" d="100"/>
          <a:sy n="71" d="100"/>
        </p:scale>
        <p:origin x="90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1/4/2022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1/4/2022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1/4/2022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1/4/2022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1/4/2022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1/4/2022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1/4/2022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1/4/2022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Numerical optimization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10 January </a:t>
            </a:r>
            <a:r>
              <a:rPr lang="en-US" sz="3200" dirty="0" smtClean="0"/>
              <a:t>2022</a:t>
            </a:r>
            <a:endParaRPr lang="en-US" sz="32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826171" y="4457700"/>
            <a:ext cx="7799631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Fitting hierarchical models with TMB</a:t>
            </a:r>
          </a:p>
          <a:p>
            <a:r>
              <a:rPr lang="en-US" dirty="0" smtClean="0"/>
              <a:t>10-14 </a:t>
            </a:r>
            <a:r>
              <a:rPr lang="en-US" dirty="0"/>
              <a:t>January, </a:t>
            </a:r>
            <a:r>
              <a:rPr lang="en-US" dirty="0" smtClean="0"/>
              <a:t>2022</a:t>
            </a:r>
            <a:endParaRPr lang="en-US" dirty="0"/>
          </a:p>
          <a:p>
            <a:r>
              <a:rPr lang="en-US" dirty="0"/>
              <a:t>University of Concepción, Chile</a:t>
            </a:r>
          </a:p>
          <a:p>
            <a:r>
              <a:rPr lang="en-US" dirty="0"/>
              <a:t>Dr. Cole </a:t>
            </a:r>
            <a:r>
              <a:rPr lang="en-US" dirty="0" err="1"/>
              <a:t>Monnahan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163565-3627-4631-BFA3-486590A4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97D2-66C8-404D-8665-0DF13541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6ACD-427A-4189-B3CB-53C097C85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offers </a:t>
            </a:r>
            <a:r>
              <a:rPr lang="en-US" b="1" dirty="0"/>
              <a:t>many</a:t>
            </a:r>
            <a:r>
              <a:rPr lang="en-US" dirty="0"/>
              <a:t> numerical optimizers with different advantages/disadvantages</a:t>
            </a:r>
          </a:p>
          <a:p>
            <a:r>
              <a:rPr lang="en-US" dirty="0"/>
              <a:t>We will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dirty="0"/>
              <a:t> but can also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Allows use of box constraints (more later)</a:t>
            </a:r>
          </a:p>
          <a:p>
            <a:r>
              <a:rPr lang="en-US" dirty="0"/>
              <a:t>We pass it a NLL function, it gives us the parameters that minimize it</a:t>
            </a:r>
          </a:p>
          <a:p>
            <a:r>
              <a:rPr lang="en-US" dirty="0"/>
              <a:t>Reminder: accurate gradients really improve optimizer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B730D-CC40-431E-8C8E-D2D52D73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3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F711-9330-4A21-9D4E-A9A7A434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8B7A3-5950-43FE-89D1-76E7DC53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a simple linear model to demonstrate optimization</a:t>
            </a:r>
          </a:p>
          <a:p>
            <a:r>
              <a:rPr lang="en-US" dirty="0"/>
              <a:t>We will fit the model three ways: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dirty="0"/>
              <a:t> function in 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R optimizer with R NLL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R optimizer with TMB NLL</a:t>
            </a:r>
          </a:p>
          <a:p>
            <a:r>
              <a:rPr lang="en-US" dirty="0"/>
              <a:t>The goal is to introduce some key concepts and get practice with TMB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2B8CC-B313-48C0-9881-B68A1D4A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41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2B2-CBDB-416D-9629-21899E1D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6CAC-6551-4D2B-A8FB-5356487EAC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ES" sz="1800" dirty="0">
                    <a:latin typeface="Courier New" panose="02070309020205020404" pitchFamily="49" charset="0"/>
                  </a:rPr>
                  <a:t>x 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&lt;-</a:t>
                </a:r>
                <a:r>
                  <a:rPr lang="es-ES" sz="1800" dirty="0">
                    <a:latin typeface="Courier New" panose="02070309020205020404" pitchFamily="49" charset="0"/>
                  </a:rPr>
                  <a:t> c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(</a:t>
                </a:r>
                <a:r>
                  <a:rPr lang="es-ES" sz="1800" dirty="0">
                    <a:latin typeface="Courier New" panose="02070309020205020404" pitchFamily="49" charset="0"/>
                  </a:rPr>
                  <a:t>1.87, 1.96, 1.39, 2.24, 2.33, 2.24, 2.67, 2.47, </a:t>
                </a:r>
              </a:p>
              <a:p>
                <a:pPr marL="0" indent="0">
                  <a:buNone/>
                </a:pPr>
                <a:r>
                  <a:rPr lang="es-ES" sz="1800" dirty="0">
                    <a:latin typeface="Courier New" panose="02070309020205020404" pitchFamily="49" charset="0"/>
                  </a:rPr>
                  <a:t>       1.35, 2.00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)</a:t>
                </a:r>
                <a:r>
                  <a:rPr lang="es-ES" sz="1800" dirty="0">
                    <a:latin typeface="Courier New" panose="020703090202050204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s-ES" sz="1800" dirty="0">
                    <a:latin typeface="Courier New" panose="02070309020205020404" pitchFamily="49" charset="0"/>
                  </a:rPr>
                  <a:t>y 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&lt;-</a:t>
                </a:r>
                <a:r>
                  <a:rPr lang="es-ES" sz="1800" dirty="0">
                    <a:latin typeface="Courier New" panose="02070309020205020404" pitchFamily="49" charset="0"/>
                  </a:rPr>
                  <a:t> c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(</a:t>
                </a:r>
                <a:r>
                  <a:rPr lang="es-ES" sz="1800" dirty="0">
                    <a:latin typeface="Courier New" panose="02070309020205020404" pitchFamily="49" charset="0"/>
                  </a:rPr>
                  <a:t>2.47, 2.42, 2.2, 2.72, 2.65, 2.5, 2.85, 2.77,  </a:t>
                </a:r>
              </a:p>
              <a:p>
                <a:pPr marL="0" indent="0">
                  <a:buNone/>
                </a:pPr>
                <a:r>
                  <a:rPr lang="es-ES" sz="1800" dirty="0">
                    <a:latin typeface="Courier New" panose="02070309020205020404" pitchFamily="49" charset="0"/>
                  </a:rPr>
                  <a:t>       2.28, 2.45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)</a:t>
                </a:r>
                <a:r>
                  <a:rPr lang="es-ES" sz="1800" dirty="0"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en-US" dirty="0"/>
                  <a:t>We assume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𝑖𝑛𝑡𝑒𝑟𝑐𝑒𝑝𝑡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6CAC-6551-4D2B-A8FB-5356487EAC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98048BC-9B5A-4B07-94A0-B9237B126A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9" t="21385" r="6885" b="15333"/>
          <a:stretch/>
        </p:blipFill>
        <p:spPr>
          <a:xfrm>
            <a:off x="3946946" y="3632074"/>
            <a:ext cx="4568404" cy="24988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562FAB-9E8D-4159-A60F-ADFE95F102A3}"/>
              </a:ext>
            </a:extLst>
          </p:cNvPr>
          <p:cNvSpPr txBox="1"/>
          <p:nvPr/>
        </p:nvSpPr>
        <p:spPr>
          <a:xfrm>
            <a:off x="864108" y="4363589"/>
            <a:ext cx="3552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y~x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1BA21-5908-4D63-90EB-8446CFF1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8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85B1-13A1-4131-A98D-6977AAAF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2: by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BFCD1-B2E5-4B6A-AE5E-0964349E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866900"/>
            <a:ext cx="3352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 function that </a:t>
            </a:r>
          </a:p>
          <a:p>
            <a:pPr lvl="1"/>
            <a:r>
              <a:rPr lang="en-US" dirty="0"/>
              <a:t>Inputs parameters</a:t>
            </a:r>
          </a:p>
          <a:p>
            <a:pPr lvl="1"/>
            <a:r>
              <a:rPr lang="en-US" dirty="0"/>
              <a:t>Returns NLL</a:t>
            </a:r>
          </a:p>
          <a:p>
            <a:r>
              <a:rPr lang="en-US" dirty="0"/>
              <a:t>Need to explicitly model variance term</a:t>
            </a:r>
          </a:p>
          <a:p>
            <a:r>
              <a:rPr lang="en-US" dirty="0"/>
              <a:t>Note the use of </a:t>
            </a:r>
            <a:r>
              <a:rPr lang="en-US" dirty="0" err="1"/>
              <a:t>exp</a:t>
            </a:r>
            <a:r>
              <a:rPr lang="en-US" dirty="0"/>
              <a:t>() to keep it positive</a:t>
            </a:r>
          </a:p>
          <a:p>
            <a:r>
              <a:rPr lang="en-US" dirty="0"/>
              <a:t>We don’t have a gradient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5C6BF-8EC0-4A6A-84E8-9DB4541B897A}"/>
              </a:ext>
            </a:extLst>
          </p:cNvPr>
          <p:cNvSpPr txBox="1"/>
          <p:nvPr/>
        </p:nvSpPr>
        <p:spPr>
          <a:xfrm>
            <a:off x="3533776" y="1501140"/>
            <a:ext cx="542925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function(pars){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intercept &lt;- pars[1]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slope &lt;- pars[2]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(pars[3])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## Predict y given parameters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mu &lt;- intercept + slope*x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## Calculate log-likelihood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-sum(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(y, mu,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log=T))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(start=pars, objective=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78967-D385-454B-8802-C44C126E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88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85B1-13A1-4131-A98D-6977AAAF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3: with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BFCD1-B2E5-4B6A-AE5E-0964349E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866900"/>
            <a:ext cx="316828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TMB looks similar to R</a:t>
            </a:r>
          </a:p>
          <a:p>
            <a:endParaRPr lang="en-US" dirty="0"/>
          </a:p>
          <a:p>
            <a:r>
              <a:rPr lang="en-US" dirty="0"/>
              <a:t>We have a gradient function!</a:t>
            </a:r>
          </a:p>
          <a:p>
            <a:endParaRPr lang="en-US" dirty="0"/>
          </a:p>
          <a:p>
            <a:r>
              <a:rPr lang="en-US" dirty="0"/>
              <a:t>[Look through TMB code]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5C6BF-8EC0-4A6A-84E8-9DB4541B897A}"/>
              </a:ext>
            </a:extLst>
          </p:cNvPr>
          <p:cNvSpPr txBox="1"/>
          <p:nvPr/>
        </p:nvSpPr>
        <p:spPr>
          <a:xfrm>
            <a:off x="3533776" y="1866900"/>
            <a:ext cx="5429250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 TMB code: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&lt;ignore other code for now&gt;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vector&lt;Type&gt; mu(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intercept+slope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*x;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=-sum(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(y, mu,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true));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fit.tmb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(start=pars,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objective=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gradient=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6DAE4-BC1F-4848-B35D-C522E611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B08CF7-B451-4AAA-89CF-AFF99C4B00D4}"/>
              </a:ext>
            </a:extLst>
          </p:cNvPr>
          <p:cNvCxnSpPr>
            <a:cxnSpLocks/>
          </p:cNvCxnSpPr>
          <p:nvPr/>
        </p:nvCxnSpPr>
        <p:spPr>
          <a:xfrm>
            <a:off x="2264735" y="4412512"/>
            <a:ext cx="2052084" cy="1020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170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1861-27C1-466E-B352-A96D415F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ED24-ECB7-41E7-BBDA-B08EE4F73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0" y="1187540"/>
            <a:ext cx="4591050" cy="4737100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$par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[1] 1.5774 0.4647 -2.735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$objective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[1] -13.16127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$convergence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[1] 0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iterations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[1] 13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evaluations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gradient 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22       48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6B4E4-C92C-4485-A8A5-67181ED046FC}"/>
              </a:ext>
            </a:extLst>
          </p:cNvPr>
          <p:cNvSpPr txBox="1"/>
          <p:nvPr/>
        </p:nvSpPr>
        <p:spPr>
          <a:xfrm>
            <a:off x="409575" y="1351508"/>
            <a:ext cx="37814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sz="2400" dirty="0"/>
              <a:t> returns a list with elements: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Optimal parameters (par)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Minimum NLL (objective)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Convergence status (0=converged)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many steps it took (iterations)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# of times it used the function (evaluations)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57BBF-A75F-4833-AB50-9EA43ACD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A08419-64B5-42C4-8E38-7B722EC079D6}"/>
              </a:ext>
            </a:extLst>
          </p:cNvPr>
          <p:cNvSpPr/>
          <p:nvPr/>
        </p:nvSpPr>
        <p:spPr>
          <a:xfrm>
            <a:off x="7536711" y="3977359"/>
            <a:ext cx="1320210" cy="901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Finite difference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9872BF-B7CC-468F-8E8E-69633F699DBE}"/>
              </a:ext>
            </a:extLst>
          </p:cNvPr>
          <p:cNvCxnSpPr>
            <a:cxnSpLocks/>
          </p:cNvCxnSpPr>
          <p:nvPr/>
        </p:nvCxnSpPr>
        <p:spPr>
          <a:xfrm flipH="1">
            <a:off x="7536711" y="4892545"/>
            <a:ext cx="765655" cy="288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221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1861-27C1-466E-B352-A96D415F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ED24-ECB7-41E7-BBDA-B08EE4F73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242" y="1199167"/>
            <a:ext cx="3924300" cy="4737100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fit.tmb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(start=pars,    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objective=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gradient=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99.40139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5.990303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132.3652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108.0497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4.673943 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0.1184033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0.005721744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0.0002056732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1.404738e-05 </a:t>
            </a: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6B4E4-C92C-4485-A8A5-67181ED046FC}"/>
              </a:ext>
            </a:extLst>
          </p:cNvPr>
          <p:cNvSpPr txBox="1"/>
          <p:nvPr/>
        </p:nvSpPr>
        <p:spPr>
          <a:xfrm>
            <a:off x="409575" y="1305560"/>
            <a:ext cx="42576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TMB prints the maximum gradient component (</a:t>
            </a:r>
            <a:r>
              <a:rPr lang="en-US" sz="2400" dirty="0" err="1"/>
              <a:t>mgc</a:t>
            </a:r>
            <a:r>
              <a:rPr lang="en-US" sz="2400" dirty="0"/>
              <a:t>) at each iteration (step)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Getting smaller and smaller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happens if we evaluate the gradient function at the MLE?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Note: </a:t>
            </a:r>
            <a:r>
              <a:rPr lang="en-US" sz="2400" u="sng" dirty="0"/>
              <a:t>R has no idea it is using TMB</a:t>
            </a:r>
            <a:r>
              <a:rPr lang="en-US" sz="2400" dirty="0"/>
              <a:t>!</a:t>
            </a:r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D7D00-DD19-4CF5-8452-8C0D5029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73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3C5A-3E4F-4B8F-97A5-15A77EB4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variance term?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669AA-3D09-47C5-AC5C-3456AD8B0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2112"/>
            <a:ext cx="8229600" cy="49188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 shows the variance estimate in the summary()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0.07255</a:t>
            </a:r>
          </a:p>
          <a:p>
            <a:r>
              <a:rPr lang="en-US" dirty="0"/>
              <a:t>Does this match our MLE?</a:t>
            </a:r>
          </a:p>
          <a:p>
            <a:pPr marL="0" indent="0">
              <a:buNone/>
            </a:pP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fit.tmb$par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[3])  [1] 0.06488976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/>
              <a:t>No</a:t>
            </a:r>
            <a:r>
              <a:rPr lang="en-US" dirty="0"/>
              <a:t>!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dirty="0"/>
              <a:t> does not use maximum likelihood to estimate the variance!!</a:t>
            </a:r>
          </a:p>
          <a:p>
            <a:r>
              <a:rPr lang="en-US" dirty="0"/>
              <a:t>It uses Restricted Maximum Likelihood (REML) which is better in this case (we will do this with TMB later)</a:t>
            </a:r>
          </a:p>
          <a:p>
            <a:r>
              <a:rPr lang="en-US" dirty="0"/>
              <a:t>Remember: MLEs can be biased (and are for variances)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DA3B1-45D2-4592-8577-48EEE565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85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8A96-85A4-4FC4-B33C-A44B3700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9BED-0639-40D3-8E92-030D2742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n-US" dirty="0"/>
              <a:t>To “fit” statistical models we minimize the </a:t>
            </a:r>
            <a:br>
              <a:rPr lang="en-US" dirty="0"/>
            </a:br>
            <a:r>
              <a:rPr lang="en-US" dirty="0"/>
              <a:t>–log-likelihood to find the MLE</a:t>
            </a:r>
          </a:p>
          <a:p>
            <a:r>
              <a:rPr lang="en-US" dirty="0"/>
              <a:t>We often minimize the NLL numerically</a:t>
            </a:r>
          </a:p>
          <a:p>
            <a:r>
              <a:rPr lang="en-US" dirty="0"/>
              <a:t>Optimization is better with gradients, and TMB calculates those easily</a:t>
            </a:r>
          </a:p>
          <a:p>
            <a:r>
              <a:rPr lang="en-US" dirty="0"/>
              <a:t>We use </a:t>
            </a:r>
            <a:r>
              <a:rPr lang="en-US" dirty="0" err="1"/>
              <a:t>exp</a:t>
            </a:r>
            <a:r>
              <a:rPr lang="en-US" dirty="0"/>
              <a:t>() to keep parameters positive</a:t>
            </a:r>
          </a:p>
          <a:p>
            <a:r>
              <a:rPr lang="en-US" dirty="0"/>
              <a:t>The MLE variance is biased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8618B-B9B1-4A31-9BEE-0CC8E029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2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C5CE-BEBE-4178-A0B5-F030F3C4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6C73-5DDF-46EE-ACD4-1B95CD82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15119-7A83-4B50-8E95-42B5413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49F2-A9CB-4CF0-A177-CC36815C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9914C-8EDB-4BAB-BBA7-22ADDA3C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Fitting statistical models often uses a technique called </a:t>
            </a:r>
            <a:r>
              <a:rPr lang="en-US" b="1" dirty="0"/>
              <a:t>maximum likelihood estimation</a:t>
            </a:r>
          </a:p>
          <a:p>
            <a:r>
              <a:rPr lang="en-US" dirty="0"/>
              <a:t>(Technically, we minimize the negative log-likelihood (</a:t>
            </a:r>
            <a:r>
              <a:rPr lang="en-US" b="1" u="sng" dirty="0"/>
              <a:t>NLL</a:t>
            </a:r>
            <a:r>
              <a:rPr lang="en-US" dirty="0"/>
              <a:t>))</a:t>
            </a:r>
          </a:p>
          <a:p>
            <a:r>
              <a:rPr lang="en-US" dirty="0"/>
              <a:t>“x” is our parameter vector, “f(x)” is the NLL</a:t>
            </a:r>
          </a:p>
          <a:p>
            <a:r>
              <a:rPr lang="en-US" dirty="0"/>
              <a:t>Has good properties as data increases, e.g.:</a:t>
            </a:r>
          </a:p>
          <a:p>
            <a:pPr lvl="1"/>
            <a:r>
              <a:rPr lang="en-US" dirty="0"/>
              <a:t>Consistency </a:t>
            </a:r>
          </a:p>
          <a:p>
            <a:pPr lvl="1"/>
            <a:r>
              <a:rPr lang="en-US" dirty="0"/>
              <a:t>Asymptotic normality</a:t>
            </a:r>
          </a:p>
          <a:p>
            <a:r>
              <a:rPr lang="en-US" dirty="0"/>
              <a:t>But is not always unbiased!</a:t>
            </a:r>
          </a:p>
          <a:p>
            <a:r>
              <a:rPr lang="en-US" dirty="0"/>
              <a:t>It is widely used, including for our class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0764F-B564-4B53-905B-2268F0A2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6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3A62-01C0-42BD-98E9-3E6390DF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0124"/>
            <a:ext cx="7886700" cy="1325563"/>
          </a:xfrm>
        </p:spPr>
        <p:txBody>
          <a:bodyPr/>
          <a:lstStyle/>
          <a:p>
            <a:r>
              <a:rPr lang="en-US" dirty="0"/>
              <a:t>Probabilities vs likelihoods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EBAF-5CC7-4858-9716-3C65EE0DA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8393"/>
            <a:ext cx="7886700" cy="1135453"/>
          </a:xfrm>
        </p:spPr>
        <p:txBody>
          <a:bodyPr/>
          <a:lstStyle/>
          <a:p>
            <a:r>
              <a:rPr lang="en-US" dirty="0"/>
              <a:t>The difference can be confusing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921A97-963E-421A-B56B-BD8146171A30}"/>
              </a:ext>
            </a:extLst>
          </p:cNvPr>
          <p:cNvGrpSpPr/>
          <p:nvPr/>
        </p:nvGrpSpPr>
        <p:grpSpPr>
          <a:xfrm>
            <a:off x="365399" y="1690730"/>
            <a:ext cx="7952584" cy="4381500"/>
            <a:chOff x="153190" y="2324101"/>
            <a:chExt cx="7952584" cy="4381500"/>
          </a:xfrm>
        </p:grpSpPr>
        <p:sp>
          <p:nvSpPr>
            <p:cNvPr id="6" name="Arrow: Curved Left 5">
              <a:extLst>
                <a:ext uri="{FF2B5EF4-FFF2-40B4-BE49-F238E27FC236}">
                  <a16:creationId xmlns:a16="http://schemas.microsoft.com/office/drawing/2014/main" id="{09B887B1-DF79-42AF-927C-7AFEB95AE5A5}"/>
                </a:ext>
              </a:extLst>
            </p:cNvPr>
            <p:cNvSpPr/>
            <p:nvPr/>
          </p:nvSpPr>
          <p:spPr>
            <a:xfrm>
              <a:off x="5476875" y="2962275"/>
              <a:ext cx="1562100" cy="3338513"/>
            </a:xfrm>
            <a:prstGeom prst="curvedLef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Curved Left 7">
              <a:extLst>
                <a:ext uri="{FF2B5EF4-FFF2-40B4-BE49-F238E27FC236}">
                  <a16:creationId xmlns:a16="http://schemas.microsoft.com/office/drawing/2014/main" id="{336D464C-8C3B-47F3-AA22-C184D3DA504A}"/>
                </a:ext>
              </a:extLst>
            </p:cNvPr>
            <p:cNvSpPr/>
            <p:nvPr/>
          </p:nvSpPr>
          <p:spPr>
            <a:xfrm rot="10800000">
              <a:off x="1828800" y="2809874"/>
              <a:ext cx="1695451" cy="3338513"/>
            </a:xfrm>
            <a:prstGeom prst="curvedLef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942E7F-C513-4000-A7D5-7ED847131CA5}"/>
                </a:ext>
              </a:extLst>
            </p:cNvPr>
            <p:cNvSpPr/>
            <p:nvPr/>
          </p:nvSpPr>
          <p:spPr>
            <a:xfrm>
              <a:off x="3724275" y="2809874"/>
              <a:ext cx="1562100" cy="742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Model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33CD7D-83B9-467B-AD1B-D84B8739D430}"/>
                </a:ext>
              </a:extLst>
            </p:cNvPr>
            <p:cNvSpPr/>
            <p:nvPr/>
          </p:nvSpPr>
          <p:spPr>
            <a:xfrm>
              <a:off x="3781425" y="5557837"/>
              <a:ext cx="1562100" cy="742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Data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04B82B-E689-492E-BB85-EF39CEAECA91}"/>
                </a:ext>
              </a:extLst>
            </p:cNvPr>
            <p:cNvSpPr/>
            <p:nvPr/>
          </p:nvSpPr>
          <p:spPr>
            <a:xfrm>
              <a:off x="1081086" y="4375100"/>
              <a:ext cx="149542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Likelihood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7DFB28-6C7F-4CC2-B9A0-E6FCD0B36DB0}"/>
                    </a:ext>
                  </a:extLst>
                </p:cNvPr>
                <p:cNvSpPr txBox="1"/>
                <p:nvPr/>
              </p:nvSpPr>
              <p:spPr>
                <a:xfrm>
                  <a:off x="5259130" y="2463850"/>
                  <a:ext cx="25354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7DFB28-6C7F-4CC2-B9A0-E6FCD0B36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130" y="2463850"/>
                  <a:ext cx="253542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97C3B0-C6B4-4AF4-B996-10A3B63A35C9}"/>
                    </a:ext>
                  </a:extLst>
                </p:cNvPr>
                <p:cNvSpPr txBox="1"/>
                <p:nvPr/>
              </p:nvSpPr>
              <p:spPr>
                <a:xfrm>
                  <a:off x="5443537" y="6147749"/>
                  <a:ext cx="2124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={??}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97C3B0-C6B4-4AF4-B996-10A3B63A3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537" y="6147749"/>
                  <a:ext cx="212407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449E1-91DC-4331-88F6-186931F188FD}"/>
                    </a:ext>
                  </a:extLst>
                </p:cNvPr>
                <p:cNvSpPr txBox="1"/>
                <p:nvPr/>
              </p:nvSpPr>
              <p:spPr>
                <a:xfrm>
                  <a:off x="390525" y="6148387"/>
                  <a:ext cx="3209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={2.1,3.9,−1.2}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449E1-91DC-4331-88F6-186931F18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25" y="6148387"/>
                  <a:ext cx="3209926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BE0D2A-A958-4220-ACC2-9A15C087815F}"/>
                    </a:ext>
                  </a:extLst>
                </p:cNvPr>
                <p:cNvSpPr txBox="1"/>
                <p:nvPr/>
              </p:nvSpPr>
              <p:spPr>
                <a:xfrm>
                  <a:off x="153190" y="2412829"/>
                  <a:ext cx="3209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BE0D2A-A958-4220-ACC2-9A15C08781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190" y="2412829"/>
                  <a:ext cx="320992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C1A378-EE52-44AA-87A4-6B10CF12423D}"/>
                </a:ext>
              </a:extLst>
            </p:cNvPr>
            <p:cNvSpPr/>
            <p:nvPr/>
          </p:nvSpPr>
          <p:spPr>
            <a:xfrm>
              <a:off x="6176961" y="4375100"/>
              <a:ext cx="165735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Probability</a:t>
              </a:r>
              <a:endParaRPr lang="en-US" sz="24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32FF97-82AB-459F-9A18-E93A14F08605}"/>
                </a:ext>
              </a:extLst>
            </p:cNvPr>
            <p:cNvSpPr/>
            <p:nvPr/>
          </p:nvSpPr>
          <p:spPr>
            <a:xfrm>
              <a:off x="490537" y="2324101"/>
              <a:ext cx="7615237" cy="43815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5AE5E-8898-4E79-B312-DCF3854F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4AE2-73F3-4A71-A5B1-C4D16700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26318"/>
                <a:ext cx="7886700" cy="4805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/>
                  <a:t>Probability (density):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Likelihood: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26318"/>
                <a:ext cx="7886700" cy="4805363"/>
              </a:xfrm>
              <a:blipFill>
                <a:blip r:embed="rId2"/>
                <a:stretch>
                  <a:fillRect l="-1777" t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C851503-9ED9-47E6-BB00-56058E135711}"/>
              </a:ext>
            </a:extLst>
          </p:cNvPr>
          <p:cNvSpPr txBox="1"/>
          <p:nvPr/>
        </p:nvSpPr>
        <p:spPr>
          <a:xfrm>
            <a:off x="361951" y="5142696"/>
            <a:ext cx="7296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 calculated the same in R!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(x=2, mean=3,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F83C9-054F-44CD-93EB-603CA7CB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1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4AE2-73F3-4A71-A5B1-C4D16700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71600"/>
                <a:ext cx="7886700" cy="480536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box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Then taking the log: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More simply (and recommended) is to use </a:t>
                </a:r>
                <a:r>
                  <a:rPr lang="en-US" dirty="0" err="1"/>
                  <a:t>dnorm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loglike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sum(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dnorm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mu,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sd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log=TRUE))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71600"/>
                <a:ext cx="7886700" cy="4805363"/>
              </a:xfrm>
              <a:blipFill>
                <a:blip r:embed="rId2"/>
                <a:stretch>
                  <a:fillRect l="-1391" b="-2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2A757C3-DCA9-4B5E-AF7A-E77300900224}"/>
              </a:ext>
            </a:extLst>
          </p:cNvPr>
          <p:cNvSpPr/>
          <p:nvPr/>
        </p:nvSpPr>
        <p:spPr>
          <a:xfrm>
            <a:off x="1741745" y="1371600"/>
            <a:ext cx="5660509" cy="742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If independent, multiply data points together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50AD8-57F6-4CB5-B3EB-CAC23C48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747C75-3A06-4AB2-A3F2-02C29E0F34E5}"/>
              </a:ext>
            </a:extLst>
          </p:cNvPr>
          <p:cNvSpPr/>
          <p:nvPr/>
        </p:nvSpPr>
        <p:spPr>
          <a:xfrm>
            <a:off x="6795755" y="2836862"/>
            <a:ext cx="2039902" cy="742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Sum of squares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16D4BF-5BDF-419E-9F42-7457D8857007}"/>
              </a:ext>
            </a:extLst>
          </p:cNvPr>
          <p:cNvCxnSpPr/>
          <p:nvPr/>
        </p:nvCxnSpPr>
        <p:spPr>
          <a:xfrm flipH="1">
            <a:off x="7113181" y="3579813"/>
            <a:ext cx="723014" cy="301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61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7833-24EE-4811-9BAD-E223D5F6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FA56-26DC-45FF-A58F-2884CE7F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μ</a:t>
            </a:r>
            <a:r>
              <a:rPr lang="en-US" dirty="0"/>
              <a:t> is the </a:t>
            </a:r>
            <a:r>
              <a:rPr lang="en-US" i="1" dirty="0"/>
              <a:t>expected value</a:t>
            </a:r>
            <a:r>
              <a:rPr lang="en-US" dirty="0"/>
              <a:t>, a function of parameters </a:t>
            </a:r>
          </a:p>
          <a:p>
            <a:r>
              <a:rPr lang="en-US" dirty="0"/>
              <a:t>The “</a:t>
            </a:r>
            <a:r>
              <a:rPr lang="en-US" b="1" u="sng" dirty="0"/>
              <a:t>MLE</a:t>
            </a:r>
            <a:r>
              <a:rPr lang="en-US" dirty="0"/>
              <a:t>” is the set of parameters which maximize the likelihood of the data</a:t>
            </a:r>
          </a:p>
          <a:p>
            <a:r>
              <a:rPr lang="en-US" dirty="0"/>
              <a:t>Constants have no effect on optimization, but often best to leave them in</a:t>
            </a:r>
          </a:p>
          <a:p>
            <a:r>
              <a:rPr lang="en-US" dirty="0"/>
              <a:t>Same ideas for other likelihoods (Poisson, binomial,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4D25-4644-4FF3-88B6-23E3945C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0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E9E2-215B-4FDA-AC26-4DFEB8C3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Poisson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EB333-F892-463D-8B20-F8254F614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r>
              <a:rPr lang="en-US" dirty="0"/>
              <a:t>Look up the probability mass function (</a:t>
            </a:r>
            <a:r>
              <a:rPr lang="en-US" dirty="0" err="1"/>
              <a:t>pmf</a:t>
            </a:r>
            <a:r>
              <a:rPr lang="en-US" dirty="0"/>
              <a:t>)</a:t>
            </a:r>
          </a:p>
          <a:p>
            <a:r>
              <a:rPr lang="en-US" dirty="0"/>
              <a:t>Identify which terms are data and parameters</a:t>
            </a:r>
          </a:p>
          <a:p>
            <a:r>
              <a:rPr lang="en-US" dirty="0"/>
              <a:t>Take log by hand and write out R function to calculate log-likelihood for single data point</a:t>
            </a:r>
          </a:p>
          <a:p>
            <a:r>
              <a:rPr lang="en-US" dirty="0"/>
              <a:t>Evaluate for k=4 and lambda=5.5</a:t>
            </a:r>
          </a:p>
          <a:p>
            <a:r>
              <a:rPr lang="en-US" dirty="0"/>
              <a:t>Check answer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dpois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(x, lambda, TRUE)</a:t>
            </a:r>
          </a:p>
          <a:p>
            <a:r>
              <a:rPr lang="en-US" dirty="0"/>
              <a:t>Plot NLL for lambda between 0 and 15</a:t>
            </a:r>
          </a:p>
          <a:p>
            <a:r>
              <a:rPr lang="en-US" dirty="0"/>
              <a:t>[Hint: Use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log(factorial(k)) </a:t>
            </a:r>
            <a:r>
              <a:rPr lang="en-US" dirty="0"/>
              <a:t>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lgamma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(k+1)</a:t>
            </a:r>
            <a:r>
              <a:rPr lang="en-US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52C18-3419-432E-9A33-FC954339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0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2599-B709-4D2B-BFDD-22D698B6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MLE models: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C0C2-4089-4F18-94F7-ED739588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Goal: find the parameters that minimize the NLL</a:t>
            </a:r>
          </a:p>
          <a:p>
            <a:r>
              <a:rPr lang="en-US" dirty="0"/>
              <a:t>Usually need to use numerical optimization</a:t>
            </a:r>
          </a:p>
          <a:p>
            <a:r>
              <a:rPr lang="en-US" dirty="0"/>
              <a:t>These algorithms try to move “down” until minimum is attained (gradients are zero)</a:t>
            </a:r>
          </a:p>
          <a:p>
            <a:r>
              <a:rPr lang="en-US" dirty="0"/>
              <a:t>Need to specify starting value that is reasonable</a:t>
            </a:r>
          </a:p>
          <a:p>
            <a:r>
              <a:rPr lang="en-US" dirty="0"/>
              <a:t>Need to be careful to constrain parameters appropriately (e.g., σ&gt;0; 0&lt;p&lt;1) with transformations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C37D5-C19C-405F-B23C-8EB90CB6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0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2599-B709-4D2B-BFDD-22D698B6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MLE models: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C0C2-4089-4F18-94F7-ED739588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Algorithm approaches minimum but may never achieve it</a:t>
            </a:r>
          </a:p>
          <a:p>
            <a:r>
              <a:rPr lang="en-US" dirty="0"/>
              <a:t>Thus, “</a:t>
            </a:r>
            <a:r>
              <a:rPr lang="en-US" b="1" dirty="0"/>
              <a:t>convergence</a:t>
            </a:r>
            <a:r>
              <a:rPr lang="en-US" dirty="0"/>
              <a:t>” = sufficiently close to global minimum</a:t>
            </a:r>
          </a:p>
          <a:p>
            <a:r>
              <a:rPr lang="en-US" dirty="0"/>
              <a:t>Typically when maximum gradient is &lt;0.0001</a:t>
            </a:r>
          </a:p>
          <a:p>
            <a:r>
              <a:rPr lang="en-US" dirty="0"/>
              <a:t>Warning: Can get “stuck” in local minima (bad!)</a:t>
            </a:r>
          </a:p>
          <a:p>
            <a:r>
              <a:rPr lang="en-US" dirty="0"/>
              <a:t>Test: multiple initializations arrive at same MLE</a:t>
            </a:r>
          </a:p>
          <a:p>
            <a:r>
              <a:rPr lang="en-US" u="sng" dirty="0"/>
              <a:t>You are responsible for assuring convergence!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5EF4A-EE1C-400F-8DCB-065EB4CB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05044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408</TotalTime>
  <Words>1311</Words>
  <Application>Microsoft Office PowerPoint</Application>
  <PresentationFormat>On-screen Show (4:3)</PresentationFormat>
  <Paragraphs>204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ＭＳ Ｐゴシック</vt:lpstr>
      <vt:lpstr>Arial</vt:lpstr>
      <vt:lpstr>Calibri</vt:lpstr>
      <vt:lpstr>Cambria Math</vt:lpstr>
      <vt:lpstr>Courier New</vt:lpstr>
      <vt:lpstr>Garamond</vt:lpstr>
      <vt:lpstr>Wingdings</vt:lpstr>
      <vt:lpstr>BlueEdge</vt:lpstr>
      <vt:lpstr>Numerical optimization 10 January 2022</vt:lpstr>
      <vt:lpstr>Maximum likelihood estimation</vt:lpstr>
      <vt:lpstr>Probabilities vs likelihoods</vt:lpstr>
      <vt:lpstr>Example: Normal likelihood</vt:lpstr>
      <vt:lpstr>Example: Normal likelihood</vt:lpstr>
      <vt:lpstr>Example: Normal likelihood</vt:lpstr>
      <vt:lpstr>Exercise: Poisson likelihood</vt:lpstr>
      <vt:lpstr>Fitting MLE models: basics</vt:lpstr>
      <vt:lpstr>Fitting MLE models: details</vt:lpstr>
      <vt:lpstr>Optimizers in R</vt:lpstr>
      <vt:lpstr>Example: Linear model</vt:lpstr>
      <vt:lpstr>Linear model 1</vt:lpstr>
      <vt:lpstr>Linear model 2: by hand</vt:lpstr>
      <vt:lpstr>Linear model 3: with TMB</vt:lpstr>
      <vt:lpstr>Linear model comparisons</vt:lpstr>
      <vt:lpstr>Linear model comparisons</vt:lpstr>
      <vt:lpstr>What about the variance term?</vt:lpstr>
      <vt:lpstr>Review of key concepts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</cp:lastModifiedBy>
  <cp:revision>44</cp:revision>
  <dcterms:created xsi:type="dcterms:W3CDTF">2015-01-11T16:48:24Z</dcterms:created>
  <dcterms:modified xsi:type="dcterms:W3CDTF">2022-01-04T23:03:15Z</dcterms:modified>
</cp:coreProperties>
</file>