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13"/>
  </p:notesMasterIdLst>
  <p:sldIdLst>
    <p:sldId id="256" r:id="rId3"/>
    <p:sldId id="265" r:id="rId4"/>
    <p:sldId id="259" r:id="rId5"/>
    <p:sldId id="271" r:id="rId6"/>
    <p:sldId id="267" r:id="rId7"/>
    <p:sldId id="269" r:id="rId8"/>
    <p:sldId id="270" r:id="rId9"/>
    <p:sldId id="261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5" autoAdjust="0"/>
    <p:restoredTop sz="94713" autoAdjust="0"/>
  </p:normalViewPr>
  <p:slideViewPr>
    <p:cSldViewPr snapToGrid="0">
      <p:cViewPr varScale="1">
        <p:scale>
          <a:sx n="76" d="100"/>
          <a:sy n="76" d="100"/>
        </p:scale>
        <p:origin x="56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1/13/2022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1/13/2022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1/13/2022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1/13/2022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1/13/2022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jmiller/wham/blob/master/src/wham_v0.cpp" TargetMode="External"/><Relationship Id="rId2" Type="http://schemas.openxmlformats.org/officeDocument/2006/relationships/hyperlink" Target="https://github.com/James-Thorson-NOAA/VAST/blob/main/inst/executables/VAST_v13_1_0.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err="1" smtClean="0"/>
              <a:t>Course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conclusion</a:t>
            </a:r>
            <a:endParaRPr lang="es-419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 smtClean="0"/>
              <a:t>10-14 January, 2022</a:t>
            </a:r>
            <a:endParaRPr lang="en-US" kern="0" dirty="0"/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 smtClean="0"/>
              <a:t>Drs. </a:t>
            </a:r>
            <a:r>
              <a:rPr lang="en-US" kern="0" dirty="0"/>
              <a:t>Cole </a:t>
            </a:r>
            <a:r>
              <a:rPr lang="en-US" kern="0" dirty="0" err="1" smtClean="0"/>
              <a:t>Monnahan</a:t>
            </a:r>
            <a:r>
              <a:rPr lang="en-US" kern="0" dirty="0" smtClean="0"/>
              <a:t>, Noble Hendrix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Thanks</a:t>
            </a:r>
            <a:r>
              <a:rPr lang="es-419" noProof="0" dirty="0" smtClean="0"/>
              <a:t> to:</a:t>
            </a:r>
          </a:p>
          <a:p>
            <a:r>
              <a:rPr lang="es-419" noProof="0" dirty="0" smtClean="0"/>
              <a:t>Dr. Ernst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organizing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course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translation</a:t>
            </a:r>
            <a:r>
              <a:rPr lang="es-419" noProof="0" dirty="0" smtClean="0"/>
              <a:t>, </a:t>
            </a:r>
            <a:r>
              <a:rPr lang="es-419" noProof="0" dirty="0" smtClean="0"/>
              <a:t>and </a:t>
            </a:r>
            <a:r>
              <a:rPr lang="es-419" noProof="0" dirty="0" err="1" smtClean="0"/>
              <a:t>participation</a:t>
            </a:r>
            <a:endParaRPr lang="es-419" noProof="0" dirty="0" smtClean="0"/>
          </a:p>
          <a:p>
            <a:r>
              <a:rPr lang="es-419" noProof="0" dirty="0" err="1" smtClean="0"/>
              <a:t>UdeC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smtClean="0"/>
              <a:t>hosting </a:t>
            </a:r>
            <a:r>
              <a:rPr lang="es-419" noProof="0" dirty="0" err="1" smtClean="0"/>
              <a:t>virtually</a:t>
            </a:r>
            <a:endParaRPr lang="es-419" noProof="0" dirty="0" smtClean="0"/>
          </a:p>
          <a:p>
            <a:r>
              <a:rPr lang="es-419" dirty="0" err="1" smtClean="0"/>
              <a:t>Hopefully</a:t>
            </a:r>
            <a:r>
              <a:rPr lang="es-419" dirty="0" smtClean="0"/>
              <a:t> </a:t>
            </a:r>
            <a:r>
              <a:rPr lang="es-419" dirty="0" err="1" smtClean="0"/>
              <a:t>we</a:t>
            </a:r>
            <a:r>
              <a:rPr lang="es-419" dirty="0" smtClean="0"/>
              <a:t> can </a:t>
            </a:r>
            <a:r>
              <a:rPr lang="es-419" dirty="0" err="1" smtClean="0"/>
              <a:t>meet</a:t>
            </a:r>
            <a:r>
              <a:rPr lang="es-419" dirty="0" smtClean="0"/>
              <a:t> in </a:t>
            </a:r>
            <a:r>
              <a:rPr lang="es-419" dirty="0" err="1" smtClean="0"/>
              <a:t>person</a:t>
            </a:r>
            <a:r>
              <a:rPr lang="es-419" dirty="0" smtClean="0"/>
              <a:t> at a </a:t>
            </a:r>
            <a:r>
              <a:rPr lang="es-419" dirty="0" err="1" smtClean="0"/>
              <a:t>future</a:t>
            </a:r>
            <a:r>
              <a:rPr lang="es-419" dirty="0" smtClean="0"/>
              <a:t> workshop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Big </a:t>
            </a:r>
            <a:r>
              <a:rPr lang="es-419" noProof="0" dirty="0" err="1" smtClean="0"/>
              <a:t>picture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review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77500" lnSpcReduction="20000"/>
          </a:bodyPr>
          <a:lstStyle/>
          <a:p>
            <a:r>
              <a:rPr lang="es-419" sz="3600" noProof="0" dirty="0" err="1" smtClean="0"/>
              <a:t>Statistical</a:t>
            </a:r>
            <a:r>
              <a:rPr lang="es-419" sz="3600" noProof="0" dirty="0" smtClean="0"/>
              <a:t> </a:t>
            </a:r>
            <a:r>
              <a:rPr lang="es-419" sz="3600" noProof="0" dirty="0" err="1" smtClean="0"/>
              <a:t>modeling</a:t>
            </a:r>
            <a:r>
              <a:rPr lang="es-419" sz="3600" noProof="0" dirty="0" smtClean="0"/>
              <a:t> </a:t>
            </a:r>
            <a:r>
              <a:rPr lang="es-419" sz="3600" noProof="0" dirty="0" err="1" smtClean="0"/>
              <a:t>is</a:t>
            </a:r>
            <a:r>
              <a:rPr lang="es-419" sz="3600" noProof="0" dirty="0" smtClean="0"/>
              <a:t> </a:t>
            </a:r>
            <a:r>
              <a:rPr lang="es-419" sz="3600" noProof="0" dirty="0" err="1" smtClean="0"/>
              <a:t>hard</a:t>
            </a:r>
            <a:r>
              <a:rPr lang="es-419" sz="3600" noProof="0" dirty="0" smtClean="0"/>
              <a:t>!</a:t>
            </a:r>
          </a:p>
          <a:p>
            <a:pPr lvl="1"/>
            <a:r>
              <a:rPr lang="es-419" sz="3200" noProof="0" dirty="0" err="1" smtClean="0"/>
              <a:t>Knowledge</a:t>
            </a:r>
            <a:r>
              <a:rPr lang="es-419" sz="3200" noProof="0" dirty="0" smtClean="0"/>
              <a:t> of </a:t>
            </a:r>
            <a:r>
              <a:rPr lang="es-419" sz="3200" noProof="0" dirty="0" err="1" smtClean="0"/>
              <a:t>math</a:t>
            </a:r>
            <a:r>
              <a:rPr lang="es-419" sz="3200" noProof="0" dirty="0" smtClean="0"/>
              <a:t> (</a:t>
            </a:r>
            <a:r>
              <a:rPr lang="es-419" sz="3200" noProof="0" dirty="0" err="1" smtClean="0"/>
              <a:t>calculus</a:t>
            </a:r>
            <a:r>
              <a:rPr lang="es-419" sz="3200" noProof="0" dirty="0" smtClean="0"/>
              <a:t>)</a:t>
            </a:r>
          </a:p>
          <a:p>
            <a:pPr lvl="1"/>
            <a:r>
              <a:rPr lang="es-419" sz="3200" noProof="0" dirty="0" err="1" smtClean="0"/>
              <a:t>Probability</a:t>
            </a:r>
            <a:r>
              <a:rPr lang="es-419" sz="3200" noProof="0" dirty="0" smtClean="0"/>
              <a:t> </a:t>
            </a:r>
            <a:r>
              <a:rPr lang="es-419" sz="3200" noProof="0" dirty="0" err="1" smtClean="0"/>
              <a:t>theory</a:t>
            </a:r>
            <a:endParaRPr lang="es-419" sz="3200" noProof="0" dirty="0" smtClean="0"/>
          </a:p>
          <a:p>
            <a:pPr lvl="1"/>
            <a:r>
              <a:rPr lang="es-419" sz="3200" noProof="0" dirty="0" err="1" smtClean="0"/>
              <a:t>Programming</a:t>
            </a:r>
            <a:endParaRPr lang="es-419" sz="3200" noProof="0" dirty="0" smtClean="0"/>
          </a:p>
          <a:p>
            <a:pPr lvl="1"/>
            <a:r>
              <a:rPr lang="es-419" sz="3200" noProof="0" dirty="0" err="1" smtClean="0"/>
              <a:t>Scientific</a:t>
            </a:r>
            <a:r>
              <a:rPr lang="es-419" sz="3200" noProof="0" dirty="0" smtClean="0"/>
              <a:t> </a:t>
            </a:r>
            <a:r>
              <a:rPr lang="es-419" sz="3200" noProof="0" dirty="0" err="1" smtClean="0"/>
              <a:t>domain</a:t>
            </a:r>
            <a:r>
              <a:rPr lang="es-419" sz="3200" noProof="0" dirty="0" smtClean="0"/>
              <a:t> </a:t>
            </a:r>
            <a:r>
              <a:rPr lang="es-419" sz="3200" noProof="0" dirty="0" err="1" smtClean="0"/>
              <a:t>expertise</a:t>
            </a:r>
            <a:endParaRPr lang="es-419" sz="3200" noProof="0" dirty="0" smtClean="0"/>
          </a:p>
          <a:p>
            <a:r>
              <a:rPr lang="es-419" sz="3600" dirty="0" err="1" smtClean="0"/>
              <a:t>Decisions</a:t>
            </a:r>
            <a:r>
              <a:rPr lang="es-419" sz="3600" dirty="0" smtClean="0"/>
              <a:t>:</a:t>
            </a:r>
          </a:p>
          <a:p>
            <a:pPr lvl="1"/>
            <a:r>
              <a:rPr lang="es-419" sz="3200" dirty="0" err="1" smtClean="0"/>
              <a:t>What</a:t>
            </a:r>
            <a:r>
              <a:rPr lang="es-419" sz="3200" dirty="0" smtClean="0"/>
              <a:t> </a:t>
            </a:r>
            <a:r>
              <a:rPr lang="es-419" sz="3200" dirty="0" err="1" smtClean="0"/>
              <a:t>likelihood</a:t>
            </a:r>
            <a:r>
              <a:rPr lang="es-419" sz="3200" dirty="0" smtClean="0"/>
              <a:t>: </a:t>
            </a:r>
            <a:r>
              <a:rPr lang="es-419" sz="3200" dirty="0" err="1" smtClean="0"/>
              <a:t>model</a:t>
            </a:r>
            <a:r>
              <a:rPr lang="es-419" sz="3200" dirty="0" smtClean="0"/>
              <a:t> </a:t>
            </a:r>
            <a:r>
              <a:rPr lang="es-419" sz="3200" dirty="0" err="1" smtClean="0"/>
              <a:t>generating</a:t>
            </a:r>
            <a:r>
              <a:rPr lang="es-419" sz="3200" dirty="0" smtClean="0"/>
              <a:t> </a:t>
            </a:r>
            <a:r>
              <a:rPr lang="es-419" sz="3200" dirty="0" err="1" smtClean="0"/>
              <a:t>process</a:t>
            </a:r>
            <a:r>
              <a:rPr lang="es-419" sz="3200" dirty="0" smtClean="0"/>
              <a:t>?</a:t>
            </a:r>
          </a:p>
          <a:p>
            <a:pPr lvl="1"/>
            <a:r>
              <a:rPr lang="es-419" sz="3200" noProof="0" dirty="0" err="1" smtClean="0"/>
              <a:t>Expected</a:t>
            </a:r>
            <a:r>
              <a:rPr lang="es-419" sz="3200" noProof="0" dirty="0" smtClean="0"/>
              <a:t> </a:t>
            </a:r>
            <a:r>
              <a:rPr lang="es-419" sz="3200" noProof="0" dirty="0" err="1" smtClean="0"/>
              <a:t>value</a:t>
            </a:r>
            <a:r>
              <a:rPr lang="es-419" sz="3200" noProof="0" dirty="0" smtClean="0"/>
              <a:t> </a:t>
            </a:r>
            <a:r>
              <a:rPr lang="es-419" sz="3200" noProof="0" dirty="0" err="1" smtClean="0"/>
              <a:t>form</a:t>
            </a:r>
            <a:r>
              <a:rPr lang="es-419" sz="3200" noProof="0" dirty="0" smtClean="0"/>
              <a:t>/</a:t>
            </a:r>
            <a:r>
              <a:rPr lang="es-419" sz="3200" noProof="0" dirty="0" err="1" smtClean="0"/>
              <a:t>structure</a:t>
            </a:r>
            <a:endParaRPr lang="es-419" sz="3200" noProof="0" dirty="0" smtClean="0"/>
          </a:p>
          <a:p>
            <a:pPr lvl="1"/>
            <a:r>
              <a:rPr lang="es-419" sz="3200" dirty="0" err="1" smtClean="0"/>
              <a:t>Random</a:t>
            </a:r>
            <a:r>
              <a:rPr lang="es-419" sz="3200" dirty="0" smtClean="0"/>
              <a:t> </a:t>
            </a:r>
            <a:r>
              <a:rPr lang="es-419" sz="3200" dirty="0" err="1" smtClean="0"/>
              <a:t>effect</a:t>
            </a:r>
            <a:r>
              <a:rPr lang="es-419" sz="3200" dirty="0" smtClean="0"/>
              <a:t> </a:t>
            </a:r>
            <a:r>
              <a:rPr lang="es-419" sz="3200" dirty="0" err="1" smtClean="0"/>
              <a:t>structure</a:t>
            </a:r>
            <a:endParaRPr lang="es-419" sz="3200" noProof="0" dirty="0" smtClean="0"/>
          </a:p>
          <a:p>
            <a:pPr lvl="1"/>
            <a:r>
              <a:rPr lang="es-419" sz="3200" dirty="0" err="1" smtClean="0"/>
              <a:t>Alternative</a:t>
            </a:r>
            <a:r>
              <a:rPr lang="es-419" sz="3200" dirty="0" smtClean="0"/>
              <a:t> </a:t>
            </a:r>
            <a:r>
              <a:rPr lang="es-419" sz="3200" dirty="0" err="1" smtClean="0"/>
              <a:t>models</a:t>
            </a:r>
            <a:r>
              <a:rPr lang="es-419" sz="3200" dirty="0" smtClean="0"/>
              <a:t>, </a:t>
            </a:r>
            <a:r>
              <a:rPr lang="es-419" sz="3200" dirty="0" err="1" smtClean="0"/>
              <a:t>selection</a:t>
            </a:r>
            <a:r>
              <a:rPr lang="es-419" sz="3200" dirty="0" smtClean="0"/>
              <a:t>, </a:t>
            </a:r>
            <a:r>
              <a:rPr lang="es-419" sz="3200" dirty="0" err="1" smtClean="0"/>
              <a:t>validation</a:t>
            </a:r>
            <a:endParaRPr lang="es-419" sz="3200" noProof="0" dirty="0" smtClean="0"/>
          </a:p>
          <a:p>
            <a:r>
              <a:rPr lang="es-419" sz="3600" noProof="0" dirty="0" err="1" smtClean="0"/>
              <a:t>It</a:t>
            </a:r>
            <a:r>
              <a:rPr lang="es-419" sz="3600" noProof="0" dirty="0" smtClean="0"/>
              <a:t> </a:t>
            </a:r>
            <a:r>
              <a:rPr lang="es-419" sz="3600" noProof="0" dirty="0" err="1" smtClean="0"/>
              <a:t>is</a:t>
            </a:r>
            <a:r>
              <a:rPr lang="es-419" sz="3600" noProof="0" dirty="0" smtClean="0"/>
              <a:t> a </a:t>
            </a:r>
            <a:r>
              <a:rPr lang="es-419" sz="3600" noProof="0" dirty="0" err="1" smtClean="0"/>
              <a:t>lifelong</a:t>
            </a:r>
            <a:r>
              <a:rPr lang="es-419" sz="3600" noProof="0" dirty="0" smtClean="0"/>
              <a:t> </a:t>
            </a:r>
            <a:r>
              <a:rPr lang="es-419" sz="3600" noProof="0" dirty="0" err="1" smtClean="0"/>
              <a:t>endeavor</a:t>
            </a:r>
            <a:r>
              <a:rPr lang="es-419" sz="3600" noProof="0" dirty="0" smtClean="0"/>
              <a:t>, </a:t>
            </a:r>
            <a:r>
              <a:rPr lang="es-419" sz="3600" noProof="0" dirty="0" err="1" smtClean="0"/>
              <a:t>keep</a:t>
            </a:r>
            <a:r>
              <a:rPr lang="es-419" sz="3600" noProof="0" dirty="0" smtClean="0"/>
              <a:t> </a:t>
            </a:r>
            <a:r>
              <a:rPr lang="es-419" sz="3600" noProof="0" dirty="0" err="1" smtClean="0"/>
              <a:t>learning</a:t>
            </a:r>
            <a:r>
              <a:rPr lang="es-419" sz="3600" noProof="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2423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Big </a:t>
            </a:r>
            <a:r>
              <a:rPr lang="es-419" noProof="0" dirty="0" err="1" smtClean="0"/>
              <a:t>picture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review</a:t>
            </a:r>
            <a:r>
              <a:rPr lang="es-419" noProof="0" dirty="0" smtClean="0"/>
              <a:t>: TMB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689"/>
            <a:ext cx="8229600" cy="5135111"/>
          </a:xfrm>
        </p:spPr>
        <p:txBody>
          <a:bodyPr>
            <a:noAutofit/>
          </a:bodyPr>
          <a:lstStyle/>
          <a:p>
            <a:r>
              <a:rPr lang="es-419" sz="2800" noProof="0" dirty="0" smtClean="0"/>
              <a:t>TMB </a:t>
            </a:r>
            <a:r>
              <a:rPr lang="es-419" sz="2800" noProof="0" dirty="0" err="1" smtClean="0"/>
              <a:t>is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hard</a:t>
            </a:r>
            <a:r>
              <a:rPr lang="es-419" sz="2800" noProof="0" dirty="0" smtClean="0"/>
              <a:t> to use, </a:t>
            </a:r>
            <a:r>
              <a:rPr lang="es-419" sz="2800" noProof="0" dirty="0" err="1" smtClean="0"/>
              <a:t>but</a:t>
            </a:r>
            <a:r>
              <a:rPr lang="es-419" sz="2800" noProof="0" dirty="0" smtClean="0"/>
              <a:t> </a:t>
            </a:r>
          </a:p>
          <a:p>
            <a:pPr lvl="1"/>
            <a:r>
              <a:rPr lang="es-419" sz="2400" noProof="0" dirty="0" err="1" smtClean="0"/>
              <a:t>Is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becoming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very</a:t>
            </a:r>
            <a:r>
              <a:rPr lang="es-419" sz="2400" noProof="0" dirty="0" smtClean="0"/>
              <a:t> popular and </a:t>
            </a:r>
            <a:r>
              <a:rPr lang="es-419" sz="2400" noProof="0" dirty="0" err="1" smtClean="0"/>
              <a:t>quickly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replacing</a:t>
            </a:r>
            <a:r>
              <a:rPr lang="es-419" sz="2400" noProof="0" dirty="0" smtClean="0"/>
              <a:t> ADMB</a:t>
            </a:r>
          </a:p>
          <a:p>
            <a:pPr lvl="1"/>
            <a:r>
              <a:rPr lang="es-419" sz="2400" noProof="0" dirty="0" err="1" smtClean="0"/>
              <a:t>Very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transparent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about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how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it</a:t>
            </a:r>
            <a:r>
              <a:rPr lang="es-419" sz="2400" noProof="0" dirty="0"/>
              <a:t> </a:t>
            </a:r>
            <a:r>
              <a:rPr lang="es-419" sz="2400" noProof="0" dirty="0" err="1" smtClean="0"/>
              <a:t>works</a:t>
            </a:r>
            <a:r>
              <a:rPr lang="es-419" sz="2400" noProof="0" dirty="0" smtClean="0"/>
              <a:t>, </a:t>
            </a:r>
            <a:r>
              <a:rPr lang="es-419" sz="2400" noProof="0" dirty="0" err="1" smtClean="0"/>
              <a:t>good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for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learning</a:t>
            </a:r>
            <a:endParaRPr lang="es-419" sz="2400" noProof="0" dirty="0" smtClean="0"/>
          </a:p>
          <a:p>
            <a:pPr lvl="1"/>
            <a:r>
              <a:rPr lang="es-419" sz="2400" noProof="0" dirty="0" err="1" smtClean="0"/>
              <a:t>Is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unparalleled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for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frequentist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hierarchical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models</a:t>
            </a:r>
            <a:r>
              <a:rPr lang="es-419" sz="2400" noProof="0" dirty="0" smtClean="0"/>
              <a:t>, </a:t>
            </a:r>
            <a:r>
              <a:rPr lang="es-419" sz="2400" noProof="0" dirty="0" err="1" smtClean="0"/>
              <a:t>there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is</a:t>
            </a:r>
            <a:r>
              <a:rPr lang="es-419" sz="2400" noProof="0" dirty="0" smtClean="0"/>
              <a:t> no </a:t>
            </a:r>
            <a:r>
              <a:rPr lang="es-419" sz="2400" noProof="0" dirty="0" err="1" smtClean="0"/>
              <a:t>other</a:t>
            </a:r>
            <a:r>
              <a:rPr lang="es-419" sz="2400" noProof="0" dirty="0" smtClean="0"/>
              <a:t> software </a:t>
            </a:r>
            <a:r>
              <a:rPr lang="es-419" sz="2400" noProof="0" dirty="0" err="1" smtClean="0"/>
              <a:t>capable</a:t>
            </a:r>
            <a:r>
              <a:rPr lang="es-419" sz="2400" noProof="0" dirty="0" smtClean="0"/>
              <a:t> of </a:t>
            </a:r>
            <a:r>
              <a:rPr lang="es-419" sz="2400" noProof="0" dirty="0" err="1" smtClean="0"/>
              <a:t>frequentist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inference</a:t>
            </a:r>
            <a:r>
              <a:rPr lang="es-419" sz="2400" noProof="0" dirty="0" smtClean="0"/>
              <a:t>!</a:t>
            </a:r>
          </a:p>
          <a:p>
            <a:pPr lvl="1"/>
            <a:r>
              <a:rPr lang="es-419" sz="2400" dirty="0" smtClean="0"/>
              <a:t>Can </a:t>
            </a:r>
            <a:r>
              <a:rPr lang="es-419" sz="2400" dirty="0" err="1" smtClean="0"/>
              <a:t>easily</a:t>
            </a:r>
            <a:r>
              <a:rPr lang="es-419" sz="2400" dirty="0" smtClean="0"/>
              <a:t> use </a:t>
            </a:r>
            <a:r>
              <a:rPr lang="es-419" sz="2400" dirty="0" err="1" smtClean="0"/>
              <a:t>Bayesian</a:t>
            </a:r>
            <a:r>
              <a:rPr lang="es-419" sz="2400" dirty="0" smtClean="0"/>
              <a:t> </a:t>
            </a:r>
            <a:r>
              <a:rPr lang="es-419" sz="2400" dirty="0" err="1" smtClean="0"/>
              <a:t>inference</a:t>
            </a:r>
            <a:r>
              <a:rPr lang="es-419" sz="2400" dirty="0" smtClean="0"/>
              <a:t> </a:t>
            </a:r>
            <a:r>
              <a:rPr lang="es-419" sz="2400" dirty="0" err="1" smtClean="0"/>
              <a:t>via</a:t>
            </a:r>
            <a:r>
              <a:rPr lang="es-419" sz="2400" dirty="0" smtClean="0"/>
              <a:t> MCMC </a:t>
            </a:r>
            <a:r>
              <a:rPr lang="es-419" sz="2400" dirty="0" err="1" smtClean="0"/>
              <a:t>package</a:t>
            </a:r>
            <a:r>
              <a:rPr lang="es-419" sz="2400" dirty="0" smtClean="0"/>
              <a:t> ‘</a:t>
            </a:r>
            <a:r>
              <a:rPr lang="es-419" sz="2400" dirty="0" err="1" smtClean="0"/>
              <a:t>tmbstan</a:t>
            </a:r>
            <a:r>
              <a:rPr lang="es-419" sz="2400" dirty="0" smtClean="0"/>
              <a:t>’</a:t>
            </a:r>
          </a:p>
          <a:p>
            <a:pPr lvl="1"/>
            <a:r>
              <a:rPr lang="es-419" sz="2400" noProof="0" dirty="0" err="1" smtClean="0"/>
              <a:t>Excellent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option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for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spatial</a:t>
            </a:r>
            <a:r>
              <a:rPr lang="es-419" sz="2400" dirty="0"/>
              <a:t> </a:t>
            </a:r>
            <a:r>
              <a:rPr lang="es-419" sz="2400" dirty="0" smtClean="0"/>
              <a:t>and </a:t>
            </a:r>
            <a:r>
              <a:rPr lang="es-419" sz="2400" dirty="0" err="1" smtClean="0"/>
              <a:t>spatiotemporal</a:t>
            </a:r>
            <a:r>
              <a:rPr lang="es-419" sz="2400" dirty="0" smtClean="0"/>
              <a:t> </a:t>
            </a:r>
            <a:r>
              <a:rPr lang="es-419" sz="2400" dirty="0" err="1" smtClean="0"/>
              <a:t>models</a:t>
            </a:r>
            <a:endParaRPr lang="es-419" sz="2400" noProof="0" dirty="0" smtClean="0"/>
          </a:p>
          <a:p>
            <a:pPr lvl="1"/>
            <a:endParaRPr lang="es-419" sz="2400" noProof="0" dirty="0"/>
          </a:p>
        </p:txBody>
      </p:sp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Big </a:t>
            </a:r>
            <a:r>
              <a:rPr lang="es-419" noProof="0" dirty="0" err="1" smtClean="0"/>
              <a:t>picture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review</a:t>
            </a:r>
            <a:r>
              <a:rPr lang="es-419" noProof="0" dirty="0" smtClean="0"/>
              <a:t>: TMB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131"/>
            <a:ext cx="8229600" cy="5135111"/>
          </a:xfrm>
        </p:spPr>
        <p:txBody>
          <a:bodyPr>
            <a:noAutofit/>
          </a:bodyPr>
          <a:lstStyle/>
          <a:p>
            <a:r>
              <a:rPr lang="es-419" sz="2800" noProof="0" dirty="0" err="1" smtClean="0"/>
              <a:t>Advice</a:t>
            </a:r>
            <a:r>
              <a:rPr lang="es-419" sz="2800" noProof="0" dirty="0" smtClean="0"/>
              <a:t>: </a:t>
            </a:r>
            <a:endParaRPr lang="es-419" sz="2800" noProof="0" dirty="0" smtClean="0"/>
          </a:p>
          <a:p>
            <a:pPr lvl="1"/>
            <a:r>
              <a:rPr lang="es-419" sz="2400" noProof="0" dirty="0" smtClean="0"/>
              <a:t>Use </a:t>
            </a:r>
            <a:r>
              <a:rPr lang="es-419" sz="2400" noProof="0" dirty="0" err="1" smtClean="0"/>
              <a:t>glmmTMB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for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regressions</a:t>
            </a:r>
            <a:r>
              <a:rPr lang="es-419" sz="2400" noProof="0" dirty="0" smtClean="0"/>
              <a:t> to </a:t>
            </a:r>
            <a:r>
              <a:rPr lang="es-419" sz="2400" noProof="0" dirty="0" err="1" smtClean="0"/>
              <a:t>start</a:t>
            </a:r>
            <a:endParaRPr lang="es-419" sz="2400" noProof="0" dirty="0" smtClean="0"/>
          </a:p>
          <a:p>
            <a:pPr lvl="1"/>
            <a:r>
              <a:rPr lang="es-419" sz="2400" noProof="0" dirty="0" err="1" smtClean="0"/>
              <a:t>sdmTMB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for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spatial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models</a:t>
            </a:r>
            <a:r>
              <a:rPr lang="es-419" sz="2400" noProof="0" dirty="0" smtClean="0"/>
              <a:t> to </a:t>
            </a:r>
            <a:r>
              <a:rPr lang="es-419" sz="2400" noProof="0" dirty="0" err="1" smtClean="0"/>
              <a:t>start</a:t>
            </a:r>
            <a:endParaRPr lang="es-419" sz="2400" noProof="0" dirty="0" smtClean="0"/>
          </a:p>
          <a:p>
            <a:r>
              <a:rPr lang="es-419" sz="2800" b="1" noProof="0" dirty="0" err="1" smtClean="0"/>
              <a:t>Even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if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you</a:t>
            </a:r>
            <a:r>
              <a:rPr lang="es-419" sz="2800" b="1" noProof="0" dirty="0" smtClean="0"/>
              <a:t> use </a:t>
            </a:r>
            <a:r>
              <a:rPr lang="es-419" sz="2800" b="1" noProof="0" dirty="0" err="1" smtClean="0"/>
              <a:t>these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package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you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will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now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better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understand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how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it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works</a:t>
            </a:r>
            <a:endParaRPr lang="es-419" sz="2800" b="1" noProof="0" dirty="0" smtClean="0"/>
          </a:p>
          <a:p>
            <a:r>
              <a:rPr lang="es-419" sz="2800" noProof="0" dirty="0" err="1" smtClean="0"/>
              <a:t>It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takes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years</a:t>
            </a:r>
            <a:r>
              <a:rPr lang="es-419" sz="2800" noProof="0" dirty="0" smtClean="0"/>
              <a:t> to </a:t>
            </a:r>
            <a:r>
              <a:rPr lang="es-419" sz="2800" noProof="0" dirty="0" err="1" smtClean="0"/>
              <a:t>build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complex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models</a:t>
            </a:r>
            <a:r>
              <a:rPr lang="es-419" sz="2800" noProof="0" dirty="0" smtClean="0"/>
              <a:t> (</a:t>
            </a:r>
            <a:r>
              <a:rPr lang="es-419" sz="2800" noProof="0" dirty="0" smtClean="0">
                <a:hlinkClick r:id="rId2"/>
              </a:rPr>
              <a:t>VAST</a:t>
            </a:r>
            <a:r>
              <a:rPr lang="es-419" sz="2800" noProof="0" dirty="0" smtClean="0"/>
              <a:t>, </a:t>
            </a:r>
            <a:r>
              <a:rPr lang="es-419" sz="2800" noProof="0" dirty="0" smtClean="0">
                <a:hlinkClick r:id="rId3"/>
              </a:rPr>
              <a:t>WHAM</a:t>
            </a:r>
            <a:r>
              <a:rPr lang="es-419" sz="2800" noProof="0" dirty="0" smtClean="0"/>
              <a:t>)</a:t>
            </a:r>
          </a:p>
          <a:p>
            <a:pPr lvl="1"/>
            <a:endParaRPr lang="es-419" sz="2400" noProof="0" dirty="0"/>
          </a:p>
        </p:txBody>
      </p:sp>
    </p:spTree>
    <p:extLst>
      <p:ext uri="{BB962C8B-B14F-4D97-AF65-F5344CB8AC3E}">
        <p14:creationId xmlns:p14="http://schemas.microsoft.com/office/powerpoint/2010/main" val="265594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419" noProof="0" dirty="0" smtClean="0"/>
              <a:t>Revisión del flujo de trabajo en TMB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60929"/>
            <a:ext cx="8229600" cy="489592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sz="2700" noProof="0" dirty="0" smtClean="0"/>
              <a:t>Postular un modelo </a:t>
            </a:r>
            <a:r>
              <a:rPr lang="es-419" sz="2700" noProof="0" dirty="0" smtClean="0"/>
              <a:t>estadístico</a:t>
            </a:r>
            <a:br>
              <a:rPr lang="es-419" sz="2700" noProof="0" dirty="0" smtClean="0"/>
            </a:br>
            <a:r>
              <a:rPr lang="es-419" sz="2700" noProof="0" dirty="0" smtClean="0"/>
              <a:t>(</a:t>
            </a:r>
            <a:r>
              <a:rPr lang="es-419" sz="2700" noProof="0" dirty="0" err="1" smtClean="0"/>
              <a:t>tip</a:t>
            </a:r>
            <a:r>
              <a:rPr lang="es-419" sz="2700" dirty="0" smtClean="0"/>
              <a:t>o de distribución, forma de jerarquía, valor esperado) 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700" noProof="0" dirty="0" smtClean="0"/>
              <a:t>C++: Escriba el modelo </a:t>
            </a:r>
            <a:r>
              <a:rPr lang="es-419" sz="2700" noProof="0" dirty="0" smtClean="0"/>
              <a:t>para </a:t>
            </a:r>
            <a:r>
              <a:rPr lang="es-419" sz="2700" noProof="0" dirty="0" smtClean="0"/>
              <a:t>calcular el valor esperado y </a:t>
            </a:r>
            <a:r>
              <a:rPr lang="es-419" sz="2700" noProof="0" dirty="0" smtClean="0"/>
              <a:t>la </a:t>
            </a:r>
            <a:r>
              <a:rPr lang="es-419" sz="2700" noProof="0" dirty="0" smtClean="0"/>
              <a:t>NLL</a:t>
            </a:r>
            <a:endParaRPr lang="es-419" sz="27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700" noProof="0" dirty="0" smtClean="0"/>
              <a:t>R: Compile, vincule, declare los parámetros “aleatorios”, </a:t>
            </a:r>
            <a:r>
              <a:rPr lang="es-419" sz="2700" noProof="0" dirty="0" err="1" smtClean="0"/>
              <a:t>adjuste</a:t>
            </a:r>
            <a:r>
              <a:rPr lang="es-419" sz="2700" noProof="0" dirty="0" smtClean="0"/>
              <a:t> con </a:t>
            </a:r>
            <a:r>
              <a:rPr lang="es-419" sz="2700" noProof="0" dirty="0" smtClean="0"/>
              <a:t>las funciones objetivo y de gradiente que entrega TMB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700" noProof="0" dirty="0" smtClean="0"/>
              <a:t>Haga inferencia con máxima verosimilitud (MLE + incertidumbre</a:t>
            </a:r>
            <a:r>
              <a:rPr lang="es-419" sz="2700" noProof="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419" sz="27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Razones para el uso de MJ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Incluir los procesos aleatorios en el sistema </a:t>
            </a:r>
          </a:p>
          <a:p>
            <a:r>
              <a:rPr lang="es-AR" dirty="0"/>
              <a:t>Particiona la varibilidad en los componentes fijos y aleatorio – el ejemplo previo</a:t>
            </a:r>
          </a:p>
          <a:p>
            <a:r>
              <a:rPr lang="es-AR" dirty="0"/>
              <a:t>Construir modelos que incluyen una correlación entre parámetros – como sobrevivencia y fecundidad</a:t>
            </a:r>
          </a:p>
          <a:p>
            <a:r>
              <a:rPr lang="es-AR" dirty="0"/>
              <a:t>Corregir por </a:t>
            </a:r>
            <a:r>
              <a:rPr lang="es-AR" dirty="0" err="1"/>
              <a:t>pseudo-replicación</a:t>
            </a:r>
            <a:r>
              <a:rPr lang="es-AR" dirty="0"/>
              <a:t> – ocurre cuando las muestras no son independientes, entonces construimos un modelo que tiene estructura de muestras dependientes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Mejora el alcance de la inferencia – aplicar la aleatoriedad a una nueva población no estudiada</a:t>
            </a:r>
          </a:p>
          <a:p>
            <a:r>
              <a:rPr lang="es-AR" dirty="0"/>
              <a:t>Fuerza en compartir – efectos no son estimados independientemente pero de manera agrupada entonces comparten informacion en grupo</a:t>
            </a:r>
          </a:p>
          <a:p>
            <a:r>
              <a:rPr lang="es-AR" dirty="0"/>
              <a:t>Información combinada – meta-análisis de estudios repetidos  por estudios de grupo</a:t>
            </a:r>
          </a:p>
          <a:p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/>
              <a:t>Razones para el uso de MJ II</a:t>
            </a:r>
          </a:p>
        </p:txBody>
      </p:sp>
    </p:spTree>
    <p:extLst>
      <p:ext uri="{BB962C8B-B14F-4D97-AF65-F5344CB8AC3E}">
        <p14:creationId xmlns:p14="http://schemas.microsoft.com/office/powerpoint/2010/main" val="14323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HM por </a:t>
            </a:r>
            <a:r>
              <a:rPr lang="es-419" noProof="0" dirty="0" err="1" smtClean="0"/>
              <a:t>Royle</a:t>
            </a:r>
            <a:r>
              <a:rPr lang="es-419" noProof="0" dirty="0" smtClean="0"/>
              <a:t> &amp; </a:t>
            </a:r>
            <a:r>
              <a:rPr lang="es-419" noProof="0" dirty="0" err="1" smtClean="0"/>
              <a:t>Dorazio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3" y="954584"/>
            <a:ext cx="8515350" cy="3364442"/>
          </a:xfrm>
        </p:spPr>
        <p:txBody>
          <a:bodyPr/>
          <a:lstStyle/>
          <a:p>
            <a:r>
              <a:rPr lang="es-419" noProof="0" dirty="0" smtClean="0"/>
              <a:t>Los modelos estadísticos son ampliamente utilizados en ecología</a:t>
            </a:r>
          </a:p>
          <a:p>
            <a:r>
              <a:rPr lang="es-419" noProof="0" dirty="0" smtClean="0"/>
              <a:t>Una “aproximación conceptual y filosófica para hacer ciencia” con modelos distintivos:</a:t>
            </a:r>
          </a:p>
          <a:p>
            <a:pPr lvl="1"/>
            <a:r>
              <a:rPr lang="es-419" i="1" noProof="0" dirty="0" smtClean="0"/>
              <a:t>Observación: Como son observados los datos </a:t>
            </a:r>
            <a:r>
              <a:rPr lang="es-419" noProof="0" dirty="0" smtClean="0"/>
              <a:t>(con error), dado el proceso</a:t>
            </a:r>
            <a:r>
              <a:rPr lang="es-419" i="1" noProof="0" dirty="0" smtClean="0"/>
              <a:t>.</a:t>
            </a:r>
          </a:p>
          <a:p>
            <a:pPr lvl="1"/>
            <a:r>
              <a:rPr lang="es-419" i="1" noProof="0" dirty="0" smtClean="0"/>
              <a:t>Proceso:</a:t>
            </a:r>
            <a:r>
              <a:rPr lang="es-419" noProof="0" dirty="0" smtClean="0"/>
              <a:t> Describe la dinámica de los procesos ecológicos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 abundancia animal en espacio/tiempo)</a:t>
            </a:r>
            <a:endParaRPr lang="es-419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datos|procesos</a:t>
            </a:r>
            <a:r>
              <a:rPr lang="en-US" sz="2400" dirty="0"/>
              <a:t>, </a:t>
            </a:r>
            <a:r>
              <a:rPr lang="en-US" sz="2400" dirty="0" err="1"/>
              <a:t>parámetros</a:t>
            </a:r>
            <a:r>
              <a:rPr lang="en-US" sz="2400" dirty="0"/>
              <a:t>)*P(</a:t>
            </a:r>
            <a:r>
              <a:rPr lang="en-US" sz="2400" dirty="0" err="1"/>
              <a:t>procesos|parámetros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199" y="5601335"/>
            <a:ext cx="242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observaciones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procesos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Revisión de conceptos claves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s-419" noProof="0" dirty="0" smtClean="0"/>
              <a:t>Los modelos jerárquicos contienen efectos aleatorios</a:t>
            </a:r>
          </a:p>
          <a:p>
            <a:r>
              <a:rPr lang="es-419" noProof="0" dirty="0" smtClean="0"/>
              <a:t>Ocurren amplia y naturalmente en ecología</a:t>
            </a:r>
          </a:p>
          <a:p>
            <a:r>
              <a:rPr lang="es-419" noProof="0" dirty="0" smtClean="0"/>
              <a:t>Es una forma útil de modelar nuestros datos</a:t>
            </a:r>
          </a:p>
          <a:p>
            <a:r>
              <a:rPr lang="es-419" noProof="0" dirty="0" smtClean="0"/>
              <a:t>Requiere de la integración de efectos aleatorios (que es muy </a:t>
            </a:r>
            <a:r>
              <a:rPr lang="es-419" noProof="0" dirty="0" smtClean="0"/>
              <a:t>difícil)</a:t>
            </a:r>
            <a:endParaRPr lang="es-419" noProof="0" dirty="0" smtClean="0"/>
          </a:p>
          <a:p>
            <a:r>
              <a:rPr lang="es-419" noProof="0" dirty="0" smtClean="0"/>
              <a:t>TMB está integrado con R, pero </a:t>
            </a:r>
            <a:r>
              <a:rPr lang="es-419" noProof="0" dirty="0" err="1" smtClean="0"/>
              <a:t>require</a:t>
            </a:r>
            <a:r>
              <a:rPr lang="es-419" noProof="0" dirty="0" smtClean="0"/>
              <a:t> de codificar un poco en C++</a:t>
            </a:r>
          </a:p>
          <a:p>
            <a:r>
              <a:rPr lang="es-419" noProof="0" dirty="0" smtClean="0"/>
              <a:t>TMB puede ajustar casi todos los modelos estadísticos, es </a:t>
            </a:r>
            <a:r>
              <a:rPr lang="es-419" b="1" noProof="0" dirty="0" smtClean="0"/>
              <a:t>MUY</a:t>
            </a:r>
            <a:r>
              <a:rPr lang="es-419" noProof="0" dirty="0" smtClean="0"/>
              <a:t> poderoso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76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2209</TotalTime>
  <Words>534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Garamond</vt:lpstr>
      <vt:lpstr>Wingdings</vt:lpstr>
      <vt:lpstr>Theme1</vt:lpstr>
      <vt:lpstr>Office Theme</vt:lpstr>
      <vt:lpstr>Course conclusion</vt:lpstr>
      <vt:lpstr>Big picture review</vt:lpstr>
      <vt:lpstr>Big picture review: TMB</vt:lpstr>
      <vt:lpstr>Big picture review: TMB</vt:lpstr>
      <vt:lpstr>Revisión del flujo de trabajo en TMB</vt:lpstr>
      <vt:lpstr>Razones para el uso de MJ</vt:lpstr>
      <vt:lpstr>Razones para el uso de MJ II</vt:lpstr>
      <vt:lpstr>HM por Royle &amp; Dorazio</vt:lpstr>
      <vt:lpstr>Revisión de conceptos claves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Cole.Monnahan</cp:lastModifiedBy>
  <cp:revision>171</cp:revision>
  <dcterms:created xsi:type="dcterms:W3CDTF">2017-12-04T14:53:12Z</dcterms:created>
  <dcterms:modified xsi:type="dcterms:W3CDTF">2022-01-14T01:20:45Z</dcterms:modified>
</cp:coreProperties>
</file>