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13"/>
  </p:notesMasterIdLst>
  <p:sldIdLst>
    <p:sldId id="256" r:id="rId3"/>
    <p:sldId id="265" r:id="rId4"/>
    <p:sldId id="259" r:id="rId5"/>
    <p:sldId id="271" r:id="rId6"/>
    <p:sldId id="267" r:id="rId7"/>
    <p:sldId id="269" r:id="rId8"/>
    <p:sldId id="270" r:id="rId9"/>
    <p:sldId id="261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55" autoAdjust="0"/>
    <p:restoredTop sz="94713" autoAdjust="0"/>
  </p:normalViewPr>
  <p:slideViewPr>
    <p:cSldViewPr snapToGrid="0">
      <p:cViewPr varScale="1">
        <p:scale>
          <a:sx n="79" d="100"/>
          <a:sy n="79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1/14/2022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jmiller/wham/blob/master/src/wham_v0.cpp" TargetMode="External"/><Relationship Id="rId2" Type="http://schemas.openxmlformats.org/officeDocument/2006/relationships/hyperlink" Target="https://github.com/James-Thorson-NOAA/VAST/blob/main/inst/executables/VAST_v13_1_0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noProof="0" dirty="0" err="1"/>
              <a:t>Conclusi</a:t>
            </a:r>
            <a:r>
              <a:rPr lang="es-CL" dirty="0" err="1"/>
              <a:t>ón</a:t>
            </a:r>
            <a:r>
              <a:rPr lang="es-CL" dirty="0"/>
              <a:t> del Curso</a:t>
            </a:r>
            <a:br>
              <a:rPr lang="es-CL" dirty="0"/>
            </a:br>
            <a:endParaRPr lang="es-419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10-14 January, 2022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Drs. Cole </a:t>
            </a:r>
            <a:r>
              <a:rPr lang="en-US" kern="0" dirty="0" err="1"/>
              <a:t>Monnahan</a:t>
            </a:r>
            <a:r>
              <a:rPr lang="en-US" kern="0" dirty="0"/>
              <a:t>, Noble Hendrix</a:t>
            </a:r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/>
              <a:t>Agradecimientos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419" noProof="0" dirty="0"/>
          </a:p>
          <a:p>
            <a:r>
              <a:rPr lang="es-419" noProof="0" dirty="0"/>
              <a:t>Dr. Ernst por organizar el curso, las traducciones, y participación</a:t>
            </a:r>
          </a:p>
          <a:p>
            <a:r>
              <a:rPr lang="es-419" noProof="0" dirty="0" err="1"/>
              <a:t>UdeC</a:t>
            </a:r>
            <a:r>
              <a:rPr lang="es-419" noProof="0" dirty="0"/>
              <a:t> por ser anfitriones virtuales</a:t>
            </a:r>
          </a:p>
          <a:p>
            <a:r>
              <a:rPr lang="es-419" dirty="0"/>
              <a:t>Esperamos que nos podamos encontrar en el futuro en algún workshop presencial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/>
              <a:t>Revisión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70000" lnSpcReduction="20000"/>
          </a:bodyPr>
          <a:lstStyle/>
          <a:p>
            <a:r>
              <a:rPr lang="es-419" sz="3600" noProof="0" dirty="0"/>
              <a:t>La modelación estadística es compleja!</a:t>
            </a:r>
          </a:p>
          <a:p>
            <a:pPr lvl="1"/>
            <a:r>
              <a:rPr lang="es-419" sz="3200" noProof="0" dirty="0"/>
              <a:t>Conocimiento de matemáticas (cálculo)</a:t>
            </a:r>
          </a:p>
          <a:p>
            <a:pPr lvl="1"/>
            <a:r>
              <a:rPr lang="es-419" sz="3200" noProof="0" dirty="0"/>
              <a:t>Teoría de Probabilidades</a:t>
            </a:r>
          </a:p>
          <a:p>
            <a:pPr lvl="1"/>
            <a:r>
              <a:rPr lang="es-419" sz="3200" noProof="0" dirty="0"/>
              <a:t>Programación</a:t>
            </a:r>
          </a:p>
          <a:p>
            <a:pPr lvl="1"/>
            <a:r>
              <a:rPr lang="es-419" sz="3200" noProof="0" dirty="0"/>
              <a:t>Experiencia en el dominio científico</a:t>
            </a:r>
          </a:p>
          <a:p>
            <a:r>
              <a:rPr lang="es-419" sz="3600" dirty="0"/>
              <a:t>Decisiones:</a:t>
            </a:r>
          </a:p>
          <a:p>
            <a:pPr lvl="1"/>
            <a:r>
              <a:rPr lang="es-419" sz="3200" dirty="0"/>
              <a:t>Cual verosimilitud: Proceso de generación de modelo?</a:t>
            </a:r>
          </a:p>
          <a:p>
            <a:pPr lvl="1"/>
            <a:r>
              <a:rPr lang="es-419" sz="3200" noProof="0" dirty="0"/>
              <a:t>Valor esperado forma/estructura</a:t>
            </a:r>
          </a:p>
          <a:p>
            <a:pPr lvl="1"/>
            <a:r>
              <a:rPr lang="es-419" sz="3200" dirty="0"/>
              <a:t>Estructura del efecto aleatorio</a:t>
            </a:r>
            <a:endParaRPr lang="es-419" sz="3200" noProof="0" dirty="0"/>
          </a:p>
          <a:p>
            <a:pPr lvl="1"/>
            <a:r>
              <a:rPr lang="es-419" sz="3200" dirty="0"/>
              <a:t>Modelos alternativos, selección, validación</a:t>
            </a:r>
            <a:endParaRPr lang="es-419" sz="3200" noProof="0" dirty="0"/>
          </a:p>
          <a:p>
            <a:r>
              <a:rPr lang="es-419" sz="3600" noProof="0" dirty="0"/>
              <a:t>Es </a:t>
            </a:r>
            <a:r>
              <a:rPr lang="es-419" sz="3600" dirty="0"/>
              <a:t>un esfuerzo </a:t>
            </a:r>
            <a:r>
              <a:rPr lang="es-419" sz="3600" noProof="0" dirty="0"/>
              <a:t>para toda la vida, siga aprendiendo!</a:t>
            </a:r>
          </a:p>
        </p:txBody>
      </p:sp>
    </p:spTree>
    <p:extLst>
      <p:ext uri="{BB962C8B-B14F-4D97-AF65-F5344CB8AC3E}">
        <p14:creationId xmlns:p14="http://schemas.microsoft.com/office/powerpoint/2010/main" val="292423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/>
              <a:t>Revisión general: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689"/>
            <a:ext cx="8229600" cy="5135111"/>
          </a:xfrm>
        </p:spPr>
        <p:txBody>
          <a:bodyPr>
            <a:noAutofit/>
          </a:bodyPr>
          <a:lstStyle/>
          <a:p>
            <a:r>
              <a:rPr lang="es-419" sz="2800" noProof="0" dirty="0"/>
              <a:t>TMB </a:t>
            </a:r>
            <a:r>
              <a:rPr lang="es-419" sz="2800" dirty="0"/>
              <a:t>e</a:t>
            </a:r>
            <a:r>
              <a:rPr lang="es-419" sz="2800" noProof="0" dirty="0"/>
              <a:t>s difícil de usar, pero </a:t>
            </a:r>
          </a:p>
          <a:p>
            <a:pPr lvl="1"/>
            <a:r>
              <a:rPr lang="es-419" sz="2400" noProof="0" dirty="0"/>
              <a:t>Se está haciendo popular y rápidamente </a:t>
            </a:r>
            <a:r>
              <a:rPr lang="es-419" sz="2400" noProof="0" dirty="0" err="1"/>
              <a:t>replaza</a:t>
            </a:r>
            <a:r>
              <a:rPr lang="es-419" sz="2400" noProof="0" dirty="0"/>
              <a:t> a ADMB</a:t>
            </a:r>
          </a:p>
          <a:p>
            <a:pPr lvl="1"/>
            <a:r>
              <a:rPr lang="es-419" sz="2400" noProof="0" dirty="0"/>
              <a:t>Muy transparente de la forma en que trabaja, bueno para aprender</a:t>
            </a:r>
          </a:p>
          <a:p>
            <a:pPr lvl="1"/>
            <a:r>
              <a:rPr lang="es-ES" sz="2400" dirty="0"/>
              <a:t>No tiene paralelo entre los modelos jerárquicos frecuentistas, ¡no hay otro software capaz de inferencia frecuentista!</a:t>
            </a:r>
            <a:r>
              <a:rPr lang="es-419" sz="2400" dirty="0"/>
              <a:t> </a:t>
            </a:r>
          </a:p>
          <a:p>
            <a:pPr lvl="1"/>
            <a:r>
              <a:rPr lang="es-419" sz="2400" dirty="0"/>
              <a:t>Puede fácilmente usar inferencia bayesiana vía MCMC del paquete “</a:t>
            </a:r>
            <a:r>
              <a:rPr lang="es-419" sz="2400" dirty="0" err="1"/>
              <a:t>tmbstan</a:t>
            </a:r>
            <a:r>
              <a:rPr lang="es-419" sz="2400" dirty="0"/>
              <a:t>”</a:t>
            </a:r>
          </a:p>
          <a:p>
            <a:pPr lvl="1"/>
            <a:r>
              <a:rPr lang="es-419" sz="2400" noProof="0" dirty="0"/>
              <a:t>Excelente opción para modelos espaciales y espaciotemporales</a:t>
            </a:r>
          </a:p>
        </p:txBody>
      </p:sp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/>
              <a:t>Revisión general: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131"/>
            <a:ext cx="8229600" cy="5135111"/>
          </a:xfrm>
        </p:spPr>
        <p:txBody>
          <a:bodyPr>
            <a:noAutofit/>
          </a:bodyPr>
          <a:lstStyle/>
          <a:p>
            <a:r>
              <a:rPr lang="es-419" sz="2800" noProof="0" dirty="0"/>
              <a:t>Consejo: </a:t>
            </a:r>
          </a:p>
          <a:p>
            <a:pPr lvl="1"/>
            <a:r>
              <a:rPr lang="es-419" sz="2400" noProof="0" dirty="0"/>
              <a:t>Use </a:t>
            </a:r>
            <a:r>
              <a:rPr lang="es-419" sz="2400" noProof="0" dirty="0" err="1"/>
              <a:t>glmmTMB</a:t>
            </a:r>
            <a:r>
              <a:rPr lang="es-419" sz="2400" noProof="0" dirty="0"/>
              <a:t> para comenzar con regresiones</a:t>
            </a:r>
          </a:p>
          <a:p>
            <a:pPr lvl="1"/>
            <a:r>
              <a:rPr lang="es-419" sz="2400" noProof="0" dirty="0" err="1"/>
              <a:t>sdmTMB</a:t>
            </a:r>
            <a:r>
              <a:rPr lang="es-419" sz="2400" noProof="0" dirty="0"/>
              <a:t> para comenzar con modelos espaciales</a:t>
            </a:r>
          </a:p>
          <a:p>
            <a:r>
              <a:rPr lang="es-419" sz="2800" b="1" noProof="0" dirty="0"/>
              <a:t>Incluso si usted utiliza estos paquetes, ahora comprenderá mejor como funcionan</a:t>
            </a:r>
          </a:p>
          <a:p>
            <a:r>
              <a:rPr lang="es-419" sz="2800" noProof="0" dirty="0"/>
              <a:t>Toma años construir modelos complejos (</a:t>
            </a:r>
            <a:r>
              <a:rPr lang="es-419" sz="2800" noProof="0" dirty="0">
                <a:hlinkClick r:id="rId2"/>
              </a:rPr>
              <a:t>VAST</a:t>
            </a:r>
            <a:r>
              <a:rPr lang="es-419" sz="2800" noProof="0" dirty="0"/>
              <a:t>, </a:t>
            </a:r>
            <a:r>
              <a:rPr lang="es-419" sz="2800" noProof="0" dirty="0">
                <a:hlinkClick r:id="rId3"/>
              </a:rPr>
              <a:t>WHAM</a:t>
            </a:r>
            <a:r>
              <a:rPr lang="es-419" sz="2800" noProof="0" dirty="0"/>
              <a:t>)</a:t>
            </a:r>
          </a:p>
          <a:p>
            <a:pPr lvl="1"/>
            <a:endParaRPr lang="es-419" sz="2400" noProof="0" dirty="0"/>
          </a:p>
        </p:txBody>
      </p:sp>
    </p:spTree>
    <p:extLst>
      <p:ext uri="{BB962C8B-B14F-4D97-AF65-F5344CB8AC3E}">
        <p14:creationId xmlns:p14="http://schemas.microsoft.com/office/powerpoint/2010/main" val="265594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419" noProof="0" dirty="0"/>
              <a:t>Revisión del flujo de trabajo en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160929"/>
            <a:ext cx="8229600" cy="489592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419" sz="2700" noProof="0" dirty="0"/>
              <a:t>Postular un modelo estadístico</a:t>
            </a:r>
            <a:br>
              <a:rPr lang="es-419" sz="2700" noProof="0" dirty="0"/>
            </a:br>
            <a:r>
              <a:rPr lang="es-419" sz="2700" noProof="0" dirty="0"/>
              <a:t>(</a:t>
            </a:r>
            <a:r>
              <a:rPr lang="es-419" sz="2700" noProof="0" dirty="0" err="1"/>
              <a:t>tip</a:t>
            </a:r>
            <a:r>
              <a:rPr lang="es-419" sz="2700" dirty="0"/>
              <a:t>o de distribución, forma de jerarquía, valor esperado) 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700" noProof="0" dirty="0"/>
              <a:t>C++: Escriba el modelo para calcular el valor esperado y la NLL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700" noProof="0" dirty="0"/>
              <a:t>R: Compile, vincule, declare los parámetros “aleatorios”, </a:t>
            </a:r>
            <a:r>
              <a:rPr lang="es-419" sz="2700" noProof="0" dirty="0" err="1"/>
              <a:t>adjuste</a:t>
            </a:r>
            <a:r>
              <a:rPr lang="es-419" sz="2700" noProof="0" dirty="0"/>
              <a:t> con las funciones objetivo y de gradiente que entrega TMB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700" noProof="0" dirty="0"/>
              <a:t>Haga inferencia con máxima verosimilitud (MLE + incertidumbre)</a:t>
            </a:r>
          </a:p>
          <a:p>
            <a:pPr marL="514350" indent="-514350">
              <a:buFont typeface="+mj-lt"/>
              <a:buAutoNum type="arabicPeriod"/>
            </a:pPr>
            <a:endParaRPr lang="es-419" sz="27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Razones para el uso de MJ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Incluir los procesos aleatorios en el sistema </a:t>
            </a:r>
          </a:p>
          <a:p>
            <a:r>
              <a:rPr lang="es-AR" dirty="0"/>
              <a:t>Particiona la varibilidad en los componentes fijos y aleatorio – el ejemplo previo</a:t>
            </a:r>
          </a:p>
          <a:p>
            <a:r>
              <a:rPr lang="es-AR" dirty="0"/>
              <a:t>Construir modelos que incluyen una correlación entre parámetros – como sobrevivencia y fecundidad</a:t>
            </a:r>
          </a:p>
          <a:p>
            <a:r>
              <a:rPr lang="es-AR" dirty="0"/>
              <a:t>Corregir por </a:t>
            </a:r>
            <a:r>
              <a:rPr lang="es-AR" dirty="0" err="1"/>
              <a:t>pseudo-replicación</a:t>
            </a:r>
            <a:r>
              <a:rPr lang="es-AR" dirty="0"/>
              <a:t> – ocurre cuando las muestras no son independientes, entonces construimos un modelo que tiene estructura de muestras dependientes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1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Mejora el alcance de la inferencia – aplicar la aleatoriedad a una nueva población no estudiada</a:t>
            </a:r>
          </a:p>
          <a:p>
            <a:r>
              <a:rPr lang="es-AR" dirty="0"/>
              <a:t>Fuerza en compartir – efectos no son estimados independientemente pero de manera agrupada entonces comparten informacion en grupo</a:t>
            </a:r>
          </a:p>
          <a:p>
            <a:r>
              <a:rPr lang="es-AR" dirty="0"/>
              <a:t>Información combinada – meta-análisis de estudios repetidos  por estudios de grupo</a:t>
            </a:r>
          </a:p>
          <a:p>
            <a:endParaRPr lang="es-A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AR" dirty="0"/>
              <a:t>Razones para el uso de MJ II</a:t>
            </a:r>
          </a:p>
        </p:txBody>
      </p:sp>
    </p:spTree>
    <p:extLst>
      <p:ext uri="{BB962C8B-B14F-4D97-AF65-F5344CB8AC3E}">
        <p14:creationId xmlns:p14="http://schemas.microsoft.com/office/powerpoint/2010/main" val="1432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/>
              <a:t>HM por </a:t>
            </a:r>
            <a:r>
              <a:rPr lang="es-419" noProof="0" dirty="0" err="1"/>
              <a:t>Royle</a:t>
            </a:r>
            <a:r>
              <a:rPr lang="es-419" noProof="0" dirty="0"/>
              <a:t> &amp; </a:t>
            </a:r>
            <a:r>
              <a:rPr lang="es-419" noProof="0" dirty="0" err="1"/>
              <a:t>Dorazio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3" y="954584"/>
            <a:ext cx="8515350" cy="3364442"/>
          </a:xfrm>
        </p:spPr>
        <p:txBody>
          <a:bodyPr/>
          <a:lstStyle/>
          <a:p>
            <a:r>
              <a:rPr lang="es-419" noProof="0" dirty="0"/>
              <a:t>Los modelos estadísticos son ampliamente utilizados en ecología</a:t>
            </a:r>
          </a:p>
          <a:p>
            <a:r>
              <a:rPr lang="es-419" noProof="0" dirty="0"/>
              <a:t>Una “aproximación conceptual y filosófica para hacer ciencia” con modelos distintivos:</a:t>
            </a:r>
          </a:p>
          <a:p>
            <a:pPr lvl="1"/>
            <a:r>
              <a:rPr lang="es-419" i="1" noProof="0" dirty="0"/>
              <a:t>Observación: Como son observados los datos </a:t>
            </a:r>
            <a:r>
              <a:rPr lang="es-419" noProof="0" dirty="0"/>
              <a:t>(con error), dado el proceso</a:t>
            </a:r>
            <a:r>
              <a:rPr lang="es-419" i="1" noProof="0" dirty="0"/>
              <a:t>.</a:t>
            </a:r>
          </a:p>
          <a:p>
            <a:pPr lvl="1"/>
            <a:r>
              <a:rPr lang="es-419" i="1" noProof="0" dirty="0"/>
              <a:t>Proceso:</a:t>
            </a:r>
            <a:r>
              <a:rPr lang="es-419" noProof="0" dirty="0"/>
              <a:t> Describe la dinámica de los procesos ecológicos (</a:t>
            </a:r>
            <a:r>
              <a:rPr lang="es-419" noProof="0" dirty="0" err="1"/>
              <a:t>e.g</a:t>
            </a:r>
            <a:r>
              <a:rPr lang="es-419" noProof="0" dirty="0"/>
              <a:t>. abundancia animal en espacio/tiempo)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datos|procesos</a:t>
            </a:r>
            <a:r>
              <a:rPr lang="en-US" sz="2400" dirty="0"/>
              <a:t>, </a:t>
            </a:r>
            <a:r>
              <a:rPr lang="en-US" sz="2400" dirty="0" err="1"/>
              <a:t>parámetros</a:t>
            </a:r>
            <a:r>
              <a:rPr lang="en-US" sz="2400" dirty="0"/>
              <a:t>)*P(</a:t>
            </a:r>
            <a:r>
              <a:rPr lang="en-US" sz="2400" dirty="0" err="1"/>
              <a:t>procesos|parámetros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199" y="5601335"/>
            <a:ext cx="242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observaciones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procesos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/>
              <a:t>Revisión de conceptos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s-419" noProof="0" dirty="0"/>
              <a:t>Los modelos jerárquicos contienen efectos aleatorios</a:t>
            </a:r>
          </a:p>
          <a:p>
            <a:r>
              <a:rPr lang="es-419" noProof="0" dirty="0"/>
              <a:t>Ocurren amplia y naturalmente en ecología</a:t>
            </a:r>
          </a:p>
          <a:p>
            <a:r>
              <a:rPr lang="es-419" noProof="0" dirty="0"/>
              <a:t>Es una forma útil de modelar nuestros datos</a:t>
            </a:r>
          </a:p>
          <a:p>
            <a:r>
              <a:rPr lang="es-419" noProof="0" dirty="0"/>
              <a:t>Requiere de la integración de efectos aleatorios (que es muy difícil)</a:t>
            </a:r>
          </a:p>
          <a:p>
            <a:r>
              <a:rPr lang="es-419" noProof="0" dirty="0"/>
              <a:t>TMB está integrado con R, pero </a:t>
            </a:r>
            <a:r>
              <a:rPr lang="es-419" noProof="0" dirty="0" err="1"/>
              <a:t>require</a:t>
            </a:r>
            <a:r>
              <a:rPr lang="es-419" noProof="0" dirty="0"/>
              <a:t> de codificar un poco en C++</a:t>
            </a:r>
          </a:p>
          <a:p>
            <a:r>
              <a:rPr lang="es-419" noProof="0" dirty="0"/>
              <a:t>TMB puede ajustar casi todos los modelos estadísticos, es </a:t>
            </a:r>
            <a:r>
              <a:rPr lang="es-419" b="1" noProof="0" dirty="0"/>
              <a:t>MUY</a:t>
            </a:r>
            <a:r>
              <a:rPr lang="es-419" noProof="0" dirty="0"/>
              <a:t> poderoso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776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2228</TotalTime>
  <Words>561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Wingdings</vt:lpstr>
      <vt:lpstr>Theme1</vt:lpstr>
      <vt:lpstr>Office Theme</vt:lpstr>
      <vt:lpstr>Conclusión del Curso </vt:lpstr>
      <vt:lpstr>Revisión General</vt:lpstr>
      <vt:lpstr>Revisión general: TMB</vt:lpstr>
      <vt:lpstr>Revisión general: TMB</vt:lpstr>
      <vt:lpstr>Revisión del flujo de trabajo en TMB</vt:lpstr>
      <vt:lpstr>Razones para el uso de MJ</vt:lpstr>
      <vt:lpstr>Razones para el uso de MJ II</vt:lpstr>
      <vt:lpstr>HM por Royle &amp; Dorazio</vt:lpstr>
      <vt:lpstr>Revisión de conceptos claves</vt:lpstr>
      <vt:lpstr>Agradecimientos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Billy Ernst Elizalde</cp:lastModifiedBy>
  <cp:revision>173</cp:revision>
  <dcterms:created xsi:type="dcterms:W3CDTF">2017-12-04T14:53:12Z</dcterms:created>
  <dcterms:modified xsi:type="dcterms:W3CDTF">2022-01-14T09:32:16Z</dcterms:modified>
</cp:coreProperties>
</file>