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29"/>
  </p:notesMasterIdLst>
  <p:sldIdLst>
    <p:sldId id="256" r:id="rId3"/>
    <p:sldId id="259" r:id="rId4"/>
    <p:sldId id="258" r:id="rId5"/>
    <p:sldId id="261" r:id="rId6"/>
    <p:sldId id="260" r:id="rId7"/>
    <p:sldId id="263" r:id="rId8"/>
    <p:sldId id="262" r:id="rId9"/>
    <p:sldId id="273" r:id="rId10"/>
    <p:sldId id="264" r:id="rId11"/>
    <p:sldId id="265" r:id="rId12"/>
    <p:sldId id="266" r:id="rId13"/>
    <p:sldId id="267" r:id="rId14"/>
    <p:sldId id="268" r:id="rId15"/>
    <p:sldId id="270" r:id="rId16"/>
    <p:sldId id="283" r:id="rId17"/>
    <p:sldId id="271" r:id="rId18"/>
    <p:sldId id="272" r:id="rId19"/>
    <p:sldId id="275" r:id="rId20"/>
    <p:sldId id="276" r:id="rId21"/>
    <p:sldId id="277" r:id="rId22"/>
    <p:sldId id="274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1950-AB2C-4D34-8C85-E66260FE79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7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1/17/2018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5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01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1/17/2018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31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87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1/17/2018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750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1/17/2018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76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0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4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9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95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1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4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5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803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95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36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1/17/2018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1/17/2018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1/17/2018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3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1/17/2018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journal.github.io/archive/2017/RJ-2017-066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GLMMs and Beyond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0469D0-85A5-472A-85CB-F1ED80E602CB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/>
              <a:t>15-19 January, 2018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Dr. 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C379-DD91-4756-8289-5BAC855B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nested models with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08A1-1AD0-40ED-93DD-E2A832C3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we want to fit a model with and without a parameter  (for model selection)</a:t>
            </a:r>
          </a:p>
          <a:p>
            <a:r>
              <a:rPr lang="en-US" dirty="0"/>
              <a:t>Do we need 2 templates &amp; 2 parameter lists?</a:t>
            </a:r>
          </a:p>
          <a:p>
            <a:r>
              <a:rPr lang="en-US" dirty="0"/>
              <a:t>If so, that would be very annoying</a:t>
            </a:r>
          </a:p>
          <a:p>
            <a:r>
              <a:rPr lang="en-US" dirty="0"/>
              <a:t>Fortunately we can use the “map” feature to turn off estimation of parameters.</a:t>
            </a:r>
          </a:p>
          <a:p>
            <a:r>
              <a:rPr lang="en-US" dirty="0"/>
              <a:t>The map feature allows a wide range of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ACBD6-56FA-43FB-8BBA-BCE02A50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675F-27B6-46D4-A559-BC52B7C4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“map”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D9D-1D8A-4E49-9352-33EDFFED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“map” is an argument to </a:t>
            </a:r>
            <a:r>
              <a:rPr lang="en-US" dirty="0" err="1"/>
              <a:t>MakeADFun</a:t>
            </a:r>
            <a:endParaRPr lang="en-US" dirty="0"/>
          </a:p>
          <a:p>
            <a:r>
              <a:rPr lang="en-US" dirty="0"/>
              <a:t>It is a named list of factors:</a:t>
            </a:r>
          </a:p>
          <a:p>
            <a:pPr lvl="1"/>
            <a:r>
              <a:rPr lang="en-US" dirty="0"/>
              <a:t>Names and length match the parameter list</a:t>
            </a:r>
          </a:p>
          <a:p>
            <a:pPr lvl="1"/>
            <a:r>
              <a:rPr lang="en-US" dirty="0"/>
              <a:t>A level of NA means to turn off estimation (fix it)</a:t>
            </a:r>
          </a:p>
          <a:p>
            <a:pPr lvl="1"/>
            <a:r>
              <a:rPr lang="en-US" dirty="0"/>
              <a:t>Vectors elements with the same level are grouped together</a:t>
            </a:r>
          </a:p>
          <a:p>
            <a:r>
              <a:rPr lang="en-US" dirty="0"/>
              <a:t>“Turned off” = stays at initial value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list(beta=factor(NA))</a:t>
            </a:r>
            <a:r>
              <a:rPr lang="en-US" dirty="0"/>
              <a:t> – Fixed effect turned off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list(u=factor(c(NA, 1,1,2)) </a:t>
            </a:r>
            <a:r>
              <a:rPr lang="en-US" dirty="0"/>
              <a:t>– Vector where first element is fixed, 2</a:t>
            </a:r>
            <a:r>
              <a:rPr lang="en-US" baseline="30000" dirty="0"/>
              <a:t>nd</a:t>
            </a:r>
            <a:r>
              <a:rPr lang="en-US" dirty="0"/>
              <a:t> two are estimated the same, and last is estimated separately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C999-1508-4A51-B3D1-DE9F66AD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609C-F156-4018-AACB-A422756A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uses for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C525-6545-44ED-B1D7-EAB26D4D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Turning off a parameter. Initialize it at 0, and turn off with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factor(NA)</a:t>
            </a:r>
            <a:r>
              <a:rPr lang="en-US" sz="2800" dirty="0"/>
              <a:t>. It has no effect on the model, and does not show up at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Fixing a parameter. Initialize at desired value, then turn off. E.g. a likelihood ratio test, or when assuming a specific value (</a:t>
            </a:r>
            <a:r>
              <a:rPr lang="en-US" sz="2800" i="1" dirty="0"/>
              <a:t>M=0.2</a:t>
            </a:r>
            <a:r>
              <a:rPr lang="en-US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?contrasts</a:t>
            </a:r>
            <a:r>
              <a:rPr lang="en-US" sz="2800" dirty="0"/>
              <a:t>, where a model is confounded between a global mean and levels of a factor. </a:t>
            </a:r>
          </a:p>
          <a:p>
            <a:pPr lvl="1"/>
            <a:r>
              <a:rPr lang="en-US" sz="2400" dirty="0"/>
              <a:t>Typically we set the first one to 0.</a:t>
            </a:r>
          </a:p>
          <a:p>
            <a:pPr lvl="1"/>
            <a:r>
              <a:rPr lang="en-US" sz="2400" dirty="0"/>
              <a:t>This is the default behavior in R </a:t>
            </a:r>
            <a:r>
              <a:rPr lang="en-US" sz="2400" dirty="0" err="1"/>
              <a:t>lm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7988A-78C8-405D-995F-69DEA984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1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3F64-952C-4441-A756-027F098E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falcon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6792-2E6E-42A4-8A8E-6707F74C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full model presented in class.</a:t>
            </a:r>
          </a:p>
          <a:p>
            <a:r>
              <a:rPr lang="en-US" dirty="0"/>
              <a:t>Drop the cov2 and cov3 terms using map</a:t>
            </a:r>
          </a:p>
          <a:p>
            <a:r>
              <a:rPr lang="en-US" dirty="0"/>
              <a:t>Calculate AIC for both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91D13-6854-4779-B686-13584879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4108-4AD1-4C87-B12A-54DE3855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DD4F-1031-4A70-A9EF-4CD8D5E3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dirty="0"/>
              <a:t>We used AIC for </a:t>
            </a:r>
            <a:r>
              <a:rPr lang="en-US" b="1" dirty="0"/>
              <a:t>fixed effects </a:t>
            </a:r>
            <a:r>
              <a:rPr lang="en-US" dirty="0"/>
              <a:t>model selection</a:t>
            </a:r>
          </a:p>
          <a:p>
            <a:r>
              <a:rPr lang="en-US" dirty="0"/>
              <a:t>For </a:t>
            </a:r>
            <a:r>
              <a:rPr lang="en-US" b="1" dirty="0"/>
              <a:t>random effects</a:t>
            </a:r>
            <a:r>
              <a:rPr lang="en-US" dirty="0"/>
              <a:t> structures, it is more complicated</a:t>
            </a:r>
          </a:p>
          <a:p>
            <a:r>
              <a:rPr lang="en-US" dirty="0"/>
              <a:t>(A whole course is necessary I think)</a:t>
            </a:r>
          </a:p>
          <a:p>
            <a:r>
              <a:rPr lang="en-US" dirty="0"/>
              <a:t>We alternate between ML and REML</a:t>
            </a:r>
          </a:p>
          <a:p>
            <a:r>
              <a:rPr lang="en-US" dirty="0"/>
              <a:t>REML=“restricted maximum likelihood”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0E651-9E7C-4244-BA9E-A39E311A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6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Los pasos</a:t>
            </a:r>
            <a:r>
              <a:rPr lang="es-ES_tradnl" sz="3200" dirty="0"/>
              <a:t>*</a:t>
            </a:r>
            <a:r>
              <a:rPr lang="es-ES_tradnl" dirty="0"/>
              <a:t> de la estimación en modelos con efectos aleatorios en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un modelo lineal con todas las covariables independientes y sus interacciones con REML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alternativas formas de los efectos aleatorias </a:t>
            </a:r>
            <a:r>
              <a:rPr lang="es-ES_tradnl" sz="2200" u="sng" dirty="0"/>
              <a:t>con REML</a:t>
            </a:r>
            <a:r>
              <a:rPr lang="es-ES_tradnl" sz="2200" dirty="0"/>
              <a:t> y use AIC o BIC para evaluar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Identifique la estructura optima con respecto de los efectos aleatorios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alternativas formas de las covariables independientes </a:t>
            </a:r>
            <a:r>
              <a:rPr lang="es-ES_tradnl" sz="2200" u="sng" dirty="0"/>
              <a:t>con ML </a:t>
            </a:r>
            <a:r>
              <a:rPr lang="es-ES_tradnl" sz="2200" dirty="0"/>
              <a:t>y use F, t, AIC para evaluar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Identifique la estructura optima con respecto de las covariables independientes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Recorra el modelo en paso 5 </a:t>
            </a:r>
            <a:r>
              <a:rPr lang="es-ES_tradnl" sz="2200" u="sng" dirty="0"/>
              <a:t>con REML 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Presente los resultados</a:t>
            </a:r>
          </a:p>
          <a:p>
            <a:pPr marL="514350" indent="-514350">
              <a:buFont typeface="+mj-lt"/>
              <a:buAutoNum type="arabicPeriod"/>
            </a:pPr>
            <a:endParaRPr lang="es-ES_tradnl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06839" y="6313487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*Similar de los pasos en p. 121 </a:t>
            </a:r>
            <a:r>
              <a:rPr lang="mr-IN" dirty="0"/>
              <a:t>–</a:t>
            </a:r>
            <a:r>
              <a:rPr lang="es-ES_tradnl" dirty="0"/>
              <a:t> 122 de </a:t>
            </a:r>
            <a:r>
              <a:rPr lang="es-ES_tradnl" dirty="0" err="1"/>
              <a:t>Zuur</a:t>
            </a:r>
            <a:r>
              <a:rPr lang="es-ES_tradnl" dirty="0"/>
              <a:t> et al. (2009)</a:t>
            </a:r>
          </a:p>
        </p:txBody>
      </p:sp>
    </p:spTree>
    <p:extLst>
      <p:ext uri="{BB962C8B-B14F-4D97-AF65-F5344CB8AC3E}">
        <p14:creationId xmlns:p14="http://schemas.microsoft.com/office/powerpoint/2010/main" val="59562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CA63-FB08-4C3F-B9C7-EA904B60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REML – 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57B4-16F6-46C0-9C63-E55A6810A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364"/>
            <a:ext cx="8229600" cy="4530725"/>
          </a:xfrm>
        </p:spPr>
        <p:txBody>
          <a:bodyPr/>
          <a:lstStyle/>
          <a:p>
            <a:r>
              <a:rPr lang="en-US" dirty="0"/>
              <a:t>Remember that our LM variance was different (biased) from day1</a:t>
            </a:r>
          </a:p>
          <a:p>
            <a:r>
              <a:rPr lang="en-US" dirty="0"/>
              <a:t>To fit a TMB model with REML, we simply declare random </a:t>
            </a:r>
            <a:r>
              <a:rPr lang="en-US" b="1" dirty="0"/>
              <a:t>and fixed</a:t>
            </a:r>
            <a:r>
              <a:rPr lang="en-US" dirty="0"/>
              <a:t> effects as “random” in </a:t>
            </a:r>
            <a:r>
              <a:rPr lang="en-US" dirty="0" err="1"/>
              <a:t>MadeADFun</a:t>
            </a:r>
            <a:endParaRPr lang="en-US" dirty="0"/>
          </a:p>
          <a:p>
            <a:r>
              <a:rPr lang="en-US" dirty="0"/>
              <a:t>Only the variance terms are parameters</a:t>
            </a:r>
          </a:p>
          <a:p>
            <a:r>
              <a:rPr lang="en-US" dirty="0"/>
              <a:t>The estimates will be less biased (better)</a:t>
            </a:r>
          </a:p>
          <a:p>
            <a:r>
              <a:rPr lang="en-US" dirty="0"/>
              <a:t>This is available in </a:t>
            </a:r>
            <a:r>
              <a:rPr lang="en-US" dirty="0" err="1"/>
              <a:t>lmer</a:t>
            </a:r>
            <a:r>
              <a:rPr lang="en-US" dirty="0"/>
              <a:t>, but not </a:t>
            </a:r>
            <a:r>
              <a:rPr lang="en-US" dirty="0" err="1"/>
              <a:t>glmer</a:t>
            </a:r>
            <a:r>
              <a:rPr lang="en-US" dirty="0"/>
              <a:t>.</a:t>
            </a:r>
          </a:p>
          <a:p>
            <a:r>
              <a:rPr lang="en-US" dirty="0"/>
              <a:t>TMB can always do it [Demo]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6F31-2CC5-49AD-83DB-F86964EF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79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8BB8-FD76-4EE4-9F01-9470BA9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04EC-A064-48DB-BD75-A615F3C9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1611"/>
            <a:ext cx="8229600" cy="4530725"/>
          </a:xfrm>
        </p:spPr>
        <p:txBody>
          <a:bodyPr/>
          <a:lstStyle/>
          <a:p>
            <a:r>
              <a:rPr lang="en-US" dirty="0"/>
              <a:t>Another popular technique for model selection is cross validation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Leave random subset of the data 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Fit model to remaining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Predict the out of sample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a metric of fit</a:t>
            </a:r>
          </a:p>
          <a:p>
            <a:r>
              <a:rPr lang="en-US" dirty="0"/>
              <a:t>Repeat above steps for different versions of the model and see how well they predict</a:t>
            </a:r>
          </a:p>
          <a:p>
            <a:r>
              <a:rPr lang="en-US" dirty="0"/>
              <a:t>(We will do this in lab today – more details there)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1902F-6E2B-4D6C-9FDC-4AE617E3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6EC-8248-4028-9ED2-31FC3FEE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beyond regressions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DC85-1566-487A-96A3-0ADF025D7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Until now we have mostly looked at regression analyses (LM, GLM, GLMM)</a:t>
                </a:r>
              </a:p>
              <a:p>
                <a:r>
                  <a:rPr lang="en-US" dirty="0"/>
                  <a:t>Many analyses don’t follow the dependent vs independent variable format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Our data may have a different structure</a:t>
                </a:r>
              </a:p>
              <a:p>
                <a:r>
                  <a:rPr lang="en-US" dirty="0"/>
                  <a:t>We may have multiple data sets – known as an </a:t>
                </a:r>
                <a:r>
                  <a:rPr lang="en-US" i="1" dirty="0"/>
                  <a:t>integrated analysis</a:t>
                </a:r>
                <a:r>
                  <a:rPr lang="en-US" dirty="0"/>
                  <a:t> </a:t>
                </a:r>
                <a:r>
                  <a:rPr lang="en-US" sz="2400" dirty="0"/>
                  <a:t>(Maunder and Punt 2013)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Here is where TMB is the best option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DC85-1566-487A-96A3-0ADF025D7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1DB42-5C0D-4D5C-B04D-F952DA75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3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9F71-B7A1-498B-981D-26BEA64C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 mark-recapture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BDFD-9BD2-4FAC-ADD6-7798002E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State-space survival and detection with environmental covariates</a:t>
            </a:r>
          </a:p>
          <a:p>
            <a:r>
              <a:rPr lang="en-US" dirty="0"/>
              <a:t>Data is presence/absence over time</a:t>
            </a:r>
          </a:p>
          <a:p>
            <a:r>
              <a:rPr lang="en-US" dirty="0"/>
              <a:t>This is a complex model, too much to fully explore</a:t>
            </a:r>
          </a:p>
          <a:p>
            <a:r>
              <a:rPr lang="en-US" dirty="0"/>
              <a:t>Instead we will use it to motivate some additional capabilities of TMB</a:t>
            </a:r>
          </a:p>
          <a:p>
            <a:r>
              <a:rPr lang="en-US" dirty="0"/>
              <a:t>There is likely no other software that can fit this model in a maximum likelihood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A5B0-3947-4F07-982C-DD2AA8AD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B1C86-B9B9-4858-8CCF-7229E878E3C0}"/>
              </a:ext>
            </a:extLst>
          </p:cNvPr>
          <p:cNvSpPr txBox="1"/>
          <p:nvPr/>
        </p:nvSpPr>
        <p:spPr>
          <a:xfrm>
            <a:off x="244549" y="6356351"/>
            <a:ext cx="51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14.5 of Korner-</a:t>
            </a:r>
            <a:r>
              <a:rPr lang="en-US" dirty="0" err="1"/>
              <a:t>Nievergelt</a:t>
            </a:r>
            <a:r>
              <a:rPr lang="en-US" dirty="0"/>
              <a:t> et al (2015)</a:t>
            </a:r>
          </a:p>
        </p:txBody>
      </p:sp>
    </p:spTree>
    <p:extLst>
      <p:ext uri="{BB962C8B-B14F-4D97-AF65-F5344CB8AC3E}">
        <p14:creationId xmlns:p14="http://schemas.microsoft.com/office/powerpoint/2010/main" val="140376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GLMM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en-US" sz="3600" dirty="0"/>
              </a:p>
              <a:p>
                <a:pPr marL="57150" indent="0">
                  <a:buNone/>
                </a:pPr>
                <a:r>
                  <a:rPr lang="en-US" sz="3600" dirty="0"/>
                  <a:t>=	General linear model + mixed effect(s)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961" r="-2000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54E8-0D02-40A9-B8A7-9E8E6144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 mark-recapture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A448-5ED9-4D4A-BFC2-DCADFD62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sets of random effects</a:t>
            </a:r>
          </a:p>
          <a:p>
            <a:r>
              <a:rPr lang="en-US" dirty="0"/>
              <a:t>5 fixed effects, 172 random effects total</a:t>
            </a:r>
          </a:p>
          <a:p>
            <a:r>
              <a:rPr lang="en-US" dirty="0"/>
              <a:t>Probability of never being seen after last observation is difficult to write out analytically</a:t>
            </a:r>
          </a:p>
          <a:p>
            <a:r>
              <a:rPr lang="en-US" dirty="0"/>
              <a:t>But we can solve it recursively backwards</a:t>
            </a:r>
          </a:p>
          <a:p>
            <a:r>
              <a:rPr lang="en-US" dirty="0"/>
              <a:t>(This integrates out a Bernoulli dummy variable – why do we need to do this?)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D533C-AE61-4DCC-8498-738A9C48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8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A5EC-A61B-41FA-B7E2-90436339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control logic in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1D58-A1E9-45AD-89DF-E0D48C10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5516"/>
            <a:ext cx="7886700" cy="45714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t=1; t&lt;last(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dirty="0"/>
              <a:t> is inputted as </a:t>
            </a:r>
            <a:r>
              <a:rPr lang="en-US" b="1" dirty="0"/>
              <a:t>data, = </a:t>
            </a:r>
            <a:r>
              <a:rPr lang="en-US" dirty="0"/>
              <a:t>the last year observed</a:t>
            </a:r>
          </a:p>
          <a:p>
            <a:r>
              <a:rPr lang="en-US" dirty="0"/>
              <a:t>Thus, this loop length varies by individual.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(k &gt; 1)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chi(i,k-1) = &lt;code&gt;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k = k - 1;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/>
              <a:t>This while loop calculates probability never being seen again, backwards!</a:t>
            </a:r>
          </a:p>
          <a:p>
            <a:r>
              <a:rPr lang="en-US" dirty="0"/>
              <a:t>(How would you do this in lme4?)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AEFD7-8FEE-46DE-9605-D8B181D1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9788-33A4-466A-AE6C-067453A1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If() statements on </a:t>
            </a:r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1287-83D0-44F1-88D1-DB0C80D7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if(CH(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)==1){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 log(p(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 log(1-p(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dirty="0"/>
              <a:t>Here we apply a different NLL calculation based on the value in the data matrix CH.</a:t>
            </a:r>
          </a:p>
          <a:p>
            <a:r>
              <a:rPr lang="en-US" u="sng" dirty="0"/>
              <a:t>We cannot use </a:t>
            </a:r>
            <a:r>
              <a:rPr lang="en-US" b="1" u="sng" dirty="0"/>
              <a:t>parameters</a:t>
            </a:r>
            <a:r>
              <a:rPr lang="en-US" u="sng" dirty="0"/>
              <a:t> in if statements, because that is not differentiable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01327-BC68-4120-8883-B6AAFA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19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48F8-8775-49A7-9B03-4CD487D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9E50D-613F-4005-B47A-BD7DD342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likelihood in the previous slide?</a:t>
            </a:r>
          </a:p>
          <a:p>
            <a:r>
              <a:rPr lang="en-US" dirty="0"/>
              <a:t>Deduce it from the code</a:t>
            </a:r>
          </a:p>
          <a:p>
            <a:r>
              <a:rPr lang="en-US" dirty="0"/>
              <a:t>Write it out mathematically using “~” notation</a:t>
            </a:r>
          </a:p>
          <a:p>
            <a:r>
              <a:rPr lang="en-US" dirty="0"/>
              <a:t>Write out the probability density function (pdf)</a:t>
            </a:r>
          </a:p>
          <a:p>
            <a:r>
              <a:rPr lang="en-US" dirty="0"/>
              <a:t>Take log and verify it matches the C++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6EF41-6DEC-460C-B049-82F2882E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20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D71B-67BB-4F03-AA2C-9B1A6C79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TMB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58CD-B710-4B78-A5F7-3E1A3F52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write our own C++ functions to use in the template</a:t>
            </a:r>
          </a:p>
          <a:p>
            <a:r>
              <a:rPr lang="en-US" dirty="0"/>
              <a:t>Put at top of file after #include&lt;TMB&gt;.</a:t>
            </a:r>
            <a:r>
              <a:rPr lang="en-US" dirty="0" err="1"/>
              <a:t>hpp</a:t>
            </a:r>
            <a:endParaRPr lang="en-US" dirty="0"/>
          </a:p>
          <a:p>
            <a:r>
              <a:rPr lang="en-US" dirty="0"/>
              <a:t>For instance, a logistic transformation is needed here to ensure a valid probability: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Type&gt;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inv_logit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(Type x){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y= 1/(1+exp(-x));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return(y);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Note both input x and output y are Type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7AD1F-9A83-4249-A049-8DC0A31F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6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84FA-3D00-4D6B-B4DF-95D2F937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4A8C-0FEA-42B0-B05D-3AE8B906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is setup to do a Bayesian analysis</a:t>
            </a:r>
          </a:p>
          <a:p>
            <a:r>
              <a:rPr lang="en-US" dirty="0"/>
              <a:t>Tomorrow we will return and look at this more closely and run it</a:t>
            </a:r>
          </a:p>
          <a:p>
            <a:r>
              <a:rPr lang="en-US" dirty="0"/>
              <a:t>We ignore them for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3B1-D58E-4038-BFFC-739F09B4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36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BC89-1142-4F47-94F0-AE84AFE9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AB42-22A9-4E06-BB6E-78A6E090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Korner-</a:t>
            </a:r>
            <a:r>
              <a:rPr lang="en-US" sz="2000" dirty="0" err="1"/>
              <a:t>Nievergelt</a:t>
            </a:r>
            <a:r>
              <a:rPr lang="en-US" sz="2000" dirty="0"/>
              <a:t>, F., Roth, T., von </a:t>
            </a:r>
            <a:r>
              <a:rPr lang="en-US" sz="2000" dirty="0" err="1"/>
              <a:t>Felten</a:t>
            </a:r>
            <a:r>
              <a:rPr lang="en-US" sz="2000" dirty="0"/>
              <a:t>, S., </a:t>
            </a:r>
            <a:r>
              <a:rPr lang="en-US" sz="2000" dirty="0" err="1"/>
              <a:t>Guélat</a:t>
            </a:r>
            <a:r>
              <a:rPr lang="en-US" sz="2000" dirty="0"/>
              <a:t>, J., </a:t>
            </a:r>
            <a:r>
              <a:rPr lang="en-US" sz="2000" dirty="0" err="1"/>
              <a:t>Almasi</a:t>
            </a:r>
            <a:r>
              <a:rPr lang="en-US" sz="2000" dirty="0"/>
              <a:t>, B., &amp; Korner-</a:t>
            </a:r>
            <a:r>
              <a:rPr lang="en-US" sz="2000" dirty="0" err="1"/>
              <a:t>Nievergelt</a:t>
            </a:r>
            <a:r>
              <a:rPr lang="en-US" sz="2000" dirty="0"/>
              <a:t>, P. (2015). </a:t>
            </a:r>
            <a:r>
              <a:rPr lang="en-US" sz="2000" i="1" dirty="0"/>
              <a:t>Bayesian data analysis in ecology using linear models with R, BUGS, and Stan: including comparisons to frequentist statistics</a:t>
            </a:r>
            <a:r>
              <a:rPr lang="en-US" sz="2000" dirty="0"/>
              <a:t>: Academic Press.</a:t>
            </a:r>
          </a:p>
          <a:p>
            <a:r>
              <a:rPr lang="en-US" sz="2000" dirty="0" err="1"/>
              <a:t>glmmTMB</a:t>
            </a:r>
            <a:r>
              <a:rPr lang="en-US" sz="2000" dirty="0"/>
              <a:t>:</a:t>
            </a:r>
          </a:p>
          <a:p>
            <a:pPr lvl="1"/>
            <a:r>
              <a:rPr lang="en-US" sz="1600" dirty="0">
                <a:hlinkClick r:id="rId2"/>
              </a:rPr>
              <a:t>https://rjournal.github.io/archive/2017/RJ-2017-066/index.html</a:t>
            </a:r>
            <a:endParaRPr lang="en-US" sz="1600" dirty="0"/>
          </a:p>
          <a:p>
            <a:pPr lvl="1"/>
            <a:r>
              <a:rPr lang="en-US" sz="1600" dirty="0"/>
              <a:t>https://cran.r-project.org/web/packages/glmmTMB/index.html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ACDAF-6952-40FC-B9BD-4F834A6B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E9EC-6269-453D-AB50-EC20041E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AD7B-38D4-4635-B873-D187CD15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 of peregrine falcons over time</a:t>
            </a:r>
          </a:p>
          <a:p>
            <a:r>
              <a:rPr lang="en-US" dirty="0"/>
              <a:t>Comes from </a:t>
            </a:r>
            <a:r>
              <a:rPr lang="en-US" dirty="0" err="1"/>
              <a:t>Kery</a:t>
            </a:r>
            <a:r>
              <a:rPr lang="en-US" dirty="0"/>
              <a:t> and Schaub (2006)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FE0E6-D170-4337-8B6C-BBF7BBEA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FAC09-192B-410F-A6B7-CD672D490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3" b="4415"/>
          <a:stretch/>
        </p:blipFill>
        <p:spPr>
          <a:xfrm>
            <a:off x="1541929" y="2800029"/>
            <a:ext cx="5844988" cy="333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5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EBB4-D803-4F9E-B2A2-D0501BB3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3573-7A91-489E-B94D-C1748AB8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282"/>
            <a:ext cx="8229600" cy="4530725"/>
          </a:xfrm>
        </p:spPr>
        <p:txBody>
          <a:bodyPr/>
          <a:lstStyle/>
          <a:p>
            <a:r>
              <a:rPr lang="en-US" dirty="0"/>
              <a:t>There are several R packages that can fit this model: </a:t>
            </a:r>
            <a:r>
              <a:rPr lang="en-US" dirty="0" err="1"/>
              <a:t>nlme</a:t>
            </a:r>
            <a:r>
              <a:rPr lang="en-US" dirty="0"/>
              <a:t>, lme4, </a:t>
            </a:r>
            <a:r>
              <a:rPr lang="en-US" dirty="0" err="1"/>
              <a:t>glmmADMB</a:t>
            </a:r>
            <a:endParaRPr lang="en-US" dirty="0"/>
          </a:p>
          <a:p>
            <a:r>
              <a:rPr lang="en-US" dirty="0"/>
              <a:t>For Bayesian inference, we could easily use JAGS/BUGS, Stan, or write our own sampler</a:t>
            </a:r>
          </a:p>
          <a:p>
            <a:r>
              <a:rPr lang="en-US" dirty="0"/>
              <a:t>As model size and complexity grows, these packages can become difficult to use or slow</a:t>
            </a:r>
          </a:p>
          <a:p>
            <a:r>
              <a:rPr lang="en-US" dirty="0"/>
              <a:t>This model is easy, but we use it to motivate some new topics with TMB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58D31-4FD5-4E58-B95A-206ED120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BDAE-2B33-4485-81D5-33B285B9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lme4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DE03-1066-4F77-A9F1-9FDF12EE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glmm.fit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(pairs ~ (1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cov1 +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cov2 + cov3, family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The syntax (1|yr) says to include annual random effects on the intercept </a:t>
            </a:r>
          </a:p>
          <a:p>
            <a:r>
              <a:rPr lang="en-US" dirty="0"/>
              <a:t>We can fit with maximum likelihood (ML) but not Restricted Maximum Likelihood (REML)</a:t>
            </a:r>
          </a:p>
          <a:p>
            <a:r>
              <a:rPr lang="en-US" dirty="0"/>
              <a:t>(more on REML later)</a:t>
            </a:r>
          </a:p>
          <a:p>
            <a:r>
              <a:rPr lang="en-US" dirty="0"/>
              <a:t>Fits fast, but complex reporting is not available.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33ABB-0865-4B81-A567-7604C200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9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2F7F-73B6-4A51-B8FC-9E8F9B4F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</a:t>
            </a:r>
            <a:r>
              <a:rPr lang="en-US" dirty="0" err="1"/>
              <a:t>glmmTMB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FDD7-EBC3-4984-90B2-294D17E2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R package builds lme4-like syntax and capabilities on top of TMB (install from CRAN)</a:t>
            </a:r>
          </a:p>
          <a:p>
            <a:r>
              <a:rPr lang="en-US" dirty="0"/>
              <a:t>We fit it just the same way as </a:t>
            </a:r>
            <a:r>
              <a:rPr lang="en-US" dirty="0" err="1"/>
              <a:t>glmer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glmmTMB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(pairs ~ (1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cov1 + cov2 + cov3,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family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We focus here on TMB models by hand, but good to know this exists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A8FE-3A71-4BCA-96AF-0D891216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8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BDAE-2B33-4485-81D5-33B285B9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TMB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DE03-1066-4F77-A9F1-9FDF12EE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258"/>
            <a:ext cx="8229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Prediction on the linear scale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beta0+beta1*cov1(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beta2*cov2(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beta3*cov3(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tau(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log link for Poisson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/>
              <a:t>Tau is a parameter vector (one for each year) indexed by a factor.</a:t>
            </a:r>
          </a:p>
          <a:p>
            <a:r>
              <a:rPr lang="en-US" dirty="0"/>
              <a:t>In R we declare it as “random”</a:t>
            </a:r>
          </a:p>
          <a:p>
            <a:r>
              <a:rPr lang="en-US" dirty="0"/>
              <a:t>Solving is also fast and matches lme4</a:t>
            </a:r>
          </a:p>
          <a:p>
            <a:r>
              <a:rPr lang="en-US" dirty="0"/>
              <a:t>[demo and show files]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33ABB-0865-4B81-A567-7604C200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6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8593-D448-4059-8334-8C56AC13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7877-D8A9-4436-BDCE-E1047431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model assumptions are met is a key part of an analysis, regardless of the software used</a:t>
            </a:r>
          </a:p>
          <a:p>
            <a:r>
              <a:rPr lang="en-US" dirty="0"/>
              <a:t>Checking residuals vs predicted, vs covariates, etc.</a:t>
            </a:r>
          </a:p>
          <a:p>
            <a:r>
              <a:rPr lang="en-US" dirty="0"/>
              <a:t>Pearson residuals need to be calculated manually in the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68642-F93F-4E51-B4D9-D5A06BC0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1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6465-3401-4EFB-A5B8-1CBF88BB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with TMB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86753-F827-4E89-A1E5-6AB9882CC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3525"/>
                <a:ext cx="7886700" cy="48228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vital component of an analysis</a:t>
                </a:r>
              </a:p>
              <a:p>
                <a:r>
                  <a:rPr lang="en-US" dirty="0"/>
                  <a:t>For fixed effects models, we have tools like:</a:t>
                </a:r>
              </a:p>
              <a:p>
                <a:pPr lvl="1"/>
                <a:r>
                  <a:rPr lang="en-US" dirty="0"/>
                  <a:t>Hypothesis testing (fading though)</a:t>
                </a:r>
              </a:p>
              <a:p>
                <a:pPr lvl="1"/>
                <a:r>
                  <a:rPr lang="en-US" dirty="0"/>
                  <a:t>F tests, likelihood ratio tests for nested models</a:t>
                </a:r>
              </a:p>
              <a:p>
                <a:pPr lvl="1"/>
                <a:r>
                  <a:rPr lang="en-US" dirty="0"/>
                  <a:t>AIC, BIC for non-nested models</a:t>
                </a:r>
              </a:p>
              <a:p>
                <a:r>
                  <a:rPr lang="en-US" dirty="0"/>
                  <a:t>We can do these all with TMB</a:t>
                </a:r>
              </a:p>
              <a:p>
                <a:r>
                  <a:rPr lang="en-US" dirty="0"/>
                  <a:t>For example: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𝑁𝐿𝐿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p is the number of parameters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86753-F827-4E89-A1E5-6AB9882CC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3525"/>
                <a:ext cx="7886700" cy="4822826"/>
              </a:xfrm>
              <a:blipFill>
                <a:blip r:embed="rId2"/>
                <a:stretch>
                  <a:fillRect l="-618" t="-2655" b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E749-A3C3-4328-B0A5-54658BA1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065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1868</TotalTime>
  <Words>1638</Words>
  <Application>Microsoft Office PowerPoint</Application>
  <PresentationFormat>On-screen Show (4:3)</PresentationFormat>
  <Paragraphs>202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Wingdings</vt:lpstr>
      <vt:lpstr>Theme1</vt:lpstr>
      <vt:lpstr>Office Theme</vt:lpstr>
      <vt:lpstr>GLMMs and Beyond</vt:lpstr>
      <vt:lpstr>GLMM review</vt:lpstr>
      <vt:lpstr>Motivating example</vt:lpstr>
      <vt:lpstr>Fitting this model</vt:lpstr>
      <vt:lpstr>Fitting with lme4</vt:lpstr>
      <vt:lpstr>Fitting with glmmTMB</vt:lpstr>
      <vt:lpstr>Fitting with TMB manually</vt:lpstr>
      <vt:lpstr>Model diagnostics and validation</vt:lpstr>
      <vt:lpstr>Model selection with TMB</vt:lpstr>
      <vt:lpstr>Fitting nested models with TMB</vt:lpstr>
      <vt:lpstr>Using the “map” feature</vt:lpstr>
      <vt:lpstr>Common uses for mapping</vt:lpstr>
      <vt:lpstr>Exercise: falcon model selection</vt:lpstr>
      <vt:lpstr>Selecting random effects</vt:lpstr>
      <vt:lpstr>Los pasos* de la estimación en modelos con efectos aleatorios en R</vt:lpstr>
      <vt:lpstr>REML – brief introduction</vt:lpstr>
      <vt:lpstr>Cross validation</vt:lpstr>
      <vt:lpstr>Moving beyond regressions</vt:lpstr>
      <vt:lpstr>Bird mark-recapture model</vt:lpstr>
      <vt:lpstr>Bird mark-recapture model</vt:lpstr>
      <vt:lpstr>Advanced control logic in TMB</vt:lpstr>
      <vt:lpstr>If() statements on data</vt:lpstr>
      <vt:lpstr>Exercise </vt:lpstr>
      <vt:lpstr>Custom TMB functions</vt:lpstr>
      <vt:lpstr>Bayesian additions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 C. MONNAHAN</cp:lastModifiedBy>
  <cp:revision>131</cp:revision>
  <dcterms:created xsi:type="dcterms:W3CDTF">2017-12-04T14:53:12Z</dcterms:created>
  <dcterms:modified xsi:type="dcterms:W3CDTF">2018-01-18T02:37:06Z</dcterms:modified>
</cp:coreProperties>
</file>