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5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0" r:id="rId10"/>
    <p:sldId id="287" r:id="rId11"/>
    <p:sldId id="293" r:id="rId12"/>
    <p:sldId id="268" r:id="rId13"/>
    <p:sldId id="259" r:id="rId14"/>
    <p:sldId id="276" r:id="rId15"/>
    <p:sldId id="294" r:id="rId16"/>
    <p:sldId id="311" r:id="rId17"/>
    <p:sldId id="345" r:id="rId18"/>
    <p:sldId id="292" r:id="rId19"/>
    <p:sldId id="336" r:id="rId20"/>
    <p:sldId id="359" r:id="rId21"/>
    <p:sldId id="360" r:id="rId22"/>
    <p:sldId id="361" r:id="rId23"/>
    <p:sldId id="362" r:id="rId24"/>
    <p:sldId id="342" r:id="rId25"/>
    <p:sldId id="337" r:id="rId26"/>
    <p:sldId id="363" r:id="rId27"/>
    <p:sldId id="323" r:id="rId28"/>
    <p:sldId id="364" r:id="rId29"/>
    <p:sldId id="275" r:id="rId30"/>
    <p:sldId id="282" r:id="rId31"/>
    <p:sldId id="365" r:id="rId32"/>
    <p:sldId id="367" r:id="rId33"/>
    <p:sldId id="36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5"/>
    <p:restoredTop sz="93116"/>
  </p:normalViewPr>
  <p:slideViewPr>
    <p:cSldViewPr snapToGrid="0" snapToObjects="1">
      <p:cViewPr varScale="1">
        <p:scale>
          <a:sx n="106" d="100"/>
          <a:sy n="106" d="100"/>
        </p:scale>
        <p:origin x="7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A55F-52D8-1846-A567-5ED2E5AC260B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BBD7-5EE2-0146-9998-C14E827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2357F-E1EB-410A-A969-B3265CC731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8EE96C0D-9F5E-434A-8667-42905509C905}" type="datetimeFigureOut">
              <a:rPr lang="en-US" smtClean="0"/>
              <a:t>1/6/22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Modelos lineales generalizados</a:t>
            </a:r>
            <a:br>
              <a:rPr lang="es-ES_tradnl" dirty="0"/>
            </a:br>
            <a:r>
              <a:rPr lang="es-ES_tradnl" sz="3600" dirty="0"/>
              <a:t> 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Fitting</a:t>
            </a:r>
            <a:r>
              <a:rPr lang="es-AR" dirty="0"/>
              <a:t> </a:t>
            </a:r>
            <a:r>
              <a:rPr lang="es-AR" dirty="0" err="1"/>
              <a:t>hierarchical</a:t>
            </a:r>
            <a:r>
              <a:rPr lang="es-AR" dirty="0"/>
              <a:t> </a:t>
            </a:r>
            <a:r>
              <a:rPr lang="es-AR" dirty="0" err="1"/>
              <a:t>models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TMB</a:t>
            </a:r>
            <a:br>
              <a:rPr lang="en-US" dirty="0"/>
            </a:br>
            <a:r>
              <a:rPr lang="en-US" dirty="0"/>
              <a:t>10-14 de </a:t>
            </a:r>
            <a:r>
              <a:rPr lang="en-US" dirty="0" err="1"/>
              <a:t>enero</a:t>
            </a:r>
            <a:r>
              <a:rPr lang="en-US" dirty="0"/>
              <a:t> 2022</a:t>
            </a:r>
          </a:p>
          <a:p>
            <a:r>
              <a:rPr lang="en-US" dirty="0"/>
              <a:t>UDEC,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318695"/>
            <a:ext cx="7772400" cy="1362075"/>
          </a:xfrm>
        </p:spPr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paramétricos</a:t>
            </a:r>
            <a:r>
              <a:rPr lang="en-US" dirty="0"/>
              <a:t> </a:t>
            </a:r>
            <a:r>
              <a:rPr lang="en-US" dirty="0" err="1"/>
              <a:t>Útiles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ecologicos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5605"/>
            <a:ext cx="8229600" cy="4814466"/>
          </a:xfrm>
        </p:spPr>
        <p:txBody>
          <a:bodyPr>
            <a:normAutofit/>
          </a:bodyPr>
          <a:lstStyle/>
          <a:p>
            <a:r>
              <a:rPr lang="es-ES_tradnl" sz="2800"/>
              <a:t>Resultado de un experimento con valores binarios de </a:t>
            </a:r>
            <a:r>
              <a:rPr lang="es-ES_tradnl" sz="2800">
                <a:latin typeface="Times"/>
                <a:cs typeface="Times"/>
              </a:rPr>
              <a:t>0 </a:t>
            </a:r>
            <a:r>
              <a:rPr lang="es-ES_tradnl" sz="2800">
                <a:cs typeface="Times"/>
              </a:rPr>
              <a:t>o</a:t>
            </a:r>
            <a:r>
              <a:rPr lang="es-ES_tradnl" sz="2800">
                <a:latin typeface="Times"/>
                <a:cs typeface="Times"/>
              </a:rPr>
              <a:t> 1</a:t>
            </a:r>
            <a:r>
              <a:rPr lang="es-ES_tradnl" sz="2800"/>
              <a:t>.</a:t>
            </a:r>
          </a:p>
          <a:p>
            <a:r>
              <a:rPr lang="es-ES_tradnl" sz="2800"/>
              <a:t>Probabilidad de un éxito o de obtener un 1 </a:t>
            </a:r>
            <a:r>
              <a:rPr lang="es-ES_tradnl" sz="2800">
                <a:latin typeface="Times"/>
                <a:cs typeface="Times"/>
              </a:rPr>
              <a:t>= </a:t>
            </a:r>
            <a:r>
              <a:rPr lang="es-ES_tradnl" sz="2800" i="1">
                <a:latin typeface="Times"/>
                <a:cs typeface="Times"/>
              </a:rPr>
              <a:t>p</a:t>
            </a:r>
          </a:p>
          <a:p>
            <a:r>
              <a:rPr lang="es-ES_tradnl" sz="2800"/>
              <a:t>Función de probabilidad de masa</a:t>
            </a:r>
          </a:p>
          <a:p>
            <a:endParaRPr lang="es-ES_tradnl" sz="2800"/>
          </a:p>
          <a:p>
            <a:r>
              <a:rPr lang="es-ES_tradnl" sz="2800"/>
              <a:t>Promedio</a:t>
            </a:r>
          </a:p>
          <a:p>
            <a:pPr marL="0" indent="0">
              <a:buNone/>
            </a:pPr>
            <a:endParaRPr lang="es-ES_tradnl" sz="2800"/>
          </a:p>
          <a:p>
            <a:r>
              <a:rPr lang="es-ES_tradnl" sz="2800"/>
              <a:t>Varianza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2" y="3233818"/>
            <a:ext cx="60769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2" y="4120246"/>
            <a:ext cx="16764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2" y="5317339"/>
            <a:ext cx="3276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Distribución Binomial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La probabilidad binomial entonces involucra la probabilidad de k éxitos y </a:t>
            </a:r>
            <a:r>
              <a:rPr lang="es-ES_tradnl" sz="2800" i="1" dirty="0"/>
              <a:t>n-k </a:t>
            </a:r>
            <a:r>
              <a:rPr lang="es-ES_tradnl" sz="2800" dirty="0"/>
              <a:t>fracasos multiplicado por las maneras de escoger los </a:t>
            </a:r>
            <a:r>
              <a:rPr lang="es-ES_tradnl" sz="2800" i="1" dirty="0"/>
              <a:t>k</a:t>
            </a:r>
            <a:r>
              <a:rPr lang="es-ES_tradnl" sz="2800" dirty="0"/>
              <a:t> éxitos de n pruebas experimentales. La probabilidad de exactamente </a:t>
            </a:r>
            <a:r>
              <a:rPr lang="es-ES_tradnl" sz="2800" i="1" dirty="0"/>
              <a:t>k</a:t>
            </a:r>
            <a:r>
              <a:rPr lang="es-ES_tradnl" sz="2800" dirty="0"/>
              <a:t> éxitos en </a:t>
            </a:r>
            <a:r>
              <a:rPr lang="es-ES_tradnl" sz="2800" i="1" dirty="0"/>
              <a:t>n</a:t>
            </a:r>
            <a:r>
              <a:rPr lang="es-ES_tradnl" sz="2800" dirty="0"/>
              <a:t> pruebas es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42" y="3590037"/>
            <a:ext cx="6915150" cy="971550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3082272"/>
              </p:ext>
            </p:extLst>
          </p:nvPr>
        </p:nvGraphicFramePr>
        <p:xfrm>
          <a:off x="814142" y="5024438"/>
          <a:ext cx="552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5" imgW="2209800" imgH="203200" progId="Equation.3">
                  <p:embed/>
                </p:oleObj>
              </mc:Choice>
              <mc:Fallback>
                <p:oleObj name="Equation" r:id="rId5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42" y="5024438"/>
                        <a:ext cx="552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0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Es similar a la binomial pero más que 2 categorías, </a:t>
            </a:r>
            <a:r>
              <a:rPr lang="es-ES_tradnl" i="1" dirty="0"/>
              <a:t>k </a:t>
            </a:r>
            <a:r>
              <a:rPr lang="es-ES_tradnl" dirty="0"/>
              <a:t>categorías para datos 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i="1" baseline="-25000" dirty="0">
                <a:latin typeface="Times New Roman"/>
                <a:cs typeface="Times New Roman"/>
              </a:rPr>
              <a:t>1</a:t>
            </a:r>
            <a:r>
              <a:rPr lang="es-ES_tradnl" i="1" dirty="0">
                <a:latin typeface="Times New Roman"/>
                <a:cs typeface="Times New Roman"/>
              </a:rPr>
              <a:t>, ..</a:t>
            </a:r>
            <a:r>
              <a:rPr lang="es-ES_tradnl" i="1" dirty="0" err="1">
                <a:latin typeface="Times New Roman"/>
                <a:cs typeface="Times New Roman"/>
              </a:rPr>
              <a:t>x</a:t>
            </a:r>
            <a:r>
              <a:rPr lang="es-ES_tradnl" i="1" baseline="-25000" dirty="0" err="1">
                <a:latin typeface="Times New Roman"/>
                <a:cs typeface="Times New Roman"/>
              </a:rPr>
              <a:t>n</a:t>
            </a:r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_tradnl" i="1" baseline="-25000" dirty="0">
              <a:latin typeface="Times New Roman"/>
              <a:cs typeface="Times New Roman"/>
            </a:endParaRPr>
          </a:p>
          <a:p>
            <a:r>
              <a:rPr lang="es-ES_tradnl" dirty="0" err="1"/>
              <a:t>Multinomial</a:t>
            </a:r>
            <a:r>
              <a:rPr lang="es-ES_tradnl" dirty="0"/>
              <a:t> es muy importante para el análisis de captura recaptura</a:t>
            </a:r>
            <a:endParaRPr lang="es-ES_tradnl" i="1" baseline="-25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0" y="2948062"/>
            <a:ext cx="74104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9" y="4526611"/>
            <a:ext cx="20574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06" y="4526611"/>
            <a:ext cx="3543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</a:t>
            </a:r>
            <a:r>
              <a:rPr lang="es-ES_tradnl" sz="4400" dirty="0" err="1"/>
              <a:t>ó</a:t>
            </a:r>
            <a:r>
              <a:rPr lang="en-US" dirty="0"/>
              <a:t>n Poisson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sz="2800" dirty="0"/>
              <a:t>La distribución </a:t>
            </a:r>
            <a:r>
              <a:rPr lang="es-ES_tradnl" sz="2800" dirty="0" err="1"/>
              <a:t>Poisson</a:t>
            </a:r>
            <a:r>
              <a:rPr lang="es-ES_tradnl" sz="2800" dirty="0"/>
              <a:t> se usa para calcular la probabilidad que un número específico de ocurrencias dentro de una unidad de tiempo o espacio. La probabilidad de la ocurrencia es igual para cada intervalo y el número de las ocurrencias en un intervalo es independiente del número de ocurrencias en otros intervalos.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868" y="4440238"/>
            <a:ext cx="4686300" cy="838200"/>
          </a:xfrm>
          <a:prstGeom prst="rect">
            <a:avLst/>
          </a:prstGeom>
        </p:spPr>
      </p:pic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67708"/>
              </p:ext>
            </p:extLst>
          </p:nvPr>
        </p:nvGraphicFramePr>
        <p:xfrm>
          <a:off x="1493868" y="5532438"/>
          <a:ext cx="425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32" name="Equation" r:id="rId5" imgW="1701800" imgH="203200" progId="Equation.3">
                  <p:embed/>
                </p:oleObj>
              </mc:Choice>
              <mc:Fallback>
                <p:oleObj name="Equation" r:id="rId5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68" y="5532438"/>
                        <a:ext cx="425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32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Binomial Negativa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3792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Se puede desarrollar cómo una mezcla continua de distribuciones </a:t>
            </a:r>
            <a:r>
              <a:rPr lang="es-ES_tradnl" dirty="0" err="1"/>
              <a:t>Poisson</a:t>
            </a:r>
            <a:r>
              <a:rPr lang="es-ES_tradnl" dirty="0"/>
              <a:t> </a:t>
            </a:r>
          </a:p>
          <a:p>
            <a:r>
              <a:rPr lang="es-ES_tradnl" dirty="0"/>
              <a:t>Si el parámetro del </a:t>
            </a:r>
            <a:r>
              <a:rPr lang="es-ES_tradnl" dirty="0" err="1"/>
              <a:t>Poisson</a:t>
            </a:r>
            <a:r>
              <a:rPr lang="es-ES_tradnl" dirty="0"/>
              <a:t> se distribuye como una variable aleatorio Gamma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i="1" dirty="0">
                <a:latin typeface="Times New Roman"/>
                <a:cs typeface="Times New Roman"/>
              </a:rPr>
              <a:t>k</a:t>
            </a:r>
            <a:r>
              <a:rPr lang="es-ES_tradnl" dirty="0">
                <a:latin typeface="Times New Roman"/>
                <a:cs typeface="Times New Roman"/>
              </a:rPr>
              <a:t> = 0,1,2, …</a:t>
            </a: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E(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</a:t>
            </a: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Var(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 + m</a:t>
            </a:r>
            <a:r>
              <a:rPr lang="es-ES_tradnl" i="1" baseline="30000" dirty="0">
                <a:latin typeface="Times New Roman"/>
                <a:cs typeface="Times New Roman"/>
              </a:rPr>
              <a:t>2</a:t>
            </a:r>
            <a:r>
              <a:rPr lang="es-ES_tradnl" i="1" dirty="0">
                <a:latin typeface="Times New Roman"/>
                <a:cs typeface="Times New Roman"/>
              </a:rPr>
              <a:t>/r </a:t>
            </a:r>
            <a:r>
              <a:rPr lang="es-ES_tradnl" dirty="0"/>
              <a:t>donde </a:t>
            </a:r>
            <a:r>
              <a:rPr lang="es-ES_tradnl" i="1" dirty="0">
                <a:latin typeface="Times New Roman"/>
                <a:cs typeface="Times New Roman"/>
              </a:rPr>
              <a:t>r</a:t>
            </a:r>
            <a:r>
              <a:rPr lang="es-ES_tradnl" dirty="0"/>
              <a:t> = parámetro de dispersión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" y="3125019"/>
            <a:ext cx="9001742" cy="8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Distribuciones continuas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Normal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Lognormal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97" y="2065730"/>
            <a:ext cx="4210050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997" y="4193664"/>
            <a:ext cx="6286500" cy="895350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57430"/>
              </p:ext>
            </p:extLst>
          </p:nvPr>
        </p:nvGraphicFramePr>
        <p:xfrm>
          <a:off x="2051050" y="3151188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8" name="Equation" r:id="rId5" imgW="1841500" imgH="241300" progId="Equation.3">
                  <p:embed/>
                </p:oleObj>
              </mc:Choice>
              <mc:Fallback>
                <p:oleObj name="Equation" r:id="rId5" imgW="184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51188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659266" y="5706138"/>
            <a:ext cx="2044129" cy="470614"/>
            <a:chOff x="1429946" y="5706138"/>
            <a:chExt cx="2044129" cy="4706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69175" y="5706138"/>
              <a:ext cx="1104900" cy="4000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29946" y="5715087"/>
              <a:ext cx="101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E(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468" y="5706138"/>
            <a:ext cx="3393089" cy="495300"/>
            <a:chOff x="4122468" y="5706138"/>
            <a:chExt cx="3393089" cy="4953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6707" y="5706138"/>
              <a:ext cx="2228850" cy="495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22468" y="5718160"/>
              <a:ext cx="1255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Var(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Distribuciones continuas </a:t>
            </a:r>
            <a:r>
              <a:rPr lang="en-US" dirty="0"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94159"/>
            <a:ext cx="80772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3450" y="3314700"/>
            <a:ext cx="1371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853" y="3263900"/>
            <a:ext cx="177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800" y="5550523"/>
            <a:ext cx="181356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9605" y="5429885"/>
            <a:ext cx="3855720" cy="70104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41994"/>
              </p:ext>
            </p:extLst>
          </p:nvPr>
        </p:nvGraphicFramePr>
        <p:xfrm>
          <a:off x="1993900" y="4200770"/>
          <a:ext cx="533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Equation" r:id="rId8" imgW="2133600" imgH="431800" progId="Equation.3">
                  <p:embed/>
                </p:oleObj>
              </mc:Choice>
              <mc:Fallback>
                <p:oleObj name="Equation" r:id="rId8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93900" y="4200770"/>
                        <a:ext cx="53340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46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distribuciones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9913"/>
              </p:ext>
            </p:extLst>
          </p:nvPr>
        </p:nvGraphicFramePr>
        <p:xfrm>
          <a:off x="685800" y="1414881"/>
          <a:ext cx="8229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1, …, 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Pois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BinomIal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NegBin</a:t>
                      </a:r>
                      <a:r>
                        <a:rPr lang="en-US" dirty="0"/>
                        <a:t>((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λ</a:t>
                      </a:r>
                      <a:r>
                        <a:rPr lang="en-US" dirty="0"/>
                        <a:t> &gt;0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s-ES_tradnl" dirty="0"/>
                        <a:t> 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2548"/>
              </p:ext>
            </p:extLst>
          </p:nvPr>
        </p:nvGraphicFramePr>
        <p:xfrm>
          <a:off x="685800" y="3808337"/>
          <a:ext cx="8229600" cy="25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0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  <a:r>
                        <a:rPr lang="en-US" baseline="0" dirty="0"/>
                        <a:t> &lt; X &lt; </a:t>
                      </a: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logN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 &gt;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&lt; X &lt;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07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19595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Garamond" charset="0"/>
              </a:rPr>
              <a:t>Primero - </a:t>
            </a:r>
            <a:r>
              <a:rPr lang="en-US" sz="4000" dirty="0" err="1">
                <a:latin typeface="Garamond" charset="0"/>
              </a:rPr>
              <a:t>Modelo</a:t>
            </a:r>
            <a:r>
              <a:rPr lang="en-US" sz="4000" dirty="0">
                <a:latin typeface="Garamond" charset="0"/>
              </a:rPr>
              <a:t> Lineal</a:t>
            </a:r>
            <a:br>
              <a:rPr lang="en-US" sz="4000" dirty="0">
                <a:latin typeface="Garamond" charset="0"/>
              </a:rPr>
            </a:br>
            <a:r>
              <a:rPr lang="en-US" sz="3100" dirty="0" err="1">
                <a:latin typeface="Garamond" charset="0"/>
              </a:rPr>
              <a:t>Focas</a:t>
            </a:r>
            <a:r>
              <a:rPr lang="en-US" sz="3100" dirty="0">
                <a:latin typeface="Garamond" charset="0"/>
              </a:rPr>
              <a:t> del </a:t>
            </a:r>
            <a:r>
              <a:rPr lang="en-US" sz="3100" dirty="0" err="1">
                <a:latin typeface="Garamond" charset="0"/>
              </a:rPr>
              <a:t>puerto</a:t>
            </a:r>
            <a:r>
              <a:rPr lang="en-US" sz="3100" dirty="0">
                <a:latin typeface="Garamond" charset="0"/>
              </a:rPr>
              <a:t> en </a:t>
            </a:r>
            <a:br>
              <a:rPr lang="en-US" sz="3100" dirty="0">
                <a:latin typeface="Garamond" charset="0"/>
              </a:rPr>
            </a:br>
            <a:r>
              <a:rPr lang="en-US" sz="3100" dirty="0">
                <a:latin typeface="Garamond" charset="0"/>
              </a:rPr>
              <a:t>Glacier Bay, Alaska</a:t>
            </a:r>
            <a:br>
              <a:rPr lang="en-US" sz="3100" dirty="0">
                <a:latin typeface="Garamond" charset="0"/>
              </a:rPr>
            </a:br>
            <a:endParaRPr lang="en-US" sz="3100" dirty="0">
              <a:latin typeface="Garamond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307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Las </a:t>
            </a:r>
            <a:r>
              <a:rPr lang="en-US" dirty="0" err="1">
                <a:latin typeface="Arial" charset="0"/>
              </a:rPr>
              <a:t>focas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estaban</a:t>
            </a:r>
            <a:r>
              <a:rPr lang="en-US" dirty="0">
                <a:latin typeface="Arial" charset="0"/>
              </a:rPr>
              <a:t> en el </a:t>
            </a:r>
            <a:r>
              <a:rPr lang="en-US" dirty="0" err="1">
                <a:latin typeface="Arial" charset="0"/>
              </a:rPr>
              <a:t>hielo</a:t>
            </a:r>
            <a:r>
              <a:rPr lang="en-US" dirty="0">
                <a:latin typeface="Arial" charset="0"/>
              </a:rPr>
              <a:t> </a:t>
            </a:r>
          </a:p>
          <a:p>
            <a:r>
              <a:rPr lang="en-US" dirty="0">
                <a:latin typeface="Arial" charset="0"/>
              </a:rPr>
              <a:t>Los </a:t>
            </a:r>
            <a:r>
              <a:rPr lang="en-US" dirty="0" err="1">
                <a:latin typeface="Arial" charset="0"/>
              </a:rPr>
              <a:t>datos</a:t>
            </a:r>
            <a:r>
              <a:rPr lang="en-US" dirty="0">
                <a:latin typeface="Arial" charset="0"/>
              </a:rPr>
              <a:t> son los </a:t>
            </a:r>
            <a:r>
              <a:rPr lang="en-US" dirty="0" err="1">
                <a:latin typeface="Arial" charset="0"/>
              </a:rPr>
              <a:t>recuentos</a:t>
            </a:r>
            <a:r>
              <a:rPr lang="en-US" dirty="0">
                <a:latin typeface="Arial" charset="0"/>
              </a:rPr>
              <a:t> de </a:t>
            </a:r>
            <a:r>
              <a:rPr lang="en-US" dirty="0" err="1">
                <a:latin typeface="Arial" charset="0"/>
              </a:rPr>
              <a:t>focas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 </a:t>
            </a:r>
            <a:r>
              <a:rPr lang="en-US" dirty="0" err="1">
                <a:latin typeface="Arial" charset="0"/>
              </a:rPr>
              <a:t>Parque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Nacional</a:t>
            </a:r>
            <a:r>
              <a:rPr lang="en-US" dirty="0">
                <a:latin typeface="Arial" charset="0"/>
              </a:rPr>
              <a:t> Glacier Bay </a:t>
            </a:r>
            <a:r>
              <a:rPr lang="en-US" dirty="0" err="1">
                <a:latin typeface="Arial" charset="0"/>
              </a:rPr>
              <a:t>quiere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entender</a:t>
            </a:r>
            <a:r>
              <a:rPr lang="en-US" dirty="0">
                <a:latin typeface="Arial" charset="0"/>
              </a:rPr>
              <a:t> la </a:t>
            </a:r>
            <a:r>
              <a:rPr lang="en-US" dirty="0" err="1">
                <a:latin typeface="Arial" charset="0"/>
              </a:rPr>
              <a:t>tendencia</a:t>
            </a:r>
            <a:r>
              <a:rPr lang="en-US" dirty="0">
                <a:latin typeface="Arial" charset="0"/>
              </a:rPr>
              <a:t> de la </a:t>
            </a:r>
            <a:r>
              <a:rPr lang="en-US" dirty="0" err="1">
                <a:latin typeface="Arial" charset="0"/>
              </a:rPr>
              <a:t>población</a:t>
            </a:r>
            <a:endParaRPr lang="en-US" dirty="0">
              <a:latin typeface="Arial" charset="0"/>
            </a:endParaRP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400"/>
            <a:ext cx="3536950" cy="50577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953000" y="6172200"/>
            <a:ext cx="371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Photo credit: Tom and Pat Leeson </a:t>
            </a:r>
          </a:p>
        </p:txBody>
      </p:sp>
    </p:spTree>
    <p:extLst>
      <p:ext uri="{BB962C8B-B14F-4D97-AF65-F5344CB8AC3E}">
        <p14:creationId xmlns:p14="http://schemas.microsoft.com/office/powerpoint/2010/main" val="40381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Componentes de GLM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Componente aleatoria</a:t>
            </a:r>
          </a:p>
          <a:p>
            <a:pPr lvl="1"/>
            <a:r>
              <a:rPr lang="es-ES_tradnl" dirty="0"/>
              <a:t>La variable respuesta </a:t>
            </a:r>
            <a:r>
              <a:rPr lang="es-ES_tradnl" i="1" dirty="0"/>
              <a:t>Y</a:t>
            </a:r>
            <a:r>
              <a:rPr lang="es-ES_tradnl" dirty="0"/>
              <a:t> y su distribución de probabilidad</a:t>
            </a:r>
          </a:p>
          <a:p>
            <a:r>
              <a:rPr lang="es-ES_tradnl" dirty="0"/>
              <a:t>Componente sistemática</a:t>
            </a:r>
          </a:p>
          <a:p>
            <a:pPr lvl="1"/>
            <a:r>
              <a:rPr lang="es-ES_tradnl" dirty="0"/>
              <a:t>La función lineal con las variables </a:t>
            </a:r>
            <a:r>
              <a:rPr lang="es-ES_tradnl" dirty="0" err="1"/>
              <a:t>predictoras</a:t>
            </a:r>
            <a:endParaRPr lang="es-ES_tradnl" dirty="0"/>
          </a:p>
          <a:p>
            <a:r>
              <a:rPr lang="es-ES_tradnl" dirty="0"/>
              <a:t>Función link</a:t>
            </a:r>
          </a:p>
          <a:p>
            <a:pPr lvl="1"/>
            <a:r>
              <a:rPr lang="es-ES_tradnl" dirty="0"/>
              <a:t>la función link </a:t>
            </a:r>
            <a:r>
              <a:rPr lang="es-ES_tradnl" i="1" dirty="0"/>
              <a:t>g</a:t>
            </a:r>
            <a:r>
              <a:rPr lang="es-ES_tradnl" dirty="0"/>
              <a:t>(·) que relaciona </a:t>
            </a:r>
            <a:r>
              <a:rPr lang="es-ES_tradnl" i="1" dirty="0"/>
              <a:t>E</a:t>
            </a:r>
            <a:r>
              <a:rPr lang="es-ES_tradnl" dirty="0"/>
              <a:t>(</a:t>
            </a:r>
            <a:r>
              <a:rPr lang="es-ES_tradnl" i="1" dirty="0"/>
              <a:t>Y</a:t>
            </a:r>
            <a:r>
              <a:rPr lang="es-ES_tradnl" dirty="0"/>
              <a:t>) con el predictor lineal</a:t>
            </a:r>
          </a:p>
        </p:txBody>
      </p:sp>
    </p:spTree>
    <p:extLst>
      <p:ext uri="{BB962C8B-B14F-4D97-AF65-F5344CB8AC3E}">
        <p14:creationId xmlns:p14="http://schemas.microsoft.com/office/powerpoint/2010/main" val="179418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aleatoria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Variable aleatoria </a:t>
            </a:r>
            <a:r>
              <a:rPr lang="es-ES_tradnl" i="1" dirty="0"/>
              <a:t>Y</a:t>
            </a:r>
            <a:r>
              <a:rPr lang="es-ES_tradnl" dirty="0"/>
              <a:t> = (</a:t>
            </a:r>
            <a:r>
              <a:rPr lang="es-ES_tradnl" i="1" dirty="0"/>
              <a:t>y</a:t>
            </a:r>
            <a:r>
              <a:rPr lang="es-ES_tradnl" i="1" baseline="-25000" dirty="0"/>
              <a:t>1</a:t>
            </a:r>
            <a:r>
              <a:rPr lang="es-ES_tradnl" dirty="0"/>
              <a:t>, </a:t>
            </a:r>
            <a:r>
              <a:rPr lang="mr-IN" dirty="0"/>
              <a:t>…</a:t>
            </a:r>
            <a:r>
              <a:rPr lang="es-ES" dirty="0"/>
              <a:t>, </a:t>
            </a:r>
            <a:r>
              <a:rPr lang="es-ES_tradnl" i="1" dirty="0" err="1"/>
              <a:t>y</a:t>
            </a:r>
            <a:r>
              <a:rPr lang="es-ES_tradnl" i="1" baseline="-25000" dirty="0" err="1"/>
              <a:t>N</a:t>
            </a:r>
            <a:r>
              <a:rPr lang="es-ES_tradnl" dirty="0"/>
              <a:t>)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Distribuciones dentro de la familia </a:t>
            </a:r>
            <a:r>
              <a:rPr lang="es-ES_tradnl" i="1" dirty="0"/>
              <a:t>exponencial</a:t>
            </a:r>
          </a:p>
          <a:p>
            <a:pPr>
              <a:buFontTx/>
              <a:buChar char="-"/>
            </a:pPr>
            <a:r>
              <a:rPr lang="es-ES_tradnl" dirty="0"/>
              <a:t>Binomial para observaciones binarias</a:t>
            </a:r>
          </a:p>
          <a:p>
            <a:pPr>
              <a:buFontTx/>
              <a:buChar char="-"/>
            </a:pPr>
            <a:r>
              <a:rPr lang="es-ES_tradnl" dirty="0" err="1"/>
              <a:t>Mulitnomial</a:t>
            </a:r>
            <a:r>
              <a:rPr lang="es-ES_tradnl" dirty="0"/>
              <a:t> para conteos en más que dos categorías </a:t>
            </a:r>
          </a:p>
          <a:p>
            <a:pPr>
              <a:buFontTx/>
              <a:buChar char="-"/>
            </a:pPr>
            <a:r>
              <a:rPr lang="es-ES_tradnl" dirty="0" err="1"/>
              <a:t>Poisson</a:t>
            </a:r>
            <a:r>
              <a:rPr lang="es-ES_tradnl" dirty="0"/>
              <a:t> o binomial negativa para observaciones de recuentos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997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sistemática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Las variables explicativas en un modelo lineal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También podemos usar variables basadas en otras variables, como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" y="3036820"/>
            <a:ext cx="384175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3" y="4981440"/>
            <a:ext cx="3587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4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Función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7"/>
            <a:ext cx="8229600" cy="4530725"/>
          </a:xfrm>
        </p:spPr>
        <p:txBody>
          <a:bodyPr/>
          <a:lstStyle/>
          <a:p>
            <a:r>
              <a:rPr lang="es-ES_tradnl" sz="3200" dirty="0"/>
              <a:t>El valor esperado de </a:t>
            </a:r>
            <a:r>
              <a:rPr lang="es-ES_tradnl" sz="3200" i="1" dirty="0"/>
              <a:t>Y</a:t>
            </a:r>
            <a:r>
              <a:rPr lang="es-ES_tradnl" sz="3200" dirty="0"/>
              <a:t> es </a:t>
            </a:r>
            <a:r>
              <a:rPr lang="es-ES_tradnl" sz="3200" i="1" dirty="0"/>
              <a:t>E</a:t>
            </a:r>
            <a:r>
              <a:rPr lang="es-ES_tradnl" sz="3200" dirty="0"/>
              <a:t>(</a:t>
            </a:r>
            <a:r>
              <a:rPr lang="es-ES_tradnl" sz="3200" i="1" dirty="0"/>
              <a:t>Y</a:t>
            </a:r>
            <a:r>
              <a:rPr lang="es-ES_tradnl" sz="3200" dirty="0"/>
              <a:t>) =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endParaRPr lang="es-ES_tradnl" sz="3200" dirty="0"/>
          </a:p>
          <a:p>
            <a:r>
              <a:rPr lang="es-ES_tradnl" sz="3200" dirty="0"/>
              <a:t>La función </a:t>
            </a:r>
            <a:r>
              <a:rPr lang="es-ES_tradnl" sz="3200" i="1" dirty="0"/>
              <a:t>g</a:t>
            </a:r>
            <a:r>
              <a:rPr lang="es-ES_tradnl" sz="3200" dirty="0"/>
              <a:t>(·) relaciona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r>
              <a:rPr lang="es-ES_tradnl" sz="3200" dirty="0"/>
              <a:t>con el componente sistemática como</a:t>
            </a:r>
          </a:p>
          <a:p>
            <a:endParaRPr lang="es-ES_tradnl" sz="3200" dirty="0"/>
          </a:p>
          <a:p>
            <a:endParaRPr lang="es-ES_tradnl" sz="3200" dirty="0"/>
          </a:p>
          <a:p>
            <a:r>
              <a:rPr lang="es-ES_tradnl" sz="3200" dirty="0"/>
              <a:t>Cuando la componente aleatoria es normal, la función link es la identidad</a:t>
            </a:r>
          </a:p>
          <a:p>
            <a:endParaRPr lang="es-ES_tradnl" sz="3200" dirty="0"/>
          </a:p>
          <a:p>
            <a:endParaRPr lang="el-G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20" y="3170962"/>
            <a:ext cx="511175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0" y="5162411"/>
            <a:ext cx="593725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9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a construir 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86"/>
            <a:ext cx="8229600" cy="4530725"/>
          </a:xfrm>
        </p:spPr>
        <p:txBody>
          <a:bodyPr/>
          <a:lstStyle/>
          <a:p>
            <a:r>
              <a:rPr lang="es-AR" dirty="0"/>
              <a:t>Pasos: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Usamos una distribución apropiada para los respuestos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i="1" dirty="0">
                <a:latin typeface="Times"/>
                <a:cs typeface="Times"/>
              </a:rPr>
              <a:t>C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 ~  </a:t>
            </a:r>
            <a:r>
              <a:rPr lang="es-AR" i="1" dirty="0">
                <a:latin typeface="Times"/>
                <a:cs typeface="Times"/>
              </a:rPr>
              <a:t>Pois</a:t>
            </a:r>
            <a:r>
              <a:rPr lang="es-AR" dirty="0">
                <a:latin typeface="Times"/>
                <a:cs typeface="Times"/>
              </a:rPr>
              <a:t> 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>
                <a:cs typeface="Times"/>
              </a:rPr>
              <a:t>Usamos una función para transformar la respuesta (promedio de la distribución) - más en un momentito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log()</a:t>
            </a:r>
            <a:r>
              <a:rPr lang="es-AR" dirty="0">
                <a:latin typeface="Times New Roman"/>
                <a:cs typeface="Times New Roman"/>
              </a:rPr>
              <a:t> </a:t>
            </a:r>
            <a:r>
              <a:rPr lang="es-AR" dirty="0">
                <a:cs typeface="Times"/>
              </a:rPr>
              <a:t>para Poisson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Construimos una función para el promedio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 =</a:t>
            </a:r>
            <a:r>
              <a:rPr lang="es-AR" i="1" dirty="0">
                <a:latin typeface="Times"/>
                <a:cs typeface="Times"/>
              </a:rPr>
              <a:t> α</a:t>
            </a:r>
            <a:r>
              <a:rPr lang="es-AR" dirty="0">
                <a:latin typeface="Times"/>
                <a:cs typeface="Times"/>
              </a:rPr>
              <a:t> + </a:t>
            </a:r>
            <a:r>
              <a:rPr lang="es-AR" i="1" dirty="0">
                <a:latin typeface="Times"/>
                <a:cs typeface="Times"/>
              </a:rPr>
              <a:t>β X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endParaRPr lang="es-AR" dirty="0"/>
          </a:p>
          <a:p>
            <a:r>
              <a:rPr lang="es-AR" dirty="0"/>
              <a:t>Ejemplo</a:t>
            </a:r>
          </a:p>
          <a:p>
            <a:pPr lvl="1"/>
            <a:r>
              <a:rPr lang="es-AR" sz="2400" dirty="0"/>
              <a:t>Recuentos para densidades locales</a:t>
            </a:r>
            <a:endParaRPr lang="es-AR" dirty="0"/>
          </a:p>
          <a:p>
            <a:pPr marL="457200" lvl="1" indent="0">
              <a:buNone/>
            </a:pPr>
            <a:r>
              <a:rPr lang="es-AR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para </a:t>
            </a:r>
            <a:r>
              <a:rPr lang="es-AR" dirty="0" err="1"/>
              <a:t>tranformar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95651"/>
              </p:ext>
            </p:extLst>
          </p:nvPr>
        </p:nvGraphicFramePr>
        <p:xfrm>
          <a:off x="457200" y="3946472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Distribuciónes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Función</a:t>
                      </a:r>
                      <a:r>
                        <a:rPr lang="en-US" sz="2400" dirty="0"/>
                        <a:t>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Logit(p),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probit</a:t>
                      </a:r>
                      <a:r>
                        <a:rPr lang="en-US" sz="2400" baseline="0" dirty="0"/>
                        <a:t>(p), </a:t>
                      </a:r>
                      <a:r>
                        <a:rPr lang="en-US" sz="2400" baseline="0" dirty="0" err="1"/>
                        <a:t>cloglog</a:t>
                      </a:r>
                      <a:r>
                        <a:rPr lang="en-US" sz="2400" baseline="0" dirty="0"/>
                        <a:t>(p)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negativa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002408"/>
            <a:ext cx="8098074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s-AR" sz="2800" dirty="0"/>
              <a:t>Para cada distribución tenemos una función para transformar la respuesta para obtener un modelo lineal</a:t>
            </a:r>
          </a:p>
          <a:p>
            <a:pPr marL="914400" lvl="1" indent="-457200">
              <a:buFont typeface="Arial"/>
              <a:buChar char="•"/>
            </a:pPr>
            <a:r>
              <a:rPr lang="es-AR" sz="2800" dirty="0"/>
              <a:t>En el ejemplo, usamos log()</a:t>
            </a:r>
          </a:p>
          <a:p>
            <a:pPr lvl="2"/>
            <a:r>
              <a:rPr lang="es-AR" sz="2800" dirty="0">
                <a:latin typeface="Times"/>
                <a:cs typeface="Times"/>
              </a:rPr>
              <a:t>log(</a:t>
            </a:r>
            <a:r>
              <a:rPr lang="es-AR" sz="2800" i="1" dirty="0" err="1">
                <a:latin typeface="Times"/>
                <a:cs typeface="Times"/>
              </a:rPr>
              <a:t>λ</a:t>
            </a:r>
            <a:r>
              <a:rPr lang="es-AR" sz="2800" i="1" baseline="-25000" dirty="0" err="1">
                <a:latin typeface="Times"/>
                <a:cs typeface="Times"/>
              </a:rPr>
              <a:t>i</a:t>
            </a:r>
            <a:r>
              <a:rPr lang="es-AR" sz="2800" dirty="0">
                <a:latin typeface="Times"/>
                <a:cs typeface="Times"/>
              </a:rPr>
              <a:t>) =</a:t>
            </a:r>
            <a:r>
              <a:rPr lang="es-AR" sz="2800" i="1" dirty="0">
                <a:latin typeface="Times"/>
                <a:cs typeface="Times"/>
              </a:rPr>
              <a:t> α</a:t>
            </a:r>
            <a:r>
              <a:rPr lang="es-AR" sz="2800" dirty="0">
                <a:latin typeface="Times"/>
                <a:cs typeface="Times"/>
              </a:rPr>
              <a:t> + </a:t>
            </a:r>
            <a:r>
              <a:rPr lang="es-AR" sz="2800" i="1" dirty="0">
                <a:latin typeface="Times"/>
                <a:cs typeface="Times"/>
              </a:rPr>
              <a:t>β X</a:t>
            </a:r>
            <a:r>
              <a:rPr lang="es-AR" sz="2800" i="1" baseline="-25000" dirty="0">
                <a:latin typeface="Times"/>
                <a:cs typeface="Times"/>
              </a:rPr>
              <a:t>i</a:t>
            </a:r>
            <a:endParaRPr lang="es-AR" sz="2800" dirty="0"/>
          </a:p>
          <a:p>
            <a:pPr lvl="2"/>
            <a:endParaRPr lang="es-AR" sz="2800" dirty="0"/>
          </a:p>
          <a:p>
            <a:pPr marL="914400" lvl="1" indent="-457200">
              <a:buFont typeface="Arial"/>
              <a:buChar char="•"/>
            </a:pPr>
            <a:endParaRPr lang="es-AR" sz="2800" dirty="0"/>
          </a:p>
          <a:p>
            <a:pPr lvl="1"/>
            <a:br>
              <a:rPr lang="es-AR" sz="2800" dirty="0"/>
            </a:br>
            <a:endParaRPr lang="es-AR" sz="2800" baseline="-25000" dirty="0">
              <a:latin typeface="Times"/>
              <a:cs typeface="Times"/>
            </a:endParaRPr>
          </a:p>
          <a:p>
            <a:pPr lvl="1"/>
            <a:endParaRPr lang="es-AR" sz="2800" baseline="-25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3555" y="3322304"/>
            <a:ext cx="90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lineal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04324" y="3322304"/>
            <a:ext cx="135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0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distribuciones en TMB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57279"/>
              </p:ext>
            </p:extLst>
          </p:nvPr>
        </p:nvGraphicFramePr>
        <p:xfrm>
          <a:off x="673768" y="1398893"/>
          <a:ext cx="790474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553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TMB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dbinom</a:t>
                      </a:r>
                      <a:r>
                        <a:rPr lang="en-US" dirty="0"/>
                        <a:t> (y, 1, p,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dbinom</a:t>
                      </a:r>
                      <a:r>
                        <a:rPr lang="en-US" dirty="0"/>
                        <a:t> (y, N, p,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Pois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dpois</a:t>
                      </a:r>
                      <a:r>
                        <a:rPr lang="en-US" dirty="0"/>
                        <a:t> (y, 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BinomIal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NegBin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dnbinom2 (y, 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6805"/>
              </p:ext>
            </p:extLst>
          </p:nvPr>
        </p:nvGraphicFramePr>
        <p:xfrm>
          <a:off x="685800" y="3453713"/>
          <a:ext cx="7904746" cy="226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6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TMB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dnorm</a:t>
                      </a:r>
                      <a:r>
                        <a:rPr lang="en-US" baseline="0" dirty="0"/>
                        <a:t>(y, 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σ</a:t>
                      </a:r>
                      <a:r>
                        <a:rPr lang="en-US" dirty="0"/>
                        <a:t>, log?)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logN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dnorm</a:t>
                      </a:r>
                      <a:r>
                        <a:rPr lang="en-US" baseline="0" dirty="0"/>
                        <a:t>(log(y),log_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log_σ</a:t>
                      </a:r>
                      <a:r>
                        <a:rPr lang="en-US" dirty="0"/>
                        <a:t>, log?)*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dgamma</a:t>
                      </a:r>
                      <a:r>
                        <a:rPr lang="en-US" dirty="0"/>
                        <a:t>(y,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β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dbeta</a:t>
                      </a:r>
                      <a:r>
                        <a:rPr lang="en-US" dirty="0"/>
                        <a:t>(y,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β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5674DC-C317-D943-BD94-8BC4E2426F09}"/>
              </a:ext>
            </a:extLst>
          </p:cNvPr>
          <p:cNvSpPr txBox="1"/>
          <p:nvPr/>
        </p:nvSpPr>
        <p:spPr>
          <a:xfrm>
            <a:off x="673768" y="1029561"/>
            <a:ext cx="691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kaskr.github.io</a:t>
            </a:r>
            <a:r>
              <a:rPr lang="en-US" dirty="0"/>
              <a:t>/</a:t>
            </a:r>
            <a:r>
              <a:rPr lang="en-US" dirty="0" err="1"/>
              <a:t>adcomp</a:t>
            </a:r>
            <a:r>
              <a:rPr lang="en-US" dirty="0"/>
              <a:t>/group__R__style__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78407-BD22-014A-BFFA-CB968E4C3338}"/>
              </a:ext>
            </a:extLst>
          </p:cNvPr>
          <p:cNvSpPr txBox="1"/>
          <p:nvPr/>
        </p:nvSpPr>
        <p:spPr>
          <a:xfrm>
            <a:off x="685800" y="580705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transformación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180702"/>
            <a:ext cx="7623175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The way to get started is to quit talking and begin doing.</a:t>
            </a:r>
            <a:br>
              <a:rPr lang="en-US" dirty="0">
                <a:latin typeface="Garamond" charset="0"/>
              </a:rPr>
            </a:br>
            <a:r>
              <a:rPr lang="en-US" dirty="0">
                <a:latin typeface="Garamond" charset="0"/>
              </a:rPr>
              <a:t>	</a:t>
            </a:r>
            <a:r>
              <a:rPr lang="en-US" sz="3200" dirty="0">
                <a:latin typeface="Garamond" charset="0"/>
              </a:rPr>
              <a:t>- Walt Disney</a:t>
            </a:r>
            <a:r>
              <a:rPr lang="en-US" dirty="0">
                <a:latin typeface="Garamond" charset="0"/>
              </a:rPr>
              <a:t>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19660" y="1367422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kern="0" dirty="0">
                <a:latin typeface="Garamond" charset="0"/>
              </a:rPr>
              <a:t>La </a:t>
            </a:r>
            <a:r>
              <a:rPr lang="en-US" kern="0" dirty="0" err="1">
                <a:latin typeface="Garamond" charset="0"/>
              </a:rPr>
              <a:t>manera</a:t>
            </a:r>
            <a:r>
              <a:rPr lang="en-US" kern="0" dirty="0">
                <a:latin typeface="Garamond" charset="0"/>
              </a:rPr>
              <a:t> de </a:t>
            </a:r>
            <a:r>
              <a:rPr lang="en-US" kern="0" dirty="0" err="1">
                <a:latin typeface="Garamond" charset="0"/>
              </a:rPr>
              <a:t>empezar</a:t>
            </a:r>
            <a:r>
              <a:rPr lang="en-US" kern="0" dirty="0">
                <a:latin typeface="Garamond" charset="0"/>
              </a:rPr>
              <a:t> </a:t>
            </a:r>
            <a:r>
              <a:rPr lang="en-US" kern="0" dirty="0" err="1">
                <a:latin typeface="Garamond" charset="0"/>
              </a:rPr>
              <a:t>es</a:t>
            </a:r>
            <a:r>
              <a:rPr lang="en-US" kern="0" dirty="0">
                <a:latin typeface="Garamond" charset="0"/>
              </a:rPr>
              <a:t> </a:t>
            </a:r>
            <a:r>
              <a:rPr lang="en-US" kern="0" dirty="0" err="1">
                <a:latin typeface="Garamond" charset="0"/>
              </a:rPr>
              <a:t>dejar</a:t>
            </a:r>
            <a:r>
              <a:rPr lang="en-US" kern="0" dirty="0">
                <a:latin typeface="Garamond" charset="0"/>
              </a:rPr>
              <a:t> de </a:t>
            </a:r>
            <a:r>
              <a:rPr lang="en-US" kern="0" dirty="0" err="1">
                <a:latin typeface="Garamond" charset="0"/>
              </a:rPr>
              <a:t>hablar</a:t>
            </a:r>
            <a:r>
              <a:rPr lang="en-US" kern="0" dirty="0">
                <a:latin typeface="Garamond" charset="0"/>
              </a:rPr>
              <a:t> y </a:t>
            </a:r>
            <a:r>
              <a:rPr lang="en-US" kern="0" dirty="0" err="1">
                <a:latin typeface="Garamond" charset="0"/>
              </a:rPr>
              <a:t>empezar</a:t>
            </a:r>
            <a:r>
              <a:rPr lang="en-US" kern="0" dirty="0">
                <a:latin typeface="Garamond" charset="0"/>
              </a:rPr>
              <a:t> a </a:t>
            </a:r>
            <a:r>
              <a:rPr lang="en-US" kern="0" dirty="0" err="1">
                <a:latin typeface="Garamond" charset="0"/>
              </a:rPr>
              <a:t>hacer</a:t>
            </a:r>
            <a:r>
              <a:rPr lang="en-US" kern="0" dirty="0">
                <a:latin typeface="Garamond" charset="0"/>
              </a:rPr>
              <a:t>.</a:t>
            </a:r>
            <a:br>
              <a:rPr lang="en-US" kern="0" dirty="0">
                <a:latin typeface="Garamond" charset="0"/>
              </a:rPr>
            </a:br>
            <a:r>
              <a:rPr lang="en-US" kern="0" dirty="0">
                <a:latin typeface="Garamond" charset="0"/>
              </a:rPr>
              <a:t>	</a:t>
            </a:r>
            <a:r>
              <a:rPr lang="en-US" sz="3200" kern="0" dirty="0">
                <a:latin typeface="Garamond" charset="0"/>
              </a:rPr>
              <a:t>- Walt Disney</a:t>
            </a:r>
            <a:r>
              <a:rPr lang="en-US" kern="0" dirty="0">
                <a:latin typeface="Garamon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888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Case Study – Insect </a:t>
            </a:r>
            <a:r>
              <a:rPr lang="en-US" dirty="0" err="1">
                <a:latin typeface="Garamond" charset="0"/>
              </a:rPr>
              <a:t>Oviposition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Ch. 6 of the Ecological Detective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530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Female parasite wasp deposits eggs in clusters of 1 to 4 on scale insect (pest to crops)</a:t>
            </a:r>
          </a:p>
          <a:p>
            <a:pPr eaLnBrk="1" hangingPunct="1"/>
            <a:r>
              <a:rPr lang="en-US" sz="2600" dirty="0">
                <a:latin typeface="Arial" charset="0"/>
              </a:rPr>
              <a:t>Is the cluster size influenced by the total number of eggs (female compliment) in the female?</a:t>
            </a:r>
          </a:p>
          <a:p>
            <a:pPr eaLnBrk="1" hangingPunct="1"/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47988"/>
            <a:ext cx="2514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12875"/>
            <a:ext cx="22860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9625"/>
            <a:ext cx="24384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876800" y="61102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Photo credit: Dan Papacek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Case Study – Insect Oviposition 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The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05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Female egg compliment – function of female size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Previous work indicated that highest success rate at intermediate cluster size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8388"/>
            <a:ext cx="5486400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>
                <a:latin typeface="Garamond" charset="0"/>
              </a:rPr>
              <a:t>Tendencia en los adultos</a:t>
            </a:r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524000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3" imgW="1752600" imgH="457200" progId="Equation.3">
                  <p:embed/>
                </p:oleObj>
              </mc:Choice>
              <mc:Fallback>
                <p:oleObj name="Equation" r:id="rId3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0960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4480" y="3201988"/>
            <a:ext cx="8229600" cy="2928937"/>
          </a:xfrm>
        </p:spPr>
        <p:txBody>
          <a:bodyPr/>
          <a:lstStyle/>
          <a:p>
            <a:pPr eaLnBrk="1" hangingPunct="1"/>
            <a:r>
              <a:rPr lang="es-AR" sz="3900" i="1" dirty="0">
                <a:latin typeface="Times New Roman"/>
                <a:cs typeface="Times New Roman"/>
              </a:rPr>
              <a:t>N</a:t>
            </a:r>
            <a:r>
              <a:rPr lang="es-AR" sz="3900" i="1" baseline="-25000" dirty="0">
                <a:latin typeface="Arial" charset="0"/>
              </a:rPr>
              <a:t>t</a:t>
            </a:r>
            <a:r>
              <a:rPr lang="es-AR" sz="3900" i="1" dirty="0">
                <a:latin typeface="Arial" charset="0"/>
              </a:rPr>
              <a:t> = </a:t>
            </a:r>
            <a:r>
              <a:rPr lang="es-AR" sz="3200" i="1" dirty="0">
                <a:latin typeface="Arial" charset="0"/>
              </a:rPr>
              <a:t>abundancia en el tiempo t</a:t>
            </a:r>
          </a:p>
          <a:p>
            <a:pPr eaLnBrk="1" hangingPunct="1"/>
            <a:r>
              <a:rPr lang="es-AR" sz="3900" i="1" dirty="0">
                <a:latin typeface="Times New Roman"/>
                <a:cs typeface="Times New Roman"/>
              </a:rPr>
              <a:t>r</a:t>
            </a:r>
            <a:r>
              <a:rPr lang="es-AR" sz="3900" i="1" dirty="0">
                <a:latin typeface="Arial" charset="0"/>
              </a:rPr>
              <a:t> = </a:t>
            </a:r>
            <a:r>
              <a:rPr lang="es-AR" sz="3200" i="1" dirty="0">
                <a:latin typeface="Arial" charset="0"/>
              </a:rPr>
              <a:t>tasa de crecimiento de la población</a:t>
            </a:r>
          </a:p>
          <a:p>
            <a:pPr eaLnBrk="1" hangingPunct="1"/>
            <a:r>
              <a:rPr lang="es-AR" sz="3900" i="1" dirty="0">
                <a:latin typeface="Times New Roman"/>
                <a:cs typeface="Times New Roman"/>
                <a:sym typeface="Symbol" charset="0"/>
              </a:rPr>
              <a:t>ε</a:t>
            </a:r>
            <a:r>
              <a:rPr lang="es-AR" sz="3900" i="1" baseline="-25000" dirty="0">
                <a:latin typeface="Times New Roman"/>
                <a:cs typeface="Times New Roman"/>
                <a:sym typeface="Symbol" charset="0"/>
              </a:rPr>
              <a:t>t</a:t>
            </a:r>
            <a:r>
              <a:rPr lang="es-AR" sz="3900" i="1" dirty="0">
                <a:latin typeface="Arial" charset="0"/>
                <a:sym typeface="Symbol" charset="0"/>
              </a:rPr>
              <a:t> = </a:t>
            </a:r>
            <a:r>
              <a:rPr lang="es-AR" sz="3200" i="1" dirty="0">
                <a:latin typeface="Arial" charset="0"/>
                <a:sym typeface="Symbol" charset="0"/>
              </a:rPr>
              <a:t>error en medidas</a:t>
            </a:r>
          </a:p>
        </p:txBody>
      </p:sp>
    </p:spTree>
    <p:extLst>
      <p:ext uri="{BB962C8B-B14F-4D97-AF65-F5344CB8AC3E}">
        <p14:creationId xmlns:p14="http://schemas.microsoft.com/office/powerpoint/2010/main" val="939037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Case Study – Insect Oviposition 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Modeling approach</a:t>
            </a:r>
            <a:endParaRPr lang="en-US" dirty="0">
              <a:latin typeface="Garamond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In the Ecological Detective, they tested several models using sums of squares deviation: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mean clutch size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variable clutch model with one switching point based on egg compliment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variable clutch model with two switching points based on egg compliment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We will use TMB to fit two models with a Poisson GLM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mean clutch size model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variable clutch size that changes with egg compliment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Model 1 – Mean cluster size</a:t>
            </a: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3276600" cy="4149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Model 1: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Poisson distribution for counts of eggs = mean level overall all egg numbers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~ Pois(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600" dirty="0">
                <a:latin typeface="Symbol" pitchFamily="2" charset="2"/>
              </a:rPr>
              <a:t>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 =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Arial" charset="0"/>
              </a:rPr>
              <a:t>0</a:t>
            </a: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= exp</a:t>
            </a:r>
            <a:r>
              <a:rPr lang="en-US" sz="2600" dirty="0">
                <a:latin typeface="Arial" charset="0"/>
              </a:rPr>
              <a:t>(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Arial" charset="0"/>
              </a:rPr>
              <a:t>0</a:t>
            </a:r>
            <a:r>
              <a:rPr lang="en-US" sz="2600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B0A618-3ECE-4B46-9F36-614BBE8C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075" y="1143000"/>
            <a:ext cx="3827379" cy="492091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Model 2 – GLM with egg number</a:t>
            </a: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3777582" cy="4149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Model 2:</a:t>
            </a:r>
          </a:p>
          <a:p>
            <a:pPr>
              <a:buNone/>
            </a:pPr>
            <a:r>
              <a:rPr lang="en-US" sz="2400" dirty="0">
                <a:latin typeface="Arial" charset="0"/>
              </a:rPr>
              <a:t>Poisson distribution for counts of eggs  linearly related to egg number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~ Pois(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600" dirty="0">
                <a:latin typeface="Symbol" pitchFamily="2" charset="2"/>
              </a:rPr>
              <a:t>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 =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dirty="0">
                <a:latin typeface="Symbol" pitchFamily="2" charset="2"/>
                <a:ea typeface="Cambria Math" panose="02040503050406030204" pitchFamily="18" charset="0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eggs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= exp</a:t>
            </a:r>
            <a:r>
              <a:rPr lang="en-US" sz="2600" dirty="0">
                <a:latin typeface="Arial" charset="0"/>
              </a:rPr>
              <a:t>(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Arial" charset="0"/>
              </a:rPr>
              <a:t>+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eggs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buNone/>
            </a:pPr>
            <a:endParaRPr lang="en-US" sz="26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D56095-BE25-5447-9E9C-6772E848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20" y="1143000"/>
            <a:ext cx="3464346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0DFE-59AC-ED47-A71F-9FC64E93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Case Study – Insect Oviposition 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Fitting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E5C9-77D2-FA4E-9C1B-08E72B6B2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430379" cy="4530725"/>
          </a:xfrm>
        </p:spPr>
        <p:txBody>
          <a:bodyPr/>
          <a:lstStyle/>
          <a:p>
            <a:r>
              <a:rPr lang="en-US" dirty="0"/>
              <a:t>Model 1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0 </a:t>
            </a:r>
            <a:r>
              <a:rPr lang="en-US" dirty="0"/>
              <a:t>= 0.936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dirty="0">
                <a:latin typeface="Symbol" pitchFamily="2" charset="2"/>
              </a:rPr>
              <a:t>(l</a:t>
            </a:r>
            <a:r>
              <a:rPr lang="en-US" baseline="-25000" dirty="0"/>
              <a:t>0</a:t>
            </a:r>
            <a:r>
              <a:rPr lang="en-US" dirty="0"/>
              <a:t>)= 2.55</a:t>
            </a:r>
          </a:p>
          <a:p>
            <a:pPr marL="0" indent="0">
              <a:buNone/>
            </a:pPr>
            <a:r>
              <a:rPr lang="en-US" dirty="0"/>
              <a:t>NLL = 151.9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2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0</a:t>
            </a:r>
            <a:r>
              <a:rPr lang="en-US" dirty="0"/>
              <a:t> = 0.726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dirty="0"/>
              <a:t> = 0.0176</a:t>
            </a:r>
          </a:p>
          <a:p>
            <a:pPr marL="0" indent="0">
              <a:buNone/>
            </a:pPr>
            <a:r>
              <a:rPr lang="en-US" dirty="0"/>
              <a:t>NLL = 150.9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DC059-E066-054C-990D-D6C6FD54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23" y="1417638"/>
            <a:ext cx="5207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2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>
                <a:latin typeface="Garamond" charset="0"/>
              </a:rPr>
              <a:t>Análisis 1994 – 1996</a:t>
            </a:r>
            <a:endParaRPr lang="es-AR" sz="3300" dirty="0">
              <a:latin typeface="Garamond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81113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 err="1"/>
              <a:t>Mediana</a:t>
            </a:r>
            <a:r>
              <a:rPr lang="en-US" sz="1800" b="1" i="1" dirty="0"/>
              <a:t>	95% </a:t>
            </a:r>
            <a:r>
              <a:rPr lang="en-US" sz="1800" b="1" i="1" dirty="0" err="1"/>
              <a:t>PrI</a:t>
            </a:r>
            <a:endParaRPr lang="en-US" sz="1800" b="1" i="1" dirty="0"/>
          </a:p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 0.072 (-0.67, 0.67)</a:t>
            </a:r>
          </a:p>
        </p:txBody>
      </p:sp>
    </p:spTree>
    <p:extLst>
      <p:ext uri="{BB962C8B-B14F-4D97-AF65-F5344CB8AC3E}">
        <p14:creationId xmlns:p14="http://schemas.microsoft.com/office/powerpoint/2010/main" val="53879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1994 - 1997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76350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- 0.010 (-0.39, 0.34)</a:t>
            </a:r>
          </a:p>
        </p:txBody>
      </p:sp>
    </p:spTree>
    <p:extLst>
      <p:ext uri="{BB962C8B-B14F-4D97-AF65-F5344CB8AC3E}">
        <p14:creationId xmlns:p14="http://schemas.microsoft.com/office/powerpoint/2010/main" val="178225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6350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1994 - 1998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- 0.089 (-0.34, 0.17)</a:t>
            </a:r>
          </a:p>
        </p:txBody>
      </p:sp>
    </p:spTree>
    <p:extLst>
      <p:ext uri="{BB962C8B-B14F-4D97-AF65-F5344CB8AC3E}">
        <p14:creationId xmlns:p14="http://schemas.microsoft.com/office/powerpoint/2010/main" val="130665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1994 - 1999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66825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- 0.072 (-0.23, 0.08)</a:t>
            </a:r>
          </a:p>
        </p:txBody>
      </p:sp>
    </p:spTree>
    <p:extLst>
      <p:ext uri="{BB962C8B-B14F-4D97-AF65-F5344CB8AC3E}">
        <p14:creationId xmlns:p14="http://schemas.microsoft.com/office/powerpoint/2010/main" val="70815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1994 - 2007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63650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499100" y="25146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- 0.085 (-0.13, 0.04)</a:t>
            </a:r>
          </a:p>
        </p:txBody>
      </p:sp>
    </p:spTree>
    <p:extLst>
      <p:ext uri="{BB962C8B-B14F-4D97-AF65-F5344CB8AC3E}">
        <p14:creationId xmlns:p14="http://schemas.microsoft.com/office/powerpoint/2010/main" val="59131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PERO –  ¿Qué hacemos cuando no tenemos datos continuos, entonces no podemos usar la distribución normal?</a:t>
            </a:r>
          </a:p>
          <a:p>
            <a:r>
              <a:rPr lang="es-AR" dirty="0"/>
              <a:t>Usamos Modelos Lineales Generalizados</a:t>
            </a:r>
          </a:p>
          <a:p>
            <a:r>
              <a:rPr lang="es-AR" dirty="0"/>
              <a:t>El método es muy similar a los modelos lineales, pero podemos usarlos con otras distribuciones estadísticas </a:t>
            </a:r>
          </a:p>
          <a:p>
            <a:pPr lvl="1"/>
            <a:r>
              <a:rPr lang="es-AR" sz="2400" dirty="0"/>
              <a:t>1 o 0 de Bernoulli </a:t>
            </a:r>
          </a:p>
          <a:p>
            <a:pPr lvl="1"/>
            <a:r>
              <a:rPr lang="es-AR" sz="2400" dirty="0"/>
              <a:t>Recuentos de binomial, </a:t>
            </a:r>
            <a:r>
              <a:rPr lang="es-AR" sz="2400" dirty="0" err="1"/>
              <a:t>Poisson</a:t>
            </a:r>
            <a:r>
              <a:rPr lang="es-AR" sz="2400" dirty="0"/>
              <a:t>, o binomial negativa</a:t>
            </a:r>
          </a:p>
        </p:txBody>
      </p:sp>
    </p:spTree>
    <p:extLst>
      <p:ext uri="{BB962C8B-B14F-4D97-AF65-F5344CB8AC3E}">
        <p14:creationId xmlns:p14="http://schemas.microsoft.com/office/powerpoint/2010/main" val="552723928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5504</TotalTime>
  <Words>1387</Words>
  <Application>Microsoft Macintosh PowerPoint</Application>
  <PresentationFormat>On-screen Show (4:3)</PresentationFormat>
  <Paragraphs>250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Garamond</vt:lpstr>
      <vt:lpstr>Symbol</vt:lpstr>
      <vt:lpstr>Times</vt:lpstr>
      <vt:lpstr>Times New Roman</vt:lpstr>
      <vt:lpstr>Wingdings</vt:lpstr>
      <vt:lpstr>EdgeBlue</vt:lpstr>
      <vt:lpstr>Equation</vt:lpstr>
      <vt:lpstr>Modelos lineales generalizados   </vt:lpstr>
      <vt:lpstr>Primero - Modelo Lineal Focas del puerto en  Glacier Bay, Alaska </vt:lpstr>
      <vt:lpstr>Tendencia en los adultos</vt:lpstr>
      <vt:lpstr>Análisis 1994 – 1996</vt:lpstr>
      <vt:lpstr>Análisis 1994 - 1997</vt:lpstr>
      <vt:lpstr>Análisis 1994 - 1998</vt:lpstr>
      <vt:lpstr>Análisis 1994 - 1999</vt:lpstr>
      <vt:lpstr>Análisis 1994 - 2007</vt:lpstr>
      <vt:lpstr>Modelos Lineales Generalizados</vt:lpstr>
      <vt:lpstr>Modelos paramétricos Útiles para los datos ecologicos</vt:lpstr>
      <vt:lpstr>Bernoulli</vt:lpstr>
      <vt:lpstr>Distribución Binomial </vt:lpstr>
      <vt:lpstr>Multinomial</vt:lpstr>
      <vt:lpstr>Distribución Poisson</vt:lpstr>
      <vt:lpstr>Binomial Negativa</vt:lpstr>
      <vt:lpstr>Distribuciones continuas</vt:lpstr>
      <vt:lpstr>Distribuciones continuas II</vt:lpstr>
      <vt:lpstr>Resumen de distribuciones </vt:lpstr>
      <vt:lpstr>Modelos lineales generalizados</vt:lpstr>
      <vt:lpstr>Componentes de GLM</vt:lpstr>
      <vt:lpstr>Componente aleatoria</vt:lpstr>
      <vt:lpstr>Componente sistemática</vt:lpstr>
      <vt:lpstr>Función link</vt:lpstr>
      <vt:lpstr>Pasos a construir el modelo</vt:lpstr>
      <vt:lpstr>Funciones para tranformar</vt:lpstr>
      <vt:lpstr>Resumen de distribuciones en TMB </vt:lpstr>
      <vt:lpstr>The way to get started is to quit talking and begin doing.  - Walt Disney </vt:lpstr>
      <vt:lpstr>Case Study – Insect Oviposition Ch. 6 of the Ecological Detective</vt:lpstr>
      <vt:lpstr>Case Study – Insect Oviposition  The Data</vt:lpstr>
      <vt:lpstr>Case Study – Insect Oviposition  Modeling approach</vt:lpstr>
      <vt:lpstr>Model 1 – Mean cluster size</vt:lpstr>
      <vt:lpstr>Model 2 – GLM with egg number</vt:lpstr>
      <vt:lpstr>Case Study – Insect Oviposition  Fitting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likelihoods, and posteriors</dc:title>
  <dc:creator>Noble Hendrix</dc:creator>
  <cp:lastModifiedBy>Albert N. Hendrix</cp:lastModifiedBy>
  <cp:revision>160</cp:revision>
  <dcterms:created xsi:type="dcterms:W3CDTF">2015-01-10T14:02:59Z</dcterms:created>
  <dcterms:modified xsi:type="dcterms:W3CDTF">2022-01-06T23:47:35Z</dcterms:modified>
</cp:coreProperties>
</file>