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10"/>
  </p:notesMasterIdLst>
  <p:sldIdLst>
    <p:sldId id="256" r:id="rId3"/>
    <p:sldId id="265" r:id="rId4"/>
    <p:sldId id="259" r:id="rId5"/>
    <p:sldId id="261" r:id="rId6"/>
    <p:sldId id="264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5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5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01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31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7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50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1/7/2022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7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0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4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4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0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5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6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1/7/2022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jmiller/wham/blob/master/src/wham_v0.cpp" TargetMode="External"/><Relationship Id="rId2" Type="http://schemas.openxmlformats.org/officeDocument/2006/relationships/hyperlink" Target="https://github.com/James-Thorson-NOAA/VAST/blob/main/inst/executables/VAST_v13_1_0.c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conclusion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0469D0-85A5-472A-85CB-F1ED80E602C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 smtClean="0"/>
              <a:t>10-14 January, 2022</a:t>
            </a:r>
            <a:endParaRPr lang="en-US" kern="0" dirty="0"/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 </a:t>
            </a:r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307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Statistical modeling is hard!</a:t>
            </a:r>
          </a:p>
          <a:p>
            <a:pPr lvl="1"/>
            <a:r>
              <a:rPr lang="en-US" sz="3200" dirty="0" smtClean="0"/>
              <a:t>Knowledge of math (calculus)</a:t>
            </a:r>
          </a:p>
          <a:p>
            <a:pPr lvl="1"/>
            <a:r>
              <a:rPr lang="en-US" sz="3200" dirty="0" smtClean="0"/>
              <a:t>Probability theory</a:t>
            </a:r>
          </a:p>
          <a:p>
            <a:pPr lvl="1"/>
            <a:r>
              <a:rPr lang="en-US" sz="3200" dirty="0" smtClean="0"/>
              <a:t>Programming</a:t>
            </a:r>
          </a:p>
          <a:p>
            <a:pPr lvl="1"/>
            <a:r>
              <a:rPr lang="en-US" sz="3200" dirty="0" smtClean="0"/>
              <a:t>Scientific domain expertise</a:t>
            </a:r>
          </a:p>
          <a:p>
            <a:r>
              <a:rPr lang="en-US" sz="3600" dirty="0" smtClean="0"/>
              <a:t>It is a lifelong endeavor, keep learning!</a:t>
            </a:r>
          </a:p>
        </p:txBody>
      </p:sp>
    </p:spTree>
    <p:extLst>
      <p:ext uri="{BB962C8B-B14F-4D97-AF65-F5344CB8AC3E}">
        <p14:creationId xmlns:p14="http://schemas.microsoft.com/office/powerpoint/2010/main" val="292423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 </a:t>
            </a:r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739054"/>
          </a:xfrm>
        </p:spPr>
        <p:txBody>
          <a:bodyPr>
            <a:noAutofit/>
          </a:bodyPr>
          <a:lstStyle/>
          <a:p>
            <a:r>
              <a:rPr lang="en-US" sz="2800" dirty="0" smtClean="0"/>
              <a:t>TMB is hard to use, but </a:t>
            </a:r>
          </a:p>
          <a:p>
            <a:pPr lvl="1"/>
            <a:r>
              <a:rPr lang="en-US" sz="2400" dirty="0" smtClean="0"/>
              <a:t>Is becoming very popular and quickly </a:t>
            </a:r>
            <a:r>
              <a:rPr lang="en-US" sz="2400" dirty="0"/>
              <a:t>replacing </a:t>
            </a:r>
            <a:r>
              <a:rPr lang="en-US" sz="2400" dirty="0" smtClean="0"/>
              <a:t>ADMB</a:t>
            </a:r>
            <a:endParaRPr lang="en-US" sz="2400" dirty="0"/>
          </a:p>
          <a:p>
            <a:pPr lvl="1"/>
            <a:r>
              <a:rPr lang="en-US" sz="2400" dirty="0" smtClean="0"/>
              <a:t>Very transparent about how it works</a:t>
            </a:r>
          </a:p>
          <a:p>
            <a:pPr lvl="1"/>
            <a:r>
              <a:rPr lang="en-US" sz="2400" dirty="0" smtClean="0"/>
              <a:t>Is unparalleled for hierarchical models</a:t>
            </a:r>
          </a:p>
          <a:p>
            <a:r>
              <a:rPr lang="en-US" sz="2800" dirty="0" smtClean="0"/>
              <a:t>Advice: Use </a:t>
            </a:r>
            <a:r>
              <a:rPr lang="en-US" sz="2800" dirty="0" err="1" smtClean="0"/>
              <a:t>glmmTMB</a:t>
            </a:r>
            <a:r>
              <a:rPr lang="en-US" sz="2800" dirty="0" smtClean="0"/>
              <a:t> for regressions, </a:t>
            </a:r>
            <a:r>
              <a:rPr lang="en-US" sz="2800" dirty="0" err="1" smtClean="0"/>
              <a:t>sdmTMB</a:t>
            </a:r>
            <a:r>
              <a:rPr lang="en-US" sz="2800" dirty="0" smtClean="0"/>
              <a:t> for spatial models to start</a:t>
            </a:r>
          </a:p>
          <a:p>
            <a:r>
              <a:rPr lang="en-US" sz="2800" dirty="0" smtClean="0"/>
              <a:t>Even if you use these package you will now better understand how it works</a:t>
            </a:r>
          </a:p>
          <a:p>
            <a:r>
              <a:rPr lang="en-US" sz="2800" dirty="0" smtClean="0"/>
              <a:t>It takes years to build complex models (</a:t>
            </a:r>
            <a:r>
              <a:rPr lang="en-US" sz="2800" dirty="0" smtClean="0">
                <a:hlinkClick r:id="rId2"/>
              </a:rPr>
              <a:t>VAST</a:t>
            </a:r>
            <a:r>
              <a:rPr lang="en-US" sz="2800" dirty="0" smtClean="0"/>
              <a:t>, </a:t>
            </a:r>
            <a:r>
              <a:rPr lang="en-US" sz="2800" dirty="0" smtClean="0">
                <a:hlinkClick r:id="rId3"/>
              </a:rPr>
              <a:t>WHAM</a:t>
            </a:r>
            <a:r>
              <a:rPr lang="en-US" sz="2800" dirty="0" smtClean="0"/>
              <a:t>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 por </a:t>
            </a:r>
            <a:r>
              <a:rPr lang="en-US" dirty="0" err="1"/>
              <a:t>Royle</a:t>
            </a:r>
            <a:r>
              <a:rPr lang="en-US" dirty="0"/>
              <a:t> &amp; </a:t>
            </a:r>
            <a:r>
              <a:rPr lang="en-US" dirty="0" err="1"/>
              <a:t>Dorazio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33" y="954584"/>
            <a:ext cx="8515350" cy="3364442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r>
              <a:rPr lang="en-US" dirty="0"/>
              <a:t> son </a:t>
            </a:r>
            <a:r>
              <a:rPr lang="en-US" dirty="0" err="1"/>
              <a:t>ampliamente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ecología</a:t>
            </a:r>
            <a:endParaRPr lang="en-US" dirty="0"/>
          </a:p>
          <a:p>
            <a:r>
              <a:rPr lang="en-US" dirty="0"/>
              <a:t>Una “</a:t>
            </a:r>
            <a:r>
              <a:rPr lang="en-US" dirty="0" err="1"/>
              <a:t>aproximación</a:t>
            </a:r>
            <a:r>
              <a:rPr lang="en-US" dirty="0"/>
              <a:t> conceptual y </a:t>
            </a:r>
            <a:r>
              <a:rPr lang="en-US" dirty="0" err="1"/>
              <a:t>filosófica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ciencia</a:t>
            </a:r>
            <a:r>
              <a:rPr lang="en-US" dirty="0"/>
              <a:t>” con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distintivos</a:t>
            </a:r>
            <a:r>
              <a:rPr lang="en-US" dirty="0"/>
              <a:t>:</a:t>
            </a:r>
          </a:p>
          <a:p>
            <a:pPr lvl="1"/>
            <a:r>
              <a:rPr lang="en-US" i="1" dirty="0" err="1"/>
              <a:t>Observación</a:t>
            </a:r>
            <a:r>
              <a:rPr lang="en-US" i="1" dirty="0"/>
              <a:t>: Como son </a:t>
            </a:r>
            <a:r>
              <a:rPr lang="en-US" i="1" dirty="0" err="1"/>
              <a:t>observados</a:t>
            </a:r>
            <a:r>
              <a:rPr lang="en-US" i="1" dirty="0"/>
              <a:t> los </a:t>
            </a:r>
            <a:r>
              <a:rPr lang="en-US" i="1" dirty="0" err="1"/>
              <a:t>datos</a:t>
            </a:r>
            <a:r>
              <a:rPr lang="en-US" i="1" dirty="0"/>
              <a:t> </a:t>
            </a:r>
            <a:r>
              <a:rPr lang="en-US" dirty="0"/>
              <a:t>(con error), dado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i="1" dirty="0"/>
              <a:t>.</a:t>
            </a:r>
          </a:p>
          <a:p>
            <a:pPr lvl="1"/>
            <a:r>
              <a:rPr lang="en-US" i="1" dirty="0" err="1"/>
              <a:t>Proceso</a:t>
            </a:r>
            <a:r>
              <a:rPr lang="en-US" i="1" dirty="0"/>
              <a:t>:</a:t>
            </a:r>
            <a:r>
              <a:rPr lang="en-US" dirty="0"/>
              <a:t> Describe la </a:t>
            </a:r>
            <a:r>
              <a:rPr lang="en-US" dirty="0" err="1"/>
              <a:t>dinámica</a:t>
            </a:r>
            <a:r>
              <a:rPr lang="en-US" dirty="0"/>
              <a:t> de los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ecológicos</a:t>
            </a:r>
            <a:r>
              <a:rPr lang="en-US" dirty="0"/>
              <a:t> (e.g. </a:t>
            </a:r>
            <a:r>
              <a:rPr lang="en-US" dirty="0" err="1"/>
              <a:t>abundancia</a:t>
            </a:r>
            <a:r>
              <a:rPr lang="en-US" dirty="0"/>
              <a:t> animal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/</a:t>
            </a:r>
            <a:r>
              <a:rPr lang="en-US" dirty="0" err="1"/>
              <a:t>tiempo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80CC1-A3B1-41D5-974D-84E31E682088}"/>
              </a:ext>
            </a:extLst>
          </p:cNvPr>
          <p:cNvSpPr txBox="1"/>
          <p:nvPr/>
        </p:nvSpPr>
        <p:spPr>
          <a:xfrm>
            <a:off x="490070" y="5109076"/>
            <a:ext cx="816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datos|procesos</a:t>
            </a:r>
            <a:r>
              <a:rPr lang="en-US" sz="2400" dirty="0"/>
              <a:t>, </a:t>
            </a:r>
            <a:r>
              <a:rPr lang="en-US" sz="2400" dirty="0" err="1"/>
              <a:t>parámetros</a:t>
            </a:r>
            <a:r>
              <a:rPr lang="en-US" sz="2400" dirty="0"/>
              <a:t>)*P(</a:t>
            </a:r>
            <a:r>
              <a:rPr lang="en-US" sz="2400" dirty="0" err="1"/>
              <a:t>procesos|parámetros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D25C0-03D8-409E-917F-DE6130EAECAC}"/>
              </a:ext>
            </a:extLst>
          </p:cNvPr>
          <p:cNvSpPr txBox="1"/>
          <p:nvPr/>
        </p:nvSpPr>
        <p:spPr>
          <a:xfrm>
            <a:off x="1346199" y="5601335"/>
            <a:ext cx="242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observaciones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3595C-EFFB-4B8A-9747-79DE331D32E6}"/>
              </a:ext>
            </a:extLst>
          </p:cNvPr>
          <p:cNvSpPr txBox="1"/>
          <p:nvPr/>
        </p:nvSpPr>
        <p:spPr>
          <a:xfrm>
            <a:off x="5213951" y="5586078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procesos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492438-0541-48B4-890B-64DD7DC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90D-AA81-4638-8F89-08E6B55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 </a:t>
            </a:r>
            <a:r>
              <a:rPr lang="en-US" dirty="0" err="1"/>
              <a:t>conceptos</a:t>
            </a:r>
            <a:r>
              <a:rPr lang="en-US" dirty="0"/>
              <a:t> claves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0FE1-A863-42A9-BBF2-B9155A37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353"/>
            <a:ext cx="8229600" cy="4530725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jerárquicos</a:t>
            </a:r>
            <a:r>
              <a:rPr lang="en-US" dirty="0"/>
              <a:t> </a:t>
            </a:r>
            <a:r>
              <a:rPr lang="en-US" dirty="0" err="1"/>
              <a:t>contienen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  <a:p>
            <a:r>
              <a:rPr lang="en-US" dirty="0" err="1"/>
              <a:t>Ocurren</a:t>
            </a:r>
            <a:r>
              <a:rPr lang="en-US" dirty="0"/>
              <a:t> </a:t>
            </a:r>
            <a:r>
              <a:rPr lang="en-US" dirty="0" err="1"/>
              <a:t>amplia</a:t>
            </a:r>
            <a:r>
              <a:rPr lang="en-US" dirty="0"/>
              <a:t> y </a:t>
            </a:r>
            <a:r>
              <a:rPr lang="en-US" dirty="0" err="1"/>
              <a:t>naturalmente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ecología</a:t>
            </a:r>
            <a:endParaRPr lang="en-US" dirty="0"/>
          </a:p>
          <a:p>
            <a:r>
              <a:rPr lang="en-US" dirty="0"/>
              <a:t>Es una forma </a:t>
            </a:r>
            <a:r>
              <a:rPr lang="en-US" dirty="0" err="1"/>
              <a:t>útil</a:t>
            </a:r>
            <a:r>
              <a:rPr lang="en-US" dirty="0"/>
              <a:t> de </a:t>
            </a:r>
            <a:r>
              <a:rPr lang="en-US" dirty="0" err="1"/>
              <a:t>modelar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Requiere</a:t>
            </a:r>
            <a:r>
              <a:rPr lang="en-US" dirty="0"/>
              <a:t> de la </a:t>
            </a:r>
            <a:r>
              <a:rPr lang="en-US" dirty="0" err="1"/>
              <a:t>integración</a:t>
            </a:r>
            <a:r>
              <a:rPr lang="en-US" dirty="0"/>
              <a:t> de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 smtClean="0"/>
              <a:t>aleatorios</a:t>
            </a:r>
            <a:r>
              <a:rPr lang="en-US" dirty="0" smtClean="0"/>
              <a:t> (que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dificil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TMB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 con R, </a:t>
            </a:r>
            <a:r>
              <a:rPr lang="en-US" dirty="0" err="1"/>
              <a:t>pero</a:t>
            </a:r>
            <a:r>
              <a:rPr lang="en-US" dirty="0"/>
              <a:t> require de </a:t>
            </a:r>
            <a:r>
              <a:rPr lang="en-US" dirty="0" err="1"/>
              <a:t>codificar</a:t>
            </a:r>
            <a:r>
              <a:rPr lang="en-US" dirty="0"/>
              <a:t> un poco </a:t>
            </a:r>
            <a:r>
              <a:rPr lang="en-US" dirty="0" err="1"/>
              <a:t>en</a:t>
            </a:r>
            <a:r>
              <a:rPr lang="en-US" dirty="0"/>
              <a:t> C++</a:t>
            </a:r>
          </a:p>
          <a:p>
            <a:r>
              <a:rPr lang="en-US" dirty="0"/>
              <a:t>TMB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r>
              <a:rPr lang="en-US" dirty="0"/>
              <a:t>, es </a:t>
            </a:r>
            <a:r>
              <a:rPr lang="en-US" b="1" dirty="0"/>
              <a:t>MUY</a:t>
            </a:r>
            <a:r>
              <a:rPr lang="en-US" dirty="0"/>
              <a:t> </a:t>
            </a:r>
            <a:r>
              <a:rPr lang="en-US" dirty="0" err="1"/>
              <a:t>poderoso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697E-4540-4CA4-8BDE-7D7522A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7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122A-E5D5-40DB-9C80-BBCB3BBD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del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9D8F-0982-4A94-B47A-F2885710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60929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Postular</a:t>
            </a:r>
            <a:r>
              <a:rPr lang="en-US" sz="2800" dirty="0"/>
              <a:t> un </a:t>
            </a: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estadístico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Escriba</a:t>
            </a:r>
            <a:r>
              <a:rPr lang="en-US" sz="2800" dirty="0"/>
              <a:t> un </a:t>
            </a: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archivo</a:t>
            </a:r>
            <a:r>
              <a:rPr lang="en-US" sz="2800" dirty="0"/>
              <a:t>/</a:t>
            </a:r>
            <a:r>
              <a:rPr lang="en-US" sz="2800" dirty="0" err="1"/>
              <a:t>templete</a:t>
            </a:r>
            <a:r>
              <a:rPr lang="en-US" sz="2800" dirty="0"/>
              <a:t> C++ para </a:t>
            </a:r>
            <a:r>
              <a:rPr lang="en-US" sz="2800" dirty="0" err="1"/>
              <a:t>calcular</a:t>
            </a:r>
            <a:r>
              <a:rPr lang="en-US" sz="2800" dirty="0"/>
              <a:t> la log-</a:t>
            </a:r>
            <a:r>
              <a:rPr lang="en-US" sz="2800" dirty="0" err="1"/>
              <a:t>verosimilitud</a:t>
            </a:r>
            <a:r>
              <a:rPr lang="en-US" sz="2800" dirty="0"/>
              <a:t> negative dado los </a:t>
            </a:r>
            <a:r>
              <a:rPr lang="en-US" sz="2800" dirty="0" err="1"/>
              <a:t>parámetros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Compile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 y </a:t>
            </a:r>
            <a:r>
              <a:rPr lang="en-US" sz="2800" dirty="0" err="1"/>
              <a:t>vincular</a:t>
            </a:r>
            <a:r>
              <a:rPr lang="en-US" sz="2800" dirty="0"/>
              <a:t> con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Declare que </a:t>
            </a:r>
            <a:r>
              <a:rPr lang="en-US" sz="2800" dirty="0" err="1"/>
              <a:t>parámetros</a:t>
            </a:r>
            <a:r>
              <a:rPr lang="en-US" sz="2800" dirty="0"/>
              <a:t> son “</a:t>
            </a:r>
            <a:r>
              <a:rPr lang="en-US" sz="2800" dirty="0" err="1"/>
              <a:t>aleatorios</a:t>
            </a:r>
            <a:r>
              <a:rPr lang="en-US" sz="2800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Ajuste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 </a:t>
            </a:r>
            <a:r>
              <a:rPr lang="en-US" sz="2800" dirty="0" err="1"/>
              <a:t>utilizando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minimizador</a:t>
            </a:r>
            <a:r>
              <a:rPr lang="en-US" sz="2800" dirty="0"/>
              <a:t> de R y las </a:t>
            </a:r>
            <a:r>
              <a:rPr lang="en-US" sz="2800" dirty="0" err="1"/>
              <a:t>funciones</a:t>
            </a:r>
            <a:r>
              <a:rPr lang="en-US" sz="2800" dirty="0"/>
              <a:t> </a:t>
            </a:r>
            <a:r>
              <a:rPr lang="en-US" sz="2800" dirty="0" err="1"/>
              <a:t>objetivo</a:t>
            </a:r>
            <a:r>
              <a:rPr lang="en-US" sz="2800" dirty="0"/>
              <a:t> y de </a:t>
            </a:r>
            <a:r>
              <a:rPr lang="en-US" sz="2800" dirty="0" err="1"/>
              <a:t>gradiente</a:t>
            </a:r>
            <a:r>
              <a:rPr lang="en-US" sz="2800" dirty="0"/>
              <a:t> que </a:t>
            </a:r>
            <a:r>
              <a:rPr lang="en-US" sz="2800" dirty="0" err="1"/>
              <a:t>entrega</a:t>
            </a:r>
            <a:r>
              <a:rPr lang="en-US" sz="2800" dirty="0"/>
              <a:t> TMB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Haga</a:t>
            </a:r>
            <a:r>
              <a:rPr lang="en-US" sz="2800" dirty="0"/>
              <a:t> </a:t>
            </a:r>
            <a:r>
              <a:rPr lang="en-US" sz="2800" dirty="0" err="1"/>
              <a:t>inferencia</a:t>
            </a:r>
            <a:r>
              <a:rPr lang="en-US" sz="2800" dirty="0"/>
              <a:t> con </a:t>
            </a:r>
            <a:r>
              <a:rPr lang="en-US" sz="2800" dirty="0" err="1"/>
              <a:t>máxima</a:t>
            </a:r>
            <a:r>
              <a:rPr lang="en-US" sz="2800" dirty="0"/>
              <a:t> </a:t>
            </a:r>
            <a:r>
              <a:rPr lang="en-US" sz="2800" dirty="0" err="1"/>
              <a:t>verosimilitud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846A-2D9A-45BD-94E4-96871934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to:</a:t>
            </a:r>
          </a:p>
          <a:p>
            <a:r>
              <a:rPr lang="en-US" dirty="0" smtClean="0"/>
              <a:t>Dr. Ernst for organizing the course, translation of materials, and participation</a:t>
            </a:r>
          </a:p>
          <a:p>
            <a:r>
              <a:rPr lang="en-US" dirty="0" err="1" smtClean="0"/>
              <a:t>UdeC</a:t>
            </a:r>
            <a:r>
              <a:rPr lang="en-US" dirty="0" smtClean="0"/>
              <a:t> for hosting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325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2157</TotalTime>
  <Words>340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Garamond</vt:lpstr>
      <vt:lpstr>Wingdings</vt:lpstr>
      <vt:lpstr>Theme1</vt:lpstr>
      <vt:lpstr>Office Theme</vt:lpstr>
      <vt:lpstr>Course conclusion</vt:lpstr>
      <vt:lpstr>Big picture review</vt:lpstr>
      <vt:lpstr>Big picture review</vt:lpstr>
      <vt:lpstr>HM por Royle &amp; Dorazio</vt:lpstr>
      <vt:lpstr>Revisión de conceptos claves</vt:lpstr>
      <vt:lpstr>Revisión del flujo de trabajo en TMB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Cole.Monnahan</cp:lastModifiedBy>
  <cp:revision>158</cp:revision>
  <dcterms:created xsi:type="dcterms:W3CDTF">2017-12-04T14:53:12Z</dcterms:created>
  <dcterms:modified xsi:type="dcterms:W3CDTF">2022-01-07T23:51:27Z</dcterms:modified>
</cp:coreProperties>
</file>