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84" r:id="rId9"/>
    <p:sldId id="285" r:id="rId10"/>
    <p:sldId id="288" r:id="rId11"/>
    <p:sldId id="289" r:id="rId12"/>
    <p:sldId id="290" r:id="rId13"/>
    <p:sldId id="266" r:id="rId14"/>
    <p:sldId id="291" r:id="rId15"/>
    <p:sldId id="286" r:id="rId16"/>
    <p:sldId id="287" r:id="rId17"/>
    <p:sldId id="29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71" d="100"/>
          <a:sy n="71" d="100"/>
        </p:scale>
        <p:origin x="9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optimization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January </a:t>
            </a:r>
            <a:r>
              <a:rPr lang="en-US" sz="3200" dirty="0" smtClean="0"/>
              <a:t>2022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f(x)=(a-x)^2+(b-x)^2+(c-x)^2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[Demo in R]</a:t>
            </a:r>
            <a:endParaRPr lang="en-US" dirty="0" smtClean="0"/>
          </a:p>
          <a:p>
            <a:pPr marL="0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function(x) sum((c(.113, -.24, .583)-x)^2)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fprime &lt;- function(x, h=1e-5) (f(x+h)-f(x))/h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</a:t>
            </a:r>
            <a:r>
              <a:rPr lang="en-US" dirty="0" smtClean="0"/>
              <a:t>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</a:t>
            </a:r>
            <a:r>
              <a:rPr lang="en-US" dirty="0" smtClean="0"/>
              <a:t>a-x)^2+(</a:t>
            </a:r>
            <a:r>
              <a:rPr lang="en-US" dirty="0" smtClean="0"/>
              <a:t>b-x)^</a:t>
            </a:r>
            <a:r>
              <a:rPr lang="en-US" dirty="0" smtClean="0"/>
              <a:t>2+(</a:t>
            </a:r>
            <a:r>
              <a:rPr lang="en-US" dirty="0" smtClean="0"/>
              <a:t>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[Demo in R]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&lt;TMB.hpp&gt;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objective_function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&lt;Type&gt;::operator() 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PARAMETER(x);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Type f=pow(x-0.113,2)+pow(x- -0.240,2)+pow(x-0.583,2);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</a:t>
            </a:r>
            <a:r>
              <a:rPr lang="en-US" dirty="0" smtClean="0"/>
              <a:t>TMB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f(x)=(a-x)^2+(b-x)^2+(c-x)^2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[Demo in R]</a:t>
            </a:r>
            <a:endParaRPr lang="en-US" dirty="0" smtClean="0"/>
          </a:p>
          <a:p>
            <a:pPr marL="0" indent="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/simple.cpp")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parameters=list(x=1),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  		    DLL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='simple')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f(x)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f'(x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offers </a:t>
            </a:r>
            <a:r>
              <a:rPr lang="en-US" b="1" dirty="0"/>
              <a:t>many</a:t>
            </a:r>
            <a:r>
              <a:rPr lang="en-US" dirty="0"/>
              <a:t> numerical optimizers with different advantages/disadvantages</a:t>
            </a:r>
          </a:p>
          <a:p>
            <a:r>
              <a:rPr lang="en-US" dirty="0"/>
              <a:t>We will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but can also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Allows use of box constraints (more later)</a:t>
            </a:r>
          </a:p>
          <a:p>
            <a:r>
              <a:rPr lang="en-US" dirty="0"/>
              <a:t>We pass it a </a:t>
            </a:r>
            <a:r>
              <a:rPr lang="en-US" dirty="0" smtClean="0"/>
              <a:t>function</a:t>
            </a:r>
            <a:r>
              <a:rPr lang="en-US" dirty="0"/>
              <a:t>, it gives us the parameters that minimize it</a:t>
            </a:r>
          </a:p>
          <a:p>
            <a:r>
              <a:rPr lang="en-US" dirty="0"/>
              <a:t>Reminder: accurate gradients really improve optimizer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(start=1, objective=f,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obj$par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objective=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        gradient=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minimization w/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we calculate derivative of this?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[Show </a:t>
            </a:r>
            <a:r>
              <a:rPr lang="en-US" dirty="0" err="1"/>
              <a:t>cpp</a:t>
            </a:r>
            <a:r>
              <a:rPr lang="en-US" dirty="0"/>
              <a:t> code, demo in R]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/polynomial"))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parameters=list(x=0))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17546" y="1826161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1826161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139231" y="3141624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 smtClean="0"/>
              <a:t>Demo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to recreate this plot</a:t>
            </a:r>
          </a:p>
          <a:p>
            <a:r>
              <a:rPr lang="en-US" dirty="0" smtClean="0"/>
              <a:t>We </a:t>
            </a:r>
            <a:r>
              <a:rPr lang="en-US" dirty="0"/>
              <a:t>need to use a for loop over </a:t>
            </a:r>
            <a:br>
              <a:rPr lang="en-US" dirty="0"/>
            </a:br>
            <a:r>
              <a:rPr lang="en-US" dirty="0"/>
              <a:t>x in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 smtClean="0"/>
              <a:t>Numerical optimization is finding the minimum of a function</a:t>
            </a:r>
          </a:p>
          <a:p>
            <a:r>
              <a:rPr lang="en-US" dirty="0"/>
              <a:t>Optimization is better with gradients, and TMB calculates those </a:t>
            </a:r>
            <a:r>
              <a:rPr lang="en-US" dirty="0" smtClean="0"/>
              <a:t>automatically:</a:t>
            </a:r>
          </a:p>
          <a:p>
            <a:pPr lvl="1"/>
            <a:r>
              <a:rPr lang="en-US" dirty="0" smtClean="0"/>
              <a:t>For extremely complex functions</a:t>
            </a:r>
          </a:p>
          <a:p>
            <a:pPr lvl="1"/>
            <a:r>
              <a:rPr lang="en-US" dirty="0" smtClean="0"/>
              <a:t>With thousands of parameters</a:t>
            </a:r>
          </a:p>
          <a:p>
            <a:pPr lvl="1"/>
            <a:r>
              <a:rPr lang="en-US" dirty="0" smtClean="0"/>
              <a:t>Integrating parameters subsets (more later)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“fit” statistical models we </a:t>
            </a:r>
            <a:r>
              <a:rPr lang="en-US" dirty="0" smtClean="0"/>
              <a:t>will minimize </a:t>
            </a:r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–log-likelihood to find the </a:t>
            </a:r>
            <a:r>
              <a:rPr lang="en-US" dirty="0" smtClean="0"/>
              <a:t>MLE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minimization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With TMB we will do function </a:t>
                </a:r>
                <a:r>
                  <a:rPr lang="en-US" b="1" dirty="0"/>
                  <a:t>minimization</a:t>
                </a:r>
              </a:p>
              <a:p>
                <a:r>
                  <a:rPr lang="en-US" dirty="0"/>
                  <a:t>To minimize a function </a:t>
                </a:r>
                <a:r>
                  <a:rPr lang="en-US" i="1" dirty="0"/>
                  <a:t>f(x)</a:t>
                </a:r>
                <a:r>
                  <a:rPr lang="en-US" dirty="0"/>
                  <a:t>, it helps to be able to calculate the derivative,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x</a:t>
                </a:r>
                <a:r>
                  <a:rPr lang="en-US" dirty="0"/>
                  <a:t> is a vector, this is a “</a:t>
                </a:r>
                <a:r>
                  <a:rPr lang="en-US" b="1" dirty="0"/>
                  <a:t>gradient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At the minimum (or maximum) the </a:t>
                </a:r>
                <a:r>
                  <a:rPr lang="en-US" b="1" dirty="0"/>
                  <a:t>derivative is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895599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076758"/>
              </p:ext>
            </p:extLst>
          </p:nvPr>
        </p:nvGraphicFramePr>
        <p:xfrm>
          <a:off x="2502786" y="4488180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488180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895599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1010"/>
            <a:ext cx="7886700" cy="1325563"/>
          </a:xfrm>
        </p:spPr>
        <p:txBody>
          <a:bodyPr/>
          <a:lstStyle/>
          <a:p>
            <a:r>
              <a:rPr lang="en-US" dirty="0"/>
              <a:t>1D Function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6157"/>
            <a:ext cx="7886700" cy="1733586"/>
          </a:xfrm>
        </p:spPr>
        <p:txBody>
          <a:bodyPr>
            <a:normAutofit/>
          </a:bodyPr>
          <a:lstStyle/>
          <a:p>
            <a:r>
              <a:rPr lang="en-US" dirty="0"/>
              <a:t>Derivatives tell us which way is down</a:t>
            </a:r>
          </a:p>
          <a:p>
            <a:r>
              <a:rPr lang="en-US" dirty="0"/>
              <a:t>Iterate toward minimum until derivative is 0</a:t>
            </a:r>
          </a:p>
          <a:p>
            <a:r>
              <a:rPr lang="en-US" dirty="0"/>
              <a:t>This is known as </a:t>
            </a:r>
            <a:r>
              <a:rPr lang="en-US" i="1" dirty="0"/>
              <a:t>numerical optimization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89559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function minimization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Contours show level sets 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(think of bowl)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Iterative steps toward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8848"/>
            <a:ext cx="8229600" cy="4822078"/>
          </a:xfrm>
        </p:spPr>
        <p:txBody>
          <a:bodyPr/>
          <a:lstStyle/>
          <a:p>
            <a:r>
              <a:rPr lang="en-US" sz="2800" dirty="0"/>
              <a:t>Analytical derivatives (i.e., a formula) are ideal, but difficult to find</a:t>
            </a:r>
          </a:p>
          <a:p>
            <a:r>
              <a:rPr lang="en-US" sz="2800" dirty="0"/>
              <a:t>Numerical derivatives like “finite difference” (e.g., set </a:t>
            </a:r>
            <a:r>
              <a:rPr lang="en-US" sz="2800" i="1" dirty="0"/>
              <a:t>h=0.0001</a:t>
            </a:r>
            <a:r>
              <a:rPr lang="en-US" sz="2800" dirty="0"/>
              <a:t> in formula) are unreliable</a:t>
            </a:r>
          </a:p>
          <a:p>
            <a:r>
              <a:rPr lang="en-US" sz="2800" dirty="0"/>
              <a:t>So, how do we calculate gradients of complex functions (e.g., statistical models)?</a:t>
            </a:r>
          </a:p>
          <a:p>
            <a:r>
              <a:rPr lang="en-US" sz="2800" dirty="0"/>
              <a:t>Solution = “</a:t>
            </a:r>
            <a:r>
              <a:rPr lang="en-US" sz="2800" i="1" dirty="0"/>
              <a:t>automatic differentiation</a:t>
            </a:r>
            <a:r>
              <a:rPr lang="en-US" sz="2800" dirty="0"/>
              <a:t>”</a:t>
            </a:r>
          </a:p>
          <a:p>
            <a:r>
              <a:rPr lang="en-US" sz="2800" dirty="0"/>
              <a:t>For us, a magic trick the computer does to calculate </a:t>
            </a:r>
            <a:r>
              <a:rPr lang="en-US" sz="2800" u="sng" dirty="0"/>
              <a:t>fast and accurate gradients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the minimum of a function is “fitting” a statistical model</a:t>
            </a:r>
          </a:p>
          <a:p>
            <a:pPr lvl="1"/>
            <a:r>
              <a:rPr lang="en-US" dirty="0" smtClean="0"/>
              <a:t>The function f(x) is related to the “likelihood” </a:t>
            </a:r>
          </a:p>
          <a:p>
            <a:pPr lvl="1"/>
            <a:r>
              <a:rPr lang="en-US" dirty="0" smtClean="0"/>
              <a:t>The independent variable “x” is our model parameter(s) </a:t>
            </a:r>
          </a:p>
          <a:p>
            <a:r>
              <a:rPr lang="en-US" dirty="0" smtClean="0"/>
              <a:t>We will discuss this concept in more depth tomorrow </a:t>
            </a:r>
          </a:p>
          <a:p>
            <a:r>
              <a:rPr lang="en-US" dirty="0" smtClean="0"/>
              <a:t>For now, we can just consider f(x)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minimization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f(x)=(a-x)^2+(b-x)^2+(c-x)^2</a:t>
            </a:r>
          </a:p>
          <a:p>
            <a:pPr lvl="1"/>
            <a:r>
              <a:rPr lang="en-US" dirty="0" err="1" smtClean="0"/>
              <a:t>a,b,c</a:t>
            </a:r>
            <a:r>
              <a:rPr lang="en-US" dirty="0" smtClean="0"/>
              <a:t> = {0.113, -0.240, 0.583} are constants</a:t>
            </a:r>
          </a:p>
          <a:p>
            <a:pPr lvl="1"/>
            <a:r>
              <a:rPr lang="en-US" dirty="0" smtClean="0"/>
              <a:t>For any x we can calculate f(x) and f’(x)</a:t>
            </a:r>
          </a:p>
          <a:p>
            <a:r>
              <a:rPr lang="en-US" dirty="0" smtClean="0"/>
              <a:t>[Excel demo]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43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486</TotalTime>
  <Words>848</Words>
  <Application>Microsoft Office PowerPoint</Application>
  <PresentationFormat>On-screen Show (4:3)</PresentationFormat>
  <Paragraphs>135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Numerical optimization 10 January 2022</vt:lpstr>
      <vt:lpstr>Function minimization</vt:lpstr>
      <vt:lpstr>1D Function minimization</vt:lpstr>
      <vt:lpstr>1D Function minimization</vt:lpstr>
      <vt:lpstr>1D Function minimization</vt:lpstr>
      <vt:lpstr>2D function minimization</vt:lpstr>
      <vt:lpstr>Calculating derivatives</vt:lpstr>
      <vt:lpstr>Function minimization</vt:lpstr>
      <vt:lpstr>Function minimization in Excel</vt:lpstr>
      <vt:lpstr>Function minimization in R</vt:lpstr>
      <vt:lpstr>Function minimization in TMB</vt:lpstr>
      <vt:lpstr>Function minimization in TMB</vt:lpstr>
      <vt:lpstr>Optimizers in R</vt:lpstr>
      <vt:lpstr>Optimizers in R</vt:lpstr>
      <vt:lpstr>Function minimization w/ TMB</vt:lpstr>
      <vt:lpstr>Demo 1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55</cp:revision>
  <dcterms:created xsi:type="dcterms:W3CDTF">2015-01-11T16:48:24Z</dcterms:created>
  <dcterms:modified xsi:type="dcterms:W3CDTF">2022-01-05T17:50:16Z</dcterms:modified>
</cp:coreProperties>
</file>