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19"/>
  </p:notesMasterIdLst>
  <p:sldIdLst>
    <p:sldId id="256" r:id="rId3"/>
    <p:sldId id="290" r:id="rId4"/>
    <p:sldId id="266" r:id="rId5"/>
    <p:sldId id="269" r:id="rId6"/>
    <p:sldId id="288" r:id="rId7"/>
    <p:sldId id="267" r:id="rId8"/>
    <p:sldId id="287" r:id="rId9"/>
    <p:sldId id="289" r:id="rId10"/>
    <p:sldId id="270" r:id="rId11"/>
    <p:sldId id="273" r:id="rId12"/>
    <p:sldId id="279" r:id="rId13"/>
    <p:sldId id="284" r:id="rId14"/>
    <p:sldId id="291" r:id="rId15"/>
    <p:sldId id="274" r:id="rId16"/>
    <p:sldId id="285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4637"/>
  </p:normalViewPr>
  <p:slideViewPr>
    <p:cSldViewPr snapToGrid="0">
      <p:cViewPr varScale="1">
        <p:scale>
          <a:sx n="109" d="100"/>
          <a:sy n="109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72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42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026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09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39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813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2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2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5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7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3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3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7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8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Delta_metho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Estimando</a:t>
            </a:r>
            <a:r>
              <a:rPr lang="en-US" dirty="0"/>
              <a:t> la </a:t>
            </a:r>
            <a:r>
              <a:rPr lang="en-US" dirty="0" err="1"/>
              <a:t>incertidumbre</a:t>
            </a:r>
            <a:r>
              <a:rPr lang="en-US" dirty="0"/>
              <a:t> con TMB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284BBB-511E-4167-AA62-994B90ED8E3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 10-14 January, 2022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Noble Hendrix &amp; 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60340" cy="1139825"/>
          </a:xfrm>
        </p:spPr>
        <p:txBody>
          <a:bodyPr/>
          <a:lstStyle/>
          <a:p>
            <a:r>
              <a:rPr lang="en-US" dirty="0" err="1"/>
              <a:t>Incertidumbre</a:t>
            </a:r>
            <a:r>
              <a:rPr lang="en-US" dirty="0"/>
              <a:t> para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derivados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358D-4AFB-4727-A462-4BC1D8E9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3822"/>
            <a:ext cx="8229600" cy="4530725"/>
          </a:xfrm>
        </p:spPr>
        <p:txBody>
          <a:bodyPr/>
          <a:lstStyle/>
          <a:p>
            <a:r>
              <a:rPr lang="en-US" sz="2800" dirty="0" err="1"/>
              <a:t>Invertir</a:t>
            </a:r>
            <a:r>
              <a:rPr lang="en-US" sz="2800" dirty="0"/>
              <a:t> la </a:t>
            </a:r>
            <a:r>
              <a:rPr lang="en-US" sz="2800" dirty="0" err="1"/>
              <a:t>Hessiana</a:t>
            </a:r>
            <a:r>
              <a:rPr lang="en-US" sz="2800" dirty="0"/>
              <a:t> solo </a:t>
            </a:r>
            <a:r>
              <a:rPr lang="en-US" sz="2800" dirty="0" err="1"/>
              <a:t>funciona</a:t>
            </a:r>
            <a:r>
              <a:rPr lang="en-US" sz="2800" dirty="0"/>
              <a:t> para los  </a:t>
            </a:r>
            <a:r>
              <a:rPr lang="en-US" sz="2800" dirty="0" err="1"/>
              <a:t>parámetros</a:t>
            </a:r>
            <a:endParaRPr lang="en-US" sz="2800" dirty="0"/>
          </a:p>
          <a:p>
            <a:r>
              <a:rPr lang="en-US" sz="2800" dirty="0"/>
              <a:t>A menudo </a:t>
            </a:r>
            <a:r>
              <a:rPr lang="en-US" sz="2800" dirty="0" err="1"/>
              <a:t>necesitamos</a:t>
            </a:r>
            <a:r>
              <a:rPr lang="en-US" sz="2800" dirty="0"/>
              <a:t> la </a:t>
            </a:r>
            <a:r>
              <a:rPr lang="en-US" sz="2800" dirty="0" err="1"/>
              <a:t>incertidumbre</a:t>
            </a:r>
            <a:r>
              <a:rPr lang="en-US" sz="2800" dirty="0"/>
              <a:t> para </a:t>
            </a:r>
            <a:r>
              <a:rPr lang="en-US" sz="2800" dirty="0" err="1"/>
              <a:t>funciones</a:t>
            </a:r>
            <a:r>
              <a:rPr lang="en-US" sz="2800" dirty="0"/>
              <a:t> de </a:t>
            </a:r>
            <a:r>
              <a:rPr lang="en-US" sz="2800" dirty="0" err="1"/>
              <a:t>parámetros</a:t>
            </a:r>
            <a:r>
              <a:rPr lang="en-US" sz="2800" dirty="0"/>
              <a:t> (‘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  <a:r>
              <a:rPr lang="en-US" sz="2800" dirty="0" err="1"/>
              <a:t>derivados</a:t>
            </a:r>
            <a:r>
              <a:rPr lang="en-US" sz="2800" dirty="0"/>
              <a:t>’)</a:t>
            </a:r>
          </a:p>
          <a:p>
            <a:r>
              <a:rPr lang="en-US" sz="2800" dirty="0"/>
              <a:t>Por </a:t>
            </a:r>
            <a:r>
              <a:rPr lang="en-US" sz="2800" dirty="0" err="1"/>
              <a:t>ejemplo</a:t>
            </a:r>
            <a:r>
              <a:rPr lang="en-US" sz="2800" dirty="0"/>
              <a:t>,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modelo</a:t>
            </a:r>
            <a:r>
              <a:rPr lang="en-US" sz="2800" dirty="0"/>
              <a:t> de </a:t>
            </a:r>
            <a:r>
              <a:rPr lang="en-US" sz="2800" dirty="0" err="1"/>
              <a:t>BevHolt</a:t>
            </a:r>
            <a:r>
              <a:rPr lang="en-US" sz="2800" dirty="0"/>
              <a:t>, </a:t>
            </a:r>
            <a:r>
              <a:rPr lang="en-US" sz="2800" dirty="0" err="1"/>
              <a:t>nos</a:t>
            </a:r>
            <a:r>
              <a:rPr lang="en-US" sz="2800" dirty="0"/>
              <a:t>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interesar</a:t>
            </a:r>
            <a:r>
              <a:rPr lang="en-US" sz="2800" dirty="0"/>
              <a:t> </a:t>
            </a:r>
            <a:r>
              <a:rPr lang="en-US" sz="2800" dirty="0" err="1"/>
              <a:t>conocer</a:t>
            </a:r>
            <a:r>
              <a:rPr lang="en-US" sz="2800" dirty="0"/>
              <a:t> la </a:t>
            </a:r>
            <a:r>
              <a:rPr lang="en-US" sz="2800" dirty="0" err="1"/>
              <a:t>incertidumbre</a:t>
            </a:r>
            <a:r>
              <a:rPr lang="en-US" sz="2800" dirty="0"/>
              <a:t> de f(</a:t>
            </a:r>
            <a:r>
              <a:rPr lang="en-US" sz="2800" dirty="0" err="1"/>
              <a:t>logA</a:t>
            </a:r>
            <a:r>
              <a:rPr lang="en-US" sz="2800" dirty="0"/>
              <a:t>) = exp(</a:t>
            </a:r>
            <a:r>
              <a:rPr lang="en-US" sz="2800" dirty="0" err="1"/>
              <a:t>logA</a:t>
            </a:r>
            <a:r>
              <a:rPr lang="en-US" sz="2800" dirty="0"/>
              <a:t>) = A</a:t>
            </a:r>
          </a:p>
          <a:p>
            <a:r>
              <a:rPr lang="en-US" sz="2800" dirty="0" err="1"/>
              <a:t>Conocemos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SE de </a:t>
            </a:r>
            <a:r>
              <a:rPr lang="en-US" sz="2800" dirty="0" err="1"/>
              <a:t>logA</a:t>
            </a:r>
            <a:r>
              <a:rPr lang="en-US" sz="2800" dirty="0"/>
              <a:t> de </a:t>
            </a:r>
            <a:r>
              <a:rPr lang="en-US" sz="2800" dirty="0" err="1"/>
              <a:t>Invertir</a:t>
            </a:r>
            <a:r>
              <a:rPr lang="en-US" sz="2800" dirty="0"/>
              <a:t> la </a:t>
            </a:r>
            <a:r>
              <a:rPr lang="en-US" sz="2800" dirty="0" err="1"/>
              <a:t>Hessiana</a:t>
            </a:r>
            <a:r>
              <a:rPr lang="en-US" sz="2800" dirty="0"/>
              <a:t> (es un </a:t>
            </a:r>
            <a:r>
              <a:rPr lang="en-US" sz="2800" dirty="0" err="1"/>
              <a:t>parámetro</a:t>
            </a:r>
            <a:r>
              <a:rPr lang="en-US" sz="2800" dirty="0"/>
              <a:t> del </a:t>
            </a:r>
            <a:r>
              <a:rPr lang="en-US" sz="2800" dirty="0" err="1"/>
              <a:t>modelo</a:t>
            </a:r>
            <a:r>
              <a:rPr lang="en-US" sz="2800" dirty="0"/>
              <a:t>)</a:t>
            </a:r>
          </a:p>
          <a:p>
            <a:r>
              <a:rPr lang="en-US" sz="2800" dirty="0"/>
              <a:t>Para A </a:t>
            </a:r>
            <a:r>
              <a:rPr lang="en-US" sz="2800" dirty="0" err="1"/>
              <a:t>podemos</a:t>
            </a:r>
            <a:r>
              <a:rPr lang="en-US" sz="2800" dirty="0"/>
              <a:t> usar </a:t>
            </a:r>
            <a:r>
              <a:rPr lang="en-US" sz="2800" dirty="0" err="1"/>
              <a:t>el</a:t>
            </a:r>
            <a:r>
              <a:rPr lang="en-US" sz="2800" dirty="0"/>
              <a:t> “</a:t>
            </a:r>
            <a:r>
              <a:rPr lang="en-US" sz="2800" b="1" dirty="0" err="1"/>
              <a:t>Método</a:t>
            </a:r>
            <a:r>
              <a:rPr lang="en-US" sz="2800" b="1" dirty="0"/>
              <a:t> delta</a:t>
            </a:r>
            <a:r>
              <a:rPr lang="en-US" sz="2800" dirty="0"/>
              <a:t>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7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Delta </a:t>
            </a:r>
            <a:r>
              <a:rPr lang="en-US" dirty="0" err="1"/>
              <a:t>Univariado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9358D-4AFB-4727-A462-4BC1D8E90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7830"/>
                <a:ext cx="8229600" cy="4530725"/>
              </a:xfrm>
            </p:spPr>
            <p:txBody>
              <a:bodyPr/>
              <a:lstStyle/>
              <a:p>
                <a:r>
                  <a:rPr lang="en-US" dirty="0"/>
                  <a:t>Sea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donde</a:t>
                </a:r>
                <a:r>
                  <a:rPr lang="en-US" dirty="0"/>
                  <a:t> </a:t>
                </a:r>
                <a:r>
                  <a:rPr lang="en-US" i="1" dirty="0"/>
                  <a:t>x </a:t>
                </a:r>
                <a:r>
                  <a:rPr lang="en-US" dirty="0"/>
                  <a:t>= MLE de </a:t>
                </a:r>
                <a:r>
                  <a:rPr lang="en-US" dirty="0" err="1"/>
                  <a:t>logA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Entonces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Conocemos</a:t>
                </a:r>
                <a:r>
                  <a:rPr lang="en-US" dirty="0"/>
                  <a:t> ambas </a:t>
                </a:r>
                <a:r>
                  <a:rPr lang="en-US" dirty="0" err="1"/>
                  <a:t>partes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=0.1396</m:t>
                    </m:r>
                  </m:oMath>
                </a14:m>
                <a:r>
                  <a:rPr lang="en-US" dirty="0"/>
                  <a:t> (from </a:t>
                </a:r>
                <a:r>
                  <a:rPr lang="en-US" dirty="0" err="1"/>
                  <a:t>sdreport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es la </a:t>
                </a:r>
                <a:r>
                  <a:rPr lang="en-US" dirty="0" err="1"/>
                  <a:t>derivada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que 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=6.4776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Así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≈0.1396∙6.4776=0.9045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Esto</a:t>
                </a:r>
                <a:r>
                  <a:rPr lang="en-US" dirty="0"/>
                  <a:t>  </a:t>
                </a:r>
                <a:r>
                  <a:rPr lang="en-US" b="1" u="sng" dirty="0"/>
                  <a:t>NO 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0.1396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=1.15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El </a:t>
                </a:r>
                <a:r>
                  <a:rPr lang="en-US" dirty="0" err="1"/>
                  <a:t>método</a:t>
                </a:r>
                <a:r>
                  <a:rPr lang="en-US" dirty="0"/>
                  <a:t> Delta es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mismo</a:t>
                </a:r>
                <a:r>
                  <a:rPr lang="en-US" dirty="0"/>
                  <a:t> una </a:t>
                </a:r>
                <a:r>
                  <a:rPr lang="en-US" dirty="0" err="1">
                    <a:hlinkClick r:id="rId2"/>
                  </a:rPr>
                  <a:t>aproximación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9358D-4AFB-4727-A462-4BC1D8E90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7830"/>
                <a:ext cx="8229600" cy="4530725"/>
              </a:xfrm>
              <a:blipFill>
                <a:blip r:embed="rId3"/>
                <a:stretch>
                  <a:fillRect l="-593" t="-1747" b="-10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5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03" y="224443"/>
            <a:ext cx="7886700" cy="1325563"/>
          </a:xfrm>
        </p:spPr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Delta </a:t>
            </a:r>
            <a:r>
              <a:rPr lang="en-US" dirty="0" err="1"/>
              <a:t>multivariado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358D-4AFB-4727-A462-4BC1D8E9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7" y="948070"/>
            <a:ext cx="7886700" cy="4961859"/>
          </a:xfrm>
        </p:spPr>
        <p:txBody>
          <a:bodyPr/>
          <a:lstStyle/>
          <a:p>
            <a:r>
              <a:rPr lang="en-US" sz="2400" dirty="0"/>
              <a:t>Pero que </a:t>
            </a:r>
            <a:r>
              <a:rPr lang="en-US" sz="2400" dirty="0" err="1"/>
              <a:t>ocurre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temenos una </a:t>
            </a:r>
            <a:r>
              <a:rPr lang="en-US" sz="2400" dirty="0" err="1"/>
              <a:t>combinación</a:t>
            </a:r>
            <a:r>
              <a:rPr lang="en-US" sz="2400" dirty="0"/>
              <a:t> de </a:t>
            </a:r>
            <a:r>
              <a:rPr lang="en-US" sz="2400" dirty="0" err="1"/>
              <a:t>parámetros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reclutamiento</a:t>
            </a:r>
            <a:r>
              <a:rPr lang="en-US" sz="2400" dirty="0"/>
              <a:t> </a:t>
            </a:r>
            <a:r>
              <a:rPr lang="en-US" sz="2400" dirty="0" err="1"/>
              <a:t>predicho</a:t>
            </a:r>
            <a:r>
              <a:rPr lang="en-US" sz="2400" dirty="0"/>
              <a:t> por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Beverton</a:t>
            </a:r>
            <a:r>
              <a:rPr lang="en-US" sz="2400" dirty="0"/>
              <a:t>-Holt, que es una </a:t>
            </a:r>
            <a:r>
              <a:rPr lang="en-US" sz="2400" dirty="0" err="1"/>
              <a:t>combinación</a:t>
            </a:r>
            <a:r>
              <a:rPr lang="en-US" sz="2400" dirty="0"/>
              <a:t> de dos </a:t>
            </a:r>
            <a:r>
              <a:rPr lang="en-US" sz="2400" dirty="0" err="1"/>
              <a:t>parámetros</a:t>
            </a:r>
            <a:r>
              <a:rPr lang="en-US" sz="2400" dirty="0"/>
              <a:t>,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400" dirty="0"/>
              <a:t>,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/>
              <a:t>?</a:t>
            </a:r>
          </a:p>
          <a:p>
            <a:r>
              <a:rPr lang="en-US" sz="2600" dirty="0"/>
              <a:t>Se pone </a:t>
            </a:r>
            <a:r>
              <a:rPr lang="en-US" sz="2600" dirty="0" err="1"/>
              <a:t>fea</a:t>
            </a:r>
            <a:r>
              <a:rPr lang="en-US" sz="2600" dirty="0"/>
              <a:t> la </a:t>
            </a:r>
            <a:r>
              <a:rPr lang="en-US" sz="2600" dirty="0" err="1"/>
              <a:t>cosa</a:t>
            </a:r>
            <a:r>
              <a:rPr lang="en-US" sz="2600" dirty="0"/>
              <a:t>! de Wikipedia: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Son </a:t>
            </a:r>
            <a:r>
              <a:rPr lang="en-US" sz="2600" dirty="0" err="1"/>
              <a:t>hartas</a:t>
            </a:r>
            <a:r>
              <a:rPr lang="en-US" sz="2600" dirty="0"/>
              <a:t> </a:t>
            </a:r>
            <a:r>
              <a:rPr lang="en-US" sz="2600" dirty="0" err="1"/>
              <a:t>derivadas</a:t>
            </a:r>
            <a:r>
              <a:rPr lang="en-US" sz="2600" dirty="0"/>
              <a:t> por </a:t>
            </a:r>
            <a:r>
              <a:rPr lang="en-US" sz="2600" dirty="0" err="1"/>
              <a:t>calcular</a:t>
            </a:r>
            <a:r>
              <a:rPr lang="en-US" sz="2600" dirty="0"/>
              <a:t>… hay </a:t>
            </a:r>
            <a:r>
              <a:rPr lang="en-US" sz="2600" dirty="0" err="1"/>
              <a:t>algún</a:t>
            </a:r>
            <a:r>
              <a:rPr lang="en-US" sz="2600" dirty="0"/>
              <a:t> </a:t>
            </a:r>
            <a:r>
              <a:rPr lang="en-US" sz="2600" dirty="0" err="1"/>
              <a:t>método</a:t>
            </a:r>
            <a:r>
              <a:rPr lang="en-US" sz="2600" dirty="0"/>
              <a:t> que sea </a:t>
            </a:r>
            <a:r>
              <a:rPr lang="en-US" sz="2600" dirty="0" err="1"/>
              <a:t>más</a:t>
            </a:r>
            <a:r>
              <a:rPr lang="en-US" sz="2600" dirty="0"/>
              <a:t> </a:t>
            </a:r>
            <a:r>
              <a:rPr lang="en-US" sz="2600" dirty="0" err="1"/>
              <a:t>conveniente</a:t>
            </a:r>
            <a:r>
              <a:rPr lang="en-US" sz="26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2B9CE-146A-4C7D-B64D-BAE6C2AD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4" y="3258197"/>
            <a:ext cx="8624887" cy="15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6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03" y="224443"/>
            <a:ext cx="7886700" cy="1325563"/>
          </a:xfrm>
        </p:spPr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smtClean="0"/>
              <a:t>Delta </a:t>
            </a:r>
            <a:r>
              <a:rPr lang="en-US" dirty="0" err="1"/>
              <a:t>m</a:t>
            </a:r>
            <a:r>
              <a:rPr lang="en-US" dirty="0" err="1" smtClean="0"/>
              <a:t>ultivariado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358D-4AFB-4727-A462-4BC1D8E9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7" y="948070"/>
            <a:ext cx="7886700" cy="4961859"/>
          </a:xfrm>
        </p:spPr>
        <p:txBody>
          <a:bodyPr/>
          <a:lstStyle/>
          <a:p>
            <a:r>
              <a:rPr lang="en-US" sz="2400" dirty="0"/>
              <a:t>Pero que </a:t>
            </a:r>
            <a:r>
              <a:rPr lang="en-US" sz="2400" dirty="0" err="1"/>
              <a:t>ocurre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temenos una </a:t>
            </a:r>
            <a:r>
              <a:rPr lang="en-US" sz="2400" dirty="0" err="1"/>
              <a:t>combinación</a:t>
            </a:r>
            <a:r>
              <a:rPr lang="en-US" sz="2400" dirty="0"/>
              <a:t> de </a:t>
            </a:r>
            <a:r>
              <a:rPr lang="en-US" sz="2400" dirty="0" err="1"/>
              <a:t>parámetros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reclutamiento</a:t>
            </a:r>
            <a:r>
              <a:rPr lang="en-US" sz="2400" dirty="0"/>
              <a:t> </a:t>
            </a:r>
            <a:r>
              <a:rPr lang="en-US" sz="2400" dirty="0" err="1"/>
              <a:t>predicho</a:t>
            </a:r>
            <a:r>
              <a:rPr lang="en-US" sz="2400" dirty="0"/>
              <a:t> por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Beverton</a:t>
            </a:r>
            <a:r>
              <a:rPr lang="en-US" sz="2400" dirty="0"/>
              <a:t>-Holt, que es una </a:t>
            </a:r>
            <a:r>
              <a:rPr lang="en-US" sz="2400" dirty="0" err="1"/>
              <a:t>combinación</a:t>
            </a:r>
            <a:r>
              <a:rPr lang="en-US" sz="2400" dirty="0"/>
              <a:t> de dos </a:t>
            </a:r>
            <a:r>
              <a:rPr lang="en-US" sz="2400" dirty="0" err="1"/>
              <a:t>parámetros</a:t>
            </a:r>
            <a:r>
              <a:rPr lang="en-US" sz="2400" dirty="0"/>
              <a:t>,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400" dirty="0"/>
              <a:t>,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/>
              <a:t>?</a:t>
            </a:r>
          </a:p>
          <a:p>
            <a:r>
              <a:rPr lang="en-US" sz="2600" dirty="0"/>
              <a:t>Se pone </a:t>
            </a:r>
            <a:r>
              <a:rPr lang="en-US" sz="2600" dirty="0" err="1"/>
              <a:t>fea</a:t>
            </a:r>
            <a:r>
              <a:rPr lang="en-US" sz="2600" dirty="0"/>
              <a:t> la </a:t>
            </a:r>
            <a:r>
              <a:rPr lang="en-US" sz="2600" dirty="0" err="1"/>
              <a:t>cosa</a:t>
            </a:r>
            <a:r>
              <a:rPr lang="en-US" sz="2600" dirty="0"/>
              <a:t>! de Wikipedia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Son </a:t>
            </a:r>
            <a:r>
              <a:rPr lang="en-US" sz="2600" dirty="0" err="1"/>
              <a:t>hartas</a:t>
            </a:r>
            <a:r>
              <a:rPr lang="en-US" sz="2600" dirty="0"/>
              <a:t> </a:t>
            </a:r>
            <a:r>
              <a:rPr lang="en-US" sz="2600" dirty="0" err="1"/>
              <a:t>derivadas</a:t>
            </a:r>
            <a:r>
              <a:rPr lang="en-US" sz="2600" dirty="0"/>
              <a:t> por </a:t>
            </a:r>
            <a:r>
              <a:rPr lang="en-US" sz="2600" dirty="0" err="1"/>
              <a:t>calcular</a:t>
            </a:r>
            <a:r>
              <a:rPr lang="en-US" sz="2600" dirty="0"/>
              <a:t>… hay </a:t>
            </a:r>
            <a:r>
              <a:rPr lang="en-US" sz="2600" dirty="0" err="1"/>
              <a:t>algún</a:t>
            </a:r>
            <a:r>
              <a:rPr lang="en-US" sz="2600" dirty="0"/>
              <a:t> </a:t>
            </a:r>
            <a:r>
              <a:rPr lang="en-US" sz="2600" dirty="0" err="1"/>
              <a:t>método</a:t>
            </a:r>
            <a:r>
              <a:rPr lang="en-US" sz="2600" dirty="0"/>
              <a:t> que sea </a:t>
            </a:r>
            <a:r>
              <a:rPr lang="en-US" sz="2600" dirty="0" err="1"/>
              <a:t>más</a:t>
            </a:r>
            <a:r>
              <a:rPr lang="en-US" sz="2600" dirty="0"/>
              <a:t> </a:t>
            </a:r>
            <a:r>
              <a:rPr lang="en-US" sz="2600" dirty="0" err="1"/>
              <a:t>conveniente</a:t>
            </a:r>
            <a:r>
              <a:rPr lang="en-US" sz="2600" dirty="0"/>
              <a:t>?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TMB </a:t>
            </a:r>
            <a:r>
              <a:rPr lang="en-US" sz="2600" b="1" dirty="0" err="1">
                <a:solidFill>
                  <a:srgbClr val="FF0000"/>
                </a:solidFill>
              </a:rPr>
              <a:t>hace</a:t>
            </a:r>
            <a:r>
              <a:rPr lang="en-US" sz="2600" b="1" dirty="0">
                <a:solidFill>
                  <a:srgbClr val="FF0000"/>
                </a:solidFill>
              </a:rPr>
              <a:t> los </a:t>
            </a:r>
            <a:r>
              <a:rPr lang="en-US" sz="2600" b="1" dirty="0" err="1">
                <a:solidFill>
                  <a:srgbClr val="FF0000"/>
                </a:solidFill>
              </a:rPr>
              <a:t>cálculos</a:t>
            </a:r>
            <a:r>
              <a:rPr lang="en-US" sz="2600" b="1" dirty="0">
                <a:solidFill>
                  <a:srgbClr val="FF0000"/>
                </a:solidFill>
              </a:rPr>
              <a:t> por </a:t>
            </a:r>
            <a:r>
              <a:rPr lang="en-US" sz="2600" b="1" dirty="0" err="1">
                <a:solidFill>
                  <a:srgbClr val="FF0000"/>
                </a:solidFill>
              </a:rPr>
              <a:t>nosotros</a:t>
            </a:r>
            <a:r>
              <a:rPr lang="en-US" sz="26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2B9CE-146A-4C7D-B64D-BAE6C2AD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4" y="3219290"/>
            <a:ext cx="8624887" cy="15698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EB442-D42B-4BF6-8B53-92418E332598}"/>
              </a:ext>
            </a:extLst>
          </p:cNvPr>
          <p:cNvGrpSpPr/>
          <p:nvPr/>
        </p:nvGrpSpPr>
        <p:grpSpPr>
          <a:xfrm>
            <a:off x="428065" y="3005680"/>
            <a:ext cx="8629650" cy="1761045"/>
            <a:chOff x="419100" y="3237815"/>
            <a:chExt cx="8629650" cy="176104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974C80-8CE8-4440-8C68-5B53E31C6C6D}"/>
                </a:ext>
              </a:extLst>
            </p:cNvPr>
            <p:cNvCxnSpPr/>
            <p:nvPr/>
          </p:nvCxnSpPr>
          <p:spPr>
            <a:xfrm>
              <a:off x="419100" y="3349695"/>
              <a:ext cx="8629650" cy="147607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1A080B-D6EB-40CE-A580-5E5D7AF8B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24" y="3237815"/>
              <a:ext cx="8455819" cy="14264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90E5A6-FF08-472A-9AB7-26F9B84AD9AD}"/>
                </a:ext>
              </a:extLst>
            </p:cNvPr>
            <p:cNvGrpSpPr/>
            <p:nvPr/>
          </p:nvGrpSpPr>
          <p:grpSpPr>
            <a:xfrm>
              <a:off x="3495675" y="3429000"/>
              <a:ext cx="1647825" cy="1569860"/>
              <a:chOff x="5948413" y="4051311"/>
              <a:chExt cx="2406316" cy="2512297"/>
            </a:xfrm>
          </p:grpSpPr>
          <p:pic>
            <p:nvPicPr>
              <p:cNvPr id="7" name="Picture 4" descr="Image result for thor hammer">
                <a:extLst>
                  <a:ext uri="{FF2B5EF4-FFF2-40B4-BE49-F238E27FC236}">
                    <a16:creationId xmlns:a16="http://schemas.microsoft.com/office/drawing/2014/main" id="{9CA097DB-C3AE-4B6D-911C-4514B053CD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37" r="17062"/>
              <a:stretch/>
            </p:blipFill>
            <p:spPr bwMode="auto">
              <a:xfrm>
                <a:off x="5948413" y="4051311"/>
                <a:ext cx="2406316" cy="25122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49B15-9E5A-4E6B-B15E-E08E44FF7CF6}"/>
                  </a:ext>
                </a:extLst>
              </p:cNvPr>
              <p:cNvSpPr txBox="1"/>
              <p:nvPr/>
            </p:nvSpPr>
            <p:spPr>
              <a:xfrm>
                <a:off x="7199697" y="6286609"/>
                <a:ext cx="1155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</a:rPr>
                  <a:t>www.vix.com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37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ED93-1B6A-4EA0-8B76-5D60E76C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8292"/>
            <a:ext cx="7886700" cy="1325563"/>
          </a:xfrm>
        </p:spPr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Delta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B009-95CE-48A6-BF50-771BAB76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0368"/>
            <a:ext cx="7886700" cy="4895851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el</a:t>
            </a:r>
            <a:r>
              <a:rPr lang="en-US" sz="2600" dirty="0"/>
              <a:t> </a:t>
            </a:r>
            <a:r>
              <a:rPr lang="en-US" sz="2600" dirty="0" err="1"/>
              <a:t>templete</a:t>
            </a:r>
            <a:r>
              <a:rPr lang="en-US" sz="2600" dirty="0"/>
              <a:t> </a:t>
            </a:r>
            <a:r>
              <a:rPr lang="en-US" sz="2600" dirty="0" err="1"/>
              <a:t>agregue</a:t>
            </a:r>
            <a:r>
              <a:rPr lang="en-US" sz="2600" dirty="0"/>
              <a:t> ADREPORT(x). x </a:t>
            </a:r>
            <a:r>
              <a:rPr lang="en-US" sz="2600" dirty="0" err="1"/>
              <a:t>puede</a:t>
            </a:r>
            <a:r>
              <a:rPr lang="en-US" sz="2600" dirty="0"/>
              <a:t> ser un </a:t>
            </a:r>
            <a:r>
              <a:rPr lang="en-US" sz="2600" dirty="0" err="1"/>
              <a:t>escalar</a:t>
            </a:r>
            <a:r>
              <a:rPr lang="en-US" sz="2600" dirty="0"/>
              <a:t>, vector, etc., e.g.:</a:t>
            </a:r>
          </a:p>
          <a:p>
            <a:pPr marL="0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Type A=exp(logA);</a:t>
            </a:r>
          </a:p>
          <a:p>
            <a:pPr marL="0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ADREPORT(A);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err="1"/>
              <a:t>En</a:t>
            </a:r>
            <a:r>
              <a:rPr lang="en-US" sz="2600" dirty="0"/>
              <a:t> R, </a:t>
            </a:r>
            <a:r>
              <a:rPr lang="en-US" sz="2600" dirty="0" err="1"/>
              <a:t>después</a:t>
            </a:r>
            <a:r>
              <a:rPr lang="en-US" sz="2600" dirty="0"/>
              <a:t> de </a:t>
            </a:r>
            <a:r>
              <a:rPr lang="en-US" sz="2600" dirty="0" err="1"/>
              <a:t>optimizar</a:t>
            </a:r>
            <a:r>
              <a:rPr lang="en-US" sz="2600" dirty="0"/>
              <a:t>, </a:t>
            </a:r>
            <a:r>
              <a:rPr lang="en-US" sz="2600" dirty="0" err="1"/>
              <a:t>haga</a:t>
            </a:r>
            <a:r>
              <a:rPr lang="en-US" sz="2600" dirty="0"/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rep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(obj)</a:t>
            </a:r>
          </a:p>
          <a:p>
            <a:r>
              <a:rPr lang="en-US" sz="2600" dirty="0" err="1"/>
              <a:t>Luego</a:t>
            </a:r>
            <a:r>
              <a:rPr lang="en-US" sz="26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summary(rep, ‘report’)</a:t>
            </a:r>
            <a:r>
              <a:rPr lang="en-US" sz="2600" dirty="0"/>
              <a:t> </a:t>
            </a:r>
            <a:r>
              <a:rPr lang="en-US" sz="2600" dirty="0" err="1"/>
              <a:t>imprima</a:t>
            </a:r>
            <a:r>
              <a:rPr lang="en-US" sz="2600" dirty="0"/>
              <a:t> las </a:t>
            </a:r>
            <a:r>
              <a:rPr lang="en-US" sz="2600" dirty="0" err="1"/>
              <a:t>estimaciones</a:t>
            </a:r>
            <a:r>
              <a:rPr lang="en-US" sz="2600" dirty="0"/>
              <a:t> </a:t>
            </a:r>
            <a:r>
              <a:rPr lang="en-US" sz="2600" dirty="0" err="1"/>
              <a:t>puntuales</a:t>
            </a:r>
            <a:r>
              <a:rPr lang="en-US" sz="2600" dirty="0"/>
              <a:t> y SEs (o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rep$value</a:t>
            </a:r>
            <a:r>
              <a:rPr lang="en-US" sz="2600" dirty="0"/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rep$sd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summary(rep, 'report')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Estimate   Std. Error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6.477682e+00 9.044460e-01</a:t>
            </a:r>
          </a:p>
          <a:p>
            <a:r>
              <a:rPr lang="en-US" sz="2600" dirty="0"/>
              <a:t>Se </a:t>
            </a:r>
            <a:r>
              <a:rPr lang="en-US" sz="2600" dirty="0" err="1"/>
              <a:t>ve</a:t>
            </a:r>
            <a:r>
              <a:rPr lang="en-US" sz="2600" dirty="0"/>
              <a:t> familiar? Coincide con </a:t>
            </a:r>
            <a:r>
              <a:rPr lang="en-US" sz="2600" dirty="0" err="1"/>
              <a:t>nuestros</a:t>
            </a:r>
            <a:r>
              <a:rPr lang="en-US" sz="2600" dirty="0"/>
              <a:t> </a:t>
            </a:r>
            <a:r>
              <a:rPr lang="en-US" sz="2600" dirty="0" err="1"/>
              <a:t>cálculos</a:t>
            </a:r>
            <a:r>
              <a:rPr lang="en-US" sz="2600" dirty="0"/>
              <a:t> </a:t>
            </a:r>
            <a:r>
              <a:rPr lang="en-US" sz="2600" dirty="0" err="1"/>
              <a:t>manuales</a:t>
            </a:r>
            <a:r>
              <a:rPr lang="en-US" sz="2600" dirty="0"/>
              <a:t>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24D71-CFC4-45C2-AFB4-D41B192D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687C-3E8B-41DA-8451-D50D4185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Resumiendo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A2A3-228C-4707-B151-3E0824DC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6458"/>
            <a:ext cx="8229600" cy="4530725"/>
          </a:xfrm>
        </p:spPr>
        <p:txBody>
          <a:bodyPr/>
          <a:lstStyle/>
          <a:p>
            <a:r>
              <a:rPr lang="en-US" dirty="0" err="1"/>
              <a:t>Estimar</a:t>
            </a:r>
            <a:r>
              <a:rPr lang="en-US" dirty="0"/>
              <a:t> la </a:t>
            </a:r>
            <a:r>
              <a:rPr lang="en-US" dirty="0" err="1"/>
              <a:t>incertidumbre</a:t>
            </a:r>
            <a:r>
              <a:rPr lang="en-US" dirty="0"/>
              <a:t> es fundamental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estadístico</a:t>
            </a:r>
            <a:endParaRPr lang="en-US" dirty="0"/>
          </a:p>
          <a:p>
            <a:r>
              <a:rPr lang="en-US" dirty="0"/>
              <a:t>TMB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diseñado</a:t>
            </a:r>
            <a:r>
              <a:rPr lang="en-US" dirty="0"/>
              <a:t> para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verosimilitud</a:t>
            </a:r>
            <a:r>
              <a:rPr lang="en-US" dirty="0"/>
              <a:t> + </a:t>
            </a:r>
            <a:r>
              <a:rPr lang="en-US" dirty="0" err="1"/>
              <a:t>aproximación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Delta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supuestos</a:t>
            </a:r>
            <a:r>
              <a:rPr lang="en-US" dirty="0"/>
              <a:t> </a:t>
            </a:r>
            <a:r>
              <a:rPr lang="en-US" dirty="0" err="1"/>
              <a:t>asintóticos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a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transformaciones</a:t>
            </a:r>
            <a:r>
              <a:rPr lang="en-US" dirty="0"/>
              <a:t> para que los </a:t>
            </a:r>
            <a:r>
              <a:rPr lang="en-US" dirty="0" err="1"/>
              <a:t>estimadores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simétricos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55764-B895-4F7C-A06F-63CAF551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56DA-C886-43CE-AE32-77ACCDF1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Incertidumbre</a:t>
            </a:r>
            <a:r>
              <a:rPr lang="en-US" dirty="0"/>
              <a:t> con </a:t>
            </a:r>
            <a:r>
              <a:rPr lang="en-US" b="1" dirty="0" err="1"/>
              <a:t>lm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A6C9-E178-4A6B-A0E9-5231079A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2662"/>
            <a:ext cx="8229600" cy="4530725"/>
          </a:xfrm>
        </p:spPr>
        <p:txBody>
          <a:bodyPr/>
          <a:lstStyle/>
          <a:p>
            <a:r>
              <a:rPr lang="en-US" dirty="0"/>
              <a:t>Salve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bevholt2.cpp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bevholt3.cpp</a:t>
            </a:r>
          </a:p>
          <a:p>
            <a:r>
              <a:rPr lang="en-US" dirty="0" err="1"/>
              <a:t>Agregue</a:t>
            </a:r>
            <a:r>
              <a:rPr lang="en-US" dirty="0"/>
              <a:t> </a:t>
            </a:r>
            <a:r>
              <a:rPr lang="en-US" dirty="0" err="1"/>
              <a:t>intervalos</a:t>
            </a:r>
            <a:r>
              <a:rPr lang="en-US" dirty="0"/>
              <a:t> de </a:t>
            </a:r>
            <a:r>
              <a:rPr lang="en-US" dirty="0" err="1"/>
              <a:t>confianza</a:t>
            </a:r>
            <a:r>
              <a:rPr lang="en-US" dirty="0"/>
              <a:t> del 95% para </a:t>
            </a:r>
            <a:r>
              <a:rPr lang="en-US" dirty="0" err="1"/>
              <a:t>logR</a:t>
            </a:r>
            <a:endParaRPr lang="en-US" dirty="0"/>
          </a:p>
          <a:p>
            <a:r>
              <a:rPr lang="en-US" dirty="0" err="1"/>
              <a:t>Haga</a:t>
            </a:r>
            <a:r>
              <a:rPr lang="en-US" dirty="0"/>
              <a:t> una </a:t>
            </a:r>
            <a:r>
              <a:rPr lang="en-US" dirty="0" err="1"/>
              <a:t>predicción</a:t>
            </a:r>
            <a:r>
              <a:rPr lang="en-US" dirty="0"/>
              <a:t> de </a:t>
            </a:r>
            <a:r>
              <a:rPr lang="en-US" dirty="0" err="1"/>
              <a:t>logR</a:t>
            </a:r>
            <a:r>
              <a:rPr lang="en-US" dirty="0"/>
              <a:t> con </a:t>
            </a:r>
            <a:r>
              <a:rPr lang="en-US" dirty="0" err="1"/>
              <a:t>valores</a:t>
            </a:r>
            <a:r>
              <a:rPr lang="en-US" dirty="0"/>
              <a:t> de  </a:t>
            </a:r>
            <a:r>
              <a:rPr lang="nb-NO" dirty="0"/>
              <a:t>SSB_pred=seq(20000, 300000, len=1000)</a:t>
            </a:r>
          </a:p>
          <a:p>
            <a:r>
              <a:rPr lang="nb-NO" dirty="0"/>
              <a:t>Entregue esta data al modelo en TMB, haga predicciones, calcule SE para cada valor</a:t>
            </a:r>
          </a:p>
          <a:p>
            <a:r>
              <a:rPr lang="nb-NO" dirty="0"/>
              <a:t>Grafique el ajuste MLE con un intervalo del 95% confianza sobre los datos originales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5220F-9BE2-49B7-AFCF-1881253A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8B4F-27B5-4712-BC49-C256A945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Resumiendo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B11B-42D4-4F6F-AD08-B7A5F53B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proponemos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estadístico</a:t>
            </a:r>
            <a:endParaRPr lang="en-US" dirty="0"/>
          </a:p>
          <a:p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 </a:t>
            </a:r>
            <a:r>
              <a:rPr lang="en-US" dirty="0" err="1"/>
              <a:t>calculando</a:t>
            </a:r>
            <a:r>
              <a:rPr lang="en-US" dirty="0"/>
              <a:t> NLL para los </a:t>
            </a:r>
            <a:r>
              <a:rPr lang="en-US" dirty="0" err="1"/>
              <a:t>parámetros</a:t>
            </a:r>
            <a:r>
              <a:rPr lang="en-US" dirty="0"/>
              <a:t> y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Utilice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optimizador</a:t>
            </a:r>
            <a:r>
              <a:rPr lang="en-US" dirty="0"/>
              <a:t> para (MLEs)</a:t>
            </a:r>
          </a:p>
          <a:p>
            <a:r>
              <a:rPr lang="en-US" dirty="0"/>
              <a:t>Pero </a:t>
            </a:r>
            <a:r>
              <a:rPr lang="en-US" dirty="0" err="1"/>
              <a:t>esto</a:t>
            </a:r>
            <a:r>
              <a:rPr lang="en-US" dirty="0"/>
              <a:t> no </a:t>
            </a:r>
            <a:r>
              <a:rPr lang="en-US" dirty="0" err="1"/>
              <a:t>nos</a:t>
            </a:r>
            <a:r>
              <a:rPr lang="en-US" dirty="0"/>
              <a:t> dice nada respect de la </a:t>
            </a:r>
            <a:r>
              <a:rPr lang="en-US" dirty="0" err="1"/>
              <a:t>confianza</a:t>
            </a:r>
            <a:r>
              <a:rPr lang="en-US" dirty="0"/>
              <a:t> que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debiera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esos</a:t>
            </a:r>
            <a:r>
              <a:rPr lang="en-US" dirty="0"/>
              <a:t> MLEs</a:t>
            </a:r>
          </a:p>
          <a:p>
            <a:r>
              <a:rPr lang="en-US" u="sng" dirty="0" err="1"/>
              <a:t>Necesitamos</a:t>
            </a:r>
            <a:r>
              <a:rPr lang="en-US" u="sng" dirty="0"/>
              <a:t> </a:t>
            </a:r>
            <a:r>
              <a:rPr lang="en-US" u="sng" dirty="0" err="1"/>
              <a:t>estimar</a:t>
            </a:r>
            <a:r>
              <a:rPr lang="en-US" u="sng" dirty="0"/>
              <a:t> la </a:t>
            </a:r>
            <a:r>
              <a:rPr lang="en-US" u="sng" dirty="0" err="1"/>
              <a:t>incertidumbre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BB07-15BF-402C-88DE-56379DA0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843-72C8-4843-BFD6-4DA42776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Estimando</a:t>
            </a:r>
            <a:r>
              <a:rPr lang="en-US" dirty="0"/>
              <a:t> la </a:t>
            </a:r>
            <a:r>
              <a:rPr lang="en-US" dirty="0" err="1"/>
              <a:t>incertidumbre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BEAB-CB32-4EBC-B65B-8C1DEFEEC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2132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estimación</a:t>
            </a:r>
            <a:r>
              <a:rPr lang="en-US" dirty="0"/>
              <a:t> de la </a:t>
            </a:r>
            <a:r>
              <a:rPr lang="en-US" dirty="0" err="1"/>
              <a:t>incertidumbre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calculada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  <a:p>
            <a:pPr lvl="1"/>
            <a:r>
              <a:rPr lang="en-US" dirty="0" err="1"/>
              <a:t>Aproximación</a:t>
            </a:r>
            <a:r>
              <a:rPr lang="en-US" dirty="0"/>
              <a:t> </a:t>
            </a:r>
            <a:r>
              <a:rPr lang="en-US" dirty="0" err="1"/>
              <a:t>asintótica</a:t>
            </a:r>
            <a:r>
              <a:rPr lang="en-US" dirty="0"/>
              <a:t> + </a:t>
            </a:r>
            <a:r>
              <a:rPr lang="en-US" dirty="0" err="1"/>
              <a:t>método</a:t>
            </a:r>
            <a:r>
              <a:rPr lang="en-US" dirty="0"/>
              <a:t> Delta</a:t>
            </a:r>
          </a:p>
          <a:p>
            <a:pPr lvl="1"/>
            <a:r>
              <a:rPr lang="en-US" dirty="0" err="1"/>
              <a:t>Perfiles</a:t>
            </a:r>
            <a:r>
              <a:rPr lang="en-US" dirty="0"/>
              <a:t> de </a:t>
            </a:r>
            <a:r>
              <a:rPr lang="en-US" dirty="0" err="1"/>
              <a:t>verosimilitud</a:t>
            </a:r>
            <a:endParaRPr lang="en-US" dirty="0"/>
          </a:p>
          <a:p>
            <a:pPr lvl="1"/>
            <a:r>
              <a:rPr lang="en-US" dirty="0" err="1"/>
              <a:t>Boostrao</a:t>
            </a:r>
            <a:r>
              <a:rPr lang="en-US" dirty="0"/>
              <a:t> no-</a:t>
            </a:r>
            <a:r>
              <a:rPr lang="en-US" dirty="0" err="1"/>
              <a:t>parametrico</a:t>
            </a:r>
            <a:endParaRPr lang="en-US" dirty="0"/>
          </a:p>
          <a:p>
            <a:pPr lvl="1"/>
            <a:r>
              <a:rPr lang="en-US" dirty="0" err="1"/>
              <a:t>Intervalos</a:t>
            </a:r>
            <a:r>
              <a:rPr lang="en-US" dirty="0"/>
              <a:t> de </a:t>
            </a:r>
            <a:r>
              <a:rPr lang="en-US" dirty="0" err="1"/>
              <a:t>credibilidad</a:t>
            </a:r>
            <a:r>
              <a:rPr lang="en-US" dirty="0"/>
              <a:t> </a:t>
            </a:r>
            <a:r>
              <a:rPr lang="en-US" dirty="0" err="1"/>
              <a:t>bayesianos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enfocaremos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aproximación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0DFD3-94D5-4546-A6C7-5CDCEA66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7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Aproximaciones</a:t>
            </a:r>
            <a:r>
              <a:rPr lang="en-US" dirty="0"/>
              <a:t> </a:t>
            </a:r>
            <a:r>
              <a:rPr lang="en-US" dirty="0" err="1"/>
              <a:t>asintóticas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282"/>
            <a:ext cx="8229600" cy="4530725"/>
          </a:xfrm>
        </p:spPr>
        <p:txBody>
          <a:bodyPr/>
          <a:lstStyle/>
          <a:p>
            <a:r>
              <a:rPr lang="en-US" dirty="0" err="1"/>
              <a:t>Usemos</a:t>
            </a:r>
            <a:r>
              <a:rPr lang="en-US" dirty="0"/>
              <a:t> un </a:t>
            </a:r>
            <a:r>
              <a:rPr lang="en-US" dirty="0" err="1"/>
              <a:t>ejemplo</a:t>
            </a:r>
            <a:r>
              <a:rPr lang="en-US" dirty="0"/>
              <a:t> de Poisson </a:t>
            </a:r>
            <a:r>
              <a:rPr lang="en-US" dirty="0" err="1"/>
              <a:t>inventado</a:t>
            </a:r>
            <a:endParaRPr lang="en-US" dirty="0"/>
          </a:p>
          <a:p>
            <a:r>
              <a:rPr lang="en-US" dirty="0"/>
              <a:t>Las 3 </a:t>
            </a:r>
            <a:r>
              <a:rPr lang="en-US" dirty="0" err="1"/>
              <a:t>curvas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MLE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C8B738-62F3-4B38-B881-C2D660990096}"/>
                  </a:ext>
                </a:extLst>
              </p:cNvPr>
              <p:cNvSpPr txBox="1"/>
              <p:nvPr/>
            </p:nvSpPr>
            <p:spPr>
              <a:xfrm>
                <a:off x="5429810" y="2555019"/>
                <a:ext cx="371419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 </a:t>
                </a:r>
                <a:r>
                  <a:rPr lang="en-US" sz="2400" dirty="0" err="1"/>
                  <a:t>aumentar</a:t>
                </a:r>
                <a:r>
                  <a:rPr lang="en-US" sz="2400" dirty="0"/>
                  <a:t> la data: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NLL se </a:t>
                </a:r>
                <a:r>
                  <a:rPr lang="en-US" sz="2400" dirty="0" err="1"/>
                  <a:t>hace</a:t>
                </a:r>
                <a:r>
                  <a:rPr lang="en-US" sz="2400" dirty="0"/>
                  <a:t> + </a:t>
                </a:r>
                <a:r>
                  <a:rPr lang="en-US" sz="2400" dirty="0" err="1"/>
                  <a:t>angosto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La forma se </a:t>
                </a:r>
                <a:r>
                  <a:rPr lang="en-US" sz="2400" dirty="0" err="1"/>
                  <a:t>asemeja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más</a:t>
                </a:r>
                <a:r>
                  <a:rPr lang="en-US" sz="2400" dirty="0"/>
                  <a:t> a una parabola </a:t>
                </a:r>
                <a:r>
                  <a:rPr lang="en-US" sz="2400" dirty="0" err="1"/>
                  <a:t>simétrica</a:t>
                </a:r>
                <a:endParaRPr lang="en-US" sz="2400" dirty="0"/>
              </a:p>
              <a:p>
                <a:r>
                  <a:rPr lang="en-US" sz="2400" dirty="0" err="1"/>
                  <a:t>Recuerde</a:t>
                </a:r>
                <a:r>
                  <a:rPr lang="en-US" sz="2400" dirty="0"/>
                  <a:t> que </a:t>
                </a:r>
                <a:r>
                  <a:rPr lang="en-US" sz="2400" dirty="0" err="1"/>
                  <a:t>si</a:t>
                </a:r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 MLE se </a:t>
                </a:r>
                <a:r>
                  <a:rPr lang="en-US" sz="2400" dirty="0" err="1"/>
                  <a:t>hace</a:t>
                </a:r>
                <a:r>
                  <a:rPr lang="en-US" sz="2400" dirty="0"/>
                  <a:t> normal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C8B738-62F3-4B38-B881-C2D66099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10" y="2555019"/>
                <a:ext cx="3714190" cy="3046988"/>
              </a:xfrm>
              <a:prstGeom prst="rect">
                <a:avLst/>
              </a:prstGeom>
              <a:blipFill>
                <a:blip r:embed="rId2"/>
                <a:stretch>
                  <a:fillRect l="-2627" t="-1400" r="-1149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744F4A-A0BC-4664-991C-7F6E55F7F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0" y="2621062"/>
            <a:ext cx="5031861" cy="33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1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Aproximaciones</a:t>
            </a:r>
            <a:r>
              <a:rPr lang="en-US" dirty="0"/>
              <a:t> </a:t>
            </a:r>
            <a:r>
              <a:rPr lang="en-US" dirty="0" err="1"/>
              <a:t>asintóticas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7AD6-B546-4575-9EB6-C619C1CD4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8177"/>
                <a:ext cx="8229600" cy="4530725"/>
              </a:xfrm>
            </p:spPr>
            <p:txBody>
              <a:bodyPr/>
              <a:lstStyle/>
              <a:p>
                <a:r>
                  <a:rPr lang="en-US" sz="2400" dirty="0" err="1"/>
                  <a:t>Recuerde</a:t>
                </a:r>
                <a:r>
                  <a:rPr lang="en-US" sz="2400" dirty="0"/>
                  <a:t>: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derivada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derivada</a:t>
                </a:r>
                <a:r>
                  <a:rPr lang="en-US" sz="2400" dirty="0"/>
                  <a:t> de una </a:t>
                </a:r>
                <a:r>
                  <a:rPr lang="en-US" sz="2400" dirty="0" err="1"/>
                  <a:t>derivada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7AD6-B546-4575-9EB6-C619C1CD4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8177"/>
                <a:ext cx="8229600" cy="4530725"/>
              </a:xfrm>
              <a:blipFill>
                <a:blip r:embed="rId2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1537D-4A64-494F-BC45-8D83D15ED8A9}"/>
              </a:ext>
            </a:extLst>
          </p:cNvPr>
          <p:cNvSpPr txBox="1"/>
          <p:nvPr/>
        </p:nvSpPr>
        <p:spPr>
          <a:xfrm>
            <a:off x="5134530" y="2630959"/>
            <a:ext cx="38057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 </a:t>
            </a:r>
            <a:r>
              <a:rPr lang="en-US" sz="2400" dirty="0" err="1"/>
              <a:t>derivadas</a:t>
            </a:r>
            <a:r>
              <a:rPr lang="en-US" sz="2400" dirty="0"/>
              <a:t> son 0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MLE (por </a:t>
            </a:r>
            <a:r>
              <a:rPr lang="en-US" sz="2400" dirty="0" err="1"/>
              <a:t>definición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 </a:t>
            </a:r>
            <a:r>
              <a:rPr lang="en-US" sz="2400" dirty="0" err="1"/>
              <a:t>pendientes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MLE son </a:t>
            </a:r>
            <a:r>
              <a:rPr lang="en-US" sz="2400" dirty="0" err="1"/>
              <a:t>distintas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Son </a:t>
            </a:r>
            <a:r>
              <a:rPr lang="en-US" sz="2400" dirty="0" err="1"/>
              <a:t>todas</a:t>
            </a:r>
            <a:r>
              <a:rPr lang="en-US" sz="2400" dirty="0"/>
              <a:t> </a:t>
            </a:r>
            <a:r>
              <a:rPr lang="en-US" sz="2400" dirty="0" err="1"/>
              <a:t>positivas</a:t>
            </a:r>
            <a:r>
              <a:rPr lang="en-US" sz="2400" dirty="0"/>
              <a:t> (</a:t>
            </a:r>
            <a:r>
              <a:rPr lang="en-US" sz="2400" dirty="0" err="1"/>
              <a:t>porque</a:t>
            </a:r>
            <a:r>
              <a:rPr lang="en-US" sz="2400" dirty="0"/>
              <a:t> es un </a:t>
            </a:r>
            <a:r>
              <a:rPr lang="en-US" sz="2400" dirty="0" err="1"/>
              <a:t>mínimo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Cual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</a:t>
            </a:r>
            <a:r>
              <a:rPr lang="en-US" sz="2400" b="1" dirty="0" smtClean="0"/>
              <a:t> </a:t>
            </a:r>
            <a:r>
              <a:rPr lang="en-US" sz="2400" b="1" dirty="0"/>
              <a:t>mas </a:t>
            </a:r>
            <a:r>
              <a:rPr lang="en-US" sz="2400" b="1" dirty="0" err="1"/>
              <a:t>incierta</a:t>
            </a:r>
            <a:r>
              <a:rPr lang="en-US" sz="2400" b="1" dirty="0"/>
              <a:t>?</a:t>
            </a:r>
          </a:p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A6F1B8-00A1-4A5B-B781-E0D312E53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4" y="2630959"/>
            <a:ext cx="4496914" cy="29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2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64" y="1426719"/>
            <a:ext cx="9127463" cy="4530725"/>
          </a:xfrm>
        </p:spPr>
        <p:txBody>
          <a:bodyPr>
            <a:norm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  <a:r>
              <a:rPr lang="en-US" sz="2400" dirty="0" err="1"/>
              <a:t>derivada</a:t>
            </a:r>
            <a:r>
              <a:rPr lang="en-US" sz="2400" dirty="0"/>
              <a:t> = </a:t>
            </a:r>
            <a:r>
              <a:rPr lang="en-US" sz="2400" dirty="0" err="1"/>
              <a:t>cuan</a:t>
            </a:r>
            <a:r>
              <a:rPr lang="en-US" sz="2400" dirty="0"/>
              <a:t> “</a:t>
            </a:r>
            <a:r>
              <a:rPr lang="en-US" sz="2400" dirty="0" err="1"/>
              <a:t>escarpada</a:t>
            </a:r>
            <a:r>
              <a:rPr lang="en-US" sz="2400" dirty="0"/>
              <a:t>” es la </a:t>
            </a:r>
            <a:r>
              <a:rPr lang="en-US" sz="2400" dirty="0" err="1"/>
              <a:t>curva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MLE</a:t>
            </a:r>
          </a:p>
          <a:p>
            <a:r>
              <a:rPr lang="en-US" sz="2400" dirty="0"/>
              <a:t>Para un </a:t>
            </a:r>
            <a:r>
              <a:rPr lang="en-US" sz="2400" dirty="0" err="1"/>
              <a:t>modelo</a:t>
            </a:r>
            <a:r>
              <a:rPr lang="en-US" sz="2400" dirty="0"/>
              <a:t> 1d, error </a:t>
            </a:r>
            <a:r>
              <a:rPr lang="en-US" sz="2400" dirty="0" err="1"/>
              <a:t>estándar</a:t>
            </a:r>
            <a:r>
              <a:rPr lang="en-US" sz="2400" dirty="0"/>
              <a:t> = SE = 1/(2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  <a:r>
              <a:rPr lang="en-US" sz="2400" dirty="0" err="1"/>
              <a:t>derivada</a:t>
            </a:r>
            <a:r>
              <a:rPr lang="en-US" sz="2400" dirty="0"/>
              <a:t>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8E4570-A67C-4F6B-9AE6-C806B71F3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03943"/>
              </p:ext>
            </p:extLst>
          </p:nvPr>
        </p:nvGraphicFramePr>
        <p:xfrm>
          <a:off x="5044783" y="3059934"/>
          <a:ext cx="340781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8938">
                  <a:extLst>
                    <a:ext uri="{9D8B030D-6E8A-4147-A177-3AD203B41FA5}">
                      <a16:colId xmlns:a16="http://schemas.microsoft.com/office/drawing/2014/main" val="4292549508"/>
                    </a:ext>
                  </a:extLst>
                </a:gridCol>
                <a:gridCol w="1088875">
                  <a:extLst>
                    <a:ext uri="{9D8B030D-6E8A-4147-A177-3AD203B41FA5}">
                      <a16:colId xmlns:a16="http://schemas.microsoft.com/office/drawing/2014/main" val="2493210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(2</a:t>
                      </a:r>
                      <a:r>
                        <a:rPr lang="en-US" sz="2400" baseline="30000" dirty="0"/>
                        <a:t>nd</a:t>
                      </a:r>
                      <a:r>
                        <a:rPr lang="en-US" sz="2400" dirty="0"/>
                        <a:t> derivative)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35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1.75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180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2.00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5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5.00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0.45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8258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40A2BB1-8EB0-4C7D-AD4A-92802073B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5" y="2820546"/>
            <a:ext cx="4496914" cy="29979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90BBBD-EAD8-4216-9AE7-B49FB818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/>
              <a:t>Aproximaciones</a:t>
            </a:r>
            <a:r>
              <a:rPr lang="en-US" dirty="0"/>
              <a:t> </a:t>
            </a:r>
            <a:r>
              <a:rPr lang="en-US" dirty="0" err="1"/>
              <a:t>asintóticas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6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Asintótico</a:t>
            </a:r>
            <a:r>
              <a:rPr lang="en-US" dirty="0"/>
              <a:t> </a:t>
            </a:r>
            <a:r>
              <a:rPr lang="en-US" dirty="0" err="1"/>
              <a:t>multivariado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3843"/>
            <a:ext cx="7886700" cy="18107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para </a:t>
            </a:r>
            <a:r>
              <a:rPr lang="en-US" dirty="0" err="1"/>
              <a:t>modelos</a:t>
            </a:r>
            <a:r>
              <a:rPr lang="en-US" dirty="0"/>
              <a:t> de dimension N, la forma se </a:t>
            </a:r>
            <a:r>
              <a:rPr lang="en-US" dirty="0" err="1"/>
              <a:t>representa</a:t>
            </a:r>
            <a:r>
              <a:rPr lang="en-US" dirty="0"/>
              <a:t> por una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NxN</a:t>
            </a:r>
            <a:r>
              <a:rPr lang="en-US" dirty="0"/>
              <a:t> (</a:t>
            </a:r>
            <a:r>
              <a:rPr lang="en-US" b="1" dirty="0" err="1"/>
              <a:t>Hessiana</a:t>
            </a:r>
            <a:r>
              <a:rPr lang="en-US" b="1" dirty="0"/>
              <a:t>)</a:t>
            </a:r>
            <a:r>
              <a:rPr lang="en-US" dirty="0"/>
              <a:t> de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derivadas</a:t>
            </a:r>
            <a:endParaRPr lang="en-US" dirty="0"/>
          </a:p>
          <a:p>
            <a:r>
              <a:rPr lang="en-US" dirty="0" err="1"/>
              <a:t>Invertir</a:t>
            </a:r>
            <a:r>
              <a:rPr lang="en-US" dirty="0"/>
              <a:t> la </a:t>
            </a:r>
            <a:r>
              <a:rPr lang="en-US" dirty="0" err="1"/>
              <a:t>Hessiana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otorga</a:t>
            </a:r>
            <a:r>
              <a:rPr lang="en-US" dirty="0"/>
              <a:t> la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b="1" dirty="0" err="1"/>
              <a:t>covarianzas</a:t>
            </a:r>
            <a:endParaRPr lang="en-US" dirty="0"/>
          </a:p>
          <a:p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intuición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 la  “</a:t>
            </a:r>
            <a:r>
              <a:rPr lang="en-US" dirty="0" err="1"/>
              <a:t>pendiente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681506"/>
            <a:ext cx="2133600" cy="457200"/>
          </a:xfrm>
        </p:spPr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219F9-FFDE-46F6-B934-56773122A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2" t="17596" r="18955" b="17025"/>
          <a:stretch/>
        </p:blipFill>
        <p:spPr>
          <a:xfrm>
            <a:off x="0" y="2970260"/>
            <a:ext cx="3508744" cy="3102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60856-3071-4020-BBCB-3A069B495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68" t="19309" r="20324" b="20166"/>
          <a:stretch/>
        </p:blipFill>
        <p:spPr>
          <a:xfrm>
            <a:off x="5475768" y="3034553"/>
            <a:ext cx="3291940" cy="2896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B091C-6DCC-4983-8E3D-208582DF9B98}"/>
              </a:ext>
            </a:extLst>
          </p:cNvPr>
          <p:cNvSpPr txBox="1"/>
          <p:nvPr/>
        </p:nvSpPr>
        <p:spPr>
          <a:xfrm>
            <a:off x="3657600" y="3526270"/>
            <a:ext cx="1669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Cual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tendrá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menores</a:t>
            </a:r>
            <a:r>
              <a:rPr lang="en-US" sz="2800" b="1" dirty="0">
                <a:solidFill>
                  <a:srgbClr val="FF0000"/>
                </a:solidFill>
              </a:rPr>
              <a:t> SEs?</a:t>
            </a:r>
          </a:p>
        </p:txBody>
      </p:sp>
    </p:spTree>
    <p:extLst>
      <p:ext uri="{BB962C8B-B14F-4D97-AF65-F5344CB8AC3E}">
        <p14:creationId xmlns:p14="http://schemas.microsoft.com/office/powerpoint/2010/main" val="408890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49FE-CFCB-4F1F-AAD9-6D44904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Hessiana</a:t>
            </a:r>
            <a:r>
              <a:rPr lang="en-US" dirty="0"/>
              <a:t> no invertible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15D4-A767-4B61-869E-F5EA1568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 </a:t>
            </a:r>
            <a:r>
              <a:rPr lang="en-US" dirty="0" err="1"/>
              <a:t>Hessiana</a:t>
            </a:r>
            <a:r>
              <a:rPr lang="en-US" dirty="0"/>
              <a:t> </a:t>
            </a:r>
            <a:r>
              <a:rPr lang="en-US" b="1" dirty="0"/>
              <a:t>no </a:t>
            </a:r>
            <a:r>
              <a:rPr lang="en-US" b="1" dirty="0" err="1"/>
              <a:t>será</a:t>
            </a:r>
            <a:r>
              <a:rPr lang="en-US" b="1" dirty="0"/>
              <a:t> invertible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que </a:t>
            </a:r>
            <a:r>
              <a:rPr lang="en-US" dirty="0" err="1"/>
              <a:t>el</a:t>
            </a:r>
            <a:r>
              <a:rPr lang="en-US" dirty="0"/>
              <a:t> MLE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verdadero</a:t>
            </a:r>
            <a:r>
              <a:rPr lang="en-US" dirty="0"/>
              <a:t> </a:t>
            </a:r>
            <a:r>
              <a:rPr lang="en-US" dirty="0" err="1"/>
              <a:t>mínimo</a:t>
            </a:r>
            <a:endParaRPr lang="en-US" dirty="0"/>
          </a:p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ocurrir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? </a:t>
            </a:r>
            <a:r>
              <a:rPr lang="en-US" dirty="0" err="1"/>
              <a:t>Usualmente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mal </a:t>
            </a:r>
            <a:r>
              <a:rPr lang="en-US" dirty="0" err="1"/>
              <a:t>especificados</a:t>
            </a:r>
            <a:endParaRPr lang="en-US" dirty="0"/>
          </a:p>
          <a:p>
            <a:r>
              <a:rPr lang="en-US" dirty="0"/>
              <a:t>E.g.,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confusos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sobreparametrizado</a:t>
            </a:r>
            <a:r>
              <a:rPr lang="en-US" dirty="0"/>
              <a:t> (</a:t>
            </a:r>
            <a:r>
              <a:rPr lang="en-US" dirty="0" err="1"/>
              <a:t>demasiado</a:t>
            </a:r>
            <a:r>
              <a:rPr lang="en-US" dirty="0"/>
              <a:t> </a:t>
            </a:r>
            <a:r>
              <a:rPr lang="en-US" dirty="0" err="1"/>
              <a:t>complicado</a:t>
            </a:r>
            <a:r>
              <a:rPr lang="en-US" dirty="0"/>
              <a:t> para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)</a:t>
            </a:r>
          </a:p>
          <a:p>
            <a:r>
              <a:rPr lang="en-US" dirty="0"/>
              <a:t>Este es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confuso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rnorm(50); x2 &lt;- x1; lm(y~x1+x2)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Porque</a:t>
            </a:r>
            <a:r>
              <a:rPr lang="en-US" dirty="0"/>
              <a:t> es </a:t>
            </a:r>
            <a:r>
              <a:rPr lang="en-US" dirty="0" err="1"/>
              <a:t>confuso</a:t>
            </a:r>
            <a:r>
              <a:rPr lang="en-US" dirty="0"/>
              <a:t>?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</a:t>
            </a:r>
            <a:r>
              <a:rPr lang="en-US" dirty="0" err="1"/>
              <a:t>estima</a:t>
            </a:r>
            <a:r>
              <a:rPr lang="en-US" dirty="0"/>
              <a:t> las </a:t>
            </a:r>
            <a:r>
              <a:rPr lang="en-US" dirty="0" err="1"/>
              <a:t>pendientes</a:t>
            </a:r>
            <a:r>
              <a:rPr lang="en-US" dirty="0"/>
              <a:t> de x2 </a:t>
            </a:r>
            <a:r>
              <a:rPr lang="en-US" dirty="0" err="1"/>
              <a:t>como</a:t>
            </a:r>
            <a:r>
              <a:rPr lang="en-US" dirty="0"/>
              <a:t> NA</a:t>
            </a:r>
          </a:p>
          <a:p>
            <a:r>
              <a:rPr lang="en-US" dirty="0"/>
              <a:t>TMB </a:t>
            </a:r>
            <a:r>
              <a:rPr lang="en-US" dirty="0" err="1"/>
              <a:t>también</a:t>
            </a:r>
            <a:r>
              <a:rPr lang="en-US" dirty="0"/>
              <a:t> le </a:t>
            </a:r>
            <a:r>
              <a:rPr lang="en-US" dirty="0" err="1"/>
              <a:t>avisará</a:t>
            </a:r>
            <a:r>
              <a:rPr lang="en-US" dirty="0"/>
              <a:t> que la </a:t>
            </a:r>
            <a:r>
              <a:rPr lang="en-US" dirty="0" err="1"/>
              <a:t>Hessiana</a:t>
            </a:r>
            <a:r>
              <a:rPr lang="en-US" dirty="0"/>
              <a:t> no es invertible (</a:t>
            </a:r>
            <a:r>
              <a:rPr lang="en-US" dirty="0" err="1"/>
              <a:t>NaNs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2F792-B3D4-4E00-BE4F-8FAF66B4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Asintótico</a:t>
            </a:r>
            <a:r>
              <a:rPr lang="en-US" dirty="0"/>
              <a:t> con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03" y="1386431"/>
            <a:ext cx="7886700" cy="46672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La </a:t>
            </a:r>
            <a:r>
              <a:rPr lang="en-US" dirty="0" err="1"/>
              <a:t>Hessiana</a:t>
            </a:r>
            <a:r>
              <a:rPr lang="en-US" dirty="0"/>
              <a:t> es </a:t>
            </a:r>
            <a:r>
              <a:rPr lang="en-US" dirty="0" err="1"/>
              <a:t>difícil</a:t>
            </a:r>
            <a:r>
              <a:rPr lang="en-US" dirty="0"/>
              <a:t> de </a:t>
            </a:r>
            <a:r>
              <a:rPr lang="en-US" dirty="0" err="1"/>
              <a:t>calcular</a:t>
            </a:r>
            <a:r>
              <a:rPr lang="en-US" dirty="0"/>
              <a:t> .. Como?</a:t>
            </a:r>
          </a:p>
          <a:p>
            <a:r>
              <a:rPr lang="en-US" dirty="0"/>
              <a:t>TMB </a:t>
            </a:r>
            <a:r>
              <a:rPr lang="en-US" dirty="0" err="1"/>
              <a:t>usa</a:t>
            </a:r>
            <a:r>
              <a:rPr lang="en-US" dirty="0"/>
              <a:t> AD para </a:t>
            </a:r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Hessiana</a:t>
            </a:r>
            <a:r>
              <a:rPr lang="en-US" dirty="0"/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obj$he</a:t>
            </a:r>
            <a:r>
              <a:rPr lang="en-US" dirty="0"/>
              <a:t>)</a:t>
            </a:r>
          </a:p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obtenido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(obj) </a:t>
            </a:r>
            <a:r>
              <a:rPr lang="en-US" dirty="0" err="1"/>
              <a:t>después</a:t>
            </a:r>
            <a:r>
              <a:rPr lang="en-US" dirty="0"/>
              <a:t> de la </a:t>
            </a:r>
            <a:r>
              <a:rPr lang="en-US" dirty="0" err="1"/>
              <a:t>optimización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Bajo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supuestos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intervalo</a:t>
            </a:r>
            <a:r>
              <a:rPr lang="en-US" dirty="0"/>
              <a:t> de </a:t>
            </a:r>
            <a:r>
              <a:rPr lang="en-US" dirty="0" err="1"/>
              <a:t>confianza</a:t>
            </a:r>
            <a:r>
              <a:rPr lang="en-US" dirty="0"/>
              <a:t> </a:t>
            </a:r>
            <a:r>
              <a:rPr lang="en-US" dirty="0" err="1"/>
              <a:t>mediante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             MLE +/- 1.96 * 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A9931D-543D-410E-832B-642751264470}"/>
              </a:ext>
            </a:extLst>
          </p:cNvPr>
          <p:cNvGrpSpPr/>
          <p:nvPr/>
        </p:nvGrpSpPr>
        <p:grpSpPr>
          <a:xfrm>
            <a:off x="7589480" y="81545"/>
            <a:ext cx="1368091" cy="1428346"/>
            <a:chOff x="5948413" y="4051311"/>
            <a:chExt cx="2406316" cy="2512297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72775399-1D95-42B4-8635-1ECB82BE59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1A0781-3836-45A0-A64F-663E7A77A304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4DA0601-E02F-476F-971D-6511E9F0136B}"/>
              </a:ext>
            </a:extLst>
          </p:cNvPr>
          <p:cNvSpPr txBox="1"/>
          <p:nvPr/>
        </p:nvSpPr>
        <p:spPr>
          <a:xfrm>
            <a:off x="857250" y="3060887"/>
            <a:ext cx="8286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'fixed')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fit.cov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cov.fixed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sqrt(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fit.cov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7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1745</TotalTime>
  <Words>984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Wingdings</vt:lpstr>
      <vt:lpstr>Theme1</vt:lpstr>
      <vt:lpstr>Office Theme</vt:lpstr>
      <vt:lpstr>Estimando la incertidumbre con TMB</vt:lpstr>
      <vt:lpstr>Resumiendo</vt:lpstr>
      <vt:lpstr>Estimando la incertidumbre</vt:lpstr>
      <vt:lpstr>Aproximaciones asintóticas</vt:lpstr>
      <vt:lpstr>Aproximaciones asintóticas</vt:lpstr>
      <vt:lpstr>Aproximaciones asintóticas</vt:lpstr>
      <vt:lpstr>Asintótico multivariado</vt:lpstr>
      <vt:lpstr>Matriz Hessiana no invertible</vt:lpstr>
      <vt:lpstr>Asintótico con TMB</vt:lpstr>
      <vt:lpstr>Incertidumbre para elementos derivados </vt:lpstr>
      <vt:lpstr>Método Delta Univariado</vt:lpstr>
      <vt:lpstr>Método Delta multivariado</vt:lpstr>
      <vt:lpstr>Método Delta multivariado</vt:lpstr>
      <vt:lpstr>Método Delta en TMB</vt:lpstr>
      <vt:lpstr>Resumiendo</vt:lpstr>
      <vt:lpstr>Ejercicio: Incertidumbre con 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Cole.Monnahan</cp:lastModifiedBy>
  <cp:revision>159</cp:revision>
  <dcterms:created xsi:type="dcterms:W3CDTF">2017-12-04T14:53:12Z</dcterms:created>
  <dcterms:modified xsi:type="dcterms:W3CDTF">2022-01-06T17:07:33Z</dcterms:modified>
</cp:coreProperties>
</file>