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  <p:sldMasterId id="2147483690" r:id="rId2"/>
  </p:sldMasterIdLst>
  <p:notesMasterIdLst>
    <p:notesMasterId r:id="rId28"/>
  </p:notesMasterIdLst>
  <p:sldIdLst>
    <p:sldId id="256" r:id="rId3"/>
    <p:sldId id="259" r:id="rId4"/>
    <p:sldId id="258" r:id="rId5"/>
    <p:sldId id="263" r:id="rId6"/>
    <p:sldId id="285" r:id="rId7"/>
    <p:sldId id="288" r:id="rId8"/>
    <p:sldId id="273" r:id="rId9"/>
    <p:sldId id="264" r:id="rId10"/>
    <p:sldId id="270" r:id="rId11"/>
    <p:sldId id="283" r:id="rId12"/>
    <p:sldId id="271" r:id="rId13"/>
    <p:sldId id="272" r:id="rId14"/>
    <p:sldId id="275" r:id="rId15"/>
    <p:sldId id="276" r:id="rId16"/>
    <p:sldId id="277" r:id="rId17"/>
    <p:sldId id="274" r:id="rId18"/>
    <p:sldId id="278" r:id="rId19"/>
    <p:sldId id="280" r:id="rId20"/>
    <p:sldId id="284" r:id="rId21"/>
    <p:sldId id="265" r:id="rId22"/>
    <p:sldId id="286" r:id="rId23"/>
    <p:sldId id="287" r:id="rId24"/>
    <p:sldId id="289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1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2FB9-C09F-4CC9-B56B-0E79DA024731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51950-AB2C-4D34-8C85-E66260FE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6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551950-AB2C-4D34-8C85-E66260FE79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E044C2-93E3-4A4B-B6A1-D8E9993814C7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17BF3A-F2D3-46BD-9E1F-1F9DD7E62B6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5B53AB-0559-4EB5-BE4B-3F20476566A1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74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885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01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431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6878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7503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276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0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D5DDFF-6E4E-48D6-AC14-E6CBA3C0FEB2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4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29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95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340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653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803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955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36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E502A-1A4E-496B-B2D2-529468F64463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3C4EB8-5BFD-4159-A72D-C2776364B018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0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7D63EA-6161-451A-A0F2-180457136142}" type="datetime1">
              <a:rPr lang="en-US" smtClean="0"/>
              <a:t>1/6/2022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C1D1C-8B0E-4131-A976-A04913DCA754}" type="datetime1">
              <a:rPr lang="en-US" smtClean="0"/>
              <a:t>1/6/2022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1416D0-C41F-4D88-B020-7F74E89E4490}" type="datetime1">
              <a:rPr lang="en-US" smtClean="0"/>
              <a:t>1/6/2022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924456-345A-46DF-8D2A-935514574781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9636D-8884-4082-A066-DA2A6F62C12B}" type="datetime1">
              <a:rPr lang="en-US" smtClean="0"/>
              <a:t>1/6/2022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31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25085B04-7A33-416C-A7FB-D64ADDEB8FCC}" type="datetime1">
              <a:rPr lang="en-US" smtClean="0"/>
              <a:t>1/6/2022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2F5854F6-968A-43DD-98AD-2128488B7BB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8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skr/adcomp/wiki/Tutori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kaskr.github.io/adcomp/_book/Simulation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s.plos.org/plosone/article?id=10.1371/journal.pone.019795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journal.github.io/archive/2017/RJ-2017-066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lmmTMB/glmmTM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inla.org/" TargetMode="External"/><Relationship Id="rId2" Type="http://schemas.openxmlformats.org/officeDocument/2006/relationships/hyperlink" Target="https://pbs-assess.github.io/sdmTMB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93/icesjms/fsw19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DHARMa/index.html" TargetMode="External"/><Relationship Id="rId2" Type="http://schemas.openxmlformats.org/officeDocument/2006/relationships/hyperlink" Target="https://link.springer.com/article/10.1007/s10651-017-0372-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kaskr/TMB_contrib_R/blob/master/TMBhelper/R/TMBAIC.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A39B-28BB-4873-9914-8FEE18891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Tópicos</a:t>
            </a:r>
            <a:r>
              <a:rPr lang="en-US" dirty="0"/>
              <a:t> </a:t>
            </a:r>
            <a:r>
              <a:rPr lang="en-US" dirty="0" err="1"/>
              <a:t>avanzados</a:t>
            </a:r>
            <a:r>
              <a:rPr lang="en-US" dirty="0"/>
              <a:t> con TMB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A0469D0-85A5-472A-85CB-F1ED80E602CB}"/>
              </a:ext>
            </a:extLst>
          </p:cNvPr>
          <p:cNvSpPr txBox="1">
            <a:spLocks/>
          </p:cNvSpPr>
          <p:nvPr/>
        </p:nvSpPr>
        <p:spPr bwMode="auto">
          <a:xfrm>
            <a:off x="528917" y="4177553"/>
            <a:ext cx="6553200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Fitting hierarchical models with TMB</a:t>
            </a:r>
          </a:p>
          <a:p>
            <a:pPr defTabSz="914400"/>
            <a:r>
              <a:rPr lang="en-US" kern="0" dirty="0"/>
              <a:t>10-14 January, 2022</a:t>
            </a:r>
          </a:p>
          <a:p>
            <a:pPr defTabSz="914400"/>
            <a:r>
              <a:rPr lang="en-US" kern="0" dirty="0"/>
              <a:t>University of Concepción, Chile</a:t>
            </a:r>
          </a:p>
          <a:p>
            <a:pPr defTabSz="914400"/>
            <a:r>
              <a:rPr lang="en-US" kern="0" dirty="0"/>
              <a:t>Dr. Cole </a:t>
            </a:r>
            <a:r>
              <a:rPr lang="en-US" kern="0" dirty="0" err="1"/>
              <a:t>Monnahan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16262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Los pasos</a:t>
            </a:r>
            <a:r>
              <a:rPr lang="es-ES_tradnl" sz="3200" dirty="0"/>
              <a:t>*</a:t>
            </a:r>
            <a:r>
              <a:rPr lang="es-ES_tradnl" dirty="0"/>
              <a:t> de la estimación en modelos con efectos aleatorios en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un modelo lineal con todas las covariables independientes y sus interacciones con REML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alternativas formas de los efectos aleatorias </a:t>
            </a:r>
            <a:r>
              <a:rPr lang="es-ES_tradnl" sz="2200" u="sng" dirty="0"/>
              <a:t>con REML</a:t>
            </a:r>
            <a:r>
              <a:rPr lang="es-ES_tradnl" sz="2200" dirty="0"/>
              <a:t> y use AIC o BIC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Identifique la estructura optima con respecto de los efectos aleatorios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Ajuste alternativas formas de las covariables independientes </a:t>
            </a:r>
            <a:r>
              <a:rPr lang="es-ES_tradnl" sz="2200" u="sng" dirty="0"/>
              <a:t>con ML </a:t>
            </a:r>
            <a:r>
              <a:rPr lang="es-ES_tradnl" sz="2200" dirty="0"/>
              <a:t>y use F, t, AIC para evaluar los modelos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Identifique la estructura óptima con respecto de las covariables independientes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Recorra el modelo en paso 5 </a:t>
            </a:r>
            <a:r>
              <a:rPr lang="es-ES_tradnl" sz="2200" u="sng" dirty="0"/>
              <a:t>con REML </a:t>
            </a:r>
          </a:p>
          <a:p>
            <a:pPr marL="514350" indent="-514350">
              <a:buFont typeface="+mj-lt"/>
              <a:buAutoNum type="arabicPeriod"/>
            </a:pPr>
            <a:r>
              <a:rPr lang="es-ES_tradnl" sz="2200" dirty="0"/>
              <a:t>Presente los resultados</a:t>
            </a:r>
          </a:p>
          <a:p>
            <a:pPr marL="514350" indent="-514350">
              <a:buFont typeface="+mj-lt"/>
              <a:buAutoNum type="arabicPeriod"/>
            </a:pPr>
            <a:endParaRPr lang="es-ES_tradnl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706839" y="6313487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*Similar de los pasos en p. 121 </a:t>
            </a:r>
            <a:r>
              <a:rPr lang="mr-IN" dirty="0"/>
              <a:t>–</a:t>
            </a:r>
            <a:r>
              <a:rPr lang="es-ES_tradnl" dirty="0"/>
              <a:t> 122 de </a:t>
            </a:r>
            <a:r>
              <a:rPr lang="es-ES_tradnl" dirty="0" err="1"/>
              <a:t>Zuur</a:t>
            </a:r>
            <a:r>
              <a:rPr lang="es-ES_tradnl" dirty="0"/>
              <a:t> et al. (2009)</a:t>
            </a:r>
          </a:p>
        </p:txBody>
      </p:sp>
    </p:spTree>
    <p:extLst>
      <p:ext uri="{BB962C8B-B14F-4D97-AF65-F5344CB8AC3E}">
        <p14:creationId xmlns:p14="http://schemas.microsoft.com/office/powerpoint/2010/main" val="595621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CA63-FB08-4C3F-B9C7-EA904B60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Breve </a:t>
            </a:r>
            <a:r>
              <a:rPr lang="en-US" dirty="0" err="1"/>
              <a:t>Introducción</a:t>
            </a:r>
            <a:r>
              <a:rPr lang="en-US" dirty="0"/>
              <a:t> REML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57B4-16F6-46C0-9C63-E55A6810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841"/>
            <a:ext cx="8570068" cy="4530725"/>
          </a:xfrm>
        </p:spPr>
        <p:txBody>
          <a:bodyPr/>
          <a:lstStyle/>
          <a:p>
            <a:r>
              <a:rPr lang="en-US" dirty="0" err="1"/>
              <a:t>Recuerde</a:t>
            </a:r>
            <a:r>
              <a:rPr lang="en-US" dirty="0"/>
              <a:t> que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varianza</a:t>
            </a:r>
            <a:r>
              <a:rPr lang="en-US" dirty="0"/>
              <a:t> LM variance era </a:t>
            </a:r>
            <a:r>
              <a:rPr lang="en-US" dirty="0" err="1"/>
              <a:t>diferente</a:t>
            </a:r>
            <a:r>
              <a:rPr lang="en-US" dirty="0"/>
              <a:t> (</a:t>
            </a:r>
            <a:r>
              <a:rPr lang="en-US" dirty="0" err="1"/>
              <a:t>sesgada</a:t>
            </a:r>
            <a:r>
              <a:rPr lang="en-US" dirty="0"/>
              <a:t>) </a:t>
            </a:r>
          </a:p>
          <a:p>
            <a:r>
              <a:rPr lang="en-US" dirty="0"/>
              <a:t>Para </a:t>
            </a:r>
            <a:r>
              <a:rPr lang="en-US" dirty="0" err="1"/>
              <a:t>ajustar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TMB con REML,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declaramos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y </a:t>
            </a:r>
            <a:r>
              <a:rPr lang="en-US" b="1" dirty="0" err="1"/>
              <a:t>fijos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“</a:t>
            </a:r>
            <a:r>
              <a:rPr lang="en-US" dirty="0" err="1"/>
              <a:t>aleatorios</a:t>
            </a:r>
            <a:r>
              <a:rPr lang="en-US" dirty="0"/>
              <a:t>”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MadeADFun</a:t>
            </a:r>
            <a:endParaRPr lang="en-US" dirty="0"/>
          </a:p>
          <a:p>
            <a:r>
              <a:rPr lang="en-US" dirty="0"/>
              <a:t>Solo los </a:t>
            </a:r>
            <a:r>
              <a:rPr lang="en-US" dirty="0" err="1"/>
              <a:t>términos</a:t>
            </a:r>
            <a:r>
              <a:rPr lang="en-US" dirty="0"/>
              <a:t> de </a:t>
            </a:r>
            <a:r>
              <a:rPr lang="en-US" dirty="0" err="1"/>
              <a:t>varianza</a:t>
            </a:r>
            <a:r>
              <a:rPr lang="en-US" dirty="0"/>
              <a:t> son </a:t>
            </a:r>
            <a:r>
              <a:rPr lang="en-US" dirty="0" err="1"/>
              <a:t>parámetros</a:t>
            </a:r>
            <a:endParaRPr lang="en-US" dirty="0"/>
          </a:p>
          <a:p>
            <a:r>
              <a:rPr lang="en-US" dirty="0"/>
              <a:t>Las </a:t>
            </a:r>
            <a:r>
              <a:rPr lang="en-US" dirty="0" err="1"/>
              <a:t>estimaciones</a:t>
            </a:r>
            <a:r>
              <a:rPr lang="en-US" dirty="0"/>
              <a:t> van a ser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sesgadas</a:t>
            </a:r>
            <a:r>
              <a:rPr lang="en-US" dirty="0"/>
              <a:t> (</a:t>
            </a:r>
            <a:r>
              <a:rPr lang="en-US" dirty="0" err="1"/>
              <a:t>mejores</a:t>
            </a:r>
            <a:r>
              <a:rPr lang="en-US" dirty="0"/>
              <a:t>)</a:t>
            </a:r>
          </a:p>
          <a:p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disponible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lmer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no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glmer</a:t>
            </a:r>
            <a:r>
              <a:rPr lang="en-US" dirty="0"/>
              <a:t>.</a:t>
            </a:r>
          </a:p>
          <a:p>
            <a:r>
              <a:rPr lang="en-US" dirty="0"/>
              <a:t>TMB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hacerlo</a:t>
            </a:r>
            <a:r>
              <a:rPr lang="en-US" dirty="0"/>
              <a:t> [</a:t>
            </a:r>
            <a:r>
              <a:rPr lang="en-US" dirty="0" err="1">
                <a:hlinkClick r:id="rId2"/>
              </a:rPr>
              <a:t>Vea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este</a:t>
            </a:r>
            <a:r>
              <a:rPr lang="en-US" dirty="0">
                <a:hlinkClick r:id="rId2"/>
              </a:rPr>
              <a:t> demo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6F31-2CC5-49AD-83DB-F86964EF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79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8BB8-FD76-4EE4-9F01-9470BA9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Validación</a:t>
            </a:r>
            <a:r>
              <a:rPr lang="en-US" dirty="0"/>
              <a:t> </a:t>
            </a:r>
            <a:r>
              <a:rPr lang="en-US" dirty="0" err="1"/>
              <a:t>cruzada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04EC-A064-48DB-BD75-A615F3C90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1611"/>
            <a:ext cx="8229600" cy="4530725"/>
          </a:xfrm>
        </p:spPr>
        <p:txBody>
          <a:bodyPr/>
          <a:lstStyle/>
          <a:p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popular para la </a:t>
            </a:r>
            <a:r>
              <a:rPr lang="en-US" dirty="0" err="1"/>
              <a:t>selección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r>
              <a:rPr lang="en-US" dirty="0"/>
              <a:t> es la </a:t>
            </a:r>
            <a:r>
              <a:rPr lang="en-US" dirty="0" err="1"/>
              <a:t>validación</a:t>
            </a:r>
            <a:r>
              <a:rPr lang="en-US" dirty="0"/>
              <a:t> </a:t>
            </a:r>
            <a:r>
              <a:rPr lang="en-US" dirty="0" err="1"/>
              <a:t>cruzada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Dejar</a:t>
            </a:r>
            <a:r>
              <a:rPr lang="en-US" dirty="0"/>
              <a:t> </a:t>
            </a:r>
            <a:r>
              <a:rPr lang="en-US" dirty="0" err="1"/>
              <a:t>aleatoriamente</a:t>
            </a:r>
            <a:r>
              <a:rPr lang="en-US" dirty="0"/>
              <a:t> </a:t>
            </a:r>
            <a:r>
              <a:rPr lang="en-US" dirty="0" err="1"/>
              <a:t>afuera</a:t>
            </a:r>
            <a:r>
              <a:rPr lang="en-US" dirty="0"/>
              <a:t> un </a:t>
            </a:r>
            <a:r>
              <a:rPr lang="en-US" dirty="0" err="1"/>
              <a:t>subconjunto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Ajustar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con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restantes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Predecir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out de la </a:t>
            </a:r>
            <a:r>
              <a:rPr lang="en-US" dirty="0" err="1"/>
              <a:t>muestra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/>
              <a:t>Calcular</a:t>
            </a:r>
            <a:r>
              <a:rPr lang="en-US" dirty="0"/>
              <a:t> una </a:t>
            </a:r>
            <a:r>
              <a:rPr lang="en-US" dirty="0" err="1"/>
              <a:t>métrica</a:t>
            </a:r>
            <a:r>
              <a:rPr lang="en-US" dirty="0"/>
              <a:t> de </a:t>
            </a:r>
            <a:r>
              <a:rPr lang="en-US" dirty="0" err="1"/>
              <a:t>ajuste</a:t>
            </a:r>
            <a:endParaRPr lang="en-US" dirty="0"/>
          </a:p>
          <a:p>
            <a:r>
              <a:rPr lang="en-US" dirty="0" err="1"/>
              <a:t>Repetir</a:t>
            </a:r>
            <a:r>
              <a:rPr lang="en-US" dirty="0"/>
              <a:t> lo </a:t>
            </a:r>
            <a:r>
              <a:rPr lang="en-US" dirty="0" err="1"/>
              <a:t>descrito</a:t>
            </a:r>
            <a:r>
              <a:rPr lang="en-US" dirty="0"/>
              <a:t> </a:t>
            </a:r>
            <a:r>
              <a:rPr lang="en-US" dirty="0" err="1"/>
              <a:t>arriba</a:t>
            </a:r>
            <a:r>
              <a:rPr lang="en-US" dirty="0"/>
              <a:t> para </a:t>
            </a: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versiones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y </a:t>
            </a:r>
            <a:r>
              <a:rPr lang="en-US" dirty="0" err="1"/>
              <a:t>ver</a:t>
            </a:r>
            <a:r>
              <a:rPr lang="en-US" dirty="0"/>
              <a:t> que tan bien </a:t>
            </a:r>
            <a:r>
              <a:rPr lang="en-US" dirty="0" err="1"/>
              <a:t>predicen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1902F-6E2B-4D6C-9FDC-4AE617E3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7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36EC-8248-4028-9ED2-31FC3FEE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Moviéndonos</a:t>
            </a:r>
            <a:r>
              <a:rPr lang="en-US" sz="4000" dirty="0"/>
              <a:t> </a:t>
            </a:r>
            <a:r>
              <a:rPr lang="en-US" sz="4000" dirty="0" err="1"/>
              <a:t>más</a:t>
            </a:r>
            <a:r>
              <a:rPr lang="en-US" sz="4000" dirty="0"/>
              <a:t> </a:t>
            </a:r>
            <a:r>
              <a:rPr lang="en-US" sz="4000" dirty="0" err="1"/>
              <a:t>alla</a:t>
            </a:r>
            <a:r>
              <a:rPr lang="en-US" sz="4000" dirty="0"/>
              <a:t> de las </a:t>
            </a:r>
            <a:r>
              <a:rPr lang="en-US" sz="4000" dirty="0" err="1"/>
              <a:t>regresiones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DC85-1566-487A-96A3-0ADF025D7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654" y="1417638"/>
                <a:ext cx="8686800" cy="4530725"/>
              </a:xfrm>
            </p:spPr>
            <p:txBody>
              <a:bodyPr/>
              <a:lstStyle/>
              <a:p>
                <a:r>
                  <a:rPr lang="en-US" sz="2800" dirty="0"/>
                  <a:t>Hasta </a:t>
                </a:r>
                <a:r>
                  <a:rPr lang="en-US" sz="2800" dirty="0" err="1"/>
                  <a:t>el</a:t>
                </a:r>
                <a:r>
                  <a:rPr lang="en-US" sz="2800" dirty="0"/>
                  <a:t> </a:t>
                </a:r>
                <a:r>
                  <a:rPr lang="en-US" sz="2800" dirty="0" err="1"/>
                  <a:t>momento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hemos</a:t>
                </a:r>
                <a:r>
                  <a:rPr lang="en-US" sz="2800" dirty="0"/>
                  <a:t> visto </a:t>
                </a:r>
                <a:r>
                  <a:rPr lang="en-US" sz="2800" dirty="0" err="1"/>
                  <a:t>principalmente</a:t>
                </a:r>
                <a:r>
                  <a:rPr lang="en-US" sz="2800" dirty="0"/>
                  <a:t> </a:t>
                </a:r>
                <a:r>
                  <a:rPr lang="en-US" sz="2800" dirty="0" err="1"/>
                  <a:t>análisis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regresión</a:t>
                </a:r>
                <a:r>
                  <a:rPr lang="en-US" sz="2800" dirty="0"/>
                  <a:t> (LM, GLM, GLMM)</a:t>
                </a:r>
              </a:p>
              <a:p>
                <a:r>
                  <a:rPr lang="en-US" sz="2800" dirty="0" err="1"/>
                  <a:t>Muchós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análisis</a:t>
                </a:r>
                <a:r>
                  <a:rPr lang="en-US" sz="2800" dirty="0"/>
                  <a:t> no </a:t>
                </a:r>
                <a:r>
                  <a:rPr lang="en-US" sz="2800" dirty="0" err="1"/>
                  <a:t>siguen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el</a:t>
                </a:r>
                <a:r>
                  <a:rPr lang="en-US" sz="2800" dirty="0"/>
                  <a:t> </a:t>
                </a:r>
                <a:r>
                  <a:rPr lang="en-US" sz="2800" dirty="0" err="1"/>
                  <a:t>formato</a:t>
                </a:r>
                <a:r>
                  <a:rPr lang="en-US" sz="2800" dirty="0"/>
                  <a:t> de variables </a:t>
                </a:r>
                <a:r>
                  <a:rPr lang="en-US" sz="2800" dirty="0" err="1"/>
                  <a:t>dependiente</a:t>
                </a:r>
                <a:r>
                  <a:rPr lang="en-US" sz="2800" dirty="0"/>
                  <a:t> vs </a:t>
                </a:r>
                <a:r>
                  <a:rPr lang="en-US" sz="2800" dirty="0" err="1"/>
                  <a:t>independientes</a:t>
                </a:r>
                <a:r>
                  <a:rPr lang="en-US" sz="2800" dirty="0"/>
                  <a:t>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:r>
                  <a:rPr lang="en-US" sz="2800" dirty="0" err="1"/>
                  <a:t>Nuestros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datos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pueden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tener</a:t>
                </a:r>
                <a:r>
                  <a:rPr lang="en-US" sz="2800" dirty="0"/>
                  <a:t> una </a:t>
                </a:r>
                <a:r>
                  <a:rPr lang="en-US" sz="2800" dirty="0" err="1"/>
                  <a:t>estructura</a:t>
                </a:r>
                <a:r>
                  <a:rPr lang="en-US" sz="2800" dirty="0"/>
                  <a:t> </a:t>
                </a:r>
                <a:r>
                  <a:rPr lang="en-US" sz="2800" dirty="0" err="1"/>
                  <a:t>distinta</a:t>
                </a:r>
                <a:endParaRPr lang="en-US" sz="2800" dirty="0"/>
              </a:p>
              <a:p>
                <a:r>
                  <a:rPr lang="en-US" sz="2800" dirty="0" err="1"/>
                  <a:t>Podriamos</a:t>
                </a:r>
                <a:r>
                  <a:rPr lang="en-US" sz="2800" dirty="0"/>
                  <a:t> </a:t>
                </a:r>
                <a:r>
                  <a:rPr lang="en-US" sz="2800" dirty="0" err="1"/>
                  <a:t>tener</a:t>
                </a:r>
                <a:r>
                  <a:rPr lang="en-US" sz="2800" dirty="0"/>
                  <a:t> multiples </a:t>
                </a:r>
                <a:r>
                  <a:rPr lang="en-US" sz="2800" dirty="0" err="1"/>
                  <a:t>fuentes</a:t>
                </a:r>
                <a:r>
                  <a:rPr lang="en-US" sz="2800" dirty="0"/>
                  <a:t> de </a:t>
                </a:r>
                <a:r>
                  <a:rPr lang="en-US" sz="2800" dirty="0" err="1"/>
                  <a:t>datos</a:t>
                </a:r>
                <a:r>
                  <a:rPr lang="en-US" sz="2800" dirty="0"/>
                  <a:t> – </a:t>
                </a:r>
                <a:r>
                  <a:rPr lang="en-US" sz="2800" dirty="0" err="1"/>
                  <a:t>conocido</a:t>
                </a:r>
                <a:r>
                  <a:rPr lang="en-US" sz="2800" dirty="0"/>
                  <a:t> </a:t>
                </a:r>
                <a:r>
                  <a:rPr lang="en-US" sz="2800" dirty="0" err="1"/>
                  <a:t>como</a:t>
                </a:r>
                <a:r>
                  <a:rPr lang="en-US" sz="2800" dirty="0"/>
                  <a:t> </a:t>
                </a:r>
                <a:r>
                  <a:rPr lang="en-US" sz="2800" i="1" dirty="0" err="1"/>
                  <a:t>análisis</a:t>
                </a:r>
                <a:r>
                  <a:rPr lang="en-US" sz="2800" i="1" dirty="0"/>
                  <a:t> </a:t>
                </a:r>
                <a:r>
                  <a:rPr lang="en-US" sz="2800" i="1" dirty="0" err="1"/>
                  <a:t>integrado</a:t>
                </a:r>
                <a:r>
                  <a:rPr lang="en-US" sz="2800" dirty="0"/>
                  <a:t> </a:t>
                </a:r>
                <a:r>
                  <a:rPr lang="en-US" sz="2000" dirty="0"/>
                  <a:t>(Maunder and Punt 2013)</a:t>
                </a:r>
                <a:r>
                  <a:rPr lang="en-US" sz="2800" dirty="0"/>
                  <a:t> </a:t>
                </a:r>
              </a:p>
              <a:p>
                <a:r>
                  <a:rPr lang="en-US" sz="2800" dirty="0" err="1"/>
                  <a:t>Aqui</a:t>
                </a:r>
                <a:r>
                  <a:rPr lang="en-US" sz="2800" dirty="0"/>
                  <a:t> es </a:t>
                </a:r>
                <a:r>
                  <a:rPr lang="en-US" sz="2800" dirty="0" err="1"/>
                  <a:t>donde</a:t>
                </a:r>
                <a:r>
                  <a:rPr lang="en-US" sz="2800" dirty="0"/>
                  <a:t> TMB es la major </a:t>
                </a:r>
                <a:r>
                  <a:rPr lang="en-US" sz="2800" dirty="0" err="1"/>
                  <a:t>opción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ADC85-1566-487A-96A3-0ADF025D7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654" y="1417638"/>
                <a:ext cx="8686800" cy="4530725"/>
              </a:xfrm>
              <a:blipFill>
                <a:blip r:embed="rId2"/>
                <a:stretch>
                  <a:fillRect l="-491" t="-1480" b="-7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1DB42-5C0D-4D5C-B04D-F952DA75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43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9F71-B7A1-498B-981D-26BEA64C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marcaje-recaptura</a:t>
            </a:r>
            <a:r>
              <a:rPr lang="en-US" dirty="0"/>
              <a:t> 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BDFD-9BD2-4FAC-ADD6-7798002E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3353"/>
            <a:ext cx="8463064" cy="4530725"/>
          </a:xfrm>
        </p:spPr>
        <p:txBody>
          <a:bodyPr/>
          <a:lstStyle/>
          <a:p>
            <a:r>
              <a:rPr lang="en-US" dirty="0" err="1"/>
              <a:t>Sobrevivencia</a:t>
            </a:r>
            <a:r>
              <a:rPr lang="en-US" dirty="0"/>
              <a:t> </a:t>
            </a:r>
            <a:r>
              <a:rPr lang="en-US" dirty="0" err="1"/>
              <a:t>estado-espacio</a:t>
            </a:r>
            <a:r>
              <a:rPr lang="en-US" dirty="0"/>
              <a:t> y </a:t>
            </a:r>
            <a:r>
              <a:rPr lang="en-US" dirty="0" err="1"/>
              <a:t>detección</a:t>
            </a:r>
            <a:r>
              <a:rPr lang="en-US" dirty="0"/>
              <a:t> con covariables </a:t>
            </a:r>
            <a:r>
              <a:rPr lang="en-US" dirty="0" err="1"/>
              <a:t>ambientales</a:t>
            </a:r>
            <a:endParaRPr lang="en-US" dirty="0"/>
          </a:p>
          <a:p>
            <a:r>
              <a:rPr lang="en-US" dirty="0" err="1"/>
              <a:t>Datos</a:t>
            </a:r>
            <a:r>
              <a:rPr lang="en-US" dirty="0"/>
              <a:t> de </a:t>
            </a:r>
            <a:r>
              <a:rPr lang="en-US" dirty="0" err="1"/>
              <a:t>presencia</a:t>
            </a:r>
            <a:r>
              <a:rPr lang="en-US" dirty="0"/>
              <a:t>/</a:t>
            </a:r>
            <a:r>
              <a:rPr lang="en-US" dirty="0" err="1"/>
              <a:t>ausencia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r>
              <a:rPr lang="en-US" dirty="0" err="1"/>
              <a:t>Esto</a:t>
            </a:r>
            <a:r>
              <a:rPr lang="en-US" dirty="0"/>
              <a:t> es un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complejo</a:t>
            </a:r>
            <a:r>
              <a:rPr lang="en-US" dirty="0"/>
              <a:t>, </a:t>
            </a:r>
            <a:r>
              <a:rPr lang="en-US" dirty="0" err="1"/>
              <a:t>demasiado</a:t>
            </a:r>
            <a:r>
              <a:rPr lang="en-US" dirty="0"/>
              <a:t> para </a:t>
            </a:r>
            <a:r>
              <a:rPr lang="en-US" dirty="0" err="1"/>
              <a:t>explorar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totalidad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 lo </a:t>
            </a:r>
            <a:r>
              <a:rPr lang="en-US" dirty="0" err="1"/>
              <a:t>utilizaremos</a:t>
            </a:r>
            <a:r>
              <a:rPr lang="en-US" dirty="0"/>
              <a:t> para </a:t>
            </a:r>
            <a:r>
              <a:rPr lang="en-US" dirty="0" err="1"/>
              <a:t>motivar</a:t>
            </a:r>
            <a:r>
              <a:rPr lang="en-US" dirty="0"/>
              <a:t> </a:t>
            </a:r>
            <a:r>
              <a:rPr lang="en-US" dirty="0" err="1"/>
              <a:t>alguna</a:t>
            </a:r>
            <a:r>
              <a:rPr lang="en-US" dirty="0"/>
              <a:t> de las </a:t>
            </a:r>
            <a:r>
              <a:rPr lang="en-US" dirty="0" err="1"/>
              <a:t>capacidades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 de TMB</a:t>
            </a:r>
          </a:p>
          <a:p>
            <a:r>
              <a:rPr lang="en-US" dirty="0" err="1"/>
              <a:t>Probablemente</a:t>
            </a:r>
            <a:r>
              <a:rPr lang="en-US" dirty="0"/>
              <a:t> no </a:t>
            </a:r>
            <a:r>
              <a:rPr lang="en-US" dirty="0" err="1"/>
              <a:t>exista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que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estimar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contexto</a:t>
            </a:r>
            <a:r>
              <a:rPr lang="en-US" dirty="0"/>
              <a:t> de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verosimilitud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6A5B0-3947-4F07-982C-DD2AA8AD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B1C86-B9B9-4858-8CCF-7229E878E3C0}"/>
              </a:ext>
            </a:extLst>
          </p:cNvPr>
          <p:cNvSpPr txBox="1"/>
          <p:nvPr/>
        </p:nvSpPr>
        <p:spPr>
          <a:xfrm>
            <a:off x="244549" y="6356351"/>
            <a:ext cx="515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14.5 of Korner-</a:t>
            </a:r>
            <a:r>
              <a:rPr lang="en-US" dirty="0" err="1"/>
              <a:t>Nievergelt</a:t>
            </a:r>
            <a:r>
              <a:rPr lang="en-US" dirty="0"/>
              <a:t> et al (2015)</a:t>
            </a:r>
          </a:p>
        </p:txBody>
      </p:sp>
    </p:spTree>
    <p:extLst>
      <p:ext uri="{BB962C8B-B14F-4D97-AF65-F5344CB8AC3E}">
        <p14:creationId xmlns:p14="http://schemas.microsoft.com/office/powerpoint/2010/main" val="140376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54E8-0D02-40A9-B8A7-9E8E6144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marcaje-recaptura</a:t>
            </a:r>
            <a:r>
              <a:rPr lang="en-US" dirty="0"/>
              <a:t> </a:t>
            </a:r>
            <a:r>
              <a:rPr lang="en-US" dirty="0" err="1"/>
              <a:t>aves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A448-5ED9-4D4A-BFC2-DCADFD622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1262"/>
            <a:ext cx="8229600" cy="4530725"/>
          </a:xfrm>
        </p:spPr>
        <p:txBody>
          <a:bodyPr/>
          <a:lstStyle/>
          <a:p>
            <a:r>
              <a:rPr lang="en-US" dirty="0"/>
              <a:t>3 conjuntos de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  <a:p>
            <a:r>
              <a:rPr lang="en-US" dirty="0"/>
              <a:t>5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, 172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</a:t>
            </a:r>
            <a:r>
              <a:rPr lang="en-US" dirty="0" err="1"/>
              <a:t>totales</a:t>
            </a:r>
            <a:endParaRPr lang="en-US" dirty="0"/>
          </a:p>
          <a:p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nunca</a:t>
            </a:r>
            <a:r>
              <a:rPr lang="en-US" dirty="0"/>
              <a:t> ser visto </a:t>
            </a:r>
            <a:r>
              <a:rPr lang="en-US" dirty="0" err="1"/>
              <a:t>después</a:t>
            </a:r>
            <a:r>
              <a:rPr lang="en-US" dirty="0"/>
              <a:t> de la </a:t>
            </a:r>
            <a:r>
              <a:rPr lang="en-US" dirty="0" err="1"/>
              <a:t>última</a:t>
            </a:r>
            <a:r>
              <a:rPr lang="en-US" dirty="0"/>
              <a:t> </a:t>
            </a:r>
            <a:r>
              <a:rPr lang="en-US" dirty="0" err="1"/>
              <a:t>observación</a:t>
            </a:r>
            <a:r>
              <a:rPr lang="en-US" dirty="0"/>
              <a:t> es </a:t>
            </a:r>
            <a:r>
              <a:rPr lang="en-US" dirty="0" err="1"/>
              <a:t>difícil</a:t>
            </a:r>
            <a:r>
              <a:rPr lang="en-US" dirty="0"/>
              <a:t> de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</a:t>
            </a:r>
            <a:r>
              <a:rPr lang="en-US" dirty="0" err="1"/>
              <a:t>analítica</a:t>
            </a:r>
            <a:endParaRPr lang="en-US" dirty="0"/>
          </a:p>
          <a:p>
            <a:r>
              <a:rPr lang="en-US" dirty="0"/>
              <a:t>Pero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forma </a:t>
            </a:r>
            <a:r>
              <a:rPr lang="en-US" dirty="0" err="1"/>
              <a:t>recursiva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atrás</a:t>
            </a:r>
            <a:endParaRPr lang="en-US" dirty="0"/>
          </a:p>
          <a:p>
            <a:r>
              <a:rPr lang="en-US" dirty="0" err="1"/>
              <a:t>Esto</a:t>
            </a:r>
            <a:r>
              <a:rPr lang="en-US" dirty="0"/>
              <a:t> integra una variable “dummy” Bernoulli- </a:t>
            </a:r>
            <a:r>
              <a:rPr lang="en-US" dirty="0" err="1"/>
              <a:t>porque</a:t>
            </a:r>
            <a:r>
              <a:rPr lang="en-US" dirty="0"/>
              <a:t> se </a:t>
            </a:r>
            <a:r>
              <a:rPr lang="en-US" dirty="0" err="1"/>
              <a:t>requiere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D533C-AE61-4DCC-8498-738A9C480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8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A5EC-A61B-41FA-B7E2-90436339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Lógica</a:t>
            </a:r>
            <a:r>
              <a:rPr lang="en-US" dirty="0"/>
              <a:t> del control Avanzado </a:t>
            </a:r>
            <a:r>
              <a:rPr lang="en-US" dirty="0" err="1"/>
              <a:t>en</a:t>
            </a:r>
            <a:r>
              <a:rPr lang="en-US" dirty="0"/>
              <a:t>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41D58-A1E9-45AD-89DF-E0D48C10B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045"/>
            <a:ext cx="7886700" cy="457144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t=1; t&lt;last(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t++)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dirty="0"/>
              <a:t> es </a:t>
            </a:r>
            <a:r>
              <a:rPr lang="en-US" dirty="0" err="1"/>
              <a:t>ingresado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b="1" dirty="0" err="1"/>
              <a:t>dato</a:t>
            </a:r>
            <a:r>
              <a:rPr lang="en-US" b="1" dirty="0"/>
              <a:t>, = </a:t>
            </a:r>
            <a:r>
              <a:rPr lang="en-US" dirty="0" err="1"/>
              <a:t>el</a:t>
            </a:r>
            <a:r>
              <a:rPr lang="en-US" dirty="0"/>
              <a:t> ultimo </a:t>
            </a:r>
            <a:r>
              <a:rPr lang="en-US" dirty="0" err="1"/>
              <a:t>año</a:t>
            </a:r>
            <a:r>
              <a:rPr lang="en-US" dirty="0"/>
              <a:t> </a:t>
            </a:r>
            <a:r>
              <a:rPr lang="en-US" dirty="0" err="1"/>
              <a:t>observado</a:t>
            </a:r>
            <a:endParaRPr lang="en-US" dirty="0"/>
          </a:p>
          <a:p>
            <a:r>
              <a:rPr lang="en-US" dirty="0"/>
              <a:t>De </a:t>
            </a:r>
            <a:r>
              <a:rPr lang="en-US" dirty="0" err="1"/>
              <a:t>esta</a:t>
            </a:r>
            <a:r>
              <a:rPr lang="en-US" dirty="0"/>
              <a:t> forma </a:t>
            </a:r>
            <a:r>
              <a:rPr lang="en-US" dirty="0" err="1"/>
              <a:t>el</a:t>
            </a:r>
            <a:r>
              <a:rPr lang="en-US" dirty="0"/>
              <a:t> largo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ciclo</a:t>
            </a:r>
            <a:r>
              <a:rPr lang="en-US" dirty="0"/>
              <a:t>  varia por </a:t>
            </a:r>
            <a:r>
              <a:rPr lang="en-US" dirty="0" err="1"/>
              <a:t>individuo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while (k &gt; 1) 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chi(i,k-1) = &lt;code&gt;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k = k - 1;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/>
              <a:t>Este </a:t>
            </a:r>
            <a:r>
              <a:rPr lang="en-US" dirty="0" err="1"/>
              <a:t>ciclo</a:t>
            </a:r>
            <a:r>
              <a:rPr lang="en-US" dirty="0"/>
              <a:t> (while) </a:t>
            </a:r>
            <a:r>
              <a:rPr lang="en-US" dirty="0" err="1"/>
              <a:t>calcula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haber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visto </a:t>
            </a:r>
            <a:r>
              <a:rPr lang="en-US" dirty="0" err="1"/>
              <a:t>nuevamente</a:t>
            </a:r>
            <a:r>
              <a:rPr lang="en-US" dirty="0"/>
              <a:t>, </a:t>
            </a:r>
            <a:r>
              <a:rPr lang="en-US" dirty="0" err="1"/>
              <a:t>hacia</a:t>
            </a:r>
            <a:r>
              <a:rPr lang="en-US" dirty="0"/>
              <a:t> </a:t>
            </a:r>
            <a:r>
              <a:rPr lang="en-US" dirty="0" err="1"/>
              <a:t>atrás</a:t>
            </a:r>
            <a:r>
              <a:rPr lang="en-US" dirty="0"/>
              <a:t>!</a:t>
            </a:r>
          </a:p>
          <a:p>
            <a:r>
              <a:rPr lang="en-US" dirty="0"/>
              <a:t>(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haría</a:t>
            </a:r>
            <a:r>
              <a:rPr lang="en-US" dirty="0"/>
              <a:t>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lme4?)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AEFD7-8FEE-46DE-9605-D8B181D1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38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9788-33A4-466A-AE6C-067453A1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Declaraciones</a:t>
            </a:r>
            <a:r>
              <a:rPr lang="en-US" dirty="0"/>
              <a:t> If()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b="1" dirty="0"/>
              <a:t>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1287-83D0-44F1-88D1-DB0C80D7C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if(CH(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)==1){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-= log(p(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 else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-= log(1-p(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2800" dirty="0" err="1"/>
              <a:t>Aquí</a:t>
            </a:r>
            <a:r>
              <a:rPr lang="en-US" sz="2800" dirty="0"/>
              <a:t> </a:t>
            </a:r>
            <a:r>
              <a:rPr lang="en-US" sz="2800" dirty="0" err="1"/>
              <a:t>aplicamos</a:t>
            </a:r>
            <a:r>
              <a:rPr lang="en-US" sz="2800" dirty="0"/>
              <a:t> un </a:t>
            </a:r>
            <a:r>
              <a:rPr lang="en-US" sz="2800" dirty="0" err="1"/>
              <a:t>cálculo</a:t>
            </a:r>
            <a:r>
              <a:rPr lang="en-US" sz="2800" dirty="0"/>
              <a:t> NLL </a:t>
            </a:r>
            <a:r>
              <a:rPr lang="en-US" sz="2800" dirty="0" err="1"/>
              <a:t>diferente</a:t>
            </a:r>
            <a:r>
              <a:rPr lang="en-US" sz="2800" dirty="0"/>
              <a:t> </a:t>
            </a:r>
            <a:r>
              <a:rPr lang="en-US" sz="2800" dirty="0" err="1"/>
              <a:t>basado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valor </a:t>
            </a:r>
            <a:r>
              <a:rPr lang="en-US" sz="2800" dirty="0" err="1"/>
              <a:t>en</a:t>
            </a:r>
            <a:r>
              <a:rPr lang="en-US" sz="2800" dirty="0"/>
              <a:t> la </a:t>
            </a:r>
            <a:r>
              <a:rPr lang="en-US" sz="2800" dirty="0" err="1"/>
              <a:t>matriz</a:t>
            </a:r>
            <a:r>
              <a:rPr lang="en-US" sz="2800" dirty="0"/>
              <a:t> de </a:t>
            </a:r>
            <a:r>
              <a:rPr lang="en-US" sz="2800" dirty="0" err="1"/>
              <a:t>datos</a:t>
            </a:r>
            <a:r>
              <a:rPr lang="en-US" sz="2800" dirty="0"/>
              <a:t> CH.</a:t>
            </a:r>
          </a:p>
          <a:p>
            <a:r>
              <a:rPr lang="en-US" sz="2800" u="sng" dirty="0"/>
              <a:t>No Podemos usar </a:t>
            </a:r>
            <a:r>
              <a:rPr lang="en-US" sz="2800" b="1" u="sng" dirty="0" err="1"/>
              <a:t>parametros</a:t>
            </a:r>
            <a:r>
              <a:rPr lang="en-US" sz="2800" u="sng" dirty="0"/>
              <a:t> </a:t>
            </a:r>
            <a:r>
              <a:rPr lang="en-US" sz="2800" u="sng" dirty="0" err="1"/>
              <a:t>detro</a:t>
            </a:r>
            <a:r>
              <a:rPr lang="en-US" sz="2800" u="sng" dirty="0"/>
              <a:t> de los “if”, dado que no son </a:t>
            </a:r>
            <a:r>
              <a:rPr lang="en-US" sz="2800" u="sng" dirty="0" err="1"/>
              <a:t>diferenciables</a:t>
            </a:r>
            <a:endParaRPr lang="en-US" sz="2800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01327-BC68-4120-8883-B6AAFA84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19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D71B-67BB-4F03-AA2C-9B1A6C79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r>
              <a:rPr lang="en-US" dirty="0"/>
              <a:t> TMB </a:t>
            </a:r>
            <a:r>
              <a:rPr lang="en-US" dirty="0" err="1"/>
              <a:t>personalizadas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58CD-B710-4B78-A5F7-3E1A3F524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Podemos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nuestras</a:t>
            </a:r>
            <a:r>
              <a:rPr lang="en-US" dirty="0"/>
              <a:t> </a:t>
            </a:r>
            <a:r>
              <a:rPr lang="en-US" dirty="0" err="1"/>
              <a:t>propias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C++ para usar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templete</a:t>
            </a:r>
            <a:endParaRPr lang="en-US" dirty="0"/>
          </a:p>
          <a:p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del archive, </a:t>
            </a:r>
            <a:r>
              <a:rPr lang="en-US" dirty="0" err="1"/>
              <a:t>después</a:t>
            </a:r>
            <a:r>
              <a:rPr lang="en-US" dirty="0"/>
              <a:t> de #include&lt;TMB&gt;.hpp</a:t>
            </a:r>
          </a:p>
          <a:p>
            <a:r>
              <a:rPr lang="en-US" dirty="0"/>
              <a:t>Por </a:t>
            </a:r>
            <a:r>
              <a:rPr lang="en-US" dirty="0" err="1"/>
              <a:t>ejemplo</a:t>
            </a:r>
            <a:r>
              <a:rPr lang="en-US" dirty="0"/>
              <a:t>, una </a:t>
            </a:r>
            <a:r>
              <a:rPr lang="en-US" dirty="0" err="1"/>
              <a:t>transformación</a:t>
            </a:r>
            <a:r>
              <a:rPr lang="en-US" dirty="0"/>
              <a:t> </a:t>
            </a:r>
            <a:r>
              <a:rPr lang="en-US" dirty="0" err="1"/>
              <a:t>logística</a:t>
            </a:r>
            <a:r>
              <a:rPr lang="en-US" dirty="0"/>
              <a:t> es </a:t>
            </a:r>
            <a:r>
              <a:rPr lang="en-US" dirty="0" err="1"/>
              <a:t>necesaria</a:t>
            </a:r>
            <a:r>
              <a:rPr lang="en-US" dirty="0"/>
              <a:t> para </a:t>
            </a:r>
            <a:r>
              <a:rPr lang="en-US" dirty="0" err="1"/>
              <a:t>asegurar</a:t>
            </a:r>
            <a:r>
              <a:rPr lang="en-US" dirty="0"/>
              <a:t> una </a:t>
            </a:r>
            <a:r>
              <a:rPr lang="en-US" dirty="0" err="1"/>
              <a:t>probabilidad</a:t>
            </a:r>
            <a:r>
              <a:rPr lang="en-US" dirty="0"/>
              <a:t> </a:t>
            </a:r>
            <a:r>
              <a:rPr lang="en-US" dirty="0" err="1"/>
              <a:t>válida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Type&gt;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inv_logit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(Type x){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Type y= 1/(1+exp(-x));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return(y);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Note que tanto x (entrada) e y (</a:t>
            </a:r>
            <a:r>
              <a:rPr lang="en-US" dirty="0" err="1"/>
              <a:t>salida</a:t>
            </a:r>
            <a:r>
              <a:rPr lang="en-US" dirty="0"/>
              <a:t>) son variables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7AD1F-9A83-4249-A049-8DC0A31F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18E0-619D-4D54-85B9-4B871802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r>
              <a:rPr lang="en-US" dirty="0"/>
              <a:t> de </a:t>
            </a:r>
            <a:r>
              <a:rPr lang="en-US" dirty="0" err="1"/>
              <a:t>verosimilitud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8827-4058-4984-8CB2-ADF697C9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5295"/>
            <a:ext cx="7886700" cy="172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Codemos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nuesrtras</a:t>
            </a:r>
            <a:r>
              <a:rPr lang="en-US" dirty="0"/>
              <a:t> </a:t>
            </a:r>
            <a:r>
              <a:rPr lang="en-US" dirty="0" err="1"/>
              <a:t>propias</a:t>
            </a:r>
            <a:r>
              <a:rPr lang="en-US" dirty="0"/>
              <a:t> </a:t>
            </a:r>
            <a:r>
              <a:rPr lang="en-US" dirty="0" err="1"/>
              <a:t>verosimilitudes</a:t>
            </a:r>
            <a:endParaRPr lang="en-US" dirty="0"/>
          </a:p>
          <a:p>
            <a:r>
              <a:rPr lang="en-US" dirty="0" err="1"/>
              <a:t>Agregar</a:t>
            </a:r>
            <a:r>
              <a:rPr lang="en-US" dirty="0"/>
              <a:t> al </a:t>
            </a:r>
            <a:r>
              <a:rPr lang="en-US" dirty="0" err="1"/>
              <a:t>comienzo</a:t>
            </a:r>
            <a:r>
              <a:rPr lang="en-US" dirty="0"/>
              <a:t> del </a:t>
            </a:r>
            <a:r>
              <a:rPr lang="en-US" dirty="0" err="1"/>
              <a:t>templete</a:t>
            </a:r>
            <a:r>
              <a:rPr lang="en-US" dirty="0"/>
              <a:t> (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después</a:t>
            </a:r>
            <a:r>
              <a:rPr lang="en-US" dirty="0"/>
              <a:t> de la </a:t>
            </a:r>
            <a:r>
              <a:rPr lang="en-US" dirty="0" err="1"/>
              <a:t>declaración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62727-D825-4649-99FD-00A6A6CF4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FBAF6-2BBE-4492-A119-D65086B8301C}"/>
              </a:ext>
            </a:extLst>
          </p:cNvPr>
          <p:cNvSpPr txBox="1"/>
          <p:nvPr/>
        </p:nvSpPr>
        <p:spPr>
          <a:xfrm>
            <a:off x="333374" y="3362325"/>
            <a:ext cx="835342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//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inverse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gamma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density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template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Type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dinvgauss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x, Type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 Type shape,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give_log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){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Type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0.5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shape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– 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0.5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M_PI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pow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– </a:t>
            </a:r>
          </a:p>
          <a:p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shape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pow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/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pow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mean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give_log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logres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FF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8000FF"/>
                </a:solidFill>
                <a:latin typeface="Courier New" panose="02070309020205020404" pitchFamily="49" charset="0"/>
              </a:rPr>
              <a:t>exp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logres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2000" b="1" dirty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24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Revisión</a:t>
            </a:r>
            <a:r>
              <a:rPr lang="en-US" dirty="0"/>
              <a:t> GLMM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53072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 err="1"/>
                  <a:t>Modelo</a:t>
                </a:r>
                <a:r>
                  <a:rPr lang="en-US" sz="3600" dirty="0"/>
                  <a:t> lineal </a:t>
                </a:r>
                <a:r>
                  <a:rPr lang="en-US" sz="3600" dirty="0" err="1"/>
                  <a:t>generalizado</a:t>
                </a:r>
                <a:r>
                  <a:rPr lang="en-US" sz="3600" dirty="0"/>
                  <a:t> </a:t>
                </a:r>
                <a:r>
                  <a:rPr lang="en-US" sz="3600" dirty="0" err="1"/>
                  <a:t>mixto</a:t>
                </a:r>
                <a:r>
                  <a:rPr lang="en-US" sz="3600" dirty="0"/>
                  <a:t> (GLMM)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err="1">
                    <a:solidFill>
                      <a:schemeClr val="tx1"/>
                    </a:solidFill>
                  </a:rPr>
                  <a:t>Especifique</a:t>
                </a:r>
                <a:r>
                  <a:rPr lang="en-US" sz="3200" dirty="0">
                    <a:solidFill>
                      <a:schemeClr val="tx1"/>
                    </a:solidFill>
                  </a:rPr>
                  <a:t> la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distribución</a:t>
                </a:r>
                <a:r>
                  <a:rPr lang="en-US" sz="3200" dirty="0">
                    <a:solidFill>
                      <a:schemeClr val="tx1"/>
                    </a:solidFill>
                  </a:rPr>
                  <a:t> de la variable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respuesta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Poisson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err="1">
                    <a:solidFill>
                      <a:schemeClr val="tx1"/>
                    </a:solidFill>
                  </a:rPr>
                  <a:t>Espeficique</a:t>
                </a:r>
                <a:r>
                  <a:rPr lang="en-US" sz="3200" dirty="0">
                    <a:solidFill>
                      <a:schemeClr val="tx1"/>
                    </a:solidFill>
                  </a:rPr>
                  <a:t> la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función</a:t>
                </a:r>
                <a:r>
                  <a:rPr lang="en-US" sz="3200" dirty="0">
                    <a:solidFill>
                      <a:schemeClr val="tx1"/>
                    </a:solidFill>
                  </a:rPr>
                  <a:t> para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el</a:t>
                </a:r>
                <a:r>
                  <a:rPr lang="en-US" sz="3200" dirty="0">
                    <a:solidFill>
                      <a:schemeClr val="tx1"/>
                    </a:solidFill>
                  </a:rPr>
                  <a:t> valor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esperado</a:t>
                </a:r>
                <a:endParaRPr lang="en-US" sz="3200" dirty="0">
                  <a:solidFill>
                    <a:schemeClr val="tx1"/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𝛆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3200" dirty="0" err="1">
                    <a:solidFill>
                      <a:schemeClr val="tx1"/>
                    </a:solidFill>
                  </a:rPr>
                  <a:t>Especifique</a:t>
                </a:r>
                <a:r>
                  <a:rPr lang="en-US" sz="3200" dirty="0">
                    <a:solidFill>
                      <a:schemeClr val="tx1"/>
                    </a:solidFill>
                  </a:rPr>
                  <a:t> la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distribución</a:t>
                </a:r>
                <a:r>
                  <a:rPr lang="en-US" sz="3200" dirty="0">
                    <a:solidFill>
                      <a:schemeClr val="tx1"/>
                    </a:solidFill>
                  </a:rPr>
                  <a:t> de los </a:t>
                </a:r>
                <a:r>
                  <a:rPr lang="en-US" sz="3200" dirty="0" err="1">
                    <a:solidFill>
                      <a:schemeClr val="tx1"/>
                    </a:solidFill>
                  </a:rPr>
                  <a:t>efecto</a:t>
                </a:r>
                <a:r>
                  <a:rPr lang="en-US" sz="3200" dirty="0" err="1"/>
                  <a:t>s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aleatorios</a:t>
                </a:r>
                <a:endParaRPr lang="es-CL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aseline="30000" dirty="0">
                  <a:solidFill>
                    <a:schemeClr val="tx1"/>
                  </a:solidFill>
                </a:endParaRPr>
              </a:p>
              <a:p>
                <a:pPr marL="571500" indent="-514350"/>
                <a:endParaRPr lang="en-US" sz="3600" dirty="0"/>
              </a:p>
              <a:p>
                <a:pPr marL="57150" indent="0">
                  <a:buNone/>
                </a:pPr>
                <a:r>
                  <a:rPr lang="en-US" sz="3600" dirty="0"/>
                  <a:t>=</a:t>
                </a:r>
                <a:r>
                  <a:rPr lang="en-US" sz="3600" dirty="0" err="1"/>
                  <a:t>Modelo</a:t>
                </a:r>
                <a:r>
                  <a:rPr lang="en-US" sz="3600" dirty="0"/>
                  <a:t> lineal </a:t>
                </a:r>
                <a:r>
                  <a:rPr lang="en-US" sz="3600" dirty="0" err="1"/>
                  <a:t>generalizado</a:t>
                </a:r>
                <a:r>
                  <a:rPr lang="en-US" sz="3600" dirty="0"/>
                  <a:t> + </a:t>
                </a:r>
                <a:r>
                  <a:rPr lang="en-US" sz="3600" dirty="0" err="1"/>
                  <a:t>efectos</a:t>
                </a:r>
                <a:r>
                  <a:rPr lang="en-US" sz="3600" dirty="0"/>
                  <a:t> </a:t>
                </a:r>
                <a:r>
                  <a:rPr lang="en-US" sz="3600" dirty="0" err="1"/>
                  <a:t>mixtos</a:t>
                </a:r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530725"/>
              </a:xfrm>
              <a:blipFill>
                <a:blip r:embed="rId2"/>
                <a:stretch>
                  <a:fillRect l="-1778" t="-3903" r="-593" b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11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8C379-DD91-4756-8289-5BAC855B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463064" cy="1139825"/>
          </a:xfrm>
        </p:spPr>
        <p:txBody>
          <a:bodyPr/>
          <a:lstStyle/>
          <a:p>
            <a:r>
              <a:rPr lang="en-US" sz="4000" dirty="0" err="1"/>
              <a:t>Ajustando</a:t>
            </a:r>
            <a:r>
              <a:rPr lang="en-US" sz="4000" dirty="0"/>
              <a:t> </a:t>
            </a:r>
            <a:r>
              <a:rPr lang="en-US" sz="4000" dirty="0" err="1"/>
              <a:t>diferentes</a:t>
            </a:r>
            <a:r>
              <a:rPr lang="en-US" sz="4000" dirty="0"/>
              <a:t> </a:t>
            </a:r>
            <a:r>
              <a:rPr lang="en-US" sz="4000" dirty="0" err="1"/>
              <a:t>versiones</a:t>
            </a:r>
            <a:r>
              <a:rPr lang="en-US" sz="4000" dirty="0"/>
              <a:t> de </a:t>
            </a:r>
            <a:r>
              <a:rPr lang="en-US" sz="4000" dirty="0" err="1"/>
              <a:t>modelo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08A1-1AD0-40ED-93DD-E2A832C3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42" y="1107831"/>
            <a:ext cx="8608979" cy="4530725"/>
          </a:xfrm>
        </p:spPr>
        <p:txBody>
          <a:bodyPr/>
          <a:lstStyle/>
          <a:p>
            <a:r>
              <a:rPr lang="en-US" dirty="0" err="1"/>
              <a:t>Digamos</a:t>
            </a:r>
            <a:r>
              <a:rPr lang="en-US" dirty="0"/>
              <a:t> que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con y sin un </a:t>
            </a:r>
            <a:r>
              <a:rPr lang="en-US" dirty="0" err="1"/>
              <a:t>parámetro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selección</a:t>
            </a:r>
            <a:r>
              <a:rPr lang="en-US" dirty="0"/>
              <a:t> de </a:t>
            </a:r>
            <a:r>
              <a:rPr lang="en-US" dirty="0" err="1"/>
              <a:t>modelo</a:t>
            </a:r>
            <a:r>
              <a:rPr lang="en-US" dirty="0"/>
              <a:t>)</a:t>
            </a:r>
          </a:p>
          <a:p>
            <a:r>
              <a:rPr lang="en-US" dirty="0" err="1"/>
              <a:t>Necesitamos</a:t>
            </a:r>
            <a:r>
              <a:rPr lang="en-US" dirty="0"/>
              <a:t> 2 </a:t>
            </a:r>
            <a:r>
              <a:rPr lang="en-US" dirty="0" err="1"/>
              <a:t>templetes</a:t>
            </a:r>
            <a:r>
              <a:rPr lang="en-US" dirty="0"/>
              <a:t> y 2 </a:t>
            </a:r>
            <a:r>
              <a:rPr lang="en-US" dirty="0" err="1"/>
              <a:t>listas</a:t>
            </a:r>
            <a:r>
              <a:rPr lang="en-US" dirty="0"/>
              <a:t> de </a:t>
            </a:r>
            <a:r>
              <a:rPr lang="en-US" dirty="0" err="1"/>
              <a:t>parámetros</a:t>
            </a:r>
            <a:r>
              <a:rPr lang="en-US" dirty="0"/>
              <a:t>? </a:t>
            </a:r>
          </a:p>
          <a:p>
            <a:r>
              <a:rPr lang="en-US" dirty="0"/>
              <a:t>Si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fuera</a:t>
            </a:r>
            <a:r>
              <a:rPr lang="en-US" dirty="0"/>
              <a:t>, </a:t>
            </a:r>
            <a:r>
              <a:rPr lang="en-US" dirty="0" err="1"/>
              <a:t>sería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molesto</a:t>
            </a:r>
            <a:endParaRPr lang="en-US" dirty="0"/>
          </a:p>
          <a:p>
            <a:r>
              <a:rPr lang="en-US" dirty="0" err="1"/>
              <a:t>Afortunadamente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usar la </a:t>
            </a:r>
            <a:r>
              <a:rPr lang="en-US" dirty="0" err="1"/>
              <a:t>opción</a:t>
            </a:r>
            <a:r>
              <a:rPr lang="en-US" dirty="0"/>
              <a:t> “map” para </a:t>
            </a:r>
            <a:r>
              <a:rPr lang="en-US" dirty="0" err="1"/>
              <a:t>apagar</a:t>
            </a:r>
            <a:r>
              <a:rPr lang="en-US" dirty="0"/>
              <a:t> la </a:t>
            </a:r>
            <a:r>
              <a:rPr lang="en-US" dirty="0" err="1"/>
              <a:t>estimación</a:t>
            </a:r>
            <a:r>
              <a:rPr lang="en-US" dirty="0"/>
              <a:t> de </a:t>
            </a:r>
            <a:r>
              <a:rPr lang="en-US" dirty="0" err="1"/>
              <a:t>ciertos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opción</a:t>
            </a:r>
            <a:r>
              <a:rPr lang="en-US" dirty="0"/>
              <a:t> map </a:t>
            </a:r>
            <a:r>
              <a:rPr lang="en-US" dirty="0" err="1"/>
              <a:t>permite</a:t>
            </a:r>
            <a:r>
              <a:rPr lang="en-US" dirty="0"/>
              <a:t> un </a:t>
            </a:r>
            <a:r>
              <a:rPr lang="en-US" dirty="0" err="1"/>
              <a:t>amplio</a:t>
            </a:r>
            <a:r>
              <a:rPr lang="en-US" dirty="0"/>
              <a:t>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comportamientos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ACBD6-56FA-43FB-8BBA-BCE02A50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50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675F-27B6-46D4-A559-BC52B7C43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Usando</a:t>
            </a:r>
            <a:r>
              <a:rPr lang="en-US" dirty="0"/>
              <a:t> la </a:t>
            </a:r>
            <a:r>
              <a:rPr lang="en-US" dirty="0" err="1"/>
              <a:t>opción</a:t>
            </a:r>
            <a:r>
              <a:rPr lang="en-US" dirty="0"/>
              <a:t> “map”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ED9D-1D8A-4E49-9352-33EDFFED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“map” es un </a:t>
            </a:r>
            <a:r>
              <a:rPr lang="en-US" dirty="0" err="1"/>
              <a:t>argumento</a:t>
            </a:r>
            <a:r>
              <a:rPr lang="en-US" dirty="0"/>
              <a:t> de </a:t>
            </a:r>
            <a:r>
              <a:rPr lang="en-US" dirty="0" err="1"/>
              <a:t>MakeADFun</a:t>
            </a:r>
            <a:endParaRPr lang="en-US" dirty="0"/>
          </a:p>
          <a:p>
            <a:r>
              <a:rPr lang="en-US" dirty="0"/>
              <a:t>Es una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nombrada</a:t>
            </a:r>
            <a:r>
              <a:rPr lang="en-US" dirty="0"/>
              <a:t> de </a:t>
            </a:r>
            <a:r>
              <a:rPr lang="en-US" dirty="0" err="1"/>
              <a:t>factores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Nombres</a:t>
            </a:r>
            <a:r>
              <a:rPr lang="en-US" dirty="0"/>
              <a:t> y largos </a:t>
            </a:r>
            <a:r>
              <a:rPr lang="en-US" dirty="0" err="1"/>
              <a:t>coinciden</a:t>
            </a:r>
            <a:r>
              <a:rPr lang="en-US" dirty="0"/>
              <a:t> con 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parámetros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nivel</a:t>
            </a:r>
            <a:r>
              <a:rPr lang="en-US" dirty="0"/>
              <a:t> de NA </a:t>
            </a:r>
            <a:r>
              <a:rPr lang="en-US" dirty="0" err="1"/>
              <a:t>implica</a:t>
            </a:r>
            <a:r>
              <a:rPr lang="en-US" dirty="0"/>
              <a:t> </a:t>
            </a:r>
            <a:r>
              <a:rPr lang="en-US" dirty="0" err="1"/>
              <a:t>apagar</a:t>
            </a:r>
            <a:r>
              <a:rPr lang="en-US" dirty="0"/>
              <a:t> la </a:t>
            </a:r>
            <a:r>
              <a:rPr lang="en-US" dirty="0" err="1"/>
              <a:t>estimación</a:t>
            </a:r>
            <a:r>
              <a:rPr lang="en-US" dirty="0"/>
              <a:t> de ese </a:t>
            </a:r>
            <a:r>
              <a:rPr lang="en-US" dirty="0" err="1"/>
              <a:t>parámetro</a:t>
            </a:r>
            <a:r>
              <a:rPr lang="en-US" dirty="0"/>
              <a:t> (</a:t>
            </a:r>
            <a:r>
              <a:rPr lang="en-US" dirty="0" err="1"/>
              <a:t>queda</a:t>
            </a:r>
            <a:r>
              <a:rPr lang="en-US" dirty="0"/>
              <a:t> </a:t>
            </a:r>
            <a:r>
              <a:rPr lang="en-US" dirty="0" err="1"/>
              <a:t>fijo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Vectores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nivel</a:t>
            </a:r>
            <a:r>
              <a:rPr lang="en-US" dirty="0"/>
              <a:t> son </a:t>
            </a:r>
            <a:r>
              <a:rPr lang="en-US" dirty="0" err="1"/>
              <a:t>agrupados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“Turned off” = </a:t>
            </a:r>
            <a:r>
              <a:rPr lang="en-US" dirty="0" err="1"/>
              <a:t>permanece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valor </a:t>
            </a:r>
            <a:r>
              <a:rPr lang="en-US" dirty="0" err="1"/>
              <a:t>inicial</a:t>
            </a:r>
            <a:endParaRPr lang="en-US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list(beta=factor(NA))</a:t>
            </a:r>
            <a:r>
              <a:rPr lang="en-US" dirty="0"/>
              <a:t> –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 </a:t>
            </a:r>
            <a:r>
              <a:rPr lang="en-US" dirty="0" err="1"/>
              <a:t>apagados</a:t>
            </a:r>
            <a:endParaRPr lang="en-US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list(u=factor(c(NA, 1,1,2)) </a:t>
            </a:r>
            <a:r>
              <a:rPr lang="en-US" dirty="0"/>
              <a:t>– Vector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primer element es </a:t>
            </a:r>
            <a:r>
              <a:rPr lang="en-US" dirty="0" err="1"/>
              <a:t>fijo</a:t>
            </a:r>
            <a:r>
              <a:rPr lang="en-US" dirty="0"/>
              <a:t>, los </a:t>
            </a:r>
            <a:r>
              <a:rPr lang="en-US" dirty="0" err="1"/>
              <a:t>siguientes</a:t>
            </a:r>
            <a:r>
              <a:rPr lang="en-US" dirty="0"/>
              <a:t> dos son </a:t>
            </a:r>
            <a:r>
              <a:rPr lang="en-US" dirty="0" err="1"/>
              <a:t>estimados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conjunto,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último</a:t>
            </a:r>
            <a:r>
              <a:rPr lang="en-US" dirty="0"/>
              <a:t> es </a:t>
            </a:r>
            <a:r>
              <a:rPr lang="en-US" dirty="0" err="1"/>
              <a:t>estimado</a:t>
            </a:r>
            <a:r>
              <a:rPr lang="en-US" dirty="0"/>
              <a:t> </a:t>
            </a:r>
            <a:r>
              <a:rPr lang="en-US" dirty="0" err="1"/>
              <a:t>separado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C999-1508-4A51-B3D1-DE9F66AD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96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609C-F156-4018-AACB-A422756A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Usos</a:t>
            </a:r>
            <a:r>
              <a:rPr lang="en-US" dirty="0"/>
              <a:t> </a:t>
            </a:r>
            <a:r>
              <a:rPr lang="en-US"/>
              <a:t>comunes</a:t>
            </a:r>
            <a:r>
              <a:rPr lang="en-US" dirty="0"/>
              <a:t> para </a:t>
            </a:r>
            <a:r>
              <a:rPr lang="en-US" dirty="0" err="1"/>
              <a:t>mapear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C525-6545-44ED-B1D7-EAB26D4D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Apagar</a:t>
            </a:r>
            <a:r>
              <a:rPr lang="en-US" sz="2800" dirty="0"/>
              <a:t> un </a:t>
            </a:r>
            <a:r>
              <a:rPr lang="en-US" sz="2800" dirty="0" err="1"/>
              <a:t>parámetro</a:t>
            </a:r>
            <a:r>
              <a:rPr lang="en-US" sz="2800" dirty="0"/>
              <a:t>. </a:t>
            </a:r>
            <a:r>
              <a:rPr lang="en-US" sz="2800" dirty="0" err="1"/>
              <a:t>Inicializar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0, y </a:t>
            </a:r>
            <a:r>
              <a:rPr lang="en-US" sz="2800" dirty="0" err="1"/>
              <a:t>apague</a:t>
            </a:r>
            <a:r>
              <a:rPr lang="en-US" sz="2800" dirty="0"/>
              <a:t> con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factor(NA)</a:t>
            </a:r>
            <a:r>
              <a:rPr lang="en-US" sz="2800" dirty="0"/>
              <a:t>. No </a:t>
            </a:r>
            <a:r>
              <a:rPr lang="en-US" sz="2800" dirty="0" err="1"/>
              <a:t>tiene</a:t>
            </a:r>
            <a:r>
              <a:rPr lang="en-US" sz="2800" dirty="0"/>
              <a:t> </a:t>
            </a:r>
            <a:r>
              <a:rPr lang="en-US" sz="2800" dirty="0" err="1"/>
              <a:t>efecto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modelo</a:t>
            </a:r>
            <a:r>
              <a:rPr lang="en-US" sz="2800" dirty="0"/>
              <a:t>, y no </a:t>
            </a:r>
            <a:r>
              <a:rPr lang="en-US" sz="2800" dirty="0" err="1"/>
              <a:t>aparece</a:t>
            </a:r>
            <a:r>
              <a:rPr lang="en-US" sz="28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Fijar</a:t>
            </a:r>
            <a:r>
              <a:rPr lang="en-US" sz="2800" dirty="0"/>
              <a:t> un </a:t>
            </a:r>
            <a:r>
              <a:rPr lang="en-US" sz="2800" dirty="0" err="1"/>
              <a:t>parámetro</a:t>
            </a:r>
            <a:r>
              <a:rPr lang="en-US" sz="2800" dirty="0"/>
              <a:t>. </a:t>
            </a:r>
            <a:r>
              <a:rPr lang="en-US" sz="2800" dirty="0" err="1"/>
              <a:t>Inicializar</a:t>
            </a:r>
            <a:r>
              <a:rPr lang="en-US" sz="2800" dirty="0"/>
              <a:t> </a:t>
            </a:r>
            <a:r>
              <a:rPr lang="en-US" sz="2800" dirty="0" err="1"/>
              <a:t>en</a:t>
            </a:r>
            <a:r>
              <a:rPr lang="en-US" sz="2800" dirty="0"/>
              <a:t> un valor </a:t>
            </a:r>
            <a:r>
              <a:rPr lang="en-US" sz="2800" dirty="0" err="1"/>
              <a:t>deseado</a:t>
            </a:r>
            <a:r>
              <a:rPr lang="en-US" sz="2800" dirty="0"/>
              <a:t>, </a:t>
            </a:r>
            <a:r>
              <a:rPr lang="en-US" sz="2800" dirty="0" err="1"/>
              <a:t>luego</a:t>
            </a:r>
            <a:r>
              <a:rPr lang="en-US" sz="2800" dirty="0"/>
              <a:t> </a:t>
            </a:r>
            <a:r>
              <a:rPr lang="en-US" sz="2800" dirty="0" err="1"/>
              <a:t>apagar</a:t>
            </a:r>
            <a:r>
              <a:rPr lang="en-US" sz="2800" dirty="0"/>
              <a:t>. E.g. test de </a:t>
            </a:r>
            <a:r>
              <a:rPr lang="en-US" sz="2800" dirty="0" err="1"/>
              <a:t>razón</a:t>
            </a:r>
            <a:r>
              <a:rPr lang="en-US" sz="2800" dirty="0"/>
              <a:t> de </a:t>
            </a:r>
            <a:r>
              <a:rPr lang="en-US" sz="2800" dirty="0" err="1"/>
              <a:t>verosimilitudes</a:t>
            </a:r>
            <a:r>
              <a:rPr lang="en-US" sz="2800" dirty="0"/>
              <a:t>, o </a:t>
            </a:r>
            <a:r>
              <a:rPr lang="en-US" sz="2800" dirty="0" err="1"/>
              <a:t>cuando</a:t>
            </a:r>
            <a:r>
              <a:rPr lang="en-US" sz="2800" dirty="0"/>
              <a:t> se </a:t>
            </a:r>
            <a:r>
              <a:rPr lang="en-US" sz="2800" dirty="0" err="1"/>
              <a:t>asume</a:t>
            </a:r>
            <a:r>
              <a:rPr lang="en-US" sz="2800" dirty="0"/>
              <a:t> un valor </a:t>
            </a:r>
            <a:r>
              <a:rPr lang="en-US" sz="2800" dirty="0" err="1"/>
              <a:t>específico</a:t>
            </a:r>
            <a:r>
              <a:rPr lang="en-US" sz="2800" dirty="0"/>
              <a:t> (</a:t>
            </a:r>
            <a:r>
              <a:rPr lang="en-US" sz="2800" i="1" dirty="0"/>
              <a:t>M=0.2</a:t>
            </a:r>
            <a:r>
              <a:rPr lang="en-US" sz="2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En</a:t>
            </a:r>
            <a:r>
              <a:rPr lang="en-US" sz="28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?contrasts</a:t>
            </a:r>
            <a:r>
              <a:rPr lang="en-US" sz="2800" dirty="0"/>
              <a:t>, </a:t>
            </a:r>
            <a:r>
              <a:rPr lang="en-US" sz="2800" dirty="0" err="1"/>
              <a:t>donde</a:t>
            </a:r>
            <a:r>
              <a:rPr lang="en-US" sz="2800" dirty="0"/>
              <a:t>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modelo</a:t>
            </a:r>
            <a:r>
              <a:rPr lang="en-US" sz="2800" dirty="0"/>
              <a:t> se </a:t>
            </a:r>
            <a:r>
              <a:rPr lang="en-US" sz="2800" dirty="0" err="1"/>
              <a:t>confunde</a:t>
            </a:r>
            <a:r>
              <a:rPr lang="en-US" sz="2800" dirty="0"/>
              <a:t> entre una media global y </a:t>
            </a:r>
            <a:r>
              <a:rPr lang="en-US" sz="2800" dirty="0" err="1"/>
              <a:t>niveles</a:t>
            </a:r>
            <a:r>
              <a:rPr lang="en-US" sz="2800" dirty="0"/>
              <a:t> de un factor. </a:t>
            </a:r>
          </a:p>
          <a:p>
            <a:pPr lvl="1"/>
            <a:r>
              <a:rPr lang="en-US" sz="2400" dirty="0" err="1"/>
              <a:t>Típicamente</a:t>
            </a:r>
            <a:r>
              <a:rPr lang="en-US" sz="2400" dirty="0"/>
              <a:t> </a:t>
            </a:r>
            <a:r>
              <a:rPr lang="en-US" sz="2400" dirty="0" err="1"/>
              <a:t>nosotros</a:t>
            </a:r>
            <a:r>
              <a:rPr lang="en-US" sz="2400" dirty="0"/>
              <a:t> </a:t>
            </a:r>
            <a:r>
              <a:rPr lang="en-US" sz="2400" dirty="0" err="1"/>
              <a:t>fijamos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primero </a:t>
            </a:r>
            <a:r>
              <a:rPr lang="en-US" sz="2400" dirty="0" err="1"/>
              <a:t>en</a:t>
            </a:r>
            <a:r>
              <a:rPr lang="en-US" sz="2400" dirty="0"/>
              <a:t> 0.</a:t>
            </a:r>
          </a:p>
          <a:p>
            <a:pPr lvl="1"/>
            <a:r>
              <a:rPr lang="en-US" sz="2400" dirty="0"/>
              <a:t>Este es </a:t>
            </a:r>
            <a:r>
              <a:rPr lang="en-US" sz="2400" dirty="0" err="1"/>
              <a:t>el</a:t>
            </a:r>
            <a:r>
              <a:rPr lang="en-US" sz="2400" dirty="0"/>
              <a:t> </a:t>
            </a:r>
            <a:r>
              <a:rPr lang="en-US" sz="2400" dirty="0" err="1"/>
              <a:t>comportamiento</a:t>
            </a:r>
            <a:r>
              <a:rPr lang="en-US" sz="2400" dirty="0"/>
              <a:t> por </a:t>
            </a:r>
            <a:r>
              <a:rPr lang="en-US" sz="2400" dirty="0" err="1"/>
              <a:t>defecto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R </a:t>
            </a:r>
            <a:r>
              <a:rPr lang="en-US" sz="2400" dirty="0" err="1"/>
              <a:t>lm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7988A-78C8-405D-995F-69DEA984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2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103"/>
            <a:ext cx="8229600" cy="4530725"/>
          </a:xfrm>
        </p:spPr>
        <p:txBody>
          <a:bodyPr/>
          <a:lstStyle/>
          <a:p>
            <a:r>
              <a:rPr lang="en-US" sz="2800" dirty="0"/>
              <a:t>TMB </a:t>
            </a:r>
            <a:r>
              <a:rPr lang="en-US" sz="2800" dirty="0" err="1"/>
              <a:t>tiene</a:t>
            </a:r>
            <a:r>
              <a:rPr lang="en-US" sz="2800" dirty="0"/>
              <a:t> </a:t>
            </a:r>
            <a:r>
              <a:rPr lang="en-US" sz="2800" dirty="0" err="1"/>
              <a:t>herramientas</a:t>
            </a:r>
            <a:r>
              <a:rPr lang="en-US" sz="2800" dirty="0"/>
              <a:t> de </a:t>
            </a:r>
            <a:r>
              <a:rPr lang="en-US" sz="2800" dirty="0" err="1"/>
              <a:t>simulación</a:t>
            </a:r>
            <a:r>
              <a:rPr lang="en-US" sz="2800" dirty="0"/>
              <a:t> </a:t>
            </a:r>
            <a:r>
              <a:rPr lang="en-US" sz="2800" dirty="0" err="1"/>
              <a:t>incluídas</a:t>
            </a:r>
            <a:endParaRPr lang="en-US" sz="2800" dirty="0"/>
          </a:p>
          <a:p>
            <a:r>
              <a:rPr lang="en-US" sz="2800" dirty="0">
                <a:hlinkClick r:id="rId2"/>
              </a:rPr>
              <a:t>http://kaskr.github.io/adcomp/_book/Simulation.html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SIMULATE{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mu,sd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REPORT(y);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/>
              <a:t>Útil</a:t>
            </a:r>
            <a:r>
              <a:rPr lang="en-US" sz="2800" dirty="0"/>
              <a:t> para </a:t>
            </a:r>
            <a:r>
              <a:rPr lang="en-US" sz="2800" dirty="0" err="1"/>
              <a:t>simular</a:t>
            </a:r>
            <a:r>
              <a:rPr lang="en-US" sz="2800" dirty="0"/>
              <a:t> </a:t>
            </a:r>
            <a:r>
              <a:rPr lang="en-US" sz="2800" dirty="0" err="1"/>
              <a:t>datos</a:t>
            </a:r>
            <a:r>
              <a:rPr lang="en-US" sz="2800" dirty="0"/>
              <a:t> </a:t>
            </a:r>
            <a:r>
              <a:rPr lang="en-US" sz="2800" dirty="0" err="1"/>
              <a:t>nuevos</a:t>
            </a:r>
            <a:r>
              <a:rPr lang="en-US" sz="2800" dirty="0"/>
              <a:t>, </a:t>
            </a:r>
            <a:r>
              <a:rPr lang="en-US" sz="2800" dirty="0" err="1"/>
              <a:t>simular</a:t>
            </a:r>
            <a:r>
              <a:rPr lang="en-US" sz="2800" dirty="0"/>
              <a:t> </a:t>
            </a:r>
            <a:r>
              <a:rPr lang="en-US" sz="2800" dirty="0" err="1"/>
              <a:t>residuos</a:t>
            </a:r>
            <a:r>
              <a:rPr lang="en-US" sz="2800" dirty="0"/>
              <a:t> y para </a:t>
            </a:r>
            <a:r>
              <a:rPr lang="en-US" sz="2800" dirty="0" err="1"/>
              <a:t>verificar</a:t>
            </a:r>
            <a:r>
              <a:rPr lang="en-US" sz="2800" dirty="0"/>
              <a:t> la </a:t>
            </a:r>
            <a:r>
              <a:rPr lang="en-US" sz="2800" dirty="0" err="1"/>
              <a:t>exactitud</a:t>
            </a:r>
            <a:r>
              <a:rPr lang="en-US" sz="2800" dirty="0"/>
              <a:t> de Laplace.</a:t>
            </a:r>
          </a:p>
          <a:p>
            <a:r>
              <a:rPr lang="en-US" sz="2800" dirty="0" err="1"/>
              <a:t>Muy</a:t>
            </a:r>
            <a:r>
              <a:rPr lang="en-US" sz="2800" dirty="0"/>
              <a:t> flexible y </a:t>
            </a:r>
            <a:r>
              <a:rPr lang="en-US" sz="2800" dirty="0" err="1"/>
              <a:t>valioso</a:t>
            </a:r>
            <a:r>
              <a:rPr lang="en-US" sz="2800" dirty="0"/>
              <a:t> de explorer </a:t>
            </a:r>
            <a:r>
              <a:rPr lang="en-US" sz="2800" dirty="0" err="1"/>
              <a:t>cuando</a:t>
            </a:r>
            <a:r>
              <a:rPr lang="en-US" sz="2800" dirty="0"/>
              <a:t> </a:t>
            </a:r>
            <a:r>
              <a:rPr lang="en-US" sz="2800" dirty="0" err="1"/>
              <a:t>Ud</a:t>
            </a:r>
            <a:r>
              <a:rPr lang="en-US" sz="2800" dirty="0"/>
              <a:t> </a:t>
            </a:r>
            <a:r>
              <a:rPr lang="en-US" sz="2800" dirty="0" err="1"/>
              <a:t>construye</a:t>
            </a:r>
            <a:r>
              <a:rPr lang="en-US" sz="2800" dirty="0"/>
              <a:t>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modelo</a:t>
            </a:r>
            <a:r>
              <a:rPr lang="en-US" sz="280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6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84FA-3D00-4D6B-B4DF-95D2F937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Adicionales</a:t>
            </a:r>
            <a:r>
              <a:rPr lang="en-US" dirty="0"/>
              <a:t> </a:t>
            </a:r>
            <a:r>
              <a:rPr lang="en-US" dirty="0" err="1"/>
              <a:t>Bayesianos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4A8C-0FEA-42B0-B05D-3AE8B906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TMB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conectado</a:t>
            </a:r>
            <a:r>
              <a:rPr lang="en-US" dirty="0"/>
              <a:t> al software “Stan”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inferencia</a:t>
            </a:r>
            <a:r>
              <a:rPr lang="en-US" dirty="0"/>
              <a:t> </a:t>
            </a:r>
            <a:r>
              <a:rPr lang="en-US" dirty="0" err="1"/>
              <a:t>Bayesiana</a:t>
            </a:r>
            <a:r>
              <a:rPr lang="en-US" dirty="0"/>
              <a:t> via MCMC</a:t>
            </a:r>
          </a:p>
          <a:p>
            <a:r>
              <a:rPr lang="en-US" dirty="0"/>
              <a:t>Se </a:t>
            </a:r>
            <a:r>
              <a:rPr lang="en-US" dirty="0" err="1"/>
              <a:t>deberá</a:t>
            </a:r>
            <a:r>
              <a:rPr lang="en-US" dirty="0"/>
              <a:t>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distribuciones</a:t>
            </a:r>
            <a:r>
              <a:rPr lang="en-US" dirty="0"/>
              <a:t> a priori </a:t>
            </a:r>
            <a:r>
              <a:rPr lang="en-US" dirty="0" err="1"/>
              <a:t>en</a:t>
            </a:r>
            <a:r>
              <a:rPr lang="en-US" dirty="0"/>
              <a:t> forma manual</a:t>
            </a:r>
          </a:p>
          <a:p>
            <a:r>
              <a:rPr lang="en-US" dirty="0"/>
              <a:t>Ver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detalles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Monnahan</a:t>
            </a:r>
            <a:r>
              <a:rPr lang="en-US" dirty="0">
                <a:hlinkClick r:id="rId2"/>
              </a:rPr>
              <a:t> and Kristensen (2018)</a:t>
            </a:r>
            <a:endParaRPr lang="en-US" dirty="0"/>
          </a:p>
          <a:p>
            <a:r>
              <a:rPr lang="en-US" dirty="0"/>
              <a:t>[Demo]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3B1-D58E-4038-BFFC-739F09B4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6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BC89-1142-4F47-94F0-AE84AFE9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AB42-22A9-4E06-BB6E-78A6E0901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Korner-</a:t>
            </a:r>
            <a:r>
              <a:rPr lang="en-US" sz="2000" dirty="0" err="1"/>
              <a:t>Nievergelt</a:t>
            </a:r>
            <a:r>
              <a:rPr lang="en-US" sz="2000" dirty="0"/>
              <a:t>, F., Roth, T., von </a:t>
            </a:r>
            <a:r>
              <a:rPr lang="en-US" sz="2000" dirty="0" err="1"/>
              <a:t>Felten</a:t>
            </a:r>
            <a:r>
              <a:rPr lang="en-US" sz="2000" dirty="0"/>
              <a:t>, S., </a:t>
            </a:r>
            <a:r>
              <a:rPr lang="en-US" sz="2000" dirty="0" err="1"/>
              <a:t>Guélat</a:t>
            </a:r>
            <a:r>
              <a:rPr lang="en-US" sz="2000" dirty="0"/>
              <a:t>, J., </a:t>
            </a:r>
            <a:r>
              <a:rPr lang="en-US" sz="2000" dirty="0" err="1"/>
              <a:t>Almasi</a:t>
            </a:r>
            <a:r>
              <a:rPr lang="en-US" sz="2000" dirty="0"/>
              <a:t>, B., &amp; Korner-</a:t>
            </a:r>
            <a:r>
              <a:rPr lang="en-US" sz="2000" dirty="0" err="1"/>
              <a:t>Nievergelt</a:t>
            </a:r>
            <a:r>
              <a:rPr lang="en-US" sz="2000" dirty="0"/>
              <a:t>, P. (2015). </a:t>
            </a:r>
            <a:r>
              <a:rPr lang="en-US" sz="2000" i="1" dirty="0"/>
              <a:t>Bayesian data analysis in ecology using linear models with R, BUGS, and Stan: including comparisons to frequentist statistics</a:t>
            </a:r>
            <a:r>
              <a:rPr lang="en-US" sz="2000" dirty="0"/>
              <a:t>: Academic Press.</a:t>
            </a:r>
          </a:p>
          <a:p>
            <a:r>
              <a:rPr lang="en-US" sz="2000" dirty="0" err="1"/>
              <a:t>glmmTMB</a:t>
            </a:r>
            <a:r>
              <a:rPr lang="en-US" sz="2000" dirty="0"/>
              <a:t>:</a:t>
            </a:r>
          </a:p>
          <a:p>
            <a:pPr lvl="1"/>
            <a:r>
              <a:rPr lang="en-US" sz="1600" dirty="0">
                <a:hlinkClick r:id="rId2"/>
              </a:rPr>
              <a:t>https://rjournal.github.io/archive/2017/RJ-2017-066/index.html</a:t>
            </a:r>
            <a:endParaRPr lang="en-US" sz="1600" dirty="0"/>
          </a:p>
          <a:p>
            <a:pPr lvl="1"/>
            <a:r>
              <a:rPr lang="en-US" sz="1600" dirty="0"/>
              <a:t>https://cran.r-project.org/web/packages/glmmTMB/index.html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ACDAF-6952-40FC-B9BD-4F834A6B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E9EC-6269-453D-AB50-EC20041E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motivador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AD7B-38D4-4635-B873-D187CD15F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Conteos</a:t>
            </a:r>
            <a:r>
              <a:rPr lang="en-US" dirty="0"/>
              <a:t> de </a:t>
            </a:r>
            <a:r>
              <a:rPr lang="en-US" dirty="0" err="1"/>
              <a:t>halcón</a:t>
            </a:r>
            <a:r>
              <a:rPr lang="en-US" dirty="0"/>
              <a:t> </a:t>
            </a:r>
            <a:r>
              <a:rPr lang="en-US" dirty="0" err="1"/>
              <a:t>peregrino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endParaRPr lang="en-US" dirty="0"/>
          </a:p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Kery</a:t>
            </a:r>
            <a:r>
              <a:rPr lang="en-US" dirty="0"/>
              <a:t> and Schaub (2006)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FE0E6-D170-4337-8B6C-BBF7BBEA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FAC09-192B-410F-A6B7-CD672D490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23" b="4415"/>
          <a:stretch/>
        </p:blipFill>
        <p:spPr>
          <a:xfrm>
            <a:off x="1541929" y="2800029"/>
            <a:ext cx="5844988" cy="33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5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2F7F-73B6-4A51-B8FC-9E8F9B4F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Ajustando</a:t>
            </a:r>
            <a:r>
              <a:rPr lang="en-US" dirty="0"/>
              <a:t> con </a:t>
            </a:r>
            <a:r>
              <a:rPr lang="en-US" dirty="0" err="1"/>
              <a:t>glmmTMB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FDD7-EBC3-4984-90B2-294D17E28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0935"/>
            <a:ext cx="8229600" cy="4530725"/>
          </a:xfrm>
        </p:spPr>
        <p:txBody>
          <a:bodyPr/>
          <a:lstStyle/>
          <a:p>
            <a:r>
              <a:rPr lang="en-US" sz="2800" dirty="0" err="1">
                <a:hlinkClick r:id="rId2"/>
              </a:rPr>
              <a:t>glmmTMB</a:t>
            </a:r>
            <a:r>
              <a:rPr lang="en-US" sz="2800" dirty="0"/>
              <a:t>: </a:t>
            </a:r>
            <a:r>
              <a:rPr lang="en-US" sz="2800" dirty="0" err="1"/>
              <a:t>Paquete</a:t>
            </a:r>
            <a:r>
              <a:rPr lang="en-US" sz="2800" dirty="0"/>
              <a:t> de R para </a:t>
            </a:r>
            <a:r>
              <a:rPr lang="en-US" sz="2800" dirty="0" err="1"/>
              <a:t>regresiones</a:t>
            </a:r>
            <a:r>
              <a:rPr lang="en-US" sz="2800" dirty="0"/>
              <a:t> con/ TMB</a:t>
            </a:r>
          </a:p>
          <a:p>
            <a:r>
              <a:rPr lang="en-US" sz="2800" dirty="0"/>
              <a:t>Se </a:t>
            </a:r>
            <a:r>
              <a:rPr lang="en-US" sz="2800" dirty="0" err="1"/>
              <a:t>ajusta</a:t>
            </a:r>
            <a:r>
              <a:rPr lang="en-US" sz="2800" dirty="0"/>
              <a:t> con una </a:t>
            </a:r>
            <a:r>
              <a:rPr lang="en-US" sz="2800" dirty="0" err="1"/>
              <a:t>sintáxis</a:t>
            </a:r>
            <a:r>
              <a:rPr lang="en-US" sz="2800" dirty="0"/>
              <a:t> </a:t>
            </a:r>
            <a:r>
              <a:rPr lang="en-US" sz="2800" dirty="0" err="1"/>
              <a:t>tipo</a:t>
            </a:r>
            <a:r>
              <a:rPr lang="en-US" sz="2800" dirty="0"/>
              <a:t> lme4: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glmmTMB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(pairs ~ (1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+ cov1 + cov2 + cov3,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family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poisson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u="sng" dirty="0" err="1"/>
              <a:t>Esta</a:t>
            </a:r>
            <a:r>
              <a:rPr lang="en-US" sz="2800" b="1" u="sng" dirty="0"/>
              <a:t> es una </a:t>
            </a:r>
            <a:r>
              <a:rPr lang="en-US" sz="2800" b="1" u="sng" dirty="0" err="1"/>
              <a:t>muy</a:t>
            </a:r>
            <a:r>
              <a:rPr lang="en-US" sz="2800" b="1" u="sng" dirty="0"/>
              <a:t> </a:t>
            </a:r>
            <a:r>
              <a:rPr lang="en-US" sz="2800" b="1" u="sng" dirty="0" err="1"/>
              <a:t>buena</a:t>
            </a:r>
            <a:r>
              <a:rPr lang="en-US" sz="2800" b="1" u="sng" dirty="0"/>
              <a:t> </a:t>
            </a:r>
            <a:r>
              <a:rPr lang="en-US" sz="2800" b="1" u="sng" dirty="0" err="1"/>
              <a:t>opción</a:t>
            </a:r>
            <a:r>
              <a:rPr lang="en-US" sz="2800" b="1" u="sng" dirty="0"/>
              <a:t> para una regression </a:t>
            </a:r>
            <a:r>
              <a:rPr lang="en-US" sz="2800" b="1" u="sng" dirty="0" err="1"/>
              <a:t>jerárquica</a:t>
            </a:r>
            <a:r>
              <a:rPr lang="en-US" sz="2800" b="1" u="sng" dirty="0"/>
              <a:t> </a:t>
            </a:r>
            <a:r>
              <a:rPr lang="en-US" sz="2800" b="1" u="sng" dirty="0" err="1"/>
              <a:t>en</a:t>
            </a:r>
            <a:r>
              <a:rPr lang="en-US" sz="2800" b="1" u="sng" dirty="0"/>
              <a:t> </a:t>
            </a:r>
            <a:r>
              <a:rPr lang="en-US" sz="2800" b="1" u="sng" dirty="0" err="1"/>
              <a:t>vuestro</a:t>
            </a:r>
            <a:r>
              <a:rPr lang="en-US" sz="2800" b="1" u="sng" dirty="0"/>
              <a:t> </a:t>
            </a:r>
            <a:r>
              <a:rPr lang="en-US" sz="2800" b="1" u="sng" dirty="0" err="1"/>
              <a:t>trabajo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A8FE-3A71-4BCA-96AF-0D891216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4604921"/>
            <a:ext cx="1991032" cy="12677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958627"/>
            <a:ext cx="5857695" cy="163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8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BDAE-2B33-4485-81D5-33B285B9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espaciales</a:t>
            </a:r>
            <a:r>
              <a:rPr lang="en-US" dirty="0"/>
              <a:t> con TMB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4DE03-1066-4F77-A9F1-9FDF12EE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1258"/>
            <a:ext cx="8229600" cy="45307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>
                <a:hlinkClick r:id="rId2"/>
              </a:rPr>
              <a:t>sdmTMB</a:t>
            </a:r>
            <a:r>
              <a:rPr lang="en-US" dirty="0"/>
              <a:t> </a:t>
            </a:r>
            <a:r>
              <a:rPr lang="en-US" dirty="0" err="1"/>
              <a:t>ajusta</a:t>
            </a:r>
            <a:r>
              <a:rPr lang="en-US" dirty="0"/>
              <a:t> GLMMs de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predictivos</a:t>
            </a:r>
            <a:r>
              <a:rPr lang="en-US" dirty="0"/>
              <a:t> </a:t>
            </a:r>
            <a:r>
              <a:rPr lang="en-US" dirty="0" err="1"/>
              <a:t>espaciales</a:t>
            </a:r>
            <a:r>
              <a:rPr lang="en-US" dirty="0"/>
              <a:t> y </a:t>
            </a:r>
            <a:r>
              <a:rPr lang="en-US" dirty="0" err="1"/>
              <a:t>espacio-temporales</a:t>
            </a:r>
            <a:r>
              <a:rPr lang="en-US" dirty="0"/>
              <a:t> con TMB, </a:t>
            </a:r>
            <a:r>
              <a:rPr lang="en-US" dirty="0">
                <a:hlinkClick r:id="rId3"/>
              </a:rPr>
              <a:t>R-INLA</a:t>
            </a:r>
            <a:r>
              <a:rPr lang="en-US" dirty="0"/>
              <a:t>, y </a:t>
            </a:r>
            <a:r>
              <a:rPr lang="en-US" dirty="0" err="1"/>
              <a:t>campos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r>
              <a:rPr lang="en-US" dirty="0"/>
              <a:t> </a:t>
            </a:r>
            <a:r>
              <a:rPr lang="en-US" dirty="0" err="1"/>
              <a:t>gausianos</a:t>
            </a:r>
            <a:r>
              <a:rPr lang="en-US" dirty="0"/>
              <a:t> </a:t>
            </a:r>
            <a:r>
              <a:rPr lang="en-US" dirty="0" err="1"/>
              <a:t>markovianos</a:t>
            </a:r>
            <a:r>
              <a:rPr lang="en-US" dirty="0"/>
              <a:t> </a:t>
            </a:r>
            <a:r>
              <a:rPr lang="es-CL" dirty="0"/>
              <a:t>(</a:t>
            </a:r>
            <a:r>
              <a:rPr lang="en-US" dirty="0"/>
              <a:t>Gaussian Markov random fields). Una </a:t>
            </a:r>
            <a:r>
              <a:rPr lang="en-US" dirty="0" err="1"/>
              <a:t>aplicación</a:t>
            </a:r>
            <a:r>
              <a:rPr lang="en-US" dirty="0"/>
              <a:t> </a:t>
            </a:r>
            <a:r>
              <a:rPr lang="en-US" dirty="0" err="1"/>
              <a:t>común</a:t>
            </a:r>
            <a:r>
              <a:rPr lang="en-US" dirty="0"/>
              <a:t> es para los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especies</a:t>
            </a:r>
            <a:r>
              <a:rPr lang="en-US" dirty="0"/>
              <a:t> (SDMs).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VAST (</a:t>
            </a:r>
            <a:r>
              <a:rPr lang="en-US" dirty="0">
                <a:hlinkClick r:id="rId4"/>
              </a:rPr>
              <a:t>Thorson and Barnett 2017</a:t>
            </a:r>
            <a:r>
              <a:rPr lang="en-US" dirty="0"/>
              <a:t>) </a:t>
            </a:r>
            <a:r>
              <a:rPr lang="en-US" dirty="0" err="1"/>
              <a:t>extiende</a:t>
            </a:r>
            <a:r>
              <a:rPr lang="en-US" dirty="0"/>
              <a:t> </a:t>
            </a:r>
            <a:r>
              <a:rPr lang="en-US" dirty="0" err="1"/>
              <a:t>sdmTMB</a:t>
            </a:r>
            <a:r>
              <a:rPr lang="en-US" dirty="0"/>
              <a:t> para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opciones</a:t>
            </a:r>
            <a:r>
              <a:rPr lang="en-US" dirty="0"/>
              <a:t> y control, </a:t>
            </a:r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respuestas</a:t>
            </a:r>
            <a:r>
              <a:rPr lang="en-US" dirty="0"/>
              <a:t> </a:t>
            </a:r>
            <a:r>
              <a:rPr lang="en-US" dirty="0" err="1"/>
              <a:t>multivariadas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33ABB-0865-4B81-A567-7604C200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15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BDAE-2B33-4485-81D5-33B285B9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VAST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33ABB-0865-4B81-A567-7604C200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85" y="1205091"/>
            <a:ext cx="6807034" cy="3739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4192" y="5210444"/>
            <a:ext cx="6681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10,472 </a:t>
            </a:r>
            <a:r>
              <a:rPr lang="en-US" sz="2800" dirty="0" err="1"/>
              <a:t>efectos</a:t>
            </a:r>
            <a:r>
              <a:rPr lang="en-US" sz="2800" dirty="0"/>
              <a:t> </a:t>
            </a:r>
            <a:r>
              <a:rPr lang="en-US" sz="2800" dirty="0" err="1"/>
              <a:t>aleatorios</a:t>
            </a:r>
            <a:r>
              <a:rPr lang="en-US" sz="2800" dirty="0"/>
              <a:t>!!.. </a:t>
            </a:r>
          </a:p>
          <a:p>
            <a:r>
              <a:rPr lang="en-US" sz="2800" dirty="0" err="1"/>
              <a:t>Integrados</a:t>
            </a:r>
            <a:r>
              <a:rPr lang="en-US" sz="2800" dirty="0"/>
              <a:t> y </a:t>
            </a:r>
            <a:r>
              <a:rPr lang="en-US" sz="2800" dirty="0" err="1"/>
              <a:t>diferenciados</a:t>
            </a:r>
            <a:r>
              <a:rPr lang="en-US" sz="2800" dirty="0"/>
              <a:t> con </a:t>
            </a:r>
            <a:r>
              <a:rPr lang="en-US" sz="2800" dirty="0" err="1"/>
              <a:t>facilidad</a:t>
            </a:r>
            <a:r>
              <a:rPr lang="en-US" sz="2800" dirty="0"/>
              <a:t>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D95792-C7B2-4CB5-BF54-B36F605E58A7}"/>
              </a:ext>
            </a:extLst>
          </p:cNvPr>
          <p:cNvGrpSpPr/>
          <p:nvPr/>
        </p:nvGrpSpPr>
        <p:grpSpPr>
          <a:xfrm>
            <a:off x="7315200" y="4361886"/>
            <a:ext cx="1546860" cy="1599840"/>
            <a:chOff x="5948413" y="4051311"/>
            <a:chExt cx="2406316" cy="2512297"/>
          </a:xfrm>
        </p:grpSpPr>
        <p:pic>
          <p:nvPicPr>
            <p:cNvPr id="9" name="Picture 4" descr="Image result for thor hammer">
              <a:extLst>
                <a:ext uri="{FF2B5EF4-FFF2-40B4-BE49-F238E27FC236}">
                  <a16:creationId xmlns:a16="http://schemas.microsoft.com/office/drawing/2014/main" id="{5BCAE32F-E4F8-47A6-AD04-ACE3C0FBC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948413" y="4051311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B8E626-CF3A-45BA-B20E-A32A06727CC5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28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8593-D448-4059-8334-8C56AC13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372168" cy="1139825"/>
          </a:xfrm>
        </p:spPr>
        <p:txBody>
          <a:bodyPr/>
          <a:lstStyle/>
          <a:p>
            <a:r>
              <a:rPr lang="en-US" sz="3600" dirty="0" err="1"/>
              <a:t>Diagnóstico</a:t>
            </a:r>
            <a:r>
              <a:rPr lang="en-US" sz="3600" dirty="0"/>
              <a:t> del </a:t>
            </a:r>
            <a:r>
              <a:rPr lang="en-US" sz="3600" dirty="0" err="1"/>
              <a:t>modelo</a:t>
            </a:r>
            <a:r>
              <a:rPr lang="en-US" sz="3600" dirty="0"/>
              <a:t>, </a:t>
            </a:r>
            <a:r>
              <a:rPr lang="en-US" sz="3600" dirty="0" err="1"/>
              <a:t>validación</a:t>
            </a:r>
            <a:r>
              <a:rPr lang="en-US" sz="3600" dirty="0"/>
              <a:t>, </a:t>
            </a:r>
            <a:r>
              <a:rPr lang="en-US" sz="3600" dirty="0" err="1"/>
              <a:t>selección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7877-D8A9-4436-BDCE-E1047431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4" y="1226574"/>
            <a:ext cx="8229600" cy="4530725"/>
          </a:xfrm>
        </p:spPr>
        <p:txBody>
          <a:bodyPr/>
          <a:lstStyle/>
          <a:p>
            <a:r>
              <a:rPr lang="en-US" dirty="0" err="1"/>
              <a:t>Verificar</a:t>
            </a:r>
            <a:r>
              <a:rPr lang="en-US" dirty="0"/>
              <a:t> los </a:t>
            </a:r>
            <a:r>
              <a:rPr lang="en-US" dirty="0" err="1"/>
              <a:t>supuestos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es una </a:t>
            </a:r>
            <a:r>
              <a:rPr lang="en-US" dirty="0" err="1"/>
              <a:t>parte</a:t>
            </a:r>
            <a:r>
              <a:rPr lang="en-US" dirty="0"/>
              <a:t> fundamental del </a:t>
            </a:r>
            <a:r>
              <a:rPr lang="en-US" dirty="0" err="1"/>
              <a:t>análisis</a:t>
            </a:r>
            <a:r>
              <a:rPr lang="en-US" dirty="0"/>
              <a:t>, </a:t>
            </a:r>
            <a:r>
              <a:rPr lang="en-US" dirty="0" err="1"/>
              <a:t>independiente</a:t>
            </a:r>
            <a:r>
              <a:rPr lang="en-US" dirty="0"/>
              <a:t> del software que se </a:t>
            </a:r>
            <a:r>
              <a:rPr lang="en-US" dirty="0" err="1"/>
              <a:t>utilice</a:t>
            </a:r>
            <a:endParaRPr lang="en-US" dirty="0"/>
          </a:p>
          <a:p>
            <a:r>
              <a:rPr lang="en-US" dirty="0" err="1"/>
              <a:t>Chequear</a:t>
            </a:r>
            <a:r>
              <a:rPr lang="en-US" dirty="0"/>
              <a:t> </a:t>
            </a:r>
            <a:r>
              <a:rPr lang="en-US" dirty="0" err="1"/>
              <a:t>residuos</a:t>
            </a:r>
            <a:r>
              <a:rPr lang="en-US" dirty="0"/>
              <a:t> vs </a:t>
            </a:r>
            <a:r>
              <a:rPr lang="en-US" dirty="0" err="1"/>
              <a:t>predichos</a:t>
            </a:r>
            <a:r>
              <a:rPr lang="en-US" dirty="0"/>
              <a:t>, vs covariables, etc. </a:t>
            </a:r>
          </a:p>
          <a:p>
            <a:r>
              <a:rPr lang="en-US" dirty="0" err="1"/>
              <a:t>Existen</a:t>
            </a:r>
            <a:r>
              <a:rPr lang="en-US" dirty="0"/>
              <a:t> dos </a:t>
            </a:r>
            <a:r>
              <a:rPr lang="en-US" dirty="0" err="1"/>
              <a:t>opciones</a:t>
            </a:r>
            <a:r>
              <a:rPr lang="en-US" dirty="0"/>
              <a:t> para los </a:t>
            </a:r>
            <a:r>
              <a:rPr lang="en-US" dirty="0" err="1"/>
              <a:t>residuos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Un paso a la </a:t>
            </a:r>
            <a:r>
              <a:rPr lang="en-US" dirty="0" err="1">
                <a:hlinkClick r:id="rId2"/>
              </a:rPr>
              <a:t>vez</a:t>
            </a:r>
            <a:r>
              <a:rPr lang="en-US" dirty="0">
                <a:hlinkClick r:id="rId2"/>
              </a:rPr>
              <a:t> (One Step Ahead</a:t>
            </a:r>
            <a:r>
              <a:rPr lang="en-US" dirty="0"/>
              <a:t>)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?TMB::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oneStepPredict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hlinkClick r:id="rId3"/>
              </a:rPr>
              <a:t>Paquete</a:t>
            </a:r>
            <a:r>
              <a:rPr lang="en-US" dirty="0">
                <a:hlinkClick r:id="rId3"/>
              </a:rPr>
              <a:t> R </a:t>
            </a:r>
            <a:r>
              <a:rPr lang="en-US" dirty="0" err="1">
                <a:hlinkClick r:id="rId3"/>
              </a:rPr>
              <a:t>DHARMa</a:t>
            </a:r>
            <a:r>
              <a:rPr lang="en-US" dirty="0">
                <a:hlinkClick r:id="rId3"/>
              </a:rPr>
              <a:t>:</a:t>
            </a:r>
            <a:endParaRPr lang="en-US" dirty="0"/>
          </a:p>
          <a:p>
            <a:pPr lvl="1"/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recomiendo</a:t>
            </a:r>
            <a:r>
              <a:rPr lang="en-US" dirty="0"/>
              <a:t> OSA </a:t>
            </a:r>
            <a:r>
              <a:rPr lang="en-US" dirty="0" err="1"/>
              <a:t>como</a:t>
            </a:r>
            <a:r>
              <a:rPr lang="en-US" dirty="0"/>
              <a:t> punto de </a:t>
            </a:r>
            <a:r>
              <a:rPr lang="en-US" dirty="0" err="1"/>
              <a:t>partida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68642-F93F-4E51-B4D9-D5A06BC08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1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86465-3401-4EFB-A5B8-1CBF88BB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Selección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con TMB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6753-F827-4E89-A1E5-6AB9882CC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140541"/>
                <a:ext cx="7886700" cy="500933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Para </a:t>
                </a:r>
                <a:r>
                  <a:rPr lang="en-US" dirty="0" err="1"/>
                  <a:t>modelos</a:t>
                </a:r>
                <a:r>
                  <a:rPr lang="en-US" dirty="0"/>
                  <a:t> con </a:t>
                </a:r>
                <a:r>
                  <a:rPr lang="en-US" dirty="0" err="1"/>
                  <a:t>efectos</a:t>
                </a:r>
                <a:r>
                  <a:rPr lang="en-US" dirty="0"/>
                  <a:t> </a:t>
                </a:r>
                <a:r>
                  <a:rPr lang="en-US" dirty="0" err="1"/>
                  <a:t>fijos</a:t>
                </a:r>
                <a:r>
                  <a:rPr lang="en-US" dirty="0"/>
                  <a:t>, </a:t>
                </a:r>
                <a:r>
                  <a:rPr lang="en-US" dirty="0" err="1"/>
                  <a:t>Tenemos</a:t>
                </a:r>
                <a:r>
                  <a:rPr lang="en-US" dirty="0"/>
                  <a:t> </a:t>
                </a:r>
                <a:r>
                  <a:rPr lang="en-US" dirty="0" err="1"/>
                  <a:t>herramientas</a:t>
                </a:r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Test de </a:t>
                </a:r>
                <a:r>
                  <a:rPr lang="en-US" dirty="0" err="1"/>
                  <a:t>Hipótesis</a:t>
                </a:r>
                <a:r>
                  <a:rPr lang="en-US" dirty="0"/>
                  <a:t> (</a:t>
                </a:r>
                <a:r>
                  <a:rPr lang="en-US" dirty="0" err="1"/>
                  <a:t>Aunque</a:t>
                </a:r>
                <a:r>
                  <a:rPr lang="en-US" dirty="0"/>
                  <a:t> </a:t>
                </a:r>
                <a:r>
                  <a:rPr lang="en-US" dirty="0" err="1"/>
                  <a:t>haciéndose</a:t>
                </a:r>
                <a:r>
                  <a:rPr lang="en-US" dirty="0"/>
                  <a:t> </a:t>
                </a:r>
                <a:r>
                  <a:rPr lang="en-US" dirty="0" err="1"/>
                  <a:t>menos</a:t>
                </a:r>
                <a:r>
                  <a:rPr lang="en-US" dirty="0"/>
                  <a:t> </a:t>
                </a:r>
                <a:r>
                  <a:rPr lang="en-US" dirty="0" err="1"/>
                  <a:t>relevante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Test F, Test de </a:t>
                </a:r>
                <a:r>
                  <a:rPr lang="en-US" dirty="0" err="1"/>
                  <a:t>razones</a:t>
                </a:r>
                <a:r>
                  <a:rPr lang="en-US" dirty="0"/>
                  <a:t> de </a:t>
                </a:r>
                <a:r>
                  <a:rPr lang="en-US" dirty="0" err="1"/>
                  <a:t>verosimilitudes</a:t>
                </a:r>
                <a:r>
                  <a:rPr lang="en-US" dirty="0"/>
                  <a:t> para </a:t>
                </a:r>
                <a:r>
                  <a:rPr lang="en-US" dirty="0" err="1"/>
                  <a:t>modelos</a:t>
                </a:r>
                <a:r>
                  <a:rPr lang="en-US" dirty="0"/>
                  <a:t> </a:t>
                </a:r>
                <a:r>
                  <a:rPr lang="en-US" dirty="0" err="1"/>
                  <a:t>anidados</a:t>
                </a:r>
                <a:endParaRPr lang="en-US" dirty="0"/>
              </a:p>
              <a:p>
                <a:pPr lvl="1"/>
                <a:r>
                  <a:rPr lang="en-US" dirty="0"/>
                  <a:t>AIC, BIC para </a:t>
                </a:r>
                <a:r>
                  <a:rPr lang="en-US" dirty="0" err="1"/>
                  <a:t>modelos</a:t>
                </a:r>
                <a:r>
                  <a:rPr lang="en-US" dirty="0"/>
                  <a:t> no </a:t>
                </a:r>
                <a:r>
                  <a:rPr lang="en-US" dirty="0" err="1"/>
                  <a:t>anidados</a:t>
                </a:r>
                <a:endParaRPr lang="en-US" dirty="0"/>
              </a:p>
              <a:p>
                <a:r>
                  <a:rPr lang="en-US" dirty="0" err="1"/>
                  <a:t>Todo</a:t>
                </a:r>
                <a:r>
                  <a:rPr lang="en-US" dirty="0"/>
                  <a:t> </a:t>
                </a:r>
                <a:r>
                  <a:rPr lang="en-US" dirty="0" err="1"/>
                  <a:t>esto</a:t>
                </a:r>
                <a:r>
                  <a:rPr lang="en-US" dirty="0"/>
                  <a:t> se </a:t>
                </a:r>
                <a:r>
                  <a:rPr lang="en-US" dirty="0" err="1"/>
                  <a:t>puede</a:t>
                </a:r>
                <a:r>
                  <a:rPr lang="en-US" dirty="0"/>
                  <a:t> </a:t>
                </a:r>
                <a:r>
                  <a:rPr lang="en-US" dirty="0" err="1"/>
                  <a:t>hacer</a:t>
                </a:r>
                <a:r>
                  <a:rPr lang="en-US" dirty="0"/>
                  <a:t> con TMB</a:t>
                </a:r>
              </a:p>
              <a:p>
                <a:r>
                  <a:rPr lang="en-US" dirty="0"/>
                  <a:t>Por </a:t>
                </a:r>
                <a:r>
                  <a:rPr lang="en-US" dirty="0" err="1"/>
                  <a:t>ejemplo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𝑁𝐿𝐿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donde</a:t>
                </a:r>
                <a:r>
                  <a:rPr lang="en-US" dirty="0"/>
                  <a:t> p es </a:t>
                </a:r>
                <a:r>
                  <a:rPr lang="en-US" dirty="0" err="1"/>
                  <a:t>el</a:t>
                </a:r>
                <a:r>
                  <a:rPr lang="en-US" dirty="0"/>
                  <a:t> </a:t>
                </a:r>
                <a:r>
                  <a:rPr lang="en-US" dirty="0" err="1"/>
                  <a:t>numero</a:t>
                </a:r>
                <a:r>
                  <a:rPr lang="en-US" dirty="0"/>
                  <a:t> de </a:t>
                </a:r>
                <a:r>
                  <a:rPr lang="en-US" dirty="0" err="1"/>
                  <a:t>parámetros</a:t>
                </a:r>
                <a:endParaRPr lang="en-US" dirty="0"/>
              </a:p>
              <a:p>
                <a:r>
                  <a:rPr lang="en-US" dirty="0"/>
                  <a:t>AIC </a:t>
                </a:r>
                <a:r>
                  <a:rPr lang="en-US" dirty="0" err="1"/>
                  <a:t>puede</a:t>
                </a:r>
                <a:r>
                  <a:rPr lang="en-US" dirty="0"/>
                  <a:t> ser </a:t>
                </a:r>
                <a:r>
                  <a:rPr lang="en-US" dirty="0" err="1"/>
                  <a:t>calculado</a:t>
                </a:r>
                <a:r>
                  <a:rPr lang="en-US" dirty="0"/>
                  <a:t>  </a:t>
                </a:r>
                <a:r>
                  <a:rPr lang="en-US" dirty="0">
                    <a:hlinkClick r:id="rId2"/>
                  </a:rPr>
                  <a:t>con </a:t>
                </a:r>
                <a:r>
                  <a:rPr lang="en-US" dirty="0" err="1">
                    <a:hlinkClick r:id="rId2"/>
                  </a:rPr>
                  <a:t>esta</a:t>
                </a:r>
                <a:r>
                  <a:rPr lang="en-US" dirty="0">
                    <a:hlinkClick r:id="rId2"/>
                  </a:rPr>
                  <a:t> </a:t>
                </a:r>
                <a:r>
                  <a:rPr lang="en-US" dirty="0" err="1">
                    <a:hlinkClick r:id="rId2"/>
                  </a:rPr>
                  <a:t>función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86753-F827-4E89-A1E5-6AB9882CC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140541"/>
                <a:ext cx="7886700" cy="5009332"/>
              </a:xfrm>
              <a:blipFill>
                <a:blip r:embed="rId3"/>
                <a:stretch>
                  <a:fillRect l="-464" t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8E749-A3C3-4328-B0A5-54658BA1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4108-4AD1-4C87-B12A-54DE3855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</a:t>
            </a:r>
            <a:r>
              <a:rPr lang="en-US" dirty="0" err="1"/>
              <a:t>eleccionando</a:t>
            </a:r>
            <a:r>
              <a:rPr lang="en-US" dirty="0"/>
              <a:t> </a:t>
            </a:r>
            <a:r>
              <a:rPr lang="en-US" dirty="0" err="1"/>
              <a:t>efectos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4DD4F-1031-4A70-A9EF-4CD8D5E39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dirty="0" err="1"/>
              <a:t>Usamos</a:t>
            </a:r>
            <a:r>
              <a:rPr lang="en-US" dirty="0"/>
              <a:t> AIC para </a:t>
            </a:r>
            <a:r>
              <a:rPr lang="en-US" dirty="0" err="1"/>
              <a:t>selección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con </a:t>
            </a:r>
            <a:r>
              <a:rPr lang="en-US" b="1" dirty="0" err="1"/>
              <a:t>efectos</a:t>
            </a:r>
            <a:r>
              <a:rPr lang="en-US" b="1" dirty="0"/>
              <a:t> </a:t>
            </a:r>
            <a:r>
              <a:rPr lang="en-US" b="1" dirty="0" err="1"/>
              <a:t>fijos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estructuras</a:t>
            </a:r>
            <a:r>
              <a:rPr lang="en-US" dirty="0"/>
              <a:t> con </a:t>
            </a:r>
            <a:r>
              <a:rPr lang="en-US" b="1" dirty="0" err="1"/>
              <a:t>efectos</a:t>
            </a:r>
            <a:r>
              <a:rPr lang="en-US" b="1" dirty="0"/>
              <a:t> </a:t>
            </a:r>
            <a:r>
              <a:rPr lang="en-US" b="1" dirty="0" err="1"/>
              <a:t>aleatorios</a:t>
            </a:r>
            <a:r>
              <a:rPr lang="en-US" dirty="0"/>
              <a:t>, 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complicado</a:t>
            </a:r>
            <a:endParaRPr lang="en-US" dirty="0"/>
          </a:p>
          <a:p>
            <a:r>
              <a:rPr lang="en-US" dirty="0"/>
              <a:t>(Un </a:t>
            </a:r>
            <a:r>
              <a:rPr lang="en-US" dirty="0" err="1"/>
              <a:t>curso</a:t>
            </a:r>
            <a:r>
              <a:rPr lang="en-US" dirty="0"/>
              <a:t> complete es </a:t>
            </a:r>
            <a:r>
              <a:rPr lang="en-US" dirty="0" err="1"/>
              <a:t>necesario</a:t>
            </a:r>
            <a:r>
              <a:rPr lang="en-US" dirty="0"/>
              <a:t>)</a:t>
            </a:r>
          </a:p>
          <a:p>
            <a:r>
              <a:rPr lang="en-US" dirty="0"/>
              <a:t>Se </a:t>
            </a:r>
            <a:r>
              <a:rPr lang="en-US" dirty="0" err="1"/>
              <a:t>alterna</a:t>
            </a:r>
            <a:r>
              <a:rPr lang="en-US" dirty="0"/>
              <a:t> entre ML y REML</a:t>
            </a:r>
          </a:p>
          <a:p>
            <a:r>
              <a:rPr lang="en-US" dirty="0"/>
              <a:t>REML=“restricted maximum likelihood”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0E651-9E7C-4244-BA9E-A39E311A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854F6-968A-43DD-98AD-2128488B7B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6755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815BE214-B7FF-4208-9CB5-2E54F5C402BE}" vid="{EA62BB02-3E91-4DA8-A3E4-A0AE95166D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2192</TotalTime>
  <Words>1617</Words>
  <Application>Microsoft Office PowerPoint</Application>
  <PresentationFormat>On-screen Show (4:3)</PresentationFormat>
  <Paragraphs>198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Arial</vt:lpstr>
      <vt:lpstr>Calibri</vt:lpstr>
      <vt:lpstr>Calibri Light</vt:lpstr>
      <vt:lpstr>Cambria Math</vt:lpstr>
      <vt:lpstr>Courier New</vt:lpstr>
      <vt:lpstr>Garamond</vt:lpstr>
      <vt:lpstr>Wingdings</vt:lpstr>
      <vt:lpstr>Theme1</vt:lpstr>
      <vt:lpstr>Office Theme</vt:lpstr>
      <vt:lpstr>Tópicos avanzados con TMB</vt:lpstr>
      <vt:lpstr>Revisión GLMM</vt:lpstr>
      <vt:lpstr>Ejemplo motivador</vt:lpstr>
      <vt:lpstr>Ajustando con glmmTMB</vt:lpstr>
      <vt:lpstr>Modelos espaciales con TMB</vt:lpstr>
      <vt:lpstr>Ejemplo VAST</vt:lpstr>
      <vt:lpstr>Diagnóstico del modelo, validación, selección</vt:lpstr>
      <vt:lpstr>Selección de modelos con TMB</vt:lpstr>
      <vt:lpstr>Seleccionando efectos aleatorios</vt:lpstr>
      <vt:lpstr>Los pasos* de la estimación en modelos con efectos aleatorios en R</vt:lpstr>
      <vt:lpstr>Breve Introducción REML</vt:lpstr>
      <vt:lpstr>Validación cruzada</vt:lpstr>
      <vt:lpstr>Moviéndonos más alla de las regresiones</vt:lpstr>
      <vt:lpstr>Modelo marcaje-recaptura Aves</vt:lpstr>
      <vt:lpstr>Modelo de marcaje-recaptura aves</vt:lpstr>
      <vt:lpstr>Lógica del control Avanzado en TMB</vt:lpstr>
      <vt:lpstr>Declaraciones If() sobre la data</vt:lpstr>
      <vt:lpstr>Funciones TMB personalizadas</vt:lpstr>
      <vt:lpstr>Funciones de verosimilitud</vt:lpstr>
      <vt:lpstr>Ajustando diferentes versiones de modelo </vt:lpstr>
      <vt:lpstr>Usando la opción “map”</vt:lpstr>
      <vt:lpstr>Usos comunes para mapear</vt:lpstr>
      <vt:lpstr>Simulación</vt:lpstr>
      <vt:lpstr>Adicionales Bayesianos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 C. MONNAHAN</dc:creator>
  <cp:lastModifiedBy>Cole.Monnahan</cp:lastModifiedBy>
  <cp:revision>158</cp:revision>
  <dcterms:created xsi:type="dcterms:W3CDTF">2017-12-04T14:53:12Z</dcterms:created>
  <dcterms:modified xsi:type="dcterms:W3CDTF">2022-01-06T17:14:23Z</dcterms:modified>
</cp:coreProperties>
</file>