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35"/>
  </p:notesMasterIdLst>
  <p:sldIdLst>
    <p:sldId id="256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0" r:id="rId10"/>
    <p:sldId id="287" r:id="rId11"/>
    <p:sldId id="293" r:id="rId12"/>
    <p:sldId id="268" r:id="rId13"/>
    <p:sldId id="259" r:id="rId14"/>
    <p:sldId id="276" r:id="rId15"/>
    <p:sldId id="294" r:id="rId16"/>
    <p:sldId id="311" r:id="rId17"/>
    <p:sldId id="345" r:id="rId18"/>
    <p:sldId id="292" r:id="rId19"/>
    <p:sldId id="336" r:id="rId20"/>
    <p:sldId id="359" r:id="rId21"/>
    <p:sldId id="360" r:id="rId22"/>
    <p:sldId id="361" r:id="rId23"/>
    <p:sldId id="362" r:id="rId24"/>
    <p:sldId id="342" r:id="rId25"/>
    <p:sldId id="337" r:id="rId26"/>
    <p:sldId id="363" r:id="rId27"/>
    <p:sldId id="323" r:id="rId28"/>
    <p:sldId id="364" r:id="rId29"/>
    <p:sldId id="275" r:id="rId30"/>
    <p:sldId id="282" r:id="rId31"/>
    <p:sldId id="365" r:id="rId32"/>
    <p:sldId id="367" r:id="rId33"/>
    <p:sldId id="36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5"/>
    <p:restoredTop sz="93116"/>
  </p:normalViewPr>
  <p:slideViewPr>
    <p:cSldViewPr snapToGrid="0" snapToObjects="1">
      <p:cViewPr varScale="1">
        <p:scale>
          <a:sx n="78" d="100"/>
          <a:sy n="78" d="100"/>
        </p:scale>
        <p:origin x="170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1A55F-52D8-1846-A567-5ED2E5AC260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7BBD7-5EE2-0146-9998-C14E8276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7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7BBD7-5EE2-0146-9998-C14E827603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0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7BBD7-5EE2-0146-9998-C14E827603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2357F-E1EB-410A-A969-B3265CC731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8EE96C0D-9F5E-434A-8667-42905509C905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Modelos lineales generalizados</a:t>
            </a:r>
            <a:br>
              <a:rPr lang="es-ES_tradnl" dirty="0"/>
            </a:br>
            <a:r>
              <a:rPr lang="es-ES_tradnl" sz="3600" dirty="0"/>
              <a:t> </a:t>
            </a:r>
            <a:br>
              <a:rPr lang="es-ES_tradnl" dirty="0"/>
            </a:br>
            <a:endParaRPr lang="es-ES_tradnl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err="1"/>
              <a:t>Fitting</a:t>
            </a:r>
            <a:r>
              <a:rPr lang="es-AR" dirty="0"/>
              <a:t> </a:t>
            </a:r>
            <a:r>
              <a:rPr lang="es-AR" dirty="0" err="1"/>
              <a:t>hierarchical</a:t>
            </a:r>
            <a:r>
              <a:rPr lang="es-AR" dirty="0"/>
              <a:t> </a:t>
            </a:r>
            <a:r>
              <a:rPr lang="es-AR" dirty="0" err="1"/>
              <a:t>models</a:t>
            </a:r>
            <a:r>
              <a:rPr lang="es-AR" dirty="0"/>
              <a:t> </a:t>
            </a:r>
            <a:r>
              <a:rPr lang="es-AR" dirty="0" err="1"/>
              <a:t>with</a:t>
            </a:r>
            <a:r>
              <a:rPr lang="es-AR" dirty="0"/>
              <a:t> TMB</a:t>
            </a:r>
            <a:br>
              <a:rPr lang="en-US" dirty="0"/>
            </a:br>
            <a:r>
              <a:rPr lang="en-US" dirty="0"/>
              <a:t>10-14 de </a:t>
            </a:r>
            <a:r>
              <a:rPr lang="en-US" dirty="0" err="1"/>
              <a:t>enero</a:t>
            </a:r>
            <a:r>
              <a:rPr lang="en-US" dirty="0"/>
              <a:t> 2022</a:t>
            </a:r>
          </a:p>
          <a:p>
            <a:r>
              <a:rPr lang="en-US" dirty="0"/>
              <a:t>UDEC, Concepción, Chile</a:t>
            </a:r>
          </a:p>
          <a:p>
            <a:r>
              <a:rPr lang="en-US" dirty="0"/>
              <a:t>Dr. Noble Hendrix &amp; Dr. Cole </a:t>
            </a:r>
            <a:r>
              <a:rPr lang="en-US" dirty="0" err="1"/>
              <a:t>Monnahan</a:t>
            </a: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318695"/>
            <a:ext cx="7772400" cy="1362075"/>
          </a:xfrm>
        </p:spPr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paramétricos</a:t>
            </a:r>
            <a:r>
              <a:rPr lang="en-US" dirty="0"/>
              <a:t> </a:t>
            </a:r>
            <a:r>
              <a:rPr lang="en-US" dirty="0" err="1"/>
              <a:t>Útiles</a:t>
            </a:r>
            <a:r>
              <a:rPr lang="en-US" dirty="0"/>
              <a:t> para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ecolÓgicos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1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95605"/>
            <a:ext cx="8229600" cy="4814466"/>
          </a:xfrm>
        </p:spPr>
        <p:txBody>
          <a:bodyPr>
            <a:normAutofit/>
          </a:bodyPr>
          <a:lstStyle/>
          <a:p>
            <a:r>
              <a:rPr lang="es-ES_tradnl" sz="2800"/>
              <a:t>Resultado de un experimento con valores binarios de </a:t>
            </a:r>
            <a:r>
              <a:rPr lang="es-ES_tradnl" sz="2800">
                <a:latin typeface="Times"/>
                <a:cs typeface="Times"/>
              </a:rPr>
              <a:t>0 </a:t>
            </a:r>
            <a:r>
              <a:rPr lang="es-ES_tradnl" sz="2800">
                <a:cs typeface="Times"/>
              </a:rPr>
              <a:t>o</a:t>
            </a:r>
            <a:r>
              <a:rPr lang="es-ES_tradnl" sz="2800">
                <a:latin typeface="Times"/>
                <a:cs typeface="Times"/>
              </a:rPr>
              <a:t> 1</a:t>
            </a:r>
            <a:r>
              <a:rPr lang="es-ES_tradnl" sz="2800"/>
              <a:t>.</a:t>
            </a:r>
          </a:p>
          <a:p>
            <a:r>
              <a:rPr lang="es-ES_tradnl" sz="2800"/>
              <a:t>Probabilidad de un éxito o de obtener un 1 </a:t>
            </a:r>
            <a:r>
              <a:rPr lang="es-ES_tradnl" sz="2800">
                <a:latin typeface="Times"/>
                <a:cs typeface="Times"/>
              </a:rPr>
              <a:t>= </a:t>
            </a:r>
            <a:r>
              <a:rPr lang="es-ES_tradnl" sz="2800" i="1">
                <a:latin typeface="Times"/>
                <a:cs typeface="Times"/>
              </a:rPr>
              <a:t>p</a:t>
            </a:r>
          </a:p>
          <a:p>
            <a:r>
              <a:rPr lang="es-ES_tradnl" sz="2800"/>
              <a:t>Función de probabilidad de masa</a:t>
            </a:r>
          </a:p>
          <a:p>
            <a:endParaRPr lang="es-ES_tradnl" sz="2800"/>
          </a:p>
          <a:p>
            <a:r>
              <a:rPr lang="es-ES_tradnl" sz="2800"/>
              <a:t>Promedio</a:t>
            </a:r>
          </a:p>
          <a:p>
            <a:pPr marL="0" indent="0">
              <a:buNone/>
            </a:pPr>
            <a:endParaRPr lang="es-ES_tradnl" sz="2800"/>
          </a:p>
          <a:p>
            <a:r>
              <a:rPr lang="es-ES_tradnl" sz="2800"/>
              <a:t>Varianza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42" y="3233818"/>
            <a:ext cx="6076950" cy="438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042" y="4120246"/>
            <a:ext cx="1676400" cy="400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042" y="5317339"/>
            <a:ext cx="32766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17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Distribución Binomial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7638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dirty="0"/>
              <a:t>La probabilidad binomial entonces involucra la probabilidad de k éxitos y </a:t>
            </a:r>
            <a:r>
              <a:rPr lang="es-ES_tradnl" sz="2800" i="1" dirty="0"/>
              <a:t>n-k </a:t>
            </a:r>
            <a:r>
              <a:rPr lang="es-ES_tradnl" sz="2800" dirty="0"/>
              <a:t>fracasos multiplicado por las maneras de escoger los </a:t>
            </a:r>
            <a:r>
              <a:rPr lang="es-ES_tradnl" sz="2800" i="1" dirty="0"/>
              <a:t>k</a:t>
            </a:r>
            <a:r>
              <a:rPr lang="es-ES_tradnl" sz="2800" dirty="0"/>
              <a:t> éxitos de n pruebas experimentales. La probabilidad de exactamente </a:t>
            </a:r>
            <a:r>
              <a:rPr lang="es-ES_tradnl" sz="2800" i="1" dirty="0"/>
              <a:t>k</a:t>
            </a:r>
            <a:r>
              <a:rPr lang="es-ES_tradnl" sz="2800" dirty="0"/>
              <a:t> éxitos en </a:t>
            </a:r>
            <a:r>
              <a:rPr lang="es-ES_tradnl" sz="2800" i="1" dirty="0"/>
              <a:t>n</a:t>
            </a:r>
            <a:r>
              <a:rPr lang="es-ES_tradnl" sz="2800" dirty="0"/>
              <a:t> pruebas es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42" y="3590037"/>
            <a:ext cx="6915150" cy="971550"/>
          </a:xfrm>
          <a:prstGeom prst="rect">
            <a:avLst/>
          </a:prstGeom>
        </p:spPr>
      </p:pic>
      <p:graphicFrame>
        <p:nvGraphicFramePr>
          <p:cNvPr id="7" name="Object 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183082272"/>
              </p:ext>
            </p:extLst>
          </p:nvPr>
        </p:nvGraphicFramePr>
        <p:xfrm>
          <a:off x="814142" y="5024438"/>
          <a:ext cx="552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Equation" r:id="rId5" imgW="2209800" imgH="203200" progId="Equation.3">
                  <p:embed/>
                </p:oleObj>
              </mc:Choice>
              <mc:Fallback>
                <p:oleObj name="Equation" r:id="rId5" imgW="2209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142" y="5024438"/>
                        <a:ext cx="5524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5309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864" y="1600200"/>
            <a:ext cx="8229600" cy="4530725"/>
          </a:xfrm>
        </p:spPr>
        <p:txBody>
          <a:bodyPr/>
          <a:lstStyle/>
          <a:p>
            <a:r>
              <a:rPr lang="es-ES_tradnl" dirty="0"/>
              <a:t>Es similar a la binomial pero tiene más que 2 categorías (</a:t>
            </a:r>
            <a:r>
              <a:rPr lang="es-ES_tradnl" i="1" dirty="0"/>
              <a:t>k </a:t>
            </a:r>
            <a:r>
              <a:rPr lang="es-ES_tradnl" dirty="0"/>
              <a:t>categorías) para datos </a:t>
            </a:r>
            <a:r>
              <a:rPr lang="es-ES_tradnl" i="1" dirty="0">
                <a:latin typeface="Times New Roman"/>
                <a:cs typeface="Times New Roman"/>
              </a:rPr>
              <a:t>x</a:t>
            </a:r>
            <a:r>
              <a:rPr lang="es-ES_tradnl" i="1" baseline="-25000" dirty="0">
                <a:latin typeface="Times New Roman"/>
                <a:cs typeface="Times New Roman"/>
              </a:rPr>
              <a:t>1</a:t>
            </a:r>
            <a:r>
              <a:rPr lang="es-ES_tradnl" i="1" dirty="0">
                <a:latin typeface="Times New Roman"/>
                <a:cs typeface="Times New Roman"/>
              </a:rPr>
              <a:t>, ..</a:t>
            </a:r>
            <a:r>
              <a:rPr lang="es-ES_tradnl" i="1" dirty="0" err="1">
                <a:latin typeface="Times New Roman"/>
                <a:cs typeface="Times New Roman"/>
              </a:rPr>
              <a:t>x</a:t>
            </a:r>
            <a:r>
              <a:rPr lang="es-ES_tradnl" i="1" baseline="-25000" dirty="0" err="1">
                <a:latin typeface="Times New Roman"/>
                <a:cs typeface="Times New Roman"/>
              </a:rPr>
              <a:t>n</a:t>
            </a:r>
            <a:endParaRPr lang="es-ES_tradnl" i="1" baseline="-25000" dirty="0">
              <a:latin typeface="Times New Roman"/>
              <a:cs typeface="Times New Roman"/>
            </a:endParaRPr>
          </a:p>
          <a:p>
            <a:endParaRPr lang="es-ES_tradnl" i="1" baseline="-25000" dirty="0">
              <a:latin typeface="Times New Roman"/>
              <a:cs typeface="Times New Roman"/>
            </a:endParaRPr>
          </a:p>
          <a:p>
            <a:endParaRPr lang="es-ES_tradnl" i="1" baseline="-25000" dirty="0">
              <a:latin typeface="Times New Roman"/>
              <a:cs typeface="Times New Roman"/>
            </a:endParaRPr>
          </a:p>
          <a:p>
            <a:endParaRPr lang="es-ES_tradnl" i="1" baseline="-25000" dirty="0">
              <a:latin typeface="Times New Roman"/>
              <a:cs typeface="Times New Roman"/>
            </a:endParaRPr>
          </a:p>
          <a:p>
            <a:endParaRPr lang="es-ES_tradnl" i="1" baseline="-25000" dirty="0">
              <a:latin typeface="Times New Roman"/>
              <a:cs typeface="Times New Roman"/>
            </a:endParaRPr>
          </a:p>
          <a:p>
            <a:endParaRPr lang="es-ES_tradnl" i="1" baseline="-25000" dirty="0">
              <a:latin typeface="Times New Roman"/>
              <a:cs typeface="Times New Roman"/>
            </a:endParaRPr>
          </a:p>
          <a:p>
            <a:endParaRPr lang="es-ES_tradnl" i="1" baseline="-2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ES_tradnl" i="1" baseline="-25000" dirty="0">
              <a:latin typeface="Times New Roman"/>
              <a:cs typeface="Times New Roman"/>
            </a:endParaRPr>
          </a:p>
          <a:p>
            <a:r>
              <a:rPr lang="es-ES_tradnl" dirty="0"/>
              <a:t>Multinomial es muy importante para el análisis de captura y recaptura</a:t>
            </a:r>
            <a:endParaRPr lang="es-ES_tradnl" i="1" baseline="-2500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10" y="2948062"/>
            <a:ext cx="741045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79" y="4526611"/>
            <a:ext cx="2057400" cy="400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206" y="4526611"/>
            <a:ext cx="35433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47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Distribuci</a:t>
            </a:r>
            <a:r>
              <a:rPr lang="es-ES_tradnl" sz="4400" dirty="0" err="1"/>
              <a:t>ó</a:t>
            </a:r>
            <a:r>
              <a:rPr lang="en-US" dirty="0"/>
              <a:t>n Poisson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_tradnl" sz="2800" dirty="0"/>
              <a:t>La distribución </a:t>
            </a:r>
            <a:r>
              <a:rPr lang="es-ES_tradnl" sz="2800" dirty="0" err="1"/>
              <a:t>Poisson</a:t>
            </a:r>
            <a:r>
              <a:rPr lang="es-ES_tradnl" sz="2800" dirty="0"/>
              <a:t> se usa para calcular la probabilidad que un número específico de ocurrencias dentro de una unidad de tiempo o espacio. La probabilidad de la ocurrencia es igual para cada intervalo y el número de las ocurrencias en un intervalo es independiente del número de ocurrencias en otros intervalos.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868" y="4440238"/>
            <a:ext cx="4686300" cy="838200"/>
          </a:xfrm>
          <a:prstGeom prst="rect">
            <a:avLst/>
          </a:prstGeom>
        </p:spPr>
      </p:pic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967708"/>
              </p:ext>
            </p:extLst>
          </p:nvPr>
        </p:nvGraphicFramePr>
        <p:xfrm>
          <a:off x="1493868" y="5532438"/>
          <a:ext cx="425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5" name="Equation" r:id="rId5" imgW="1701800" imgH="203200" progId="Equation.3">
                  <p:embed/>
                </p:oleObj>
              </mc:Choice>
              <mc:Fallback>
                <p:oleObj name="Equation" r:id="rId5" imgW="1701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68" y="5532438"/>
                        <a:ext cx="4254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1322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Binomial Negativa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73792"/>
            <a:ext cx="8229600" cy="4530725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/>
              <a:t>Se puede desarrollar cómo una mezcla continua de distribuciones </a:t>
            </a:r>
            <a:r>
              <a:rPr lang="es-ES_tradnl" dirty="0" err="1"/>
              <a:t>Poisson</a:t>
            </a:r>
            <a:r>
              <a:rPr lang="es-ES_tradnl" dirty="0"/>
              <a:t> </a:t>
            </a:r>
          </a:p>
          <a:p>
            <a:r>
              <a:rPr lang="es-ES_tradnl" dirty="0"/>
              <a:t>Si el parámetro de la distribución de Poisson se distribuye como una variable aleatoria Gamma</a:t>
            </a:r>
          </a:p>
          <a:p>
            <a:endParaRPr lang="es-ES_tradnl" dirty="0"/>
          </a:p>
          <a:p>
            <a:pPr marL="0" indent="0">
              <a:buNone/>
            </a:pPr>
            <a:endParaRPr lang="es-ES_tradnl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s-ES_tradnl" i="1" dirty="0">
                <a:latin typeface="Times New Roman"/>
                <a:cs typeface="Times New Roman"/>
              </a:rPr>
              <a:t>k</a:t>
            </a:r>
            <a:r>
              <a:rPr lang="es-ES_tradnl" dirty="0">
                <a:latin typeface="Times New Roman"/>
                <a:cs typeface="Times New Roman"/>
              </a:rPr>
              <a:t> = 0,1,2, …</a:t>
            </a:r>
            <a:endParaRPr lang="es-ES_tradnl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s-ES_tradnl" dirty="0">
                <a:latin typeface="Times New Roman"/>
                <a:cs typeface="Times New Roman"/>
              </a:rPr>
              <a:t>E(</a:t>
            </a:r>
            <a:r>
              <a:rPr lang="es-ES_tradnl" i="1" dirty="0">
                <a:latin typeface="Times New Roman"/>
                <a:cs typeface="Times New Roman"/>
              </a:rPr>
              <a:t>X</a:t>
            </a:r>
            <a:r>
              <a:rPr lang="es-ES_tradnl" dirty="0">
                <a:latin typeface="Times New Roman"/>
                <a:cs typeface="Times New Roman"/>
              </a:rPr>
              <a:t>) = </a:t>
            </a:r>
            <a:r>
              <a:rPr lang="es-ES_tradnl" i="1" dirty="0">
                <a:latin typeface="Times New Roman"/>
                <a:cs typeface="Times New Roman"/>
              </a:rPr>
              <a:t>m</a:t>
            </a:r>
          </a:p>
          <a:p>
            <a:pPr marL="0" indent="0">
              <a:buNone/>
            </a:pPr>
            <a:r>
              <a:rPr lang="es-ES_tradnl" dirty="0">
                <a:latin typeface="Times New Roman"/>
                <a:cs typeface="Times New Roman"/>
              </a:rPr>
              <a:t>Var(</a:t>
            </a:r>
            <a:r>
              <a:rPr lang="es-ES_tradnl" i="1" dirty="0">
                <a:latin typeface="Times New Roman"/>
                <a:cs typeface="Times New Roman"/>
              </a:rPr>
              <a:t>X</a:t>
            </a:r>
            <a:r>
              <a:rPr lang="es-ES_tradnl" dirty="0">
                <a:latin typeface="Times New Roman"/>
                <a:cs typeface="Times New Roman"/>
              </a:rPr>
              <a:t>) = </a:t>
            </a:r>
            <a:r>
              <a:rPr lang="es-ES_tradnl" i="1" dirty="0">
                <a:latin typeface="Times New Roman"/>
                <a:cs typeface="Times New Roman"/>
              </a:rPr>
              <a:t>m + m</a:t>
            </a:r>
            <a:r>
              <a:rPr lang="es-ES_tradnl" i="1" baseline="30000" dirty="0">
                <a:latin typeface="Times New Roman"/>
                <a:cs typeface="Times New Roman"/>
              </a:rPr>
              <a:t>2</a:t>
            </a:r>
            <a:r>
              <a:rPr lang="es-ES_tradnl" i="1" dirty="0">
                <a:latin typeface="Times New Roman"/>
                <a:cs typeface="Times New Roman"/>
              </a:rPr>
              <a:t>/r </a:t>
            </a:r>
            <a:r>
              <a:rPr lang="es-ES_tradnl" dirty="0"/>
              <a:t>donde </a:t>
            </a:r>
            <a:r>
              <a:rPr lang="es-ES_tradnl" i="1" dirty="0">
                <a:latin typeface="Times New Roman"/>
                <a:cs typeface="Times New Roman"/>
              </a:rPr>
              <a:t>r</a:t>
            </a:r>
            <a:r>
              <a:rPr lang="es-ES_tradnl" dirty="0"/>
              <a:t> = parámetro de dispersión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4" y="3125019"/>
            <a:ext cx="9001742" cy="83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06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Distribuciones continuas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Normal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dirty="0" err="1"/>
              <a:t>Lognormal</a:t>
            </a:r>
            <a:endParaRPr lang="es-A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997" y="2065730"/>
            <a:ext cx="4210050" cy="895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97" y="4193664"/>
            <a:ext cx="6286500" cy="895350"/>
          </a:xfrm>
          <a:prstGeom prst="rect">
            <a:avLst/>
          </a:prstGeom>
        </p:spPr>
      </p:pic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557430"/>
              </p:ext>
            </p:extLst>
          </p:nvPr>
        </p:nvGraphicFramePr>
        <p:xfrm>
          <a:off x="2051050" y="3151188"/>
          <a:ext cx="368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1" name="Equation" r:id="rId5" imgW="1841500" imgH="241300" progId="Equation.3">
                  <p:embed/>
                </p:oleObj>
              </mc:Choice>
              <mc:Fallback>
                <p:oleObj name="Equation" r:id="rId5" imgW="1841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151188"/>
                        <a:ext cx="3683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659266" y="5706138"/>
            <a:ext cx="2044129" cy="470614"/>
            <a:chOff x="1429946" y="5706138"/>
            <a:chExt cx="2044129" cy="4706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69175" y="5706138"/>
              <a:ext cx="1104900" cy="40005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429946" y="5715087"/>
              <a:ext cx="10161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>
                  <a:latin typeface="Times"/>
                  <a:cs typeface="Times"/>
                </a:rPr>
                <a:t>E(</a:t>
              </a:r>
              <a:r>
                <a:rPr lang="es-AR" sz="2400" i="1" dirty="0">
                  <a:latin typeface="Times"/>
                  <a:cs typeface="Times"/>
                </a:rPr>
                <a:t>X</a:t>
              </a:r>
              <a:r>
                <a:rPr lang="es-AR" sz="2400" dirty="0">
                  <a:latin typeface="Times"/>
                  <a:cs typeface="Times"/>
                </a:rPr>
                <a:t>) =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468" y="5706138"/>
            <a:ext cx="3393089" cy="495300"/>
            <a:chOff x="4122468" y="5706138"/>
            <a:chExt cx="3393089" cy="4953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86707" y="5706138"/>
              <a:ext cx="2228850" cy="4953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122468" y="5718160"/>
              <a:ext cx="12554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>
                  <a:latin typeface="Times"/>
                  <a:cs typeface="Times"/>
                </a:rPr>
                <a:t>Var(</a:t>
              </a:r>
              <a:r>
                <a:rPr lang="es-AR" sz="2400" i="1" dirty="0">
                  <a:latin typeface="Times"/>
                  <a:cs typeface="Times"/>
                </a:rPr>
                <a:t>X</a:t>
              </a:r>
              <a:r>
                <a:rPr lang="es-AR" sz="2400" dirty="0">
                  <a:latin typeface="Times"/>
                  <a:cs typeface="Times"/>
                </a:rPr>
                <a:t>) 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634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Distribuciones continuas </a:t>
            </a:r>
            <a:r>
              <a:rPr lang="en-US" dirty="0"/>
              <a:t>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Gamma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94159"/>
            <a:ext cx="8077200" cy="93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450" y="3314700"/>
            <a:ext cx="13716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853" y="3263900"/>
            <a:ext cx="1778000" cy="50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7800" y="5550523"/>
            <a:ext cx="1813560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9605" y="5429885"/>
            <a:ext cx="3855720" cy="701040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441994"/>
              </p:ext>
            </p:extLst>
          </p:nvPr>
        </p:nvGraphicFramePr>
        <p:xfrm>
          <a:off x="1993900" y="4200770"/>
          <a:ext cx="5334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4" name="Equation" r:id="rId8" imgW="2133600" imgH="431800" progId="Equation.3">
                  <p:embed/>
                </p:oleObj>
              </mc:Choice>
              <mc:Fallback>
                <p:oleObj name="Equation" r:id="rId8" imgW="2133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93900" y="4200770"/>
                        <a:ext cx="53340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464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Resumen de distribuciones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69913"/>
              </p:ext>
            </p:extLst>
          </p:nvPr>
        </p:nvGraphicFramePr>
        <p:xfrm>
          <a:off x="685800" y="1414881"/>
          <a:ext cx="82296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4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8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err="1"/>
                        <a:t>Nombre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Notación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Parámetros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Bernoulli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Bern(</a:t>
                      </a:r>
                      <a:r>
                        <a:rPr lang="en-US" dirty="0" err="1"/>
                        <a:t>N,p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  <a:r>
                        <a:rPr lang="en-US" baseline="0" dirty="0"/>
                        <a:t>≤ p ≤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{0, 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Bin(</a:t>
                      </a:r>
                      <a:r>
                        <a:rPr lang="en-US" dirty="0" err="1"/>
                        <a:t>N,p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</a:t>
                      </a:r>
                      <a:r>
                        <a:rPr lang="en-US" baseline="0" dirty="0"/>
                        <a:t>≤ p ≤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{0, 1, …, 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Pois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λ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λ</a:t>
                      </a:r>
                      <a:r>
                        <a:rPr lang="en-US" dirty="0"/>
                        <a:t>&gt;0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= {0, 1, …,∞}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BinomIal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negativa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NegBin</a:t>
                      </a:r>
                      <a:r>
                        <a:rPr lang="en-US" dirty="0"/>
                        <a:t>((</a:t>
                      </a:r>
                      <a:r>
                        <a:rPr lang="en-US" dirty="0" err="1"/>
                        <a:t>λ</a:t>
                      </a:r>
                      <a:r>
                        <a:rPr lang="en-US" dirty="0"/>
                        <a:t>,</a:t>
                      </a:r>
                      <a:r>
                        <a:rPr lang="el-GR" dirty="0"/>
                        <a:t> θ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λ</a:t>
                      </a:r>
                      <a:r>
                        <a:rPr lang="en-US" dirty="0"/>
                        <a:t> &gt;0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s-ES_tradnl" dirty="0"/>
                        <a:t> </a:t>
                      </a:r>
                      <a:r>
                        <a:rPr lang="en-US" dirty="0"/>
                        <a:t>&gt;0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= {0, 1, …,∞}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92548"/>
              </p:ext>
            </p:extLst>
          </p:nvPr>
        </p:nvGraphicFramePr>
        <p:xfrm>
          <a:off x="685800" y="3808337"/>
          <a:ext cx="8229600" cy="2537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3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0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355">
                <a:tc>
                  <a:txBody>
                    <a:bodyPr/>
                    <a:lstStyle/>
                    <a:p>
                      <a:r>
                        <a:rPr lang="en-US" dirty="0" err="1"/>
                        <a:t>Nombre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Notación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Parámetros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N(</a:t>
                      </a:r>
                      <a:r>
                        <a:rPr lang="el-GR" dirty="0"/>
                        <a:t>μ</a:t>
                      </a:r>
                      <a:r>
                        <a:rPr lang="en-US" dirty="0"/>
                        <a:t>, σ</a:t>
                      </a:r>
                      <a:r>
                        <a:rPr lang="en-US" baseline="30000" dirty="0"/>
                        <a:t>2 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σ</a:t>
                      </a:r>
                      <a:r>
                        <a:rPr lang="en-US" baseline="30000" dirty="0"/>
                        <a:t>2 </a:t>
                      </a:r>
                      <a:r>
                        <a:rPr lang="en-US" baseline="0" dirty="0"/>
                        <a:t>&gt; 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-∞</a:t>
                      </a:r>
                      <a:r>
                        <a:rPr lang="en-US" baseline="0" dirty="0"/>
                        <a:t> &lt; X &lt; </a:t>
                      </a: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logN</a:t>
                      </a:r>
                      <a:r>
                        <a:rPr lang="en-US" dirty="0"/>
                        <a:t>(</a:t>
                      </a:r>
                      <a:r>
                        <a:rPr lang="el-GR" dirty="0"/>
                        <a:t>μ</a:t>
                      </a:r>
                      <a:r>
                        <a:rPr lang="en-US" dirty="0"/>
                        <a:t>, σ</a:t>
                      </a:r>
                      <a:r>
                        <a:rPr lang="en-US" baseline="30000" dirty="0"/>
                        <a:t>2 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σ</a:t>
                      </a:r>
                      <a:r>
                        <a:rPr lang="en-US" baseline="30000" dirty="0"/>
                        <a:t>2 </a:t>
                      </a:r>
                      <a:r>
                        <a:rPr lang="en-US" baseline="0" dirty="0"/>
                        <a:t>&gt; 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 &gt;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Gamma(</a:t>
                      </a:r>
                      <a:r>
                        <a:rPr lang="el-GR" dirty="0"/>
                        <a:t>α</a:t>
                      </a:r>
                      <a:r>
                        <a:rPr lang="en-US" dirty="0"/>
                        <a:t>,</a:t>
                      </a:r>
                      <a:r>
                        <a:rPr lang="el-GR" dirty="0"/>
                        <a:t>β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r>
                        <a:rPr lang="en-US" dirty="0"/>
                        <a:t> &gt; 0, </a:t>
                      </a:r>
                      <a:r>
                        <a:rPr lang="el-GR" dirty="0"/>
                        <a:t>β</a:t>
                      </a:r>
                      <a:r>
                        <a:rPr lang="en-US" dirty="0"/>
                        <a:t> 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&gt;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Beta(</a:t>
                      </a:r>
                      <a:r>
                        <a:rPr lang="el-GR" dirty="0"/>
                        <a:t>α</a:t>
                      </a:r>
                      <a:r>
                        <a:rPr lang="en-US" dirty="0"/>
                        <a:t>,</a:t>
                      </a:r>
                      <a:r>
                        <a:rPr lang="el-GR" dirty="0"/>
                        <a:t>β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r>
                        <a:rPr lang="en-US" dirty="0"/>
                        <a:t> &gt; 0, </a:t>
                      </a:r>
                      <a:r>
                        <a:rPr lang="el-GR" dirty="0"/>
                        <a:t>β</a:t>
                      </a:r>
                      <a:r>
                        <a:rPr lang="en-US" dirty="0"/>
                        <a:t> 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&lt; X &lt;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807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lineales</a:t>
            </a:r>
            <a:r>
              <a:rPr lang="en-US" dirty="0"/>
              <a:t> </a:t>
            </a:r>
            <a:r>
              <a:rPr lang="en-US" dirty="0" err="1"/>
              <a:t>generalizados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6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Grp="1" noChangeArrowheads="1"/>
          </p:cNvSpPr>
          <p:nvPr>
            <p:ph type="title"/>
          </p:nvPr>
        </p:nvSpPr>
        <p:spPr>
          <a:xfrm>
            <a:off x="438150" y="195951"/>
            <a:ext cx="8229600" cy="113982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Garamond" charset="0"/>
              </a:rPr>
              <a:t>Primero - </a:t>
            </a:r>
            <a:r>
              <a:rPr lang="en-US" sz="4000" dirty="0" err="1">
                <a:latin typeface="Garamond" charset="0"/>
              </a:rPr>
              <a:t>Modelo</a:t>
            </a:r>
            <a:r>
              <a:rPr lang="en-US" sz="4000" dirty="0">
                <a:latin typeface="Garamond" charset="0"/>
              </a:rPr>
              <a:t> Lineal</a:t>
            </a:r>
            <a:br>
              <a:rPr lang="en-US" sz="4000" dirty="0">
                <a:latin typeface="Garamond" charset="0"/>
              </a:rPr>
            </a:br>
            <a:r>
              <a:rPr lang="en-US" sz="3100" dirty="0" err="1">
                <a:latin typeface="Garamond" charset="0"/>
              </a:rPr>
              <a:t>Focas</a:t>
            </a:r>
            <a:r>
              <a:rPr lang="en-US" sz="3100" dirty="0">
                <a:latin typeface="Garamond" charset="0"/>
              </a:rPr>
              <a:t> del </a:t>
            </a:r>
            <a:r>
              <a:rPr lang="en-US" sz="3100" dirty="0" err="1">
                <a:latin typeface="Garamond" charset="0"/>
              </a:rPr>
              <a:t>puerto</a:t>
            </a:r>
            <a:r>
              <a:rPr lang="en-US" sz="3100" dirty="0">
                <a:latin typeface="Garamond" charset="0"/>
              </a:rPr>
              <a:t> en </a:t>
            </a:r>
            <a:br>
              <a:rPr lang="en-US" sz="3100" dirty="0">
                <a:latin typeface="Garamond" charset="0"/>
              </a:rPr>
            </a:br>
            <a:r>
              <a:rPr lang="en-US" sz="3100" dirty="0">
                <a:latin typeface="Garamond" charset="0"/>
              </a:rPr>
              <a:t>Glacier Bay, Alaska</a:t>
            </a:r>
            <a:br>
              <a:rPr lang="en-US" sz="3100" dirty="0">
                <a:latin typeface="Garamond" charset="0"/>
              </a:rPr>
            </a:br>
            <a:endParaRPr lang="en-US" sz="3100" dirty="0">
              <a:latin typeface="Garamond" charset="0"/>
            </a:endParaRPr>
          </a:p>
        </p:txBody>
      </p:sp>
      <p:sp>
        <p:nvSpPr>
          <p:cNvPr id="27650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114800" cy="4530725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Las </a:t>
            </a:r>
            <a:r>
              <a:rPr lang="en-US" dirty="0" err="1">
                <a:latin typeface="Arial" charset="0"/>
              </a:rPr>
              <a:t>focas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estaban</a:t>
            </a:r>
            <a:r>
              <a:rPr lang="en-US" dirty="0">
                <a:latin typeface="Arial" charset="0"/>
              </a:rPr>
              <a:t> en el </a:t>
            </a:r>
            <a:r>
              <a:rPr lang="en-US" dirty="0" err="1">
                <a:latin typeface="Arial" charset="0"/>
              </a:rPr>
              <a:t>hielo</a:t>
            </a:r>
            <a:r>
              <a:rPr lang="en-US" dirty="0">
                <a:latin typeface="Arial" charset="0"/>
              </a:rPr>
              <a:t> </a:t>
            </a:r>
          </a:p>
          <a:p>
            <a:r>
              <a:rPr lang="en-US" dirty="0">
                <a:latin typeface="Arial" charset="0"/>
              </a:rPr>
              <a:t>Los </a:t>
            </a:r>
            <a:r>
              <a:rPr lang="en-US" dirty="0" err="1">
                <a:latin typeface="Arial" charset="0"/>
              </a:rPr>
              <a:t>datos</a:t>
            </a:r>
            <a:r>
              <a:rPr lang="en-US" dirty="0">
                <a:latin typeface="Arial" charset="0"/>
              </a:rPr>
              <a:t> son los </a:t>
            </a:r>
            <a:r>
              <a:rPr lang="en-US" dirty="0" err="1">
                <a:latin typeface="Arial" charset="0"/>
              </a:rPr>
              <a:t>recuentos</a:t>
            </a:r>
            <a:r>
              <a:rPr lang="en-US" dirty="0">
                <a:latin typeface="Arial" charset="0"/>
              </a:rPr>
              <a:t> de </a:t>
            </a:r>
            <a:r>
              <a:rPr lang="en-US" dirty="0" err="1">
                <a:latin typeface="Arial" charset="0"/>
              </a:rPr>
              <a:t>focas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El </a:t>
            </a:r>
            <a:r>
              <a:rPr lang="en-US" dirty="0" err="1">
                <a:latin typeface="Arial" charset="0"/>
              </a:rPr>
              <a:t>Parque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Nacional</a:t>
            </a:r>
            <a:r>
              <a:rPr lang="en-US" dirty="0">
                <a:latin typeface="Arial" charset="0"/>
              </a:rPr>
              <a:t> Glacier Bay </a:t>
            </a:r>
            <a:r>
              <a:rPr lang="en-US" dirty="0" err="1">
                <a:latin typeface="Arial" charset="0"/>
              </a:rPr>
              <a:t>quiere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entender</a:t>
            </a:r>
            <a:r>
              <a:rPr lang="en-US" dirty="0">
                <a:latin typeface="Arial" charset="0"/>
              </a:rPr>
              <a:t> la </a:t>
            </a:r>
            <a:r>
              <a:rPr lang="en-US" dirty="0" err="1">
                <a:latin typeface="Arial" charset="0"/>
              </a:rPr>
              <a:t>tendencia</a:t>
            </a:r>
            <a:r>
              <a:rPr lang="en-US" dirty="0">
                <a:latin typeface="Arial" charset="0"/>
              </a:rPr>
              <a:t> de la </a:t>
            </a:r>
            <a:r>
              <a:rPr lang="en-US" dirty="0" err="1">
                <a:latin typeface="Arial" charset="0"/>
              </a:rPr>
              <a:t>población</a:t>
            </a:r>
            <a:endParaRPr lang="en-US" dirty="0">
              <a:latin typeface="Arial" charset="0"/>
            </a:endParaRPr>
          </a:p>
        </p:txBody>
      </p:sp>
      <p:pic>
        <p:nvPicPr>
          <p:cNvPr id="276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14400"/>
            <a:ext cx="3536950" cy="505777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4953000" y="6172200"/>
            <a:ext cx="371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Photo credit: Tom and Pat Leeson </a:t>
            </a:r>
          </a:p>
        </p:txBody>
      </p:sp>
    </p:spTree>
    <p:extLst>
      <p:ext uri="{BB962C8B-B14F-4D97-AF65-F5344CB8AC3E}">
        <p14:creationId xmlns:p14="http://schemas.microsoft.com/office/powerpoint/2010/main" val="403819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Componentes de GLM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Componente aleatorio</a:t>
            </a:r>
          </a:p>
          <a:p>
            <a:pPr lvl="1"/>
            <a:r>
              <a:rPr lang="es-ES_tradnl" dirty="0"/>
              <a:t>La variable respuesta </a:t>
            </a:r>
            <a:r>
              <a:rPr lang="es-ES_tradnl" i="1" dirty="0"/>
              <a:t>Y</a:t>
            </a:r>
            <a:r>
              <a:rPr lang="es-ES_tradnl" dirty="0"/>
              <a:t> y su distribución de probabilidad</a:t>
            </a:r>
          </a:p>
          <a:p>
            <a:r>
              <a:rPr lang="es-ES_tradnl" dirty="0"/>
              <a:t>Componente sistemático</a:t>
            </a:r>
          </a:p>
          <a:p>
            <a:pPr lvl="1"/>
            <a:r>
              <a:rPr lang="es-ES_tradnl" dirty="0"/>
              <a:t>La función lineal con las variables </a:t>
            </a:r>
            <a:r>
              <a:rPr lang="es-ES_tradnl" dirty="0" err="1"/>
              <a:t>predictoras</a:t>
            </a:r>
            <a:endParaRPr lang="es-ES_tradnl" dirty="0"/>
          </a:p>
          <a:p>
            <a:r>
              <a:rPr lang="es-ES_tradnl" dirty="0"/>
              <a:t>Función de enlace (link)</a:t>
            </a:r>
          </a:p>
          <a:p>
            <a:pPr lvl="1"/>
            <a:r>
              <a:rPr lang="es-ES_tradnl" dirty="0"/>
              <a:t>la función de enlace “link” </a:t>
            </a:r>
            <a:r>
              <a:rPr lang="es-ES_tradnl" i="1" dirty="0"/>
              <a:t>g</a:t>
            </a:r>
            <a:r>
              <a:rPr lang="es-ES_tradnl" dirty="0"/>
              <a:t>(·) que relaciona </a:t>
            </a:r>
            <a:r>
              <a:rPr lang="es-ES_tradnl" i="1" dirty="0"/>
              <a:t>E</a:t>
            </a:r>
            <a:r>
              <a:rPr lang="es-ES_tradnl" dirty="0"/>
              <a:t>(</a:t>
            </a:r>
            <a:r>
              <a:rPr lang="es-ES_tradnl" i="1" dirty="0"/>
              <a:t>Y</a:t>
            </a:r>
            <a:r>
              <a:rPr lang="es-ES_tradnl" dirty="0"/>
              <a:t>) con el predictor lineal</a:t>
            </a:r>
          </a:p>
        </p:txBody>
      </p:sp>
    </p:spTree>
    <p:extLst>
      <p:ext uri="{BB962C8B-B14F-4D97-AF65-F5344CB8AC3E}">
        <p14:creationId xmlns:p14="http://schemas.microsoft.com/office/powerpoint/2010/main" val="1794188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Componente aleatorio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s-ES_tradnl" dirty="0"/>
              <a:t>Variable aleatoria </a:t>
            </a:r>
            <a:r>
              <a:rPr lang="es-ES_tradnl" i="1" dirty="0"/>
              <a:t>Y</a:t>
            </a:r>
            <a:r>
              <a:rPr lang="es-ES_tradnl" dirty="0"/>
              <a:t> = (</a:t>
            </a:r>
            <a:r>
              <a:rPr lang="es-ES_tradnl" i="1" dirty="0"/>
              <a:t>y</a:t>
            </a:r>
            <a:r>
              <a:rPr lang="es-ES_tradnl" i="1" baseline="-25000" dirty="0"/>
              <a:t>1</a:t>
            </a:r>
            <a:r>
              <a:rPr lang="es-ES_tradnl" dirty="0"/>
              <a:t>, </a:t>
            </a:r>
            <a:r>
              <a:rPr lang="mr-IN" dirty="0"/>
              <a:t>…</a:t>
            </a:r>
            <a:r>
              <a:rPr lang="es-ES" dirty="0"/>
              <a:t>, </a:t>
            </a:r>
            <a:r>
              <a:rPr lang="es-ES_tradnl" i="1" dirty="0" err="1"/>
              <a:t>y</a:t>
            </a:r>
            <a:r>
              <a:rPr lang="es-ES_tradnl" i="1" baseline="-25000" dirty="0" err="1"/>
              <a:t>N</a:t>
            </a:r>
            <a:r>
              <a:rPr lang="es-ES_tradnl" dirty="0"/>
              <a:t>)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/>
              <a:t>Distribuciones dentro de la familia </a:t>
            </a:r>
            <a:r>
              <a:rPr lang="es-ES_tradnl" i="1" dirty="0"/>
              <a:t>exponencial</a:t>
            </a:r>
          </a:p>
          <a:p>
            <a:pPr>
              <a:buFontTx/>
              <a:buChar char="-"/>
            </a:pPr>
            <a:r>
              <a:rPr lang="es-ES_tradnl" dirty="0"/>
              <a:t>Binomial para observaciones binarias</a:t>
            </a:r>
          </a:p>
          <a:p>
            <a:pPr>
              <a:buFontTx/>
              <a:buChar char="-"/>
            </a:pPr>
            <a:r>
              <a:rPr lang="es-ES_tradnl" dirty="0" err="1"/>
              <a:t>Mulitnomial</a:t>
            </a:r>
            <a:r>
              <a:rPr lang="es-ES_tradnl" dirty="0"/>
              <a:t> para conteos con más que dos categorías </a:t>
            </a:r>
          </a:p>
          <a:p>
            <a:pPr>
              <a:buFontTx/>
              <a:buChar char="-"/>
            </a:pPr>
            <a:r>
              <a:rPr lang="es-ES_tradnl" dirty="0" err="1"/>
              <a:t>Poisson</a:t>
            </a:r>
            <a:r>
              <a:rPr lang="es-ES_tradnl" dirty="0"/>
              <a:t> o binomial negativa para observaciones de recuentos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29971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Componente sistemático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Las variables explicativas en un modelo lineal</a:t>
            </a:r>
          </a:p>
          <a:p>
            <a:endParaRPr lang="es-ES_tradnl" dirty="0"/>
          </a:p>
          <a:p>
            <a:endParaRPr lang="es-ES_tradnl" dirty="0"/>
          </a:p>
          <a:p>
            <a:r>
              <a:rPr lang="es-ES_tradnl" dirty="0"/>
              <a:t>También podemos usar variables basadas en otras variables, como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3" y="3036820"/>
            <a:ext cx="384175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23" y="4981440"/>
            <a:ext cx="35877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04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Función de enlace (link)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887"/>
            <a:ext cx="8229600" cy="4530725"/>
          </a:xfrm>
        </p:spPr>
        <p:txBody>
          <a:bodyPr/>
          <a:lstStyle/>
          <a:p>
            <a:r>
              <a:rPr lang="es-ES_tradnl" sz="3200" dirty="0"/>
              <a:t>El valor esperado de </a:t>
            </a:r>
            <a:r>
              <a:rPr lang="es-ES_tradnl" sz="3200" i="1" dirty="0"/>
              <a:t>Y</a:t>
            </a:r>
            <a:r>
              <a:rPr lang="es-ES_tradnl" sz="3200" dirty="0"/>
              <a:t> es </a:t>
            </a:r>
            <a:r>
              <a:rPr lang="es-ES_tradnl" sz="3200" i="1" dirty="0"/>
              <a:t>E</a:t>
            </a:r>
            <a:r>
              <a:rPr lang="es-ES_tradnl" sz="3200" dirty="0"/>
              <a:t>(</a:t>
            </a:r>
            <a:r>
              <a:rPr lang="es-ES_tradnl" sz="3200" i="1" dirty="0"/>
              <a:t>Y</a:t>
            </a:r>
            <a:r>
              <a:rPr lang="es-ES_tradnl" sz="3200" dirty="0"/>
              <a:t>) = </a:t>
            </a:r>
            <a:r>
              <a:rPr lang="el-GR" sz="3200" i="1" dirty="0"/>
              <a:t>μ</a:t>
            </a:r>
            <a:r>
              <a:rPr lang="el-GR" sz="3200" dirty="0"/>
              <a:t> </a:t>
            </a:r>
            <a:endParaRPr lang="es-ES_tradnl" sz="3200" dirty="0"/>
          </a:p>
          <a:p>
            <a:r>
              <a:rPr lang="es-ES_tradnl" sz="3200" dirty="0"/>
              <a:t>La función </a:t>
            </a:r>
            <a:r>
              <a:rPr lang="es-ES_tradnl" sz="3200" i="1" dirty="0"/>
              <a:t>g</a:t>
            </a:r>
            <a:r>
              <a:rPr lang="es-ES_tradnl" sz="3200" dirty="0"/>
              <a:t>(·) relaciona </a:t>
            </a:r>
            <a:r>
              <a:rPr lang="el-GR" sz="3200" i="1" dirty="0"/>
              <a:t>μ</a:t>
            </a:r>
            <a:r>
              <a:rPr lang="el-GR" sz="3200" dirty="0"/>
              <a:t> </a:t>
            </a:r>
            <a:r>
              <a:rPr lang="es-ES_tradnl" sz="3200" dirty="0"/>
              <a:t>con el componente sistemática como</a:t>
            </a:r>
          </a:p>
          <a:p>
            <a:endParaRPr lang="es-ES_tradnl" sz="3200" dirty="0"/>
          </a:p>
          <a:p>
            <a:endParaRPr lang="es-ES_tradnl" sz="3200" dirty="0"/>
          </a:p>
          <a:p>
            <a:r>
              <a:rPr lang="es-ES_tradnl" sz="3200" dirty="0"/>
              <a:t>Cuando la componente aleatoria es normal, la función link es la identidad</a:t>
            </a:r>
          </a:p>
          <a:p>
            <a:endParaRPr lang="es-ES_tradnl" sz="3200" dirty="0"/>
          </a:p>
          <a:p>
            <a:endParaRPr lang="el-GR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20" y="3170962"/>
            <a:ext cx="5111750" cy="63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20" y="5162411"/>
            <a:ext cx="5937250" cy="7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9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Pasos a construir el modelo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6886"/>
            <a:ext cx="8229600" cy="4530725"/>
          </a:xfrm>
        </p:spPr>
        <p:txBody>
          <a:bodyPr/>
          <a:lstStyle/>
          <a:p>
            <a:r>
              <a:rPr lang="es-AR" dirty="0"/>
              <a:t>Pasos: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sz="2400" dirty="0"/>
              <a:t>Usamos una distribución apropiada para la variable respuesta </a:t>
            </a:r>
          </a:p>
          <a:p>
            <a:pPr marL="1323975" lvl="2" indent="-514350"/>
            <a:r>
              <a:rPr lang="es-AR" dirty="0"/>
              <a:t>p. ej. </a:t>
            </a:r>
            <a:r>
              <a:rPr lang="es-AR" i="1" dirty="0">
                <a:latin typeface="Times"/>
                <a:cs typeface="Times"/>
              </a:rPr>
              <a:t>C</a:t>
            </a:r>
            <a:r>
              <a:rPr lang="es-AR" i="1" baseline="-25000" dirty="0">
                <a:latin typeface="Times"/>
                <a:cs typeface="Times"/>
              </a:rPr>
              <a:t>i</a:t>
            </a:r>
            <a:r>
              <a:rPr lang="es-AR" dirty="0">
                <a:latin typeface="Times"/>
                <a:cs typeface="Times"/>
              </a:rPr>
              <a:t> ~  </a:t>
            </a:r>
            <a:r>
              <a:rPr lang="es-AR" i="1" dirty="0">
                <a:latin typeface="Times"/>
                <a:cs typeface="Times"/>
              </a:rPr>
              <a:t>Pois</a:t>
            </a:r>
            <a:r>
              <a:rPr lang="es-AR" dirty="0">
                <a:latin typeface="Times"/>
                <a:cs typeface="Times"/>
              </a:rPr>
              <a:t> (</a:t>
            </a:r>
            <a:r>
              <a:rPr lang="es-AR" i="1" dirty="0">
                <a:latin typeface="Times"/>
                <a:cs typeface="Times"/>
              </a:rPr>
              <a:t>λ</a:t>
            </a:r>
            <a:r>
              <a:rPr lang="es-AR" baseline="-25000" dirty="0">
                <a:latin typeface="Times"/>
                <a:cs typeface="Times"/>
              </a:rPr>
              <a:t>i</a:t>
            </a:r>
            <a:r>
              <a:rPr lang="es-AR" dirty="0">
                <a:latin typeface="Times"/>
                <a:cs typeface="Times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sz="2400" dirty="0">
                <a:cs typeface="Times"/>
              </a:rPr>
              <a:t>Usamos una función para transformar la respuesta (promedio de la distribución) - más sobre esto en un momentito </a:t>
            </a:r>
          </a:p>
          <a:p>
            <a:pPr marL="1323975" lvl="2" indent="-514350"/>
            <a:r>
              <a:rPr lang="es-AR" dirty="0"/>
              <a:t>p. ej. </a:t>
            </a:r>
            <a:r>
              <a:rPr lang="es-AR" dirty="0">
                <a:latin typeface="Times"/>
                <a:cs typeface="Times"/>
              </a:rPr>
              <a:t>log()</a:t>
            </a:r>
            <a:r>
              <a:rPr lang="es-AR" dirty="0">
                <a:latin typeface="Times New Roman"/>
                <a:cs typeface="Times New Roman"/>
              </a:rPr>
              <a:t> </a:t>
            </a:r>
            <a:r>
              <a:rPr lang="es-AR" dirty="0">
                <a:cs typeface="Times"/>
              </a:rPr>
              <a:t>para Poisson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sz="2400" dirty="0"/>
              <a:t>Construimos una función para el promedio</a:t>
            </a:r>
          </a:p>
          <a:p>
            <a:pPr marL="1323975" lvl="2" indent="-514350"/>
            <a:r>
              <a:rPr lang="es-AR" dirty="0"/>
              <a:t>p. ej. </a:t>
            </a:r>
            <a:r>
              <a:rPr lang="es-AR" dirty="0">
                <a:latin typeface="Times"/>
                <a:cs typeface="Times"/>
              </a:rPr>
              <a:t>log(</a:t>
            </a:r>
            <a:r>
              <a:rPr lang="es-AR" i="1" dirty="0">
                <a:latin typeface="Times"/>
                <a:cs typeface="Times"/>
              </a:rPr>
              <a:t>λ</a:t>
            </a:r>
            <a:r>
              <a:rPr lang="es-AR" i="1" baseline="-25000" dirty="0">
                <a:latin typeface="Times"/>
                <a:cs typeface="Times"/>
              </a:rPr>
              <a:t>i</a:t>
            </a:r>
            <a:r>
              <a:rPr lang="es-AR" dirty="0">
                <a:latin typeface="Times"/>
                <a:cs typeface="Times"/>
              </a:rPr>
              <a:t>) =</a:t>
            </a:r>
            <a:r>
              <a:rPr lang="es-AR" i="1" dirty="0">
                <a:latin typeface="Times"/>
                <a:cs typeface="Times"/>
              </a:rPr>
              <a:t> α</a:t>
            </a:r>
            <a:r>
              <a:rPr lang="es-AR" dirty="0">
                <a:latin typeface="Times"/>
                <a:cs typeface="Times"/>
              </a:rPr>
              <a:t> + </a:t>
            </a:r>
            <a:r>
              <a:rPr lang="es-AR" i="1" dirty="0">
                <a:latin typeface="Times"/>
                <a:cs typeface="Times"/>
              </a:rPr>
              <a:t>β X</a:t>
            </a:r>
            <a:r>
              <a:rPr lang="es-AR" i="1" baseline="-25000" dirty="0">
                <a:latin typeface="Times"/>
                <a:cs typeface="Times"/>
              </a:rPr>
              <a:t>i</a:t>
            </a:r>
            <a:endParaRPr lang="es-AR" dirty="0"/>
          </a:p>
          <a:p>
            <a:r>
              <a:rPr lang="es-AR" dirty="0"/>
              <a:t>Ejemplo</a:t>
            </a:r>
          </a:p>
          <a:p>
            <a:pPr lvl="1"/>
            <a:r>
              <a:rPr lang="es-AR" sz="2400" dirty="0"/>
              <a:t>Recuentos para densidades locales</a:t>
            </a:r>
            <a:endParaRPr lang="es-AR" dirty="0"/>
          </a:p>
          <a:p>
            <a:pPr marL="457200" lvl="1" indent="0">
              <a:buNone/>
            </a:pPr>
            <a:r>
              <a:rPr lang="es-AR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0FF4530-C0A9-489F-AD78-78B1E4B1E71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3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Funciones para </a:t>
            </a:r>
            <a:r>
              <a:rPr lang="es-AR" dirty="0" err="1"/>
              <a:t>tranformar</a:t>
            </a:r>
            <a:endParaRPr lang="es-A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295651"/>
              </p:ext>
            </p:extLst>
          </p:nvPr>
        </p:nvGraphicFramePr>
        <p:xfrm>
          <a:off x="457200" y="3946472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Distribuciónes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Función</a:t>
                      </a:r>
                      <a:r>
                        <a:rPr lang="en-US" sz="2400" dirty="0"/>
                        <a:t>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Binomial</a:t>
                      </a:r>
                      <a:r>
                        <a:rPr lang="en-US" sz="2400" baseline="0" dirty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Logit(p),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probit</a:t>
                      </a:r>
                      <a:r>
                        <a:rPr lang="en-US" sz="2400" baseline="0" dirty="0"/>
                        <a:t>(p), </a:t>
                      </a:r>
                      <a:r>
                        <a:rPr lang="en-US" sz="2400" baseline="0" dirty="0" err="1"/>
                        <a:t>cloglog</a:t>
                      </a:r>
                      <a:r>
                        <a:rPr lang="en-US" sz="2400" baseline="0" dirty="0"/>
                        <a:t>(p)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Binomial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negativa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57200" y="1002408"/>
            <a:ext cx="8098074" cy="4113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/>
              <a:buChar char="•"/>
            </a:pPr>
            <a:r>
              <a:rPr lang="es-AR" sz="2800" dirty="0"/>
              <a:t>Para cada distribución tenemos una función para transformar la respuesta y obtener un modelo lineal</a:t>
            </a:r>
          </a:p>
          <a:p>
            <a:pPr marL="914400" lvl="1" indent="-457200">
              <a:buFont typeface="Arial"/>
              <a:buChar char="•"/>
            </a:pPr>
            <a:r>
              <a:rPr lang="es-AR" sz="2800" dirty="0"/>
              <a:t>En el ejemplo, usamos log()</a:t>
            </a:r>
          </a:p>
          <a:p>
            <a:pPr lvl="2"/>
            <a:r>
              <a:rPr lang="es-AR" sz="2800" dirty="0">
                <a:latin typeface="Times"/>
                <a:cs typeface="Times"/>
              </a:rPr>
              <a:t>log(</a:t>
            </a:r>
            <a:r>
              <a:rPr lang="es-AR" sz="2800" i="1" dirty="0" err="1">
                <a:latin typeface="Times"/>
                <a:cs typeface="Times"/>
              </a:rPr>
              <a:t>λ</a:t>
            </a:r>
            <a:r>
              <a:rPr lang="es-AR" sz="2800" i="1" baseline="-25000" dirty="0" err="1">
                <a:latin typeface="Times"/>
                <a:cs typeface="Times"/>
              </a:rPr>
              <a:t>i</a:t>
            </a:r>
            <a:r>
              <a:rPr lang="es-AR" sz="2800" dirty="0">
                <a:latin typeface="Times"/>
                <a:cs typeface="Times"/>
              </a:rPr>
              <a:t>) =</a:t>
            </a:r>
            <a:r>
              <a:rPr lang="es-AR" sz="2800" i="1" dirty="0">
                <a:latin typeface="Times"/>
                <a:cs typeface="Times"/>
              </a:rPr>
              <a:t> α</a:t>
            </a:r>
            <a:r>
              <a:rPr lang="es-AR" sz="2800" dirty="0">
                <a:latin typeface="Times"/>
                <a:cs typeface="Times"/>
              </a:rPr>
              <a:t> + </a:t>
            </a:r>
            <a:r>
              <a:rPr lang="es-AR" sz="2800" i="1" dirty="0">
                <a:latin typeface="Times"/>
                <a:cs typeface="Times"/>
              </a:rPr>
              <a:t>β X</a:t>
            </a:r>
            <a:r>
              <a:rPr lang="es-AR" sz="2800" i="1" baseline="-25000" dirty="0">
                <a:latin typeface="Times"/>
                <a:cs typeface="Times"/>
              </a:rPr>
              <a:t>i</a:t>
            </a:r>
            <a:endParaRPr lang="es-AR" sz="2800" dirty="0"/>
          </a:p>
          <a:p>
            <a:pPr lvl="2"/>
            <a:endParaRPr lang="es-AR" sz="2800" dirty="0"/>
          </a:p>
          <a:p>
            <a:pPr marL="914400" lvl="1" indent="-457200">
              <a:buFont typeface="Arial"/>
              <a:buChar char="•"/>
            </a:pPr>
            <a:endParaRPr lang="es-AR" sz="2800" dirty="0"/>
          </a:p>
          <a:p>
            <a:pPr lvl="1"/>
            <a:br>
              <a:rPr lang="es-AR" sz="2800" dirty="0"/>
            </a:br>
            <a:endParaRPr lang="es-AR" sz="2800" baseline="-25000" dirty="0">
              <a:latin typeface="Times"/>
              <a:cs typeface="Times"/>
            </a:endParaRPr>
          </a:p>
          <a:p>
            <a:pPr lvl="1"/>
            <a:endParaRPr lang="es-AR" sz="2800" baseline="-25000" dirty="0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3555" y="3322304"/>
            <a:ext cx="903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</a:rPr>
              <a:t>lineal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604324" y="3322304"/>
            <a:ext cx="13598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809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Resumen de distribuciones en TMB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57279"/>
              </p:ext>
            </p:extLst>
          </p:nvPr>
        </p:nvGraphicFramePr>
        <p:xfrm>
          <a:off x="673768" y="1398893"/>
          <a:ext cx="790474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7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4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553">
                <a:tc>
                  <a:txBody>
                    <a:bodyPr/>
                    <a:lstStyle/>
                    <a:p>
                      <a:r>
                        <a:rPr lang="en-US" dirty="0" err="1"/>
                        <a:t>Nombre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Notación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Notación</a:t>
                      </a:r>
                      <a:r>
                        <a:rPr lang="en-US" dirty="0"/>
                        <a:t> TMB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Bernoulli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Bern(</a:t>
                      </a:r>
                      <a:r>
                        <a:rPr lang="en-US" dirty="0" err="1"/>
                        <a:t>N,p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dbinom</a:t>
                      </a:r>
                      <a:r>
                        <a:rPr lang="en-US" dirty="0"/>
                        <a:t> (y, 1, p, log?)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Bin(</a:t>
                      </a:r>
                      <a:r>
                        <a:rPr lang="en-US" dirty="0" err="1"/>
                        <a:t>N,p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dbinom</a:t>
                      </a:r>
                      <a:r>
                        <a:rPr lang="en-US" dirty="0"/>
                        <a:t> (y, N, p, log?)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Pois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λ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dpois</a:t>
                      </a:r>
                      <a:r>
                        <a:rPr lang="en-US" dirty="0"/>
                        <a:t> (y, </a:t>
                      </a:r>
                      <a:r>
                        <a:rPr lang="en-US" dirty="0" err="1"/>
                        <a:t>λ</a:t>
                      </a:r>
                      <a:r>
                        <a:rPr lang="en-US" dirty="0"/>
                        <a:t>, log?)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BinomIal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negativa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NegBin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λ</a:t>
                      </a:r>
                      <a:r>
                        <a:rPr lang="en-US" dirty="0"/>
                        <a:t>,</a:t>
                      </a:r>
                      <a:r>
                        <a:rPr lang="el-GR" dirty="0"/>
                        <a:t> θ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dnbinom2 (y, (</a:t>
                      </a:r>
                      <a:r>
                        <a:rPr lang="en-US" dirty="0" err="1"/>
                        <a:t>λ</a:t>
                      </a:r>
                      <a:r>
                        <a:rPr lang="en-US" dirty="0"/>
                        <a:t>,</a:t>
                      </a:r>
                      <a:r>
                        <a:rPr lang="el-GR" dirty="0"/>
                        <a:t> θ</a:t>
                      </a:r>
                      <a:r>
                        <a:rPr lang="en-US" dirty="0"/>
                        <a:t>, log?)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96805"/>
              </p:ext>
            </p:extLst>
          </p:nvPr>
        </p:nvGraphicFramePr>
        <p:xfrm>
          <a:off x="685800" y="3453713"/>
          <a:ext cx="7904746" cy="2267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2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6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355">
                <a:tc>
                  <a:txBody>
                    <a:bodyPr/>
                    <a:lstStyle/>
                    <a:p>
                      <a:r>
                        <a:rPr lang="en-US" dirty="0" err="1"/>
                        <a:t>Nombre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Notación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Notación</a:t>
                      </a:r>
                      <a:r>
                        <a:rPr lang="en-US" dirty="0"/>
                        <a:t> TMB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N(</a:t>
                      </a:r>
                      <a:r>
                        <a:rPr lang="el-GR" dirty="0"/>
                        <a:t>μ</a:t>
                      </a:r>
                      <a:r>
                        <a:rPr lang="en-US" dirty="0"/>
                        <a:t>, σ</a:t>
                      </a:r>
                      <a:r>
                        <a:rPr lang="en-US" baseline="30000" dirty="0"/>
                        <a:t>2 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dnorm</a:t>
                      </a:r>
                      <a:r>
                        <a:rPr lang="en-US" baseline="0" dirty="0"/>
                        <a:t>(y, </a:t>
                      </a:r>
                      <a:r>
                        <a:rPr lang="el-GR" dirty="0"/>
                        <a:t>μ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σ</a:t>
                      </a:r>
                      <a:r>
                        <a:rPr lang="en-US" dirty="0"/>
                        <a:t>, log?)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logN</a:t>
                      </a:r>
                      <a:r>
                        <a:rPr lang="en-US" dirty="0"/>
                        <a:t>(</a:t>
                      </a:r>
                      <a:r>
                        <a:rPr lang="el-GR" dirty="0"/>
                        <a:t>μ</a:t>
                      </a:r>
                      <a:r>
                        <a:rPr lang="en-US" dirty="0"/>
                        <a:t>, σ</a:t>
                      </a:r>
                      <a:r>
                        <a:rPr lang="en-US" baseline="30000" dirty="0"/>
                        <a:t>2 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dnorm</a:t>
                      </a:r>
                      <a:r>
                        <a:rPr lang="en-US" baseline="0" dirty="0"/>
                        <a:t>(log(y),log_</a:t>
                      </a:r>
                      <a:r>
                        <a:rPr lang="el-GR" dirty="0"/>
                        <a:t>μ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log_σ</a:t>
                      </a:r>
                      <a:r>
                        <a:rPr lang="en-US" dirty="0"/>
                        <a:t>, log?)*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Gamma(</a:t>
                      </a:r>
                      <a:r>
                        <a:rPr lang="el-GR" dirty="0"/>
                        <a:t>α</a:t>
                      </a:r>
                      <a:r>
                        <a:rPr lang="en-US" dirty="0"/>
                        <a:t>,</a:t>
                      </a:r>
                      <a:r>
                        <a:rPr lang="el-GR" dirty="0"/>
                        <a:t>β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dgamma</a:t>
                      </a:r>
                      <a:r>
                        <a:rPr lang="en-US" dirty="0"/>
                        <a:t>(y, </a:t>
                      </a:r>
                      <a:r>
                        <a:rPr lang="el-GR" dirty="0"/>
                        <a:t>α</a:t>
                      </a:r>
                      <a:r>
                        <a:rPr lang="en-US" dirty="0"/>
                        <a:t>,</a:t>
                      </a:r>
                      <a:r>
                        <a:rPr lang="el-GR" dirty="0"/>
                        <a:t> β</a:t>
                      </a:r>
                      <a:r>
                        <a:rPr lang="en-US" dirty="0"/>
                        <a:t>, log?)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Beta(</a:t>
                      </a:r>
                      <a:r>
                        <a:rPr lang="el-GR" dirty="0"/>
                        <a:t>α</a:t>
                      </a:r>
                      <a:r>
                        <a:rPr lang="en-US" dirty="0"/>
                        <a:t>,</a:t>
                      </a:r>
                      <a:r>
                        <a:rPr lang="el-GR" dirty="0"/>
                        <a:t>β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dbeta</a:t>
                      </a:r>
                      <a:r>
                        <a:rPr lang="en-US" dirty="0"/>
                        <a:t>(y, </a:t>
                      </a:r>
                      <a:r>
                        <a:rPr lang="el-GR" dirty="0"/>
                        <a:t>α</a:t>
                      </a:r>
                      <a:r>
                        <a:rPr lang="en-US" dirty="0"/>
                        <a:t>,</a:t>
                      </a:r>
                      <a:r>
                        <a:rPr lang="el-GR" dirty="0"/>
                        <a:t> β</a:t>
                      </a:r>
                      <a:r>
                        <a:rPr lang="en-US" dirty="0"/>
                        <a:t>, log?)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5674DC-C317-D943-BD94-8BC4E2426F09}"/>
              </a:ext>
            </a:extLst>
          </p:cNvPr>
          <p:cNvSpPr txBox="1"/>
          <p:nvPr/>
        </p:nvSpPr>
        <p:spPr>
          <a:xfrm>
            <a:off x="673768" y="1029561"/>
            <a:ext cx="691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kaskr.github.io</a:t>
            </a:r>
            <a:r>
              <a:rPr lang="en-US" dirty="0"/>
              <a:t>/</a:t>
            </a:r>
            <a:r>
              <a:rPr lang="en-US" dirty="0" err="1"/>
              <a:t>adcomp</a:t>
            </a:r>
            <a:r>
              <a:rPr lang="en-US" dirty="0"/>
              <a:t>/group__R__style__</a:t>
            </a:r>
            <a:r>
              <a:rPr lang="en-US" dirty="0" err="1"/>
              <a:t>distribution.html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78407-BD22-014A-BFFA-CB968E4C3338}"/>
              </a:ext>
            </a:extLst>
          </p:cNvPr>
          <p:cNvSpPr txBox="1"/>
          <p:nvPr/>
        </p:nvSpPr>
        <p:spPr>
          <a:xfrm>
            <a:off x="685800" y="580705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transformación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17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4180702"/>
            <a:ext cx="7623175" cy="1752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 charset="0"/>
              </a:rPr>
              <a:t>The way to get started is to quit talking and begin doing.</a:t>
            </a:r>
            <a:br>
              <a:rPr lang="en-US" dirty="0">
                <a:latin typeface="Garamond" charset="0"/>
              </a:rPr>
            </a:br>
            <a:r>
              <a:rPr lang="en-US" dirty="0">
                <a:latin typeface="Garamond" charset="0"/>
              </a:rPr>
              <a:t>	</a:t>
            </a:r>
            <a:r>
              <a:rPr lang="en-US" sz="3200" dirty="0">
                <a:latin typeface="Garamond" charset="0"/>
              </a:rPr>
              <a:t>- Walt Disney</a:t>
            </a:r>
            <a:r>
              <a:rPr lang="en-US" dirty="0">
                <a:latin typeface="Garamond" charset="0"/>
              </a:rPr>
              <a:t> 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819660" y="1367422"/>
            <a:ext cx="76231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2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defTabSz="914400"/>
            <a:r>
              <a:rPr lang="en-US" kern="0" dirty="0">
                <a:latin typeface="Garamond" charset="0"/>
              </a:rPr>
              <a:t>La </a:t>
            </a:r>
            <a:r>
              <a:rPr lang="en-US" kern="0" dirty="0" err="1">
                <a:latin typeface="Garamond" charset="0"/>
              </a:rPr>
              <a:t>manera</a:t>
            </a:r>
            <a:r>
              <a:rPr lang="en-US" kern="0" dirty="0">
                <a:latin typeface="Garamond" charset="0"/>
              </a:rPr>
              <a:t> de </a:t>
            </a:r>
            <a:r>
              <a:rPr lang="en-US" kern="0" dirty="0" err="1">
                <a:latin typeface="Garamond" charset="0"/>
              </a:rPr>
              <a:t>empezar</a:t>
            </a:r>
            <a:r>
              <a:rPr lang="en-US" kern="0" dirty="0">
                <a:latin typeface="Garamond" charset="0"/>
              </a:rPr>
              <a:t> </a:t>
            </a:r>
            <a:r>
              <a:rPr lang="en-US" kern="0" dirty="0" err="1">
                <a:latin typeface="Garamond" charset="0"/>
              </a:rPr>
              <a:t>es</a:t>
            </a:r>
            <a:r>
              <a:rPr lang="en-US" kern="0" dirty="0">
                <a:latin typeface="Garamond" charset="0"/>
              </a:rPr>
              <a:t> </a:t>
            </a:r>
            <a:r>
              <a:rPr lang="en-US" kern="0" dirty="0" err="1">
                <a:latin typeface="Garamond" charset="0"/>
              </a:rPr>
              <a:t>dejar</a:t>
            </a:r>
            <a:r>
              <a:rPr lang="en-US" kern="0" dirty="0">
                <a:latin typeface="Garamond" charset="0"/>
              </a:rPr>
              <a:t> de </a:t>
            </a:r>
            <a:r>
              <a:rPr lang="en-US" kern="0" dirty="0" err="1">
                <a:latin typeface="Garamond" charset="0"/>
              </a:rPr>
              <a:t>hablar</a:t>
            </a:r>
            <a:r>
              <a:rPr lang="en-US" kern="0" dirty="0">
                <a:latin typeface="Garamond" charset="0"/>
              </a:rPr>
              <a:t> y </a:t>
            </a:r>
            <a:r>
              <a:rPr lang="en-US" kern="0" dirty="0" err="1">
                <a:latin typeface="Garamond" charset="0"/>
              </a:rPr>
              <a:t>empezar</a:t>
            </a:r>
            <a:r>
              <a:rPr lang="en-US" kern="0" dirty="0">
                <a:latin typeface="Garamond" charset="0"/>
              </a:rPr>
              <a:t> a </a:t>
            </a:r>
            <a:r>
              <a:rPr lang="en-US" kern="0" dirty="0" err="1">
                <a:latin typeface="Garamond" charset="0"/>
              </a:rPr>
              <a:t>hacer</a:t>
            </a:r>
            <a:r>
              <a:rPr lang="en-US" kern="0" dirty="0">
                <a:latin typeface="Garamond" charset="0"/>
              </a:rPr>
              <a:t>.</a:t>
            </a:r>
            <a:br>
              <a:rPr lang="en-US" kern="0" dirty="0">
                <a:latin typeface="Garamond" charset="0"/>
              </a:rPr>
            </a:br>
            <a:r>
              <a:rPr lang="en-US" kern="0" dirty="0">
                <a:latin typeface="Garamond" charset="0"/>
              </a:rPr>
              <a:t>	</a:t>
            </a:r>
            <a:r>
              <a:rPr lang="en-US" sz="3200" kern="0" dirty="0">
                <a:latin typeface="Garamond" charset="0"/>
              </a:rPr>
              <a:t>- Walt Disney</a:t>
            </a:r>
            <a:r>
              <a:rPr lang="en-US" kern="0" dirty="0">
                <a:latin typeface="Garamond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7888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Garamond" charset="0"/>
              </a:rPr>
              <a:t>Caso de </a:t>
            </a:r>
            <a:r>
              <a:rPr lang="en-US" sz="3600" dirty="0" err="1">
                <a:latin typeface="Garamond" charset="0"/>
              </a:rPr>
              <a:t>Estudio</a:t>
            </a:r>
            <a:r>
              <a:rPr lang="en-US" sz="3600" dirty="0">
                <a:latin typeface="Garamond" charset="0"/>
              </a:rPr>
              <a:t> – </a:t>
            </a:r>
            <a:r>
              <a:rPr lang="en-US" sz="3600" dirty="0" err="1">
                <a:latin typeface="Garamond" charset="0"/>
              </a:rPr>
              <a:t>Ovoposición</a:t>
            </a:r>
            <a:r>
              <a:rPr lang="en-US" sz="3600" dirty="0">
                <a:latin typeface="Garamond" charset="0"/>
              </a:rPr>
              <a:t> </a:t>
            </a:r>
            <a:r>
              <a:rPr lang="en-US" sz="3600" dirty="0" err="1">
                <a:latin typeface="Garamond" charset="0"/>
              </a:rPr>
              <a:t>en</a:t>
            </a:r>
            <a:r>
              <a:rPr lang="en-US" sz="3600" dirty="0">
                <a:latin typeface="Garamond" charset="0"/>
              </a:rPr>
              <a:t> </a:t>
            </a:r>
            <a:r>
              <a:rPr lang="en-US" sz="3600" dirty="0" err="1">
                <a:latin typeface="Garamond" charset="0"/>
              </a:rPr>
              <a:t>Insectos</a:t>
            </a:r>
            <a:br>
              <a:rPr lang="en-US" sz="3600" dirty="0">
                <a:latin typeface="Garamond" charset="0"/>
              </a:rPr>
            </a:br>
            <a:r>
              <a:rPr lang="en-US" sz="1800" dirty="0" err="1">
                <a:latin typeface="Garamond" charset="0"/>
              </a:rPr>
              <a:t>Capítulo</a:t>
            </a:r>
            <a:r>
              <a:rPr lang="en-US" sz="1800" dirty="0">
                <a:latin typeface="Garamond" charset="0"/>
              </a:rPr>
              <a:t> 6 del Detective </a:t>
            </a:r>
            <a:r>
              <a:rPr lang="en-US" sz="1800" dirty="0" err="1">
                <a:latin typeface="Garamond" charset="0"/>
              </a:rPr>
              <a:t>Ecológico</a:t>
            </a:r>
            <a:endParaRPr lang="en-US" sz="1800" dirty="0">
              <a:latin typeface="Garamond" charset="0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962400" cy="4530725"/>
          </a:xfrm>
        </p:spPr>
        <p:txBody>
          <a:bodyPr/>
          <a:lstStyle/>
          <a:p>
            <a:pPr eaLnBrk="1" hangingPunct="1"/>
            <a:r>
              <a:rPr lang="en-US" sz="2600" dirty="0" err="1">
                <a:latin typeface="Arial" charset="0"/>
              </a:rPr>
              <a:t>Avispas</a:t>
            </a:r>
            <a:r>
              <a:rPr lang="en-US" sz="2600" dirty="0">
                <a:latin typeface="Arial" charset="0"/>
              </a:rPr>
              <a:t> </a:t>
            </a:r>
            <a:r>
              <a:rPr lang="en-US" sz="2600" dirty="0" err="1">
                <a:latin typeface="Arial" charset="0"/>
              </a:rPr>
              <a:t>parásito</a:t>
            </a:r>
            <a:r>
              <a:rPr lang="en-US" sz="2600" dirty="0">
                <a:latin typeface="Arial" charset="0"/>
              </a:rPr>
              <a:t> hembra </a:t>
            </a:r>
            <a:r>
              <a:rPr lang="en-US" sz="2600" dirty="0" err="1">
                <a:latin typeface="Arial" charset="0"/>
              </a:rPr>
              <a:t>depositan</a:t>
            </a:r>
            <a:r>
              <a:rPr lang="en-US" sz="2600" dirty="0">
                <a:latin typeface="Arial" charset="0"/>
              </a:rPr>
              <a:t> 1 a 4 </a:t>
            </a:r>
            <a:r>
              <a:rPr lang="en-US" sz="2600" dirty="0" err="1">
                <a:latin typeface="Arial" charset="0"/>
              </a:rPr>
              <a:t>grupos</a:t>
            </a:r>
            <a:r>
              <a:rPr lang="en-US" sz="2600" dirty="0">
                <a:latin typeface="Arial" charset="0"/>
              </a:rPr>
              <a:t> de huevos </a:t>
            </a:r>
            <a:r>
              <a:rPr lang="en-US" sz="2600" dirty="0" err="1">
                <a:latin typeface="Arial" charset="0"/>
              </a:rPr>
              <a:t>sobre</a:t>
            </a:r>
            <a:r>
              <a:rPr lang="en-US" sz="2600" dirty="0">
                <a:latin typeface="Arial" charset="0"/>
              </a:rPr>
              <a:t> </a:t>
            </a:r>
            <a:r>
              <a:rPr lang="en-US" sz="2600" dirty="0" err="1">
                <a:latin typeface="Arial" charset="0"/>
              </a:rPr>
              <a:t>cochinilla</a:t>
            </a:r>
            <a:r>
              <a:rPr lang="en-US" sz="2600" dirty="0">
                <a:latin typeface="Arial" charset="0"/>
              </a:rPr>
              <a:t> (</a:t>
            </a:r>
            <a:r>
              <a:rPr lang="en-US" sz="2600" dirty="0" err="1">
                <a:latin typeface="Arial" charset="0"/>
              </a:rPr>
              <a:t>peste</a:t>
            </a:r>
            <a:r>
              <a:rPr lang="en-US" sz="2600" dirty="0">
                <a:latin typeface="Arial" charset="0"/>
              </a:rPr>
              <a:t> para </a:t>
            </a:r>
            <a:r>
              <a:rPr lang="en-US" sz="2600" dirty="0" err="1">
                <a:latin typeface="Arial" charset="0"/>
              </a:rPr>
              <a:t>el</a:t>
            </a:r>
            <a:r>
              <a:rPr lang="en-US" sz="2600" dirty="0">
                <a:latin typeface="Arial" charset="0"/>
              </a:rPr>
              <a:t> </a:t>
            </a:r>
            <a:r>
              <a:rPr lang="en-US" sz="2600" dirty="0" err="1">
                <a:latin typeface="Arial" charset="0"/>
              </a:rPr>
              <a:t>cultivo</a:t>
            </a:r>
            <a:r>
              <a:rPr lang="en-US" sz="2600" dirty="0">
                <a:latin typeface="Arial" charset="0"/>
              </a:rPr>
              <a:t>)</a:t>
            </a:r>
          </a:p>
          <a:p>
            <a:pPr eaLnBrk="1" hangingPunct="1"/>
            <a:r>
              <a:rPr lang="en-US" sz="2600" dirty="0">
                <a:latin typeface="Arial" charset="0"/>
              </a:rPr>
              <a:t>El </a:t>
            </a:r>
            <a:r>
              <a:rPr lang="en-US" sz="2600" dirty="0" err="1">
                <a:latin typeface="Arial" charset="0"/>
              </a:rPr>
              <a:t>tamaño</a:t>
            </a:r>
            <a:r>
              <a:rPr lang="en-US" sz="2600" dirty="0">
                <a:latin typeface="Arial" charset="0"/>
              </a:rPr>
              <a:t> del </a:t>
            </a:r>
            <a:r>
              <a:rPr lang="en-US" sz="2600" dirty="0" err="1">
                <a:latin typeface="Arial" charset="0"/>
              </a:rPr>
              <a:t>grupo</a:t>
            </a:r>
            <a:r>
              <a:rPr lang="en-US" sz="2600" dirty="0">
                <a:latin typeface="Arial" charset="0"/>
              </a:rPr>
              <a:t> de huevos </a:t>
            </a:r>
            <a:r>
              <a:rPr lang="en-US" sz="2600" dirty="0" err="1">
                <a:latin typeface="Arial" charset="0"/>
              </a:rPr>
              <a:t>está</a:t>
            </a:r>
            <a:r>
              <a:rPr lang="en-US" sz="2600" dirty="0">
                <a:latin typeface="Arial" charset="0"/>
              </a:rPr>
              <a:t> </a:t>
            </a:r>
            <a:r>
              <a:rPr lang="en-US" sz="2600" dirty="0" err="1">
                <a:latin typeface="Arial" charset="0"/>
              </a:rPr>
              <a:t>influenciado</a:t>
            </a:r>
            <a:r>
              <a:rPr lang="en-US" sz="2600" dirty="0">
                <a:latin typeface="Arial" charset="0"/>
              </a:rPr>
              <a:t> por </a:t>
            </a:r>
            <a:r>
              <a:rPr lang="en-US" sz="2600" dirty="0" err="1">
                <a:latin typeface="Arial" charset="0"/>
              </a:rPr>
              <a:t>el</a:t>
            </a:r>
            <a:r>
              <a:rPr lang="en-US" sz="2600" dirty="0">
                <a:latin typeface="Arial" charset="0"/>
              </a:rPr>
              <a:t> </a:t>
            </a:r>
            <a:r>
              <a:rPr lang="en-US" sz="2600" dirty="0" err="1">
                <a:latin typeface="Arial" charset="0"/>
              </a:rPr>
              <a:t>número</a:t>
            </a:r>
            <a:r>
              <a:rPr lang="en-US" sz="2600" dirty="0">
                <a:latin typeface="Arial" charset="0"/>
              </a:rPr>
              <a:t> total de huevos (</a:t>
            </a:r>
            <a:r>
              <a:rPr lang="en-US" sz="2600" dirty="0" err="1">
                <a:latin typeface="Arial" charset="0"/>
              </a:rPr>
              <a:t>complemento</a:t>
            </a:r>
            <a:r>
              <a:rPr lang="en-US" sz="2600" dirty="0">
                <a:latin typeface="Arial" charset="0"/>
              </a:rPr>
              <a:t> </a:t>
            </a:r>
            <a:r>
              <a:rPr lang="en-US" sz="2600" dirty="0" err="1">
                <a:latin typeface="Arial" charset="0"/>
              </a:rPr>
              <a:t>femenino</a:t>
            </a:r>
            <a:r>
              <a:rPr lang="en-US" sz="2600" dirty="0">
                <a:latin typeface="Arial" charset="0"/>
              </a:rPr>
              <a:t>) </a:t>
            </a:r>
            <a:r>
              <a:rPr lang="en-US" sz="2600" dirty="0" err="1">
                <a:latin typeface="Arial" charset="0"/>
              </a:rPr>
              <a:t>en</a:t>
            </a:r>
            <a:r>
              <a:rPr lang="en-US" sz="2600" dirty="0">
                <a:latin typeface="Arial" charset="0"/>
              </a:rPr>
              <a:t> la hembra?</a:t>
            </a: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947988"/>
            <a:ext cx="2514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12875"/>
            <a:ext cx="2286000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19625"/>
            <a:ext cx="2438400" cy="1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8"/>
          <p:cNvSpPr>
            <a:spLocks noChangeArrowheads="1"/>
          </p:cNvSpPr>
          <p:nvPr/>
        </p:nvSpPr>
        <p:spPr bwMode="auto">
          <a:xfrm>
            <a:off x="4876800" y="6110288"/>
            <a:ext cx="296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Photo credit: Dan Papacek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r>
              <a:rPr lang="en-US" sz="3600" dirty="0">
                <a:latin typeface="Garamond" charset="0"/>
              </a:rPr>
              <a:t>Caso de </a:t>
            </a:r>
            <a:r>
              <a:rPr lang="en-US" sz="3600" dirty="0" err="1">
                <a:latin typeface="Garamond" charset="0"/>
              </a:rPr>
              <a:t>Estudio</a:t>
            </a:r>
            <a:r>
              <a:rPr lang="en-US" sz="3600" dirty="0">
                <a:latin typeface="Garamond" charset="0"/>
              </a:rPr>
              <a:t> – </a:t>
            </a:r>
            <a:r>
              <a:rPr lang="en-US" sz="3600" dirty="0" err="1">
                <a:latin typeface="Garamond" charset="0"/>
              </a:rPr>
              <a:t>Ovoposición</a:t>
            </a:r>
            <a:r>
              <a:rPr lang="en-US" sz="3600" dirty="0">
                <a:latin typeface="Garamond" charset="0"/>
              </a:rPr>
              <a:t> </a:t>
            </a:r>
            <a:r>
              <a:rPr lang="en-US" sz="3600" dirty="0" err="1">
                <a:latin typeface="Garamond" charset="0"/>
              </a:rPr>
              <a:t>en</a:t>
            </a:r>
            <a:r>
              <a:rPr lang="en-US" sz="3600" dirty="0">
                <a:latin typeface="Garamond" charset="0"/>
              </a:rPr>
              <a:t> </a:t>
            </a:r>
            <a:r>
              <a:rPr lang="en-US" sz="3600" dirty="0" err="1">
                <a:latin typeface="Garamond" charset="0"/>
              </a:rPr>
              <a:t>Insectos</a:t>
            </a:r>
            <a:br>
              <a:rPr lang="en-US" sz="3600" dirty="0">
                <a:latin typeface="Garamond" charset="0"/>
              </a:rPr>
            </a:br>
            <a:r>
              <a:rPr lang="en-US" sz="1800" dirty="0">
                <a:latin typeface="Garamond" charset="0"/>
              </a:rPr>
              <a:t>Los </a:t>
            </a:r>
            <a:r>
              <a:rPr lang="en-US" sz="1800" dirty="0" err="1">
                <a:latin typeface="Garamond" charset="0"/>
              </a:rPr>
              <a:t>Datos</a:t>
            </a:r>
            <a:endParaRPr lang="en-US" sz="1800" dirty="0">
              <a:latin typeface="Garamond" charset="0"/>
            </a:endParaRP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5052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>
                <a:latin typeface="Arial" charset="0"/>
              </a:rPr>
              <a:t>Complemento</a:t>
            </a:r>
            <a:r>
              <a:rPr lang="en-US" dirty="0">
                <a:latin typeface="Arial" charset="0"/>
              </a:rPr>
              <a:t> de huevo </a:t>
            </a:r>
            <a:r>
              <a:rPr lang="en-US" dirty="0" err="1">
                <a:latin typeface="Arial" charset="0"/>
              </a:rPr>
              <a:t>femenino</a:t>
            </a:r>
            <a:r>
              <a:rPr lang="en-US" dirty="0">
                <a:latin typeface="Arial" charset="0"/>
              </a:rPr>
              <a:t> – es </a:t>
            </a:r>
            <a:r>
              <a:rPr lang="en-US" dirty="0" err="1">
                <a:latin typeface="Arial" charset="0"/>
              </a:rPr>
              <a:t>función</a:t>
            </a:r>
            <a:r>
              <a:rPr lang="en-US" dirty="0">
                <a:latin typeface="Arial" charset="0"/>
              </a:rPr>
              <a:t> del </a:t>
            </a:r>
            <a:r>
              <a:rPr lang="en-US" dirty="0" err="1">
                <a:latin typeface="Arial" charset="0"/>
              </a:rPr>
              <a:t>tamaño</a:t>
            </a:r>
            <a:r>
              <a:rPr lang="en-US" dirty="0">
                <a:latin typeface="Arial" charset="0"/>
              </a:rPr>
              <a:t> de la hembra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>
                <a:latin typeface="Arial" charset="0"/>
              </a:rPr>
              <a:t>Trabajo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previo</a:t>
            </a:r>
            <a:r>
              <a:rPr lang="en-US" dirty="0">
                <a:latin typeface="Arial" charset="0"/>
              </a:rPr>
              <a:t> indica que la mayor </a:t>
            </a:r>
            <a:r>
              <a:rPr lang="en-US" dirty="0" err="1">
                <a:latin typeface="Arial" charset="0"/>
              </a:rPr>
              <a:t>tasa</a:t>
            </a:r>
            <a:r>
              <a:rPr lang="en-US" dirty="0">
                <a:latin typeface="Arial" charset="0"/>
              </a:rPr>
              <a:t> de </a:t>
            </a:r>
            <a:r>
              <a:rPr lang="en-US" dirty="0" err="1">
                <a:latin typeface="Arial" charset="0"/>
              </a:rPr>
              <a:t>éxito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ocurre</a:t>
            </a:r>
            <a:r>
              <a:rPr lang="en-US" dirty="0">
                <a:latin typeface="Arial" charset="0"/>
              </a:rPr>
              <a:t> a </a:t>
            </a:r>
            <a:r>
              <a:rPr lang="en-US" dirty="0" err="1">
                <a:latin typeface="Arial" charset="0"/>
              </a:rPr>
              <a:t>tamaño</a:t>
            </a:r>
            <a:r>
              <a:rPr lang="en-US" dirty="0">
                <a:latin typeface="Arial" charset="0"/>
              </a:rPr>
              <a:t> de </a:t>
            </a:r>
            <a:r>
              <a:rPr lang="en-US" dirty="0" err="1">
                <a:latin typeface="Arial" charset="0"/>
              </a:rPr>
              <a:t>grupos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intermedios</a:t>
            </a:r>
            <a:endParaRPr lang="en-US" dirty="0">
              <a:latin typeface="Arial" charset="0"/>
            </a:endParaRP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068388"/>
            <a:ext cx="5486400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>
                <a:latin typeface="Garamond" charset="0"/>
              </a:rPr>
              <a:t>Tendencia en los adultos</a:t>
            </a:r>
          </a:p>
        </p:txBody>
      </p:sp>
      <p:graphicFrame>
        <p:nvGraphicFramePr>
          <p:cNvPr id="2867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14400" y="1524000"/>
          <a:ext cx="60960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0" name="Equation" r:id="rId3" imgW="1752600" imgH="457200" progId="Equation.3">
                  <p:embed/>
                </p:oleObj>
              </mc:Choice>
              <mc:Fallback>
                <p:oleObj name="Equation" r:id="rId3" imgW="175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60960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4480" y="3201988"/>
            <a:ext cx="8229600" cy="2928937"/>
          </a:xfrm>
        </p:spPr>
        <p:txBody>
          <a:bodyPr/>
          <a:lstStyle/>
          <a:p>
            <a:pPr eaLnBrk="1" hangingPunct="1"/>
            <a:r>
              <a:rPr lang="es-AR" sz="3900" i="1" dirty="0">
                <a:latin typeface="Times New Roman"/>
                <a:cs typeface="Times New Roman"/>
              </a:rPr>
              <a:t>N</a:t>
            </a:r>
            <a:r>
              <a:rPr lang="es-AR" sz="3900" i="1" baseline="-25000" dirty="0">
                <a:latin typeface="Arial" charset="0"/>
              </a:rPr>
              <a:t>t</a:t>
            </a:r>
            <a:r>
              <a:rPr lang="es-AR" sz="3900" i="1" dirty="0">
                <a:latin typeface="Arial" charset="0"/>
              </a:rPr>
              <a:t> = </a:t>
            </a:r>
            <a:r>
              <a:rPr lang="es-AR" sz="3200" i="1" dirty="0">
                <a:latin typeface="Arial" charset="0"/>
              </a:rPr>
              <a:t>abundancia en el tiempo t</a:t>
            </a:r>
          </a:p>
          <a:p>
            <a:pPr eaLnBrk="1" hangingPunct="1"/>
            <a:r>
              <a:rPr lang="es-AR" sz="3900" i="1" dirty="0">
                <a:latin typeface="Times New Roman"/>
                <a:cs typeface="Times New Roman"/>
              </a:rPr>
              <a:t>r</a:t>
            </a:r>
            <a:r>
              <a:rPr lang="es-AR" sz="3900" i="1" dirty="0">
                <a:latin typeface="Arial" charset="0"/>
              </a:rPr>
              <a:t> = </a:t>
            </a:r>
            <a:r>
              <a:rPr lang="es-AR" sz="3200" i="1" dirty="0">
                <a:latin typeface="Arial" charset="0"/>
              </a:rPr>
              <a:t>tasa de crecimiento de la población</a:t>
            </a:r>
          </a:p>
          <a:p>
            <a:pPr eaLnBrk="1" hangingPunct="1"/>
            <a:r>
              <a:rPr lang="es-AR" sz="3900" i="1" dirty="0">
                <a:latin typeface="Times New Roman"/>
                <a:cs typeface="Times New Roman"/>
                <a:sym typeface="Symbol" charset="0"/>
              </a:rPr>
              <a:t>ε</a:t>
            </a:r>
            <a:r>
              <a:rPr lang="es-AR" sz="3900" i="1" baseline="-25000" dirty="0">
                <a:latin typeface="Times New Roman"/>
                <a:cs typeface="Times New Roman"/>
                <a:sym typeface="Symbol" charset="0"/>
              </a:rPr>
              <a:t>t</a:t>
            </a:r>
            <a:r>
              <a:rPr lang="es-AR" sz="3900" i="1" dirty="0">
                <a:latin typeface="Arial" charset="0"/>
                <a:sym typeface="Symbol" charset="0"/>
              </a:rPr>
              <a:t> = </a:t>
            </a:r>
            <a:r>
              <a:rPr lang="es-AR" sz="3200" i="1" dirty="0">
                <a:latin typeface="Arial" charset="0"/>
                <a:sym typeface="Symbol" charset="0"/>
              </a:rPr>
              <a:t>error en las observaciones</a:t>
            </a:r>
          </a:p>
        </p:txBody>
      </p:sp>
    </p:spTree>
    <p:extLst>
      <p:ext uri="{BB962C8B-B14F-4D97-AF65-F5344CB8AC3E}">
        <p14:creationId xmlns:p14="http://schemas.microsoft.com/office/powerpoint/2010/main" val="939037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 err="1">
                <a:latin typeface="Arial" charset="0"/>
              </a:rPr>
              <a:t>En</a:t>
            </a:r>
            <a:r>
              <a:rPr lang="en-US" sz="2600" dirty="0">
                <a:latin typeface="Arial" charset="0"/>
              </a:rPr>
              <a:t> </a:t>
            </a:r>
            <a:r>
              <a:rPr lang="en-US" sz="2600" dirty="0" err="1">
                <a:latin typeface="Arial" charset="0"/>
              </a:rPr>
              <a:t>el</a:t>
            </a:r>
            <a:r>
              <a:rPr lang="en-US" sz="2600" dirty="0">
                <a:latin typeface="Arial" charset="0"/>
              </a:rPr>
              <a:t> Detective </a:t>
            </a:r>
            <a:r>
              <a:rPr lang="en-US" sz="2600" dirty="0" err="1">
                <a:latin typeface="Arial" charset="0"/>
              </a:rPr>
              <a:t>Ecológico</a:t>
            </a:r>
            <a:r>
              <a:rPr lang="en-US" sz="2600" dirty="0">
                <a:latin typeface="Arial" charset="0"/>
              </a:rPr>
              <a:t>, se </a:t>
            </a:r>
            <a:r>
              <a:rPr lang="en-US" sz="2600" dirty="0" err="1">
                <a:latin typeface="Arial" charset="0"/>
              </a:rPr>
              <a:t>probaron</a:t>
            </a:r>
            <a:r>
              <a:rPr lang="en-US" sz="2600" dirty="0">
                <a:latin typeface="Arial" charset="0"/>
              </a:rPr>
              <a:t> </a:t>
            </a:r>
            <a:r>
              <a:rPr lang="en-US" sz="2600" dirty="0" err="1">
                <a:latin typeface="Arial" charset="0"/>
              </a:rPr>
              <a:t>varios</a:t>
            </a:r>
            <a:r>
              <a:rPr lang="en-US" sz="2600" dirty="0">
                <a:latin typeface="Arial" charset="0"/>
              </a:rPr>
              <a:t> </a:t>
            </a:r>
            <a:r>
              <a:rPr lang="en-US" sz="2600" dirty="0" err="1">
                <a:latin typeface="Arial" charset="0"/>
              </a:rPr>
              <a:t>modelos</a:t>
            </a:r>
            <a:r>
              <a:rPr lang="en-US" sz="2600" dirty="0">
                <a:latin typeface="Arial" charset="0"/>
              </a:rPr>
              <a:t> </a:t>
            </a:r>
            <a:r>
              <a:rPr lang="en-US" sz="2600" dirty="0" err="1">
                <a:latin typeface="Arial" charset="0"/>
              </a:rPr>
              <a:t>utilizando</a:t>
            </a:r>
            <a:r>
              <a:rPr lang="en-US" sz="2600" dirty="0">
                <a:latin typeface="Arial" charset="0"/>
              </a:rPr>
              <a:t> </a:t>
            </a:r>
            <a:r>
              <a:rPr lang="en-US" sz="2600" dirty="0" err="1">
                <a:latin typeface="Arial" charset="0"/>
              </a:rPr>
              <a:t>suma</a:t>
            </a:r>
            <a:r>
              <a:rPr lang="en-US" sz="2600" dirty="0">
                <a:latin typeface="Arial" charset="0"/>
              </a:rPr>
              <a:t> de </a:t>
            </a:r>
            <a:r>
              <a:rPr lang="en-US" sz="2600" dirty="0" err="1">
                <a:latin typeface="Arial" charset="0"/>
              </a:rPr>
              <a:t>cuadrados</a:t>
            </a:r>
            <a:r>
              <a:rPr lang="en-US" sz="2600" dirty="0">
                <a:latin typeface="Arial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Un </a:t>
            </a:r>
            <a:r>
              <a:rPr lang="en-US" sz="2200" dirty="0" err="1">
                <a:latin typeface="Arial" charset="0"/>
              </a:rPr>
              <a:t>modelo</a:t>
            </a:r>
            <a:r>
              <a:rPr lang="en-US" sz="2200" dirty="0">
                <a:latin typeface="Arial" charset="0"/>
              </a:rPr>
              <a:t> del </a:t>
            </a:r>
            <a:r>
              <a:rPr lang="en-US" sz="2200" dirty="0" err="1">
                <a:latin typeface="Arial" charset="0"/>
              </a:rPr>
              <a:t>tamaño</a:t>
            </a:r>
            <a:r>
              <a:rPr lang="en-US" sz="2200" dirty="0">
                <a:latin typeface="Arial" charset="0"/>
              </a:rPr>
              <a:t> medio de la </a:t>
            </a:r>
            <a:r>
              <a:rPr lang="en-US" sz="2200" dirty="0" err="1">
                <a:latin typeface="Arial" charset="0"/>
              </a:rPr>
              <a:t>puesta</a:t>
            </a:r>
            <a:endParaRPr lang="en-US" sz="2200" dirty="0">
              <a:latin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Un </a:t>
            </a:r>
            <a:r>
              <a:rPr lang="en-US" sz="2200" dirty="0" err="1">
                <a:latin typeface="Arial" charset="0"/>
              </a:rPr>
              <a:t>modelo</a:t>
            </a:r>
            <a:r>
              <a:rPr lang="en-US" sz="2200" dirty="0">
                <a:latin typeface="Arial" charset="0"/>
              </a:rPr>
              <a:t> de </a:t>
            </a:r>
            <a:r>
              <a:rPr lang="en-US" sz="2200" dirty="0" err="1">
                <a:latin typeface="Arial" charset="0"/>
              </a:rPr>
              <a:t>puesta</a:t>
            </a:r>
            <a:r>
              <a:rPr lang="en-US" sz="2200" dirty="0">
                <a:latin typeface="Arial" charset="0"/>
              </a:rPr>
              <a:t> variable con un punto de </a:t>
            </a:r>
            <a:r>
              <a:rPr lang="en-US" sz="2200" dirty="0" err="1">
                <a:latin typeface="Arial" charset="0"/>
              </a:rPr>
              <a:t>cambio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basado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en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el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complemento</a:t>
            </a:r>
            <a:r>
              <a:rPr lang="en-US" sz="2200" dirty="0">
                <a:latin typeface="Arial" charset="0"/>
              </a:rPr>
              <a:t> de huevos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Un </a:t>
            </a:r>
            <a:r>
              <a:rPr lang="en-US" sz="2200" dirty="0" err="1">
                <a:latin typeface="Arial" charset="0"/>
              </a:rPr>
              <a:t>modelo</a:t>
            </a:r>
            <a:r>
              <a:rPr lang="en-US" sz="2200" dirty="0">
                <a:latin typeface="Arial" charset="0"/>
              </a:rPr>
              <a:t> de </a:t>
            </a:r>
            <a:r>
              <a:rPr lang="en-US" sz="2200" dirty="0" err="1">
                <a:latin typeface="Arial" charset="0"/>
              </a:rPr>
              <a:t>puesta</a:t>
            </a:r>
            <a:r>
              <a:rPr lang="en-US" sz="2200" dirty="0">
                <a:latin typeface="Arial" charset="0"/>
              </a:rPr>
              <a:t> variable con dos puntos de </a:t>
            </a:r>
            <a:r>
              <a:rPr lang="en-US" sz="2200" dirty="0" err="1">
                <a:latin typeface="Arial" charset="0"/>
              </a:rPr>
              <a:t>cambio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basado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en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el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complemento</a:t>
            </a:r>
            <a:r>
              <a:rPr lang="en-US" sz="2200" dirty="0">
                <a:latin typeface="Arial" charset="0"/>
              </a:rPr>
              <a:t> de huevos</a:t>
            </a:r>
          </a:p>
          <a:p>
            <a:pPr>
              <a:lnSpc>
                <a:spcPct val="80000"/>
              </a:lnSpc>
            </a:pPr>
            <a:r>
              <a:rPr lang="en-US" sz="2600" dirty="0" err="1">
                <a:latin typeface="Arial" charset="0"/>
              </a:rPr>
              <a:t>Utilizaremos</a:t>
            </a:r>
            <a:r>
              <a:rPr lang="en-US" sz="2600" dirty="0">
                <a:latin typeface="Arial" charset="0"/>
              </a:rPr>
              <a:t> TMB para </a:t>
            </a:r>
            <a:r>
              <a:rPr lang="en-US" sz="2600" dirty="0" err="1">
                <a:latin typeface="Arial" charset="0"/>
              </a:rPr>
              <a:t>ajustar</a:t>
            </a:r>
            <a:r>
              <a:rPr lang="en-US" sz="2600" dirty="0">
                <a:latin typeface="Arial" charset="0"/>
              </a:rPr>
              <a:t> dos </a:t>
            </a:r>
            <a:r>
              <a:rPr lang="en-US" sz="2600" dirty="0" err="1">
                <a:latin typeface="Arial" charset="0"/>
              </a:rPr>
              <a:t>modelos</a:t>
            </a:r>
            <a:r>
              <a:rPr lang="en-US" sz="2600" dirty="0">
                <a:latin typeface="Arial" charset="0"/>
              </a:rPr>
              <a:t> con un GLM Poisson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Un </a:t>
            </a:r>
            <a:r>
              <a:rPr lang="en-US" sz="2200" dirty="0" err="1">
                <a:latin typeface="Arial" charset="0"/>
              </a:rPr>
              <a:t>modelo</a:t>
            </a:r>
            <a:r>
              <a:rPr lang="en-US" sz="2200" dirty="0">
                <a:latin typeface="Arial" charset="0"/>
              </a:rPr>
              <a:t> del </a:t>
            </a:r>
            <a:r>
              <a:rPr lang="en-US" sz="2200" dirty="0" err="1">
                <a:latin typeface="Arial" charset="0"/>
              </a:rPr>
              <a:t>tamaño</a:t>
            </a:r>
            <a:r>
              <a:rPr lang="en-US" sz="2200" dirty="0">
                <a:latin typeface="Arial" charset="0"/>
              </a:rPr>
              <a:t> medio de la </a:t>
            </a:r>
            <a:r>
              <a:rPr lang="en-US" sz="2200" dirty="0" err="1">
                <a:latin typeface="Arial" charset="0"/>
              </a:rPr>
              <a:t>puesta</a:t>
            </a:r>
            <a:endParaRPr lang="en-US" sz="22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Un </a:t>
            </a:r>
            <a:r>
              <a:rPr lang="en-US" sz="2200" dirty="0" err="1">
                <a:latin typeface="Arial" charset="0"/>
              </a:rPr>
              <a:t>tamaño</a:t>
            </a:r>
            <a:r>
              <a:rPr lang="en-US" sz="2200" dirty="0">
                <a:latin typeface="Arial" charset="0"/>
              </a:rPr>
              <a:t> de </a:t>
            </a:r>
            <a:r>
              <a:rPr lang="en-US" sz="2200" dirty="0" err="1">
                <a:latin typeface="Arial" charset="0"/>
              </a:rPr>
              <a:t>puesta</a:t>
            </a:r>
            <a:r>
              <a:rPr lang="en-US" sz="2200" dirty="0">
                <a:latin typeface="Arial" charset="0"/>
              </a:rPr>
              <a:t> variable que cambia con </a:t>
            </a:r>
            <a:r>
              <a:rPr lang="en-US" sz="2200" dirty="0" err="1">
                <a:latin typeface="Arial" charset="0"/>
              </a:rPr>
              <a:t>el</a:t>
            </a:r>
            <a:r>
              <a:rPr lang="en-US" sz="2200" dirty="0">
                <a:latin typeface="Arial" charset="0"/>
              </a:rPr>
              <a:t> </a:t>
            </a:r>
            <a:r>
              <a:rPr lang="en-US" sz="2200" dirty="0" err="1">
                <a:latin typeface="Arial" charset="0"/>
              </a:rPr>
              <a:t>complemento</a:t>
            </a:r>
            <a:r>
              <a:rPr lang="en-US" sz="2200" dirty="0">
                <a:latin typeface="Arial" charset="0"/>
              </a:rPr>
              <a:t> de huevos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600" dirty="0">
              <a:latin typeface="Arial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A8AF957-601B-4F0E-969E-D10036DD5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7813"/>
            <a:ext cx="8686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defTabSz="914400"/>
            <a:r>
              <a:rPr lang="en-US" sz="3600" kern="0" dirty="0">
                <a:latin typeface="Garamond" charset="0"/>
              </a:rPr>
              <a:t>Caso de </a:t>
            </a:r>
            <a:r>
              <a:rPr lang="en-US" sz="3600" kern="0" dirty="0" err="1">
                <a:latin typeface="Garamond" charset="0"/>
              </a:rPr>
              <a:t>Estudio</a:t>
            </a:r>
            <a:r>
              <a:rPr lang="en-US" sz="3600" kern="0" dirty="0">
                <a:latin typeface="Garamond" charset="0"/>
              </a:rPr>
              <a:t> – </a:t>
            </a:r>
            <a:r>
              <a:rPr lang="en-US" sz="3600" kern="0" dirty="0" err="1">
                <a:latin typeface="Garamond" charset="0"/>
              </a:rPr>
              <a:t>Ovoposición</a:t>
            </a:r>
            <a:r>
              <a:rPr lang="en-US" sz="3600" kern="0" dirty="0">
                <a:latin typeface="Garamond" charset="0"/>
              </a:rPr>
              <a:t> </a:t>
            </a:r>
            <a:r>
              <a:rPr lang="en-US" sz="3600" kern="0" dirty="0" err="1">
                <a:latin typeface="Garamond" charset="0"/>
              </a:rPr>
              <a:t>en</a:t>
            </a:r>
            <a:r>
              <a:rPr lang="en-US" sz="3600" kern="0" dirty="0">
                <a:latin typeface="Garamond" charset="0"/>
              </a:rPr>
              <a:t> </a:t>
            </a:r>
            <a:r>
              <a:rPr lang="en-US" sz="3600" kern="0" dirty="0" err="1">
                <a:latin typeface="Garamond" charset="0"/>
              </a:rPr>
              <a:t>Insectos</a:t>
            </a:r>
            <a:br>
              <a:rPr lang="en-US" sz="3600" kern="0" dirty="0">
                <a:latin typeface="Garamond" charset="0"/>
              </a:rPr>
            </a:br>
            <a:r>
              <a:rPr lang="en-US" sz="1800" kern="0" dirty="0" err="1">
                <a:latin typeface="Garamond" charset="0"/>
              </a:rPr>
              <a:t>Aproximación</a:t>
            </a:r>
            <a:r>
              <a:rPr lang="en-US" sz="1800" kern="0" dirty="0">
                <a:latin typeface="Garamond" charset="0"/>
              </a:rPr>
              <a:t> de </a:t>
            </a:r>
            <a:r>
              <a:rPr lang="en-US" sz="1800" kern="0" dirty="0" err="1">
                <a:latin typeface="Garamond" charset="0"/>
              </a:rPr>
              <a:t>Modelación</a:t>
            </a:r>
            <a:endParaRPr lang="en-US" sz="1800" kern="0" dirty="0">
              <a:latin typeface="Garamond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sz="4000" dirty="0" err="1">
                <a:latin typeface="Garamond" charset="0"/>
              </a:rPr>
              <a:t>Modelo</a:t>
            </a:r>
            <a:r>
              <a:rPr lang="en-US" sz="4000" dirty="0">
                <a:latin typeface="Garamond" charset="0"/>
              </a:rPr>
              <a:t> 1 – </a:t>
            </a:r>
            <a:r>
              <a:rPr lang="en-US" sz="4000" dirty="0" err="1">
                <a:latin typeface="Garamond" charset="0"/>
              </a:rPr>
              <a:t>Tamaño</a:t>
            </a:r>
            <a:r>
              <a:rPr lang="en-US" sz="4000" dirty="0">
                <a:latin typeface="Garamond" charset="0"/>
              </a:rPr>
              <a:t> medio de la </a:t>
            </a:r>
            <a:r>
              <a:rPr lang="en-US" sz="4000" dirty="0" err="1">
                <a:latin typeface="Garamond" charset="0"/>
              </a:rPr>
              <a:t>puesta</a:t>
            </a:r>
            <a:endParaRPr lang="en-US" sz="4000" dirty="0">
              <a:latin typeface="Garamond" charset="0"/>
            </a:endParaRPr>
          </a:p>
        </p:txBody>
      </p:sp>
      <p:sp>
        <p:nvSpPr>
          <p:cNvPr id="3789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43000"/>
            <a:ext cx="3276600" cy="4149725"/>
          </a:xfrm>
        </p:spPr>
        <p:txBody>
          <a:bodyPr/>
          <a:lstStyle/>
          <a:p>
            <a:pPr eaLnBrk="1" hangingPunct="1"/>
            <a:r>
              <a:rPr lang="en-US" sz="2600" dirty="0" err="1">
                <a:latin typeface="Arial" charset="0"/>
              </a:rPr>
              <a:t>Modelo</a:t>
            </a:r>
            <a:r>
              <a:rPr lang="en-US" sz="2600" dirty="0">
                <a:latin typeface="Arial" charset="0"/>
              </a:rPr>
              <a:t> 1:</a:t>
            </a:r>
          </a:p>
          <a:p>
            <a:pPr eaLnBrk="1" hangingPunct="1">
              <a:buFont typeface="Wingdings" charset="0"/>
              <a:buNone/>
            </a:pPr>
            <a:r>
              <a:rPr lang="en-US" sz="2400" dirty="0" err="1">
                <a:latin typeface="Arial" charset="0"/>
              </a:rPr>
              <a:t>Distribución</a:t>
            </a:r>
            <a:r>
              <a:rPr lang="en-US" sz="2400" dirty="0">
                <a:latin typeface="Arial" charset="0"/>
              </a:rPr>
              <a:t> de Poisson para </a:t>
            </a:r>
            <a:r>
              <a:rPr lang="en-US" sz="2400" dirty="0" err="1">
                <a:latin typeface="Arial" charset="0"/>
              </a:rPr>
              <a:t>el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conteo</a:t>
            </a:r>
            <a:r>
              <a:rPr lang="en-US" sz="2400" dirty="0">
                <a:latin typeface="Arial" charset="0"/>
              </a:rPr>
              <a:t> de huevos = </a:t>
            </a:r>
            <a:r>
              <a:rPr lang="en-US" sz="2400" dirty="0" err="1">
                <a:latin typeface="Arial" charset="0"/>
              </a:rPr>
              <a:t>nivel</a:t>
            </a:r>
            <a:r>
              <a:rPr lang="en-US" sz="2400" dirty="0">
                <a:latin typeface="Arial" charset="0"/>
              </a:rPr>
              <a:t> medio </a:t>
            </a:r>
            <a:r>
              <a:rPr lang="en-US" sz="2400" dirty="0" err="1">
                <a:latin typeface="Arial" charset="0"/>
              </a:rPr>
              <a:t>sobre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el</a:t>
            </a:r>
            <a:r>
              <a:rPr lang="en-US" sz="2400" dirty="0">
                <a:latin typeface="Arial" charset="0"/>
              </a:rPr>
              <a:t> total de huevos</a:t>
            </a:r>
            <a:endParaRPr lang="en-US" sz="2600" dirty="0">
              <a:latin typeface="Arial" charset="0"/>
            </a:endParaRPr>
          </a:p>
          <a:p>
            <a:pPr>
              <a:buNone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~ Pois(</a:t>
            </a:r>
            <a:r>
              <a:rPr lang="en-US" sz="2600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pred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6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>
              <a:buNone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log</a:t>
            </a:r>
            <a:r>
              <a:rPr lang="en-US" sz="2600" dirty="0">
                <a:latin typeface="Symbol" pitchFamily="2" charset="2"/>
              </a:rPr>
              <a:t>(</a:t>
            </a:r>
            <a:r>
              <a:rPr lang="en-US" sz="2600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pred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6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600" dirty="0">
                <a:latin typeface="Arial" charset="0"/>
              </a:rPr>
              <a:t>) = </a:t>
            </a:r>
            <a:r>
              <a:rPr lang="en-US" sz="2600" dirty="0">
                <a:latin typeface="Symbol" pitchFamily="2" charset="2"/>
              </a:rPr>
              <a:t>l</a:t>
            </a:r>
            <a:r>
              <a:rPr lang="en-US" sz="2600" baseline="-25000" dirty="0">
                <a:latin typeface="Arial" charset="0"/>
              </a:rPr>
              <a:t>0</a:t>
            </a:r>
            <a:endParaRPr lang="en-US" sz="2600" dirty="0">
              <a:latin typeface="Arial" charset="0"/>
            </a:endParaRPr>
          </a:p>
          <a:p>
            <a:pPr>
              <a:buNone/>
            </a:pPr>
            <a:r>
              <a:rPr lang="en-US" sz="2600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pred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6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= exp</a:t>
            </a:r>
            <a:r>
              <a:rPr lang="en-US" sz="2600" dirty="0">
                <a:latin typeface="Arial" charset="0"/>
              </a:rPr>
              <a:t>(</a:t>
            </a:r>
            <a:r>
              <a:rPr lang="en-US" sz="2600" dirty="0">
                <a:latin typeface="Symbol" pitchFamily="2" charset="2"/>
              </a:rPr>
              <a:t>l</a:t>
            </a:r>
            <a:r>
              <a:rPr lang="en-US" sz="2600" baseline="-25000" dirty="0">
                <a:latin typeface="Arial" charset="0"/>
              </a:rPr>
              <a:t>0</a:t>
            </a:r>
            <a:r>
              <a:rPr lang="en-US" sz="2600" dirty="0">
                <a:latin typeface="Arial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endParaRPr lang="en-US" sz="2600" dirty="0">
              <a:latin typeface="Arial" charset="0"/>
            </a:endParaRPr>
          </a:p>
          <a:p>
            <a:pPr eaLnBrk="1" hangingPunct="1"/>
            <a:endParaRPr lang="en-US" sz="2600" dirty="0">
              <a:latin typeface="Arial" charset="0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B0A618-3ECE-4B46-9F36-614BBE8CD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075" y="1143000"/>
            <a:ext cx="3827379" cy="492091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en-US" sz="3600" dirty="0" err="1">
                <a:latin typeface="Garamond" charset="0"/>
              </a:rPr>
              <a:t>Modelo</a:t>
            </a:r>
            <a:r>
              <a:rPr lang="en-US" sz="3600" dirty="0">
                <a:latin typeface="Garamond" charset="0"/>
              </a:rPr>
              <a:t> 2 – GLM con </a:t>
            </a:r>
            <a:r>
              <a:rPr lang="en-US" sz="3600" dirty="0" err="1">
                <a:latin typeface="Garamond" charset="0"/>
              </a:rPr>
              <a:t>el</a:t>
            </a:r>
            <a:r>
              <a:rPr lang="en-US" sz="3600" dirty="0">
                <a:latin typeface="Garamond" charset="0"/>
              </a:rPr>
              <a:t> </a:t>
            </a:r>
            <a:r>
              <a:rPr lang="en-US" sz="3600" dirty="0" err="1">
                <a:latin typeface="Garamond" charset="0"/>
              </a:rPr>
              <a:t>número</a:t>
            </a:r>
            <a:r>
              <a:rPr lang="en-US" sz="3600" dirty="0">
                <a:latin typeface="Garamond" charset="0"/>
              </a:rPr>
              <a:t> de huevos</a:t>
            </a:r>
          </a:p>
        </p:txBody>
      </p:sp>
      <p:sp>
        <p:nvSpPr>
          <p:cNvPr id="3789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43000"/>
            <a:ext cx="3777582" cy="4149725"/>
          </a:xfrm>
        </p:spPr>
        <p:txBody>
          <a:bodyPr/>
          <a:lstStyle/>
          <a:p>
            <a:pPr eaLnBrk="1" hangingPunct="1"/>
            <a:r>
              <a:rPr lang="en-US" sz="2600" dirty="0" err="1">
                <a:latin typeface="Arial" charset="0"/>
              </a:rPr>
              <a:t>Modelo</a:t>
            </a:r>
            <a:r>
              <a:rPr lang="en-US" sz="2600" dirty="0">
                <a:latin typeface="Arial" charset="0"/>
              </a:rPr>
              <a:t> 2:</a:t>
            </a:r>
          </a:p>
          <a:p>
            <a:pPr>
              <a:buNone/>
            </a:pPr>
            <a:r>
              <a:rPr lang="en-US" sz="2400" dirty="0" err="1">
                <a:latin typeface="Arial" charset="0"/>
              </a:rPr>
              <a:t>Distribución</a:t>
            </a:r>
            <a:r>
              <a:rPr lang="en-US" sz="2400" dirty="0">
                <a:latin typeface="Arial" charset="0"/>
              </a:rPr>
              <a:t> de Poisson para </a:t>
            </a:r>
            <a:r>
              <a:rPr lang="en-US" sz="2400" dirty="0" err="1">
                <a:latin typeface="Arial" charset="0"/>
              </a:rPr>
              <a:t>el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conteo</a:t>
            </a:r>
            <a:r>
              <a:rPr lang="en-US" sz="2400" dirty="0">
                <a:latin typeface="Arial" charset="0"/>
              </a:rPr>
              <a:t> de huevos </a:t>
            </a:r>
            <a:r>
              <a:rPr lang="en-US" sz="2400" dirty="0" err="1">
                <a:latin typeface="Arial" charset="0"/>
              </a:rPr>
              <a:t>linealmente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relacionados</a:t>
            </a:r>
            <a:r>
              <a:rPr lang="en-US" sz="2400" dirty="0">
                <a:latin typeface="Arial" charset="0"/>
              </a:rPr>
              <a:t> con </a:t>
            </a:r>
            <a:r>
              <a:rPr lang="en-US" sz="2400" dirty="0" err="1">
                <a:latin typeface="Arial" charset="0"/>
              </a:rPr>
              <a:t>el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err="1">
                <a:latin typeface="Arial" charset="0"/>
              </a:rPr>
              <a:t>número</a:t>
            </a:r>
            <a:r>
              <a:rPr lang="en-US" sz="2400" dirty="0">
                <a:latin typeface="Arial" charset="0"/>
              </a:rPr>
              <a:t> de huevos</a:t>
            </a:r>
          </a:p>
          <a:p>
            <a:pPr eaLnBrk="1" hangingPunct="1">
              <a:buFont typeface="Wingdings" charset="0"/>
              <a:buNone/>
            </a:pPr>
            <a:endParaRPr lang="en-US" sz="2600" dirty="0">
              <a:latin typeface="Arial" charset="0"/>
            </a:endParaRPr>
          </a:p>
          <a:p>
            <a:pPr>
              <a:buNone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~ Pois(</a:t>
            </a:r>
            <a:r>
              <a:rPr lang="en-US" sz="2600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pred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6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>
              <a:buNone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log</a:t>
            </a:r>
            <a:r>
              <a:rPr lang="en-US" sz="2600" dirty="0">
                <a:latin typeface="Symbol" pitchFamily="2" charset="2"/>
              </a:rPr>
              <a:t>(</a:t>
            </a:r>
            <a:r>
              <a:rPr lang="en-US" sz="2600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pred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6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600" dirty="0">
                <a:latin typeface="Arial" charset="0"/>
              </a:rPr>
              <a:t>) = </a:t>
            </a:r>
            <a:r>
              <a:rPr lang="en-US" sz="2600" dirty="0">
                <a:latin typeface="Symbol" pitchFamily="2" charset="2"/>
              </a:rPr>
              <a:t>l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600" dirty="0">
                <a:latin typeface="Arial" charset="0"/>
              </a:rPr>
              <a:t> + </a:t>
            </a:r>
            <a:r>
              <a:rPr lang="en-US" sz="2600" dirty="0">
                <a:latin typeface="Symbol" pitchFamily="2" charset="2"/>
                <a:ea typeface="Cambria Math" panose="02040503050406030204" pitchFamily="18" charset="0"/>
              </a:rPr>
              <a:t>l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eggs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None/>
            </a:pPr>
            <a:r>
              <a:rPr lang="en-US" sz="2600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pred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6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= exp</a:t>
            </a:r>
            <a:r>
              <a:rPr lang="en-US" sz="2600" dirty="0">
                <a:latin typeface="Arial" charset="0"/>
              </a:rPr>
              <a:t>(</a:t>
            </a:r>
            <a:r>
              <a:rPr lang="en-US" sz="2600" dirty="0">
                <a:latin typeface="Symbol" pitchFamily="2" charset="2"/>
              </a:rPr>
              <a:t>l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600" dirty="0">
                <a:latin typeface="Arial" charset="0"/>
              </a:rPr>
              <a:t>+ </a:t>
            </a:r>
            <a:r>
              <a:rPr lang="en-US" sz="2600" dirty="0">
                <a:latin typeface="Symbol" pitchFamily="2" charset="2"/>
              </a:rPr>
              <a:t>l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eggs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600" dirty="0">
                <a:latin typeface="Arial" charset="0"/>
              </a:rPr>
              <a:t>)</a:t>
            </a:r>
          </a:p>
          <a:p>
            <a:pPr>
              <a:buNone/>
            </a:pPr>
            <a:endParaRPr lang="en-US" sz="2600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sz="2600" dirty="0">
              <a:latin typeface="Arial" charset="0"/>
            </a:endParaRPr>
          </a:p>
          <a:p>
            <a:pPr eaLnBrk="1" hangingPunct="1"/>
            <a:endParaRPr lang="en-US" sz="2600" dirty="0">
              <a:latin typeface="Arial" charset="0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2D56095-BE25-5447-9E9C-6772E848C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020" y="1143000"/>
            <a:ext cx="3464346" cy="498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44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6E5C9-77D2-FA4E-9C1B-08E72B6B2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430379" cy="4530725"/>
          </a:xfrm>
        </p:spPr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1</a:t>
            </a:r>
          </a:p>
          <a:p>
            <a:pPr marL="0" indent="0">
              <a:buNone/>
            </a:pPr>
            <a:r>
              <a:rPr lang="en-US" dirty="0">
                <a:latin typeface="Symbol" pitchFamily="2" charset="2"/>
              </a:rPr>
              <a:t>l</a:t>
            </a:r>
            <a:r>
              <a:rPr lang="en-US" baseline="-25000" dirty="0"/>
              <a:t>0 </a:t>
            </a:r>
            <a:r>
              <a:rPr lang="en-US" dirty="0"/>
              <a:t>= 0.936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exp</a:t>
            </a:r>
            <a:r>
              <a:rPr lang="en-US" dirty="0">
                <a:latin typeface="Symbol" pitchFamily="2" charset="2"/>
              </a:rPr>
              <a:t>(l</a:t>
            </a:r>
            <a:r>
              <a:rPr lang="en-US" baseline="-25000" dirty="0"/>
              <a:t>0</a:t>
            </a:r>
            <a:r>
              <a:rPr lang="en-US" dirty="0"/>
              <a:t>)= 2.55</a:t>
            </a:r>
          </a:p>
          <a:p>
            <a:pPr marL="0" indent="0">
              <a:buNone/>
            </a:pPr>
            <a:r>
              <a:rPr lang="en-US" dirty="0"/>
              <a:t>NLL = 151.9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Modelo</a:t>
            </a:r>
            <a:r>
              <a:rPr lang="en-US" dirty="0"/>
              <a:t> 2</a:t>
            </a:r>
          </a:p>
          <a:p>
            <a:pPr marL="0" indent="0">
              <a:buNone/>
            </a:pPr>
            <a:r>
              <a:rPr lang="en-US" dirty="0">
                <a:latin typeface="Symbol" pitchFamily="2" charset="2"/>
              </a:rPr>
              <a:t>l</a:t>
            </a:r>
            <a:r>
              <a:rPr lang="en-US" baseline="-25000" dirty="0"/>
              <a:t>0</a:t>
            </a:r>
            <a:r>
              <a:rPr lang="en-US" dirty="0"/>
              <a:t> = 0.726</a:t>
            </a:r>
          </a:p>
          <a:p>
            <a:pPr marL="0" indent="0">
              <a:buNone/>
            </a:pPr>
            <a:r>
              <a:rPr lang="en-US" dirty="0">
                <a:latin typeface="Symbol" pitchFamily="2" charset="2"/>
              </a:rPr>
              <a:t>l</a:t>
            </a:r>
            <a:r>
              <a:rPr lang="en-US" baseline="-25000" dirty="0">
                <a:latin typeface="Symbol" pitchFamily="2" charset="2"/>
              </a:rPr>
              <a:t>1</a:t>
            </a:r>
            <a:r>
              <a:rPr lang="en-US" dirty="0"/>
              <a:t> = 0.0176</a:t>
            </a:r>
          </a:p>
          <a:p>
            <a:pPr marL="0" indent="0">
              <a:buNone/>
            </a:pPr>
            <a:r>
              <a:rPr lang="en-US" dirty="0"/>
              <a:t>NLL = 150.9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EDC059-E066-054C-990D-D6C6FD54E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23" y="1417638"/>
            <a:ext cx="5207000" cy="46609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A0FF11C-F605-43AA-BEE2-8F2FAD60B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194" y="287645"/>
            <a:ext cx="8686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defTabSz="914400"/>
            <a:r>
              <a:rPr lang="en-US" sz="3600" kern="0" dirty="0">
                <a:latin typeface="Garamond" charset="0"/>
              </a:rPr>
              <a:t>Caso de </a:t>
            </a:r>
            <a:r>
              <a:rPr lang="en-US" sz="3600" kern="0" dirty="0" err="1">
                <a:latin typeface="Garamond" charset="0"/>
              </a:rPr>
              <a:t>Estudio</a:t>
            </a:r>
            <a:r>
              <a:rPr lang="en-US" sz="3600" kern="0" dirty="0">
                <a:latin typeface="Garamond" charset="0"/>
              </a:rPr>
              <a:t> – </a:t>
            </a:r>
            <a:r>
              <a:rPr lang="en-US" sz="3600" kern="0" dirty="0" err="1">
                <a:latin typeface="Garamond" charset="0"/>
              </a:rPr>
              <a:t>Ovoposición</a:t>
            </a:r>
            <a:r>
              <a:rPr lang="en-US" sz="3600" kern="0" dirty="0">
                <a:latin typeface="Garamond" charset="0"/>
              </a:rPr>
              <a:t> </a:t>
            </a:r>
            <a:r>
              <a:rPr lang="en-US" sz="3600" kern="0" dirty="0" err="1">
                <a:latin typeface="Garamond" charset="0"/>
              </a:rPr>
              <a:t>en</a:t>
            </a:r>
            <a:r>
              <a:rPr lang="en-US" sz="3600" kern="0" dirty="0">
                <a:latin typeface="Garamond" charset="0"/>
              </a:rPr>
              <a:t> </a:t>
            </a:r>
            <a:r>
              <a:rPr lang="en-US" sz="3600" kern="0" dirty="0" err="1">
                <a:latin typeface="Garamond" charset="0"/>
              </a:rPr>
              <a:t>Insectos</a:t>
            </a:r>
            <a:br>
              <a:rPr lang="en-US" sz="3600" kern="0" dirty="0">
                <a:latin typeface="Garamond" charset="0"/>
              </a:rPr>
            </a:br>
            <a:r>
              <a:rPr lang="en-US" sz="1800" kern="0" dirty="0" err="1">
                <a:latin typeface="Garamond" charset="0"/>
              </a:rPr>
              <a:t>Resultado</a:t>
            </a:r>
            <a:r>
              <a:rPr lang="en-US" sz="1800" kern="0" dirty="0">
                <a:latin typeface="Garamond" charset="0"/>
              </a:rPr>
              <a:t> del </a:t>
            </a:r>
            <a:r>
              <a:rPr lang="en-US" sz="1800" kern="0" dirty="0" err="1">
                <a:latin typeface="Garamond" charset="0"/>
              </a:rPr>
              <a:t>Ajuste</a:t>
            </a:r>
            <a:endParaRPr lang="en-US" sz="1800" kern="0" dirty="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42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>
                <a:latin typeface="Garamond" charset="0"/>
              </a:rPr>
              <a:t>Análisis 1994 – 1996</a:t>
            </a:r>
            <a:endParaRPr lang="es-AR" sz="3300" dirty="0">
              <a:latin typeface="Garamond" charset="0"/>
            </a:endParaRP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12" y="1281113"/>
            <a:ext cx="8574088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5499100" y="2586038"/>
            <a:ext cx="27432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i="1" dirty="0" err="1"/>
              <a:t>Mediana</a:t>
            </a:r>
            <a:r>
              <a:rPr lang="en-US" sz="1800" b="1" i="1" dirty="0"/>
              <a:t>	95% </a:t>
            </a:r>
            <a:r>
              <a:rPr lang="en-US" sz="1800" b="1" i="1" dirty="0" err="1"/>
              <a:t>PrI</a:t>
            </a:r>
            <a:endParaRPr lang="en-US" sz="1800" b="1" i="1" dirty="0"/>
          </a:p>
          <a:p>
            <a:pPr>
              <a:spcBef>
                <a:spcPct val="50000"/>
              </a:spcBef>
            </a:pPr>
            <a:r>
              <a:rPr lang="en-US" sz="1800" b="1" i="1" dirty="0"/>
              <a:t>r</a:t>
            </a:r>
            <a:r>
              <a:rPr lang="en-US" sz="1800" b="1" dirty="0"/>
              <a:t> =  0.072 (-0.67, 0.67)</a:t>
            </a:r>
          </a:p>
        </p:txBody>
      </p:sp>
    </p:spTree>
    <p:extLst>
      <p:ext uri="{BB962C8B-B14F-4D97-AF65-F5344CB8AC3E}">
        <p14:creationId xmlns:p14="http://schemas.microsoft.com/office/powerpoint/2010/main" val="53879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Garamond" charset="0"/>
              </a:rPr>
              <a:t>Análisis </a:t>
            </a:r>
            <a:r>
              <a:rPr lang="en-US" dirty="0">
                <a:latin typeface="Garamond" charset="0"/>
              </a:rPr>
              <a:t>1994 - 1997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37" y="1276350"/>
            <a:ext cx="8574088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5499100" y="2586038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i="1" dirty="0"/>
              <a:t>r</a:t>
            </a:r>
            <a:r>
              <a:rPr lang="en-US" sz="1800" b="1" dirty="0"/>
              <a:t> = - 0.010 (-0.39, 0.34)</a:t>
            </a:r>
          </a:p>
        </p:txBody>
      </p:sp>
    </p:spTree>
    <p:extLst>
      <p:ext uri="{BB962C8B-B14F-4D97-AF65-F5344CB8AC3E}">
        <p14:creationId xmlns:p14="http://schemas.microsoft.com/office/powerpoint/2010/main" val="178225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77" y="1276350"/>
            <a:ext cx="8574087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Garamond" charset="0"/>
              </a:rPr>
              <a:t>Análisis </a:t>
            </a:r>
            <a:r>
              <a:rPr lang="en-US" dirty="0">
                <a:latin typeface="Garamond" charset="0"/>
              </a:rPr>
              <a:t>1994 - 1998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5499100" y="2586038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i="1" dirty="0"/>
              <a:t>r</a:t>
            </a:r>
            <a:r>
              <a:rPr lang="en-US" sz="1800" b="1" dirty="0"/>
              <a:t> = - 0.089 (-0.34, 0.17)</a:t>
            </a:r>
          </a:p>
        </p:txBody>
      </p:sp>
    </p:spTree>
    <p:extLst>
      <p:ext uri="{BB962C8B-B14F-4D97-AF65-F5344CB8AC3E}">
        <p14:creationId xmlns:p14="http://schemas.microsoft.com/office/powerpoint/2010/main" val="130665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Garamond" charset="0"/>
              </a:rPr>
              <a:t>Análisis </a:t>
            </a:r>
            <a:r>
              <a:rPr lang="en-US" dirty="0">
                <a:latin typeface="Garamond" charset="0"/>
              </a:rPr>
              <a:t>1994 - 1999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55" y="1266825"/>
            <a:ext cx="8574087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5499100" y="2586038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i="1" dirty="0"/>
              <a:t>r</a:t>
            </a:r>
            <a:r>
              <a:rPr lang="en-US" sz="1800" b="1" dirty="0"/>
              <a:t> = - 0.072 (-0.23, 0.08)</a:t>
            </a:r>
          </a:p>
        </p:txBody>
      </p:sp>
    </p:spTree>
    <p:extLst>
      <p:ext uri="{BB962C8B-B14F-4D97-AF65-F5344CB8AC3E}">
        <p14:creationId xmlns:p14="http://schemas.microsoft.com/office/powerpoint/2010/main" val="70815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Garamond" charset="0"/>
              </a:rPr>
              <a:t>Análisis </a:t>
            </a:r>
            <a:r>
              <a:rPr lang="en-US" dirty="0">
                <a:latin typeface="Garamond" charset="0"/>
              </a:rPr>
              <a:t>1994 - 2007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1076837"/>
            <a:ext cx="8574087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5499100" y="2514600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i="1" dirty="0"/>
              <a:t>r</a:t>
            </a:r>
            <a:r>
              <a:rPr lang="en-US" sz="1800" b="1" dirty="0"/>
              <a:t> = - 0.085 (-0.13, 0.04)</a:t>
            </a:r>
          </a:p>
        </p:txBody>
      </p:sp>
    </p:spTree>
    <p:extLst>
      <p:ext uri="{BB962C8B-B14F-4D97-AF65-F5344CB8AC3E}">
        <p14:creationId xmlns:p14="http://schemas.microsoft.com/office/powerpoint/2010/main" val="59131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Lineales</a:t>
            </a:r>
            <a:r>
              <a:rPr lang="en-US" dirty="0"/>
              <a:t> </a:t>
            </a:r>
            <a:r>
              <a:rPr lang="en-US" dirty="0" err="1"/>
              <a:t>Generalizados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PERO –  ¿Qué hacemos cuando no tenemos datos continuos, entonces no podemos usar la distribución normal?</a:t>
            </a:r>
          </a:p>
          <a:p>
            <a:r>
              <a:rPr lang="es-AR" dirty="0"/>
              <a:t>Usamos Modelos Lineales Generalizados</a:t>
            </a:r>
          </a:p>
          <a:p>
            <a:r>
              <a:rPr lang="es-AR" dirty="0"/>
              <a:t>El método es muy similar a los modelos lineales, pero podemos usarlos con otras distribuciones estadísticas </a:t>
            </a:r>
          </a:p>
          <a:p>
            <a:pPr lvl="1"/>
            <a:r>
              <a:rPr lang="es-AR" sz="2400" dirty="0"/>
              <a:t>1 o 0 de Bernoulli </a:t>
            </a:r>
          </a:p>
          <a:p>
            <a:pPr lvl="1"/>
            <a:r>
              <a:rPr lang="es-AR" sz="2400" dirty="0"/>
              <a:t>Recuentos de binomial, </a:t>
            </a:r>
            <a:r>
              <a:rPr lang="es-AR" sz="2400" dirty="0" err="1"/>
              <a:t>Poisson</a:t>
            </a:r>
            <a:r>
              <a:rPr lang="es-AR" sz="2400" dirty="0"/>
              <a:t>, o binomial negativa</a:t>
            </a:r>
          </a:p>
        </p:txBody>
      </p:sp>
    </p:spTree>
    <p:extLst>
      <p:ext uri="{BB962C8B-B14F-4D97-AF65-F5344CB8AC3E}">
        <p14:creationId xmlns:p14="http://schemas.microsoft.com/office/powerpoint/2010/main" val="552723928"/>
      </p:ext>
    </p:extLst>
  </p:cSld>
  <p:clrMapOvr>
    <a:masterClrMapping/>
  </p:clrMapOvr>
</p:sld>
</file>

<file path=ppt/theme/theme1.xml><?xml version="1.0" encoding="utf-8"?>
<a:theme xmlns:a="http://schemas.openxmlformats.org/drawingml/2006/main" name="Edge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EdgeBlue.thmx</Template>
  <TotalTime>5554</TotalTime>
  <Words>1452</Words>
  <Application>Microsoft Office PowerPoint</Application>
  <PresentationFormat>On-screen Show (4:3)</PresentationFormat>
  <Paragraphs>249</Paragraphs>
  <Slides>33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Cambria Math</vt:lpstr>
      <vt:lpstr>Garamond</vt:lpstr>
      <vt:lpstr>Symbol</vt:lpstr>
      <vt:lpstr>Times</vt:lpstr>
      <vt:lpstr>Times New Roman</vt:lpstr>
      <vt:lpstr>Wingdings</vt:lpstr>
      <vt:lpstr>EdgeBlue</vt:lpstr>
      <vt:lpstr>Equation</vt:lpstr>
      <vt:lpstr>Modelos lineales generalizados   </vt:lpstr>
      <vt:lpstr>Primero - Modelo Lineal Focas del puerto en  Glacier Bay, Alaska </vt:lpstr>
      <vt:lpstr>Tendencia en los adultos</vt:lpstr>
      <vt:lpstr>Análisis 1994 – 1996</vt:lpstr>
      <vt:lpstr>Análisis 1994 - 1997</vt:lpstr>
      <vt:lpstr>Análisis 1994 - 1998</vt:lpstr>
      <vt:lpstr>Análisis 1994 - 1999</vt:lpstr>
      <vt:lpstr>Análisis 1994 - 2007</vt:lpstr>
      <vt:lpstr>Modelos Lineales Generalizados</vt:lpstr>
      <vt:lpstr>Modelos paramétricos Útiles para los datos ecolÓgicos</vt:lpstr>
      <vt:lpstr>Bernoulli</vt:lpstr>
      <vt:lpstr>Distribución Binomial </vt:lpstr>
      <vt:lpstr>Multinomial</vt:lpstr>
      <vt:lpstr>Distribución Poisson</vt:lpstr>
      <vt:lpstr>Binomial Negativa</vt:lpstr>
      <vt:lpstr>Distribuciones continuas</vt:lpstr>
      <vt:lpstr>Distribuciones continuas II</vt:lpstr>
      <vt:lpstr>Resumen de distribuciones </vt:lpstr>
      <vt:lpstr>Modelos lineales generalizados</vt:lpstr>
      <vt:lpstr>Componentes de GLM</vt:lpstr>
      <vt:lpstr>Componente aleatorio</vt:lpstr>
      <vt:lpstr>Componente sistemático</vt:lpstr>
      <vt:lpstr>Función de enlace (link)</vt:lpstr>
      <vt:lpstr>Pasos a construir el modelo</vt:lpstr>
      <vt:lpstr>Funciones para tranformar</vt:lpstr>
      <vt:lpstr>Resumen de distribuciones en TMB </vt:lpstr>
      <vt:lpstr>The way to get started is to quit talking and begin doing.  - Walt Disney </vt:lpstr>
      <vt:lpstr>Caso de Estudio – Ovoposición en Insectos Capítulo 6 del Detective Ecológico</vt:lpstr>
      <vt:lpstr>Caso de Estudio – Ovoposición en Insectos Los Datos</vt:lpstr>
      <vt:lpstr>PowerPoint Presentation</vt:lpstr>
      <vt:lpstr>Modelo 1 – Tamaño medio de la puesta</vt:lpstr>
      <vt:lpstr>Modelo 2 – GLM con el número de huevos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likelihoods, and posteriors</dc:title>
  <dc:creator>Noble Hendrix</dc:creator>
  <cp:lastModifiedBy>Billy Ernst Elizalde</cp:lastModifiedBy>
  <cp:revision>163</cp:revision>
  <dcterms:created xsi:type="dcterms:W3CDTF">2015-01-10T14:02:59Z</dcterms:created>
  <dcterms:modified xsi:type="dcterms:W3CDTF">2022-01-07T10:39:57Z</dcterms:modified>
</cp:coreProperties>
</file>