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sldIdLst>
    <p:sldId id="256" r:id="rId3"/>
    <p:sldId id="268" r:id="rId4"/>
    <p:sldId id="258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3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8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2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64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9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31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31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85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42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258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F23E-A9A7-4BC4-95F7-2EA1ABE4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2A1A5-4A74-40DB-BD00-EF75DA64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19CA-8552-4F7F-867A-9283C1BF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EE8D-9CE0-4F42-A40F-E28604EA7175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7CF2-81DC-44AC-8C0F-EC75E3C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1941-0701-4766-9DF8-5041E6E7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042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4697-D400-4CDB-A43C-6E8D796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CC9E-3888-4503-A6F1-7DA0D3C5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D3F8-CB83-4407-B13D-73FBB80A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AFB5-4EEC-49BD-AB33-559CD6F558E3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3359-2BC0-481A-B7D1-6098718C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6E9F-88A0-4FDB-8BB3-E5DCE331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6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082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F460-9CF5-48A5-9FD7-74130EA9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94AC-0301-497E-A865-3EDEB045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7BF5-02FD-4E65-B262-D3B73E25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056D-DC17-4607-87F9-EA4937BD48E2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E24C-4F7E-4A37-9ECF-4185FB25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B23E-ECBC-41AF-9940-EF8DAB4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635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8D9B-6755-402A-B462-934F4C9F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B74C-C673-4D78-B6B9-AAB707E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DD626-EE52-4003-BDB2-6B58FFF5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6BB07-37B0-4ADE-BDD5-8BAA153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3DAD-9254-43DE-A1F3-F1D56B1E5B5F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672CB-A11B-472F-A155-3344D8C8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6685-E2C5-46D3-ACAC-21A6CA64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58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ACA0-C1EC-487A-84B2-69DD9AD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CEDCD-0CC8-48BB-9699-3781791A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0633-47E7-41AC-A121-C21895B2E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CB11A-174F-47B0-983E-3E7592BC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071EE-91A7-4BE7-9409-DD727611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BC714-9731-444C-8013-F80E6109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8D45-78A7-46A0-99B7-2046E351D366}" type="datetime1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83215-7901-4E23-9BE9-F424DB8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A8C8B-16EB-4115-966F-B4347ECC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82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025E-5822-42E0-8A19-6DFE9EAC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88F7-02A4-4DBA-B4EB-E2FF563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AC84-6778-466F-95F9-3EEE8E306ABF}" type="datetime1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D349-B37A-4E90-B039-D7D1F2B2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0B865-824C-45DB-8122-4C939F49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14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BE242-634C-4950-B70C-8C537D36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DAFE-CBEF-41E8-868F-E40C867A5636}" type="datetime1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8B604-E8F5-4273-819D-CC383029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BED1-4677-4031-969E-5915F2A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625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36E9-08C7-47C0-BD96-353FAA99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73FE-7E18-48BB-A545-90CB076E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F9F8C-D354-49FD-8F14-3C18D6E5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EC15-438C-473E-96BD-0BE4552D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7E4D-F358-4436-A283-114607D95274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80FD-E9F8-4564-B8C0-4AAB35D6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D68F-A4CA-430C-BAB2-E258EB22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64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EBB4-0062-4889-9433-AAC7FA7B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00772-7027-4884-9CD9-4A219863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11AD-925A-4BAE-B2CE-4F85BC15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82EE-AC11-403C-B236-0A476D5C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BA82-8A7B-4924-987B-0B7221667B17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355E8-8203-40C9-A22B-6CB5A40E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B88B4-2D6E-4D3B-B1EB-D691F50B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788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646B-DBF3-4537-B7BB-C5AD7D02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F0328-C978-42EE-97AC-ADF1B726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F4C2-B7BC-46D5-B8E5-661CDC9D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C5EE-1F52-440A-B21D-CF34717184B1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12C7-19E7-4C14-BBB7-7115169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2DAA0-AA4F-4B51-857F-720798E6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620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70EA1-91A5-4CAF-8DB6-F0D1DD4A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6231E-F72A-4CED-ACF2-1487F38B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F11A-D22A-4DB1-AA6C-010D53E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7AC3-3927-460F-BC0A-B8263F635273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3968-7838-4A9F-B3C3-CEA2351F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8EDB-B641-44D2-B9B8-353D622A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0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9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8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7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7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7A8D528A-DECC-49A5-98E7-F9D465B8884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3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C5558-15DC-4528-8E20-9E180A6A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2EAD3-4252-4F82-89C4-7C479A4A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C388-9C51-4D3D-950A-74CD986E8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53F80-D63E-429F-B326-B00475E1D8E8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25AA-5510-4ABE-A141-CB68C3A0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95BED-63AC-4CA7-AA50-B02C4EBCB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3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BB0B-C6E0-4A97-8C57-AA2347424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3: Poisson GLM and hierarchical VB growth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972B846-96CD-41E9-A772-383A29946568}"/>
              </a:ext>
            </a:extLst>
          </p:cNvPr>
          <p:cNvSpPr txBox="1">
            <a:spLocks/>
          </p:cNvSpPr>
          <p:nvPr/>
        </p:nvSpPr>
        <p:spPr bwMode="auto">
          <a:xfrm>
            <a:off x="528917" y="4177553"/>
            <a:ext cx="655320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/>
              <a:t>Fitting hierarchical models with TMB</a:t>
            </a:r>
          </a:p>
          <a:p>
            <a:pPr defTabSz="914400"/>
            <a:r>
              <a:rPr lang="en-US" kern="0" dirty="0"/>
              <a:t>15-19 January, 2018</a:t>
            </a:r>
          </a:p>
          <a:p>
            <a:pPr defTabSz="914400"/>
            <a:r>
              <a:rPr lang="en-US" kern="0" dirty="0"/>
              <a:t>University of Concepción, Chile</a:t>
            </a:r>
          </a:p>
          <a:p>
            <a:pPr defTabSz="914400"/>
            <a:r>
              <a:rPr lang="en-US" kern="0" dirty="0"/>
              <a:t>Dr. Cole </a:t>
            </a:r>
            <a:r>
              <a:rPr lang="en-US" kern="0" dirty="0" err="1"/>
              <a:t>Monnahan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96174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86E5-FCF2-4726-B28D-FF4B20A7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Count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F22D0C-F360-4CBE-8FC9-4020B544CD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Write a data simulator that matches our Poisson count example.</a:t>
                </a:r>
              </a:p>
              <a:p>
                <a:r>
                  <a:rPr lang="en-US" dirty="0"/>
                  <a:t>Use truth values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=20,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to generate data for three scenarios: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4 sites with 2 observations (matches lecture)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50 sites with 5 observations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5000 sites with 50 observations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Make a table of confidence intervals for σ (not </a:t>
                </a:r>
                <a:r>
                  <a:rPr lang="en-US" dirty="0" err="1"/>
                  <a:t>logsigma</a:t>
                </a:r>
                <a:r>
                  <a:rPr lang="en-US" dirty="0"/>
                  <a:t>) for the three scenarios by exponentiating the confidence intervals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F22D0C-F360-4CBE-8FC9-4020B544CD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3365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55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6655-ABA8-4C5E-81F7-49BBAFC60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7290"/>
            <a:ext cx="8515350" cy="1325563"/>
          </a:xfrm>
        </p:spPr>
        <p:txBody>
          <a:bodyPr/>
          <a:lstStyle/>
          <a:p>
            <a:r>
              <a:rPr lang="en-US" dirty="0"/>
              <a:t>Exercise 2: Von </a:t>
            </a:r>
            <a:r>
              <a:rPr lang="en-US" dirty="0" err="1"/>
              <a:t>Bertalanffy</a:t>
            </a:r>
            <a:r>
              <a:rPr lang="en-US" dirty="0"/>
              <a:t> Growth</a:t>
            </a:r>
          </a:p>
        </p:txBody>
      </p:sp>
      <p:pic>
        <p:nvPicPr>
          <p:cNvPr id="1033" name="Picture 9" descr="http://www.fao.org/docrep/W5449E/w5449egp.gif">
            <a:extLst>
              <a:ext uri="{FF2B5EF4-FFF2-40B4-BE49-F238E27FC236}">
                <a16:creationId xmlns:a16="http://schemas.microsoft.com/office/drawing/2014/main" id="{E097EF7E-A652-4460-85FC-15AB5CAC1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61487"/>
            <a:ext cx="7769990" cy="470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B7660D-32FF-43C0-AC9F-DE7FE60ED0FC}"/>
              </a:ext>
            </a:extLst>
          </p:cNvPr>
          <p:cNvSpPr txBox="1"/>
          <p:nvPr/>
        </p:nvSpPr>
        <p:spPr>
          <a:xfrm>
            <a:off x="7283303" y="6220680"/>
            <a:ext cx="167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fao.org</a:t>
            </a:r>
          </a:p>
        </p:txBody>
      </p:sp>
    </p:spTree>
    <p:extLst>
      <p:ext uri="{BB962C8B-B14F-4D97-AF65-F5344CB8AC3E}">
        <p14:creationId xmlns:p14="http://schemas.microsoft.com/office/powerpoint/2010/main" val="116115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C5A3-20A5-4B13-BFE5-7922D878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 Fit </a:t>
            </a:r>
            <a:r>
              <a:rPr lang="en-US" dirty="0" err="1"/>
              <a:t>Linf</a:t>
            </a:r>
            <a:r>
              <a:rPr lang="en-US" dirty="0"/>
              <a:t>, k random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6782E-00D6-4E27-9190-824FAACAF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Yesterday we modeled an independent </a:t>
            </a:r>
            <a:r>
              <a:rPr lang="en-US" dirty="0" err="1"/>
              <a:t>Linf</a:t>
            </a:r>
            <a:r>
              <a:rPr lang="en-US" dirty="0"/>
              <a:t> &amp; k, for each fish</a:t>
            </a:r>
          </a:p>
          <a:p>
            <a:r>
              <a:rPr lang="en-US" dirty="0"/>
              <a:t>Change that model to have a hierarchical structure: a mean and variance for both </a:t>
            </a:r>
            <a:r>
              <a:rPr lang="en-US" dirty="0" err="1"/>
              <a:t>Linf</a:t>
            </a:r>
            <a:r>
              <a:rPr lang="en-US" dirty="0"/>
              <a:t> and k random effects.</a:t>
            </a:r>
          </a:p>
          <a:p>
            <a:r>
              <a:rPr lang="en-US" dirty="0"/>
              <a:t>Update template and R script</a:t>
            </a:r>
          </a:p>
          <a:p>
            <a:r>
              <a:rPr lang="en-US" dirty="0"/>
              <a:t>Build </a:t>
            </a:r>
            <a:r>
              <a:rPr lang="en-US" dirty="0" err="1"/>
              <a:t>obj</a:t>
            </a:r>
            <a:r>
              <a:rPr lang="en-US" dirty="0"/>
              <a:t> with random effects and fit</a:t>
            </a:r>
          </a:p>
          <a:p>
            <a:r>
              <a:rPr lang="en-US" dirty="0"/>
              <a:t>Get the Empirical Bayes estimates of random effects</a:t>
            </a:r>
          </a:p>
          <a:p>
            <a:r>
              <a:rPr lang="en-US" dirty="0"/>
              <a:t>Compare them vs the independent (via a plot).</a:t>
            </a:r>
          </a:p>
        </p:txBody>
      </p:sp>
    </p:spTree>
    <p:extLst>
      <p:ext uri="{BB962C8B-B14F-4D97-AF65-F5344CB8AC3E}">
        <p14:creationId xmlns:p14="http://schemas.microsoft.com/office/powerpoint/2010/main" val="16666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143E-18EC-49EA-B132-CDF61FA3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D3288-D22C-4E33-95E1-25C1189A7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1721"/>
            <a:ext cx="7886700" cy="47633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built your first hierarchical TMB model!</a:t>
            </a:r>
          </a:p>
          <a:p>
            <a:r>
              <a:rPr lang="en-US" dirty="0"/>
              <a:t>For scenario 3, we did a </a:t>
            </a:r>
            <a:r>
              <a:rPr lang="en-US" b="1" dirty="0"/>
              <a:t>5000 dimension integral hundreds of times</a:t>
            </a:r>
            <a:r>
              <a:rPr lang="en-US" dirty="0"/>
              <a:t>, and it was trivial for TMB</a:t>
            </a:r>
          </a:p>
          <a:p>
            <a:r>
              <a:rPr lang="en-US" dirty="0"/>
              <a:t>…it was an easy model but hints at the power</a:t>
            </a:r>
          </a:p>
          <a:p>
            <a:r>
              <a:rPr lang="en-US" dirty="0"/>
              <a:t>The “no pooling” version assumed fish were totally independent from others</a:t>
            </a:r>
          </a:p>
          <a:p>
            <a:r>
              <a:rPr lang="en-US" dirty="0"/>
              <a:t>The partial pooling experienced “shrinkage”: estimates pulled toward mean because they are sharing information</a:t>
            </a:r>
          </a:p>
          <a:p>
            <a:r>
              <a:rPr lang="en-US" dirty="0"/>
              <a:t>This is a classic property of hierarchical models</a:t>
            </a:r>
          </a:p>
        </p:txBody>
      </p:sp>
    </p:spTree>
    <p:extLst>
      <p:ext uri="{BB962C8B-B14F-4D97-AF65-F5344CB8AC3E}">
        <p14:creationId xmlns:p14="http://schemas.microsoft.com/office/powerpoint/2010/main" val="85203963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15BE214-B7FF-4208-9CB5-2E54F5C402BE}" vid="{EA62BB02-3E91-4DA8-A3E4-A0AE95166D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245</TotalTime>
  <Words>260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Cambria Math</vt:lpstr>
      <vt:lpstr>Garamond</vt:lpstr>
      <vt:lpstr>Wingdings</vt:lpstr>
      <vt:lpstr>Theme1</vt:lpstr>
      <vt:lpstr>Office Theme</vt:lpstr>
      <vt:lpstr>Lab 3: Poisson GLM and hierarchical VB growth</vt:lpstr>
      <vt:lpstr>Exercise 1: Count data</vt:lpstr>
      <vt:lpstr>Exercise 2: Von Bertalanffy Growth</vt:lpstr>
      <vt:lpstr>Exercise 2: Fit Linf, k random effects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Practicing using TMB objects</dc:title>
  <dc:creator>COLE C. MONNAHAN</dc:creator>
  <cp:lastModifiedBy>COLE C. MONNAHAN</cp:lastModifiedBy>
  <cp:revision>31</cp:revision>
  <dcterms:created xsi:type="dcterms:W3CDTF">2017-12-04T19:09:31Z</dcterms:created>
  <dcterms:modified xsi:type="dcterms:W3CDTF">2018-01-17T00:45:39Z</dcterms:modified>
</cp:coreProperties>
</file>