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87" r:id="rId4"/>
    <p:sldId id="282" r:id="rId5"/>
    <p:sldId id="258" r:id="rId6"/>
    <p:sldId id="259" r:id="rId7"/>
    <p:sldId id="283" r:id="rId8"/>
    <p:sldId id="286" r:id="rId9"/>
    <p:sldId id="262" r:id="rId10"/>
    <p:sldId id="273" r:id="rId11"/>
    <p:sldId id="260" r:id="rId12"/>
    <p:sldId id="272" r:id="rId13"/>
    <p:sldId id="261" r:id="rId14"/>
    <p:sldId id="275" r:id="rId15"/>
    <p:sldId id="268" r:id="rId16"/>
    <p:sldId id="276" r:id="rId17"/>
    <p:sldId id="277" r:id="rId18"/>
    <p:sldId id="285" r:id="rId19"/>
    <p:sldId id="265" r:id="rId20"/>
    <p:sldId id="267" r:id="rId21"/>
    <p:sldId id="278" r:id="rId22"/>
    <p:sldId id="279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0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8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3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38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20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3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9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1/9/2022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syntax_distributions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Constuyendo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con TMB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1B2C9-77B2-47CA-8040-DD519239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7" y="4177553"/>
            <a:ext cx="6553200" cy="1752600"/>
          </a:xfrm>
        </p:spPr>
        <p:txBody>
          <a:bodyPr/>
          <a:lstStyle/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10-14 January, 2022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5DDA-C20C-4CA8-A1C2-30BC435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331-415C-4F86-A2EE-61441F75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125912"/>
            <a:ext cx="8675370" cy="1457324"/>
          </a:xfrm>
        </p:spPr>
        <p:txBody>
          <a:bodyPr/>
          <a:lstStyle/>
          <a:p>
            <a:r>
              <a:rPr lang="en-US" dirty="0" err="1"/>
              <a:t>Pase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al </a:t>
            </a:r>
            <a:r>
              <a:rPr lang="en-US" dirty="0" err="1"/>
              <a:t>templete</a:t>
            </a:r>
            <a:r>
              <a:rPr lang="en-US" dirty="0"/>
              <a:t> con </a:t>
            </a:r>
            <a:r>
              <a:rPr lang="en-US" dirty="0" err="1"/>
              <a:t>estos</a:t>
            </a:r>
            <a:r>
              <a:rPr lang="en-US" dirty="0"/>
              <a:t> “macros”</a:t>
            </a:r>
          </a:p>
          <a:p>
            <a:r>
              <a:rPr lang="en-US" dirty="0"/>
              <a:t>Note: no </a:t>
            </a:r>
            <a:r>
              <a:rPr lang="en-US" dirty="0" err="1"/>
              <a:t>especifique</a:t>
            </a:r>
            <a:r>
              <a:rPr lang="en-US" dirty="0"/>
              <a:t> la dimension del </a:t>
            </a:r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736B7C-1305-4950-8FE2-A3263A62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D132CF2-D297-4483-96E6-7D337CB05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99115"/>
              </p:ext>
            </p:extLst>
          </p:nvPr>
        </p:nvGraphicFramePr>
        <p:xfrm>
          <a:off x="551454" y="2703138"/>
          <a:ext cx="788670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84">
                  <a:extLst>
                    <a:ext uri="{9D8B030D-6E8A-4147-A177-3AD203B41FA5}">
                      <a16:colId xmlns:a16="http://schemas.microsoft.com/office/drawing/2014/main" val="2607990275"/>
                    </a:ext>
                  </a:extLst>
                </a:gridCol>
                <a:gridCol w="3412066">
                  <a:extLst>
                    <a:ext uri="{9D8B030D-6E8A-4147-A177-3AD203B41FA5}">
                      <a16:colId xmlns:a16="http://schemas.microsoft.com/office/drawing/2014/main" val="136587236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182745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6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DATA_VECTOR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3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DATA_MATRIX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99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DATA_SCALAR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3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DATA_INTEGER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176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DATA_FACTOR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vector&lt;int&gt;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81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DATA_ARRAY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53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DATA_SPARSE_MATRIX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dgTMatrix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097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AA22-DB49-4A99-9558-879C965A59FF}"/>
              </a:ext>
            </a:extLst>
          </p:cNvPr>
          <p:cNvSpPr txBox="1"/>
          <p:nvPr/>
        </p:nvSpPr>
        <p:spPr>
          <a:xfrm>
            <a:off x="127001" y="6485751"/>
            <a:ext cx="612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https://github.com/kaskr/adcomp/blob/master/TMB/inst/template.cpp</a:t>
            </a:r>
          </a:p>
        </p:txBody>
      </p:sp>
    </p:spTree>
    <p:extLst>
      <p:ext uri="{BB962C8B-B14F-4D97-AF65-F5344CB8AC3E}">
        <p14:creationId xmlns:p14="http://schemas.microsoft.com/office/powerpoint/2010/main" val="167899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547"/>
            <a:ext cx="7886700" cy="731308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big_orange</a:t>
            </a:r>
            <a:r>
              <a:rPr lang="en-US" dirty="0"/>
              <a:t>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9209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010826"/>
            <a:ext cx="45296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DATA_FACTOR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ngroup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multiply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201673"/>
            <a:ext cx="78867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y       : num [1:35] 30 58 87 115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t       : num [1:35] 118 484 664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       : num 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ngroup  : num [1:5] 7 7 7 7 7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multiply: num 1000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159502" y="2672206"/>
            <a:ext cx="313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Estos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deben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coincidir</a:t>
            </a:r>
            <a:r>
              <a:rPr lang="en-US" sz="2400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852267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852267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6894391" y="3365765"/>
            <a:ext cx="2016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Lista de </a:t>
            </a:r>
            <a:r>
              <a:rPr lang="en-US" sz="2800" b="1" dirty="0" err="1"/>
              <a:t>datos</a:t>
            </a:r>
            <a:r>
              <a:rPr lang="en-US" sz="2800" b="1" dirty="0"/>
              <a:t> de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69294" y="1897131"/>
            <a:ext cx="3285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TMB </a:t>
            </a:r>
            <a:r>
              <a:rPr lang="en-US" sz="2800" b="1" dirty="0" err="1"/>
              <a:t>ingreso</a:t>
            </a:r>
            <a:r>
              <a:rPr lang="en-US" sz="2800" b="1" dirty="0"/>
              <a:t> de </a:t>
            </a:r>
            <a:r>
              <a:rPr lang="en-US" sz="2800" b="1" dirty="0" err="1"/>
              <a:t>datos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209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7AD2-CB8F-44D6-AC8E-F99EE34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Declarando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0AE4DF-16C4-4797-8BDC-877169786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46293"/>
              </p:ext>
            </p:extLst>
          </p:nvPr>
        </p:nvGraphicFramePr>
        <p:xfrm>
          <a:off x="628650" y="3429000"/>
          <a:ext cx="7886700" cy="19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797">
                  <a:extLst>
                    <a:ext uri="{9D8B030D-6E8A-4147-A177-3AD203B41FA5}">
                      <a16:colId xmlns:a16="http://schemas.microsoft.com/office/drawing/2014/main" val="4090777618"/>
                    </a:ext>
                  </a:extLst>
                </a:gridCol>
                <a:gridCol w="2467286">
                  <a:extLst>
                    <a:ext uri="{9D8B030D-6E8A-4147-A177-3AD203B41FA5}">
                      <a16:colId xmlns:a16="http://schemas.microsoft.com/office/drawing/2014/main" val="4185175916"/>
                    </a:ext>
                  </a:extLst>
                </a:gridCol>
                <a:gridCol w="1843617">
                  <a:extLst>
                    <a:ext uri="{9D8B030D-6E8A-4147-A177-3AD203B41FA5}">
                      <a16:colId xmlns:a16="http://schemas.microsoft.com/office/drawing/2014/main" val="147253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PARAMETER_MATRIX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1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PARAMETER_VECTOR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65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PARAMETER_ARRAY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945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01594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0FA5-87A4-4772-955B-039369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3ACE5-4A4F-4286-A5C3-21CF74FD47D1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7886700" cy="1322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(Por </a:t>
            </a:r>
            <a:r>
              <a:rPr lang="en-US" dirty="0" err="1"/>
              <a:t>qué</a:t>
            </a:r>
            <a:r>
              <a:rPr lang="en-US" dirty="0"/>
              <a:t>?)</a:t>
            </a:r>
          </a:p>
          <a:p>
            <a:r>
              <a:rPr lang="en-US" dirty="0" err="1"/>
              <a:t>Nuevamente</a:t>
            </a:r>
            <a:r>
              <a:rPr lang="en-US" dirty="0"/>
              <a:t>, no se </a:t>
            </a:r>
            <a:r>
              <a:rPr lang="en-US" dirty="0" err="1"/>
              <a:t>especifica</a:t>
            </a:r>
            <a:r>
              <a:rPr lang="en-US" dirty="0"/>
              <a:t> la dimension del </a:t>
            </a:r>
            <a:r>
              <a:rPr lang="en-US" dirty="0" err="1"/>
              <a:t>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Declarando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PARAMETERs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1053"/>
            <a:ext cx="7886700" cy="731308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big_orange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136332"/>
            <a:ext cx="452966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PARAMETER_VECTOR(beta);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PARAMETER(log_sigma_u);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PARAMETER_VECTOR(u);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402695"/>
            <a:ext cx="7886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beta       : num [1:3] 0 0 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  : num 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log_sigma_u: num 2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u          : num [1:5000] 0 0 0 0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070600" y="3013423"/>
            <a:ext cx="337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Estos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deben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coincidir</a:t>
            </a:r>
            <a:r>
              <a:rPr lang="en-US" sz="2000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977773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977773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5922434" y="3840597"/>
            <a:ext cx="276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Lista de </a:t>
            </a:r>
            <a:r>
              <a:rPr lang="en-US" sz="2400" b="1" dirty="0" err="1"/>
              <a:t>parámetros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24966" y="1981847"/>
            <a:ext cx="383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TMB </a:t>
            </a:r>
            <a:r>
              <a:rPr lang="en-US" sz="2400" b="1" dirty="0" err="1"/>
              <a:t>parámetros</a:t>
            </a:r>
            <a:r>
              <a:rPr lang="en-US" sz="2400" b="1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38017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9D2F-2B2B-4FB4-9651-73662093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822987" cy="1139825"/>
          </a:xfrm>
        </p:spPr>
        <p:txBody>
          <a:bodyPr/>
          <a:lstStyle/>
          <a:p>
            <a:r>
              <a:rPr lang="en-US" dirty="0"/>
              <a:t>Demo1: </a:t>
            </a:r>
            <a:r>
              <a:rPr lang="en-US" dirty="0" err="1"/>
              <a:t>Agregando</a:t>
            </a:r>
            <a:r>
              <a:rPr lang="en-US" dirty="0"/>
              <a:t> un nuevo </a:t>
            </a:r>
            <a:r>
              <a:rPr lang="en-US" dirty="0" err="1"/>
              <a:t>parámetro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BAF3-9AEC-4B1B-902D-6D2C721D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Guarde</a:t>
            </a:r>
            <a:r>
              <a:rPr lang="en-US" dirty="0"/>
              <a:t> una </a:t>
            </a:r>
            <a:r>
              <a:rPr lang="en-US" dirty="0" err="1"/>
              <a:t>copia</a:t>
            </a:r>
            <a:r>
              <a:rPr lang="en-US" dirty="0"/>
              <a:t> de bevholt.cpp </a:t>
            </a:r>
            <a:r>
              <a:rPr lang="en-US" dirty="0" err="1"/>
              <a:t>como</a:t>
            </a:r>
            <a:r>
              <a:rPr lang="en-US" dirty="0"/>
              <a:t> bevholt2.cpp</a:t>
            </a:r>
          </a:p>
          <a:p>
            <a:r>
              <a:rPr lang="en-US" dirty="0" err="1"/>
              <a:t>Agregue</a:t>
            </a:r>
            <a:r>
              <a:rPr lang="en-US" dirty="0"/>
              <a:t> un </a:t>
            </a:r>
            <a:r>
              <a:rPr lang="en-US" dirty="0" err="1"/>
              <a:t>parámetro</a:t>
            </a:r>
            <a:r>
              <a:rPr lang="en-US" dirty="0"/>
              <a:t> “</a:t>
            </a:r>
            <a:r>
              <a:rPr lang="en-US" dirty="0" err="1"/>
              <a:t>logsigma</a:t>
            </a:r>
            <a:r>
              <a:rPr lang="en-US" dirty="0"/>
              <a:t>”, </a:t>
            </a:r>
            <a:r>
              <a:rPr lang="en-US" dirty="0" err="1"/>
              <a:t>usando</a:t>
            </a:r>
            <a:r>
              <a:rPr lang="en-US" dirty="0"/>
              <a:t> exp para </a:t>
            </a:r>
            <a:r>
              <a:rPr lang="en-US" dirty="0" err="1"/>
              <a:t>mantenerlo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 err="1"/>
              <a:t>Modifique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parametros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  <a:p>
            <a:r>
              <a:rPr lang="en-US" dirty="0"/>
              <a:t>Compile, </a:t>
            </a:r>
            <a:r>
              <a:rPr lang="en-US" dirty="0" err="1"/>
              <a:t>ligue</a:t>
            </a:r>
            <a:r>
              <a:rPr lang="en-US" dirty="0"/>
              <a:t>, y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  <a:p>
            <a:r>
              <a:rPr lang="en-US" dirty="0" err="1"/>
              <a:t>Debiera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MLEs: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1.868363 -12.054844  -1.096313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4A46-DA33-4F77-AE46-55A0314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vectores</a:t>
            </a:r>
            <a:r>
              <a:rPr lang="en-US" dirty="0"/>
              <a:t> TMB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7464E-B97B-4CAD-9A59-6714BB7BFCFA}"/>
              </a:ext>
            </a:extLst>
          </p:cNvPr>
          <p:cNvSpPr txBox="1">
            <a:spLocks/>
          </p:cNvSpPr>
          <p:nvPr/>
        </p:nvSpPr>
        <p:spPr>
          <a:xfrm>
            <a:off x="372730" y="1190015"/>
            <a:ext cx="8356600" cy="312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pred(N)</a:t>
            </a:r>
          </a:p>
          <a:p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</a:t>
            </a:r>
            <a:r>
              <a:rPr lang="en-US" dirty="0" err="1"/>
              <a:t>longitud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, </a:t>
            </a:r>
            <a:r>
              <a:rPr lang="en-US" b="1" u="sng" dirty="0"/>
              <a:t>Pero: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pred(0)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pred(N-1)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pred(N)</a:t>
            </a:r>
            <a:r>
              <a:rPr lang="en-US" dirty="0"/>
              <a:t> produce error… 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? ... </a:t>
            </a:r>
            <a:r>
              <a:rPr lang="en-US" dirty="0" err="1"/>
              <a:t>En</a:t>
            </a:r>
            <a:r>
              <a:rPr lang="en-US" dirty="0"/>
              <a:t> R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38E83-F776-49BB-B5A1-AA30AB725648}"/>
              </a:ext>
            </a:extLst>
          </p:cNvPr>
          <p:cNvSpPr txBox="1"/>
          <p:nvPr/>
        </p:nvSpPr>
        <p:spPr>
          <a:xfrm>
            <a:off x="483535" y="4098325"/>
            <a:ext cx="44444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endParaRPr lang="en-US" sz="2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04A62-658E-4A53-ABC4-FE22BA20719A}"/>
              </a:ext>
            </a:extLst>
          </p:cNvPr>
          <p:cNvSpPr txBox="1"/>
          <p:nvPr/>
        </p:nvSpPr>
        <p:spPr>
          <a:xfrm>
            <a:off x="5330112" y="4098325"/>
            <a:ext cx="299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</a:t>
            </a:r>
            <a:r>
              <a:rPr lang="en-US" sz="2400" dirty="0" err="1"/>
              <a:t>extiende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largo de pred de 5 a 6. C++ es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estricto</a:t>
            </a:r>
            <a:r>
              <a:rPr lang="en-US" sz="2400" dirty="0"/>
              <a:t>; </a:t>
            </a:r>
            <a:r>
              <a:rPr lang="en-US" sz="2400" b="1" dirty="0" err="1"/>
              <a:t>esto</a:t>
            </a:r>
            <a:r>
              <a:rPr lang="en-US" sz="2400" b="1" dirty="0"/>
              <a:t> no se </a:t>
            </a:r>
            <a:r>
              <a:rPr lang="en-US" sz="2400" b="1" dirty="0" err="1"/>
              <a:t>permite</a:t>
            </a:r>
            <a:r>
              <a:rPr lang="en-US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134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FB50-8C46-4E3C-B9C7-C4133E35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67" y="1180214"/>
            <a:ext cx="8622266" cy="48455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v2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v1_size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Length of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First 2 elements of v2: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//segment of 3 elements: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segment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c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sum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alternative summation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product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elementwise addition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g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inner product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 of v1 (also log)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vectores</a:t>
            </a:r>
            <a:r>
              <a:rPr lang="en-US" dirty="0"/>
              <a:t> TMB</a:t>
            </a:r>
          </a:p>
        </p:txBody>
      </p:sp>
    </p:spTree>
    <p:extLst>
      <p:ext uri="{BB962C8B-B14F-4D97-AF65-F5344CB8AC3E}">
        <p14:creationId xmlns:p14="http://schemas.microsoft.com/office/powerpoint/2010/main" val="273838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Ciclos</a:t>
            </a:r>
            <a:r>
              <a:rPr lang="en-US" dirty="0"/>
              <a:t> “For” son </a:t>
            </a:r>
            <a:r>
              <a:rPr lang="en-US" dirty="0" err="1"/>
              <a:t>usados</a:t>
            </a:r>
            <a:r>
              <a:rPr lang="en-US" dirty="0"/>
              <a:t> con </a:t>
            </a:r>
            <a:r>
              <a:rPr lang="en-US" dirty="0" err="1"/>
              <a:t>frecuencia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))-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/>
              <a:t>En</a:t>
            </a:r>
            <a:r>
              <a:rPr lang="en-US" dirty="0"/>
              <a:t> R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])-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/>
          </a:p>
          <a:p>
            <a:r>
              <a:rPr lang="en-US" dirty="0"/>
              <a:t>Los </a:t>
            </a:r>
            <a:r>
              <a:rPr lang="en-US" dirty="0" err="1"/>
              <a:t>ciclos</a:t>
            </a:r>
            <a:r>
              <a:rPr lang="en-US" dirty="0"/>
              <a:t> con </a:t>
            </a:r>
            <a:r>
              <a:rPr lang="en-US" dirty="0" err="1"/>
              <a:t>rápidos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vectorice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 err="1"/>
              <a:t>Recuerde</a:t>
            </a:r>
            <a:r>
              <a:rPr lang="en-US" dirty="0"/>
              <a:t>: Indices van de 0 a (N-1)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564855" y="182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805E5-899C-43E3-B9E4-63DA833B96FF}"/>
              </a:ext>
            </a:extLst>
          </p:cNvPr>
          <p:cNvSpPr/>
          <p:nvPr/>
        </p:nvSpPr>
        <p:spPr>
          <a:xfrm>
            <a:off x="1930400" y="1930400"/>
            <a:ext cx="1422400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2D64B-91A5-4913-97EA-B4BDBD5550B3}"/>
              </a:ext>
            </a:extLst>
          </p:cNvPr>
          <p:cNvSpPr/>
          <p:nvPr/>
        </p:nvSpPr>
        <p:spPr>
          <a:xfrm>
            <a:off x="5414928" y="5388637"/>
            <a:ext cx="1715446" cy="545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86C-AD3B-4324-A85C-DBEEFF72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REPORTando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regreso</a:t>
            </a:r>
            <a:r>
              <a:rPr lang="en-US" dirty="0"/>
              <a:t> a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26D-AF16-4095-ACE4-E30E04F6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919"/>
            <a:ext cx="7886700" cy="478782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retonar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a R via </a:t>
            </a:r>
            <a:r>
              <a:rPr lang="en-US" dirty="0" err="1"/>
              <a:t>el</a:t>
            </a:r>
            <a:r>
              <a:rPr lang="en-US" dirty="0"/>
              <a:t> macro REPORT()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reporta</a:t>
            </a:r>
            <a:r>
              <a:rPr lang="en-US" dirty="0"/>
              <a:t> los </a:t>
            </a:r>
            <a:r>
              <a:rPr lang="en-US" dirty="0" err="1"/>
              <a:t>últimos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, o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pasar sus </a:t>
            </a:r>
            <a:r>
              <a:rPr lang="en-US" dirty="0" err="1"/>
              <a:t>propios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(par)</a:t>
            </a:r>
            <a:endParaRPr lang="en-US" dirty="0"/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inferencia</a:t>
            </a:r>
            <a:r>
              <a:rPr lang="en-US" dirty="0"/>
              <a:t> y para </a:t>
            </a:r>
            <a:r>
              <a:rPr lang="en-US" dirty="0" err="1"/>
              <a:t>depurar</a:t>
            </a:r>
            <a:endParaRPr lang="en-US" dirty="0"/>
          </a:p>
          <a:p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vectores</a:t>
            </a:r>
            <a:r>
              <a:rPr lang="en-US" dirty="0"/>
              <a:t>, matrices,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0D5AC-3B3B-422E-89E6-4CF54A9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1289-E0AD-40D6-A866-743F9C8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</a:t>
            </a:r>
            <a:r>
              <a:rPr lang="en-US" dirty="0"/>
              <a:t> la –log-</a:t>
            </a:r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4B4B-B251-4D3B-B982-133F30B9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1" y="1417638"/>
            <a:ext cx="8175108" cy="453072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, </a:t>
            </a:r>
            <a:r>
              <a:rPr lang="en-US" dirty="0" err="1"/>
              <a:t>calcule</a:t>
            </a:r>
            <a:r>
              <a:rPr lang="en-US" dirty="0"/>
              <a:t> las </a:t>
            </a:r>
            <a:r>
              <a:rPr lang="en-US" dirty="0" err="1"/>
              <a:t>verosimilitudes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, </a:t>
            </a:r>
            <a:r>
              <a:rPr lang="en-US" dirty="0" err="1"/>
              <a:t>e.g</a:t>
            </a:r>
            <a:r>
              <a:rPr lang="en-US" dirty="0"/>
              <a:t>,.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 -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/>
              <a:t>Asúrese</a:t>
            </a:r>
            <a:r>
              <a:rPr lang="en-US" dirty="0"/>
              <a:t> de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n-US" dirty="0"/>
              <a:t> </a:t>
            </a:r>
            <a:r>
              <a:rPr lang="en-US" dirty="0" err="1"/>
              <a:t>vectores</a:t>
            </a:r>
            <a:r>
              <a:rPr lang="en-US" dirty="0"/>
              <a:t>!</a:t>
            </a:r>
          </a:p>
          <a:p>
            <a:r>
              <a:rPr lang="en-US" dirty="0" err="1"/>
              <a:t>Aquí</a:t>
            </a:r>
            <a:r>
              <a:rPr lang="en-US" dirty="0"/>
              <a:t> hay un </a:t>
            </a:r>
            <a:r>
              <a:rPr lang="en-US" dirty="0" err="1"/>
              <a:t>vínculo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 </a:t>
            </a:r>
            <a:r>
              <a:rPr lang="en-US" dirty="0" err="1">
                <a:hlinkClick r:id="rId2"/>
              </a:rPr>
              <a:t>más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ejemplos</a:t>
            </a:r>
            <a:r>
              <a:rPr lang="en-US" dirty="0"/>
              <a:t>.</a:t>
            </a:r>
          </a:p>
          <a:p>
            <a:r>
              <a:rPr lang="en-US" dirty="0" err="1"/>
              <a:t>Asegúrese</a:t>
            </a:r>
            <a:r>
              <a:rPr lang="en-US" dirty="0"/>
              <a:t> de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!</a:t>
            </a:r>
          </a:p>
          <a:p>
            <a:r>
              <a:rPr lang="en-US" dirty="0"/>
              <a:t>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de C++ debe ser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dirty="0"/>
              <a:t> debe ser una variable </a:t>
            </a:r>
            <a:r>
              <a:rPr lang="en-US" dirty="0" err="1"/>
              <a:t>escalar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F03A-60D3-4E01-B2A5-6B2427B9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la </a:t>
            </a:r>
            <a:r>
              <a:rPr lang="en-US" dirty="0" err="1"/>
              <a:t>modelación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812"/>
            <a:ext cx="8229600" cy="4530725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TMB es un </a:t>
            </a:r>
            <a:r>
              <a:rPr lang="en-US" dirty="0" err="1"/>
              <a:t>archivo</a:t>
            </a:r>
            <a:r>
              <a:rPr lang="en-US" dirty="0"/>
              <a:t> C++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r>
              <a:rPr lang="en-US" dirty="0"/>
              <a:t>C++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maduro, </a:t>
            </a:r>
            <a:r>
              <a:rPr lang="en-US" dirty="0" err="1"/>
              <a:t>rápido</a:t>
            </a:r>
            <a:r>
              <a:rPr lang="en-US" dirty="0"/>
              <a:t>, </a:t>
            </a:r>
            <a:r>
              <a:rPr lang="en-US" dirty="0" err="1"/>
              <a:t>potente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err="1"/>
              <a:t>compila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un .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TMB </a:t>
            </a:r>
            <a:r>
              <a:rPr lang="en-US" dirty="0" err="1"/>
              <a:t>requiere</a:t>
            </a:r>
            <a:r>
              <a:rPr lang="en-US" dirty="0"/>
              <a:t> (algo) de </a:t>
            </a:r>
            <a:r>
              <a:rPr lang="en-US" dirty="0" err="1"/>
              <a:t>sintáxis</a:t>
            </a:r>
            <a:r>
              <a:rPr lang="en-US" dirty="0"/>
              <a:t> C++</a:t>
            </a:r>
          </a:p>
          <a:p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habitualmente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 de </a:t>
            </a:r>
            <a:r>
              <a:rPr lang="en-US" dirty="0" err="1"/>
              <a:t>aprender</a:t>
            </a:r>
            <a:r>
              <a:rPr lang="en-US" dirty="0"/>
              <a:t> TMB</a:t>
            </a:r>
          </a:p>
          <a:p>
            <a:pPr lvl="1"/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frustrante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no </a:t>
            </a:r>
            <a:r>
              <a:rPr lang="en-US" dirty="0" err="1"/>
              <a:t>funciona</a:t>
            </a:r>
            <a:endParaRPr lang="en-US" dirty="0"/>
          </a:p>
          <a:p>
            <a:r>
              <a:rPr lang="en-US" dirty="0"/>
              <a:t>Pero vale la </a:t>
            </a:r>
            <a:r>
              <a:rPr lang="en-US" dirty="0" err="1"/>
              <a:t>pena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048"/>
            <a:ext cx="7886700" cy="1325563"/>
          </a:xfrm>
        </p:spPr>
        <p:txBody>
          <a:bodyPr/>
          <a:lstStyle/>
          <a:p>
            <a:r>
              <a:rPr lang="en-US" dirty="0" err="1"/>
              <a:t>Depuración</a:t>
            </a:r>
            <a:r>
              <a:rPr lang="en-US" dirty="0"/>
              <a:t> I: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7886700" cy="5197402"/>
          </a:xfrm>
        </p:spPr>
        <p:txBody>
          <a:bodyPr>
            <a:normAutofit/>
          </a:bodyPr>
          <a:lstStyle/>
          <a:p>
            <a:r>
              <a:rPr lang="en-US" sz="2400" dirty="0" err="1"/>
              <a:t>Errores</a:t>
            </a:r>
            <a:r>
              <a:rPr lang="en-US" sz="2400" dirty="0"/>
              <a:t> de </a:t>
            </a:r>
            <a:r>
              <a:rPr lang="en-US" sz="2400" dirty="0" err="1"/>
              <a:t>compilación</a:t>
            </a:r>
            <a:endParaRPr lang="en-US" sz="2400" dirty="0"/>
          </a:p>
          <a:p>
            <a:pPr lvl="1"/>
            <a:r>
              <a:rPr lang="en-US" sz="2000" dirty="0" err="1"/>
              <a:t>Falla</a:t>
            </a:r>
            <a:r>
              <a:rPr lang="en-US" sz="2000" dirty="0"/>
              <a:t> con </a:t>
            </a:r>
            <a:r>
              <a:rPr lang="en-US" sz="2000" dirty="0" err="1"/>
              <a:t>errores</a:t>
            </a:r>
            <a:r>
              <a:rPr lang="en-US" sz="2000" dirty="0"/>
              <a:t> al </a:t>
            </a:r>
            <a:r>
              <a:rPr lang="en-US" sz="2000" dirty="0" err="1"/>
              <a:t>compilar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/>
              <a:t>falta</a:t>
            </a:r>
            <a:r>
              <a:rPr lang="en-US" sz="2000" dirty="0"/>
              <a:t> ‘)’ or ‘;’ o ‘Pred’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‘pred’</a:t>
            </a:r>
          </a:p>
          <a:p>
            <a:pPr lvl="1"/>
            <a:r>
              <a:rPr lang="en-US" sz="2000" dirty="0" err="1"/>
              <a:t>Uso</a:t>
            </a:r>
            <a:r>
              <a:rPr lang="en-US" sz="2000" dirty="0"/>
              <a:t> de un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inadecuado</a:t>
            </a:r>
            <a:r>
              <a:rPr lang="en-US" sz="2000" dirty="0"/>
              <a:t>: int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Type</a:t>
            </a:r>
          </a:p>
          <a:p>
            <a:r>
              <a:rPr lang="en-US" sz="2400" dirty="0" err="1"/>
              <a:t>Errores</a:t>
            </a:r>
            <a:r>
              <a:rPr lang="en-US" sz="2400" dirty="0"/>
              <a:t> de </a:t>
            </a:r>
            <a:r>
              <a:rPr lang="en-US" sz="2400" dirty="0" err="1"/>
              <a:t>ejecución</a:t>
            </a:r>
            <a:endParaRPr lang="en-US" sz="2400" dirty="0"/>
          </a:p>
          <a:p>
            <a:pPr lvl="1"/>
            <a:r>
              <a:rPr lang="en-US" sz="2000" dirty="0" err="1"/>
              <a:t>Compila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falla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MakeADFun</a:t>
            </a:r>
            <a:endParaRPr lang="en-US" sz="2000" dirty="0"/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</a:t>
            </a:r>
            <a:r>
              <a:rPr lang="en-US" sz="2000" dirty="0" err="1"/>
              <a:t>pasa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/</a:t>
            </a:r>
            <a:r>
              <a:rPr lang="en-US" sz="2000" dirty="0" err="1"/>
              <a:t>parametros</a:t>
            </a:r>
            <a:r>
              <a:rPr lang="en-US" sz="2000" dirty="0"/>
              <a:t> </a:t>
            </a:r>
            <a:r>
              <a:rPr lang="en-US" sz="2000" dirty="0" err="1"/>
              <a:t>erroneos</a:t>
            </a:r>
            <a:endParaRPr lang="en-US" sz="2000" dirty="0"/>
          </a:p>
          <a:p>
            <a:pPr lvl="1"/>
            <a:r>
              <a:rPr lang="en-US" sz="2000" dirty="0" err="1"/>
              <a:t>Indice</a:t>
            </a:r>
            <a:r>
              <a:rPr lang="en-US" sz="2000" dirty="0"/>
              <a:t> </a:t>
            </a:r>
            <a:r>
              <a:rPr lang="en-US" sz="2000" dirty="0" err="1"/>
              <a:t>incorrecto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loop</a:t>
            </a:r>
          </a:p>
          <a:p>
            <a:r>
              <a:rPr lang="en-US" sz="2400" dirty="0" err="1"/>
              <a:t>Errores</a:t>
            </a:r>
            <a:r>
              <a:rPr lang="en-US" sz="2400" dirty="0"/>
              <a:t> </a:t>
            </a:r>
            <a:r>
              <a:rPr lang="en-US" sz="2400" dirty="0" err="1"/>
              <a:t>lógicos</a:t>
            </a:r>
            <a:endParaRPr lang="en-US" sz="2400" dirty="0"/>
          </a:p>
          <a:p>
            <a:pPr lvl="1"/>
            <a:r>
              <a:rPr lang="en-US" sz="2000" dirty="0" err="1"/>
              <a:t>Compila</a:t>
            </a:r>
            <a:r>
              <a:rPr lang="en-US" sz="2000" dirty="0"/>
              <a:t>, </a:t>
            </a:r>
            <a:r>
              <a:rPr lang="en-US" sz="2000" dirty="0" err="1"/>
              <a:t>liga</a:t>
            </a:r>
            <a:r>
              <a:rPr lang="en-US" sz="2000" dirty="0"/>
              <a:t> &amp; </a:t>
            </a:r>
            <a:r>
              <a:rPr lang="en-US" sz="2000" dirty="0" err="1"/>
              <a:t>corre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entrega</a:t>
            </a:r>
            <a:r>
              <a:rPr lang="en-US" sz="2000" dirty="0"/>
              <a:t> una </a:t>
            </a:r>
            <a:r>
              <a:rPr lang="en-US" sz="2000" dirty="0" err="1"/>
              <a:t>respuesta</a:t>
            </a:r>
            <a:r>
              <a:rPr lang="en-US" sz="2000" dirty="0"/>
              <a:t> </a:t>
            </a:r>
            <a:r>
              <a:rPr lang="en-US" sz="2000" dirty="0" err="1"/>
              <a:t>incorrecta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/>
              <a:t>entrega</a:t>
            </a:r>
            <a:r>
              <a:rPr lang="en-US" sz="2000" dirty="0"/>
              <a:t> </a:t>
            </a:r>
            <a:r>
              <a:rPr lang="en-US" sz="2000" dirty="0" err="1"/>
              <a:t>varianza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SD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/>
              <a:t>.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Demostrar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R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vonbert</a:t>
            </a:r>
            <a:r>
              <a:rPr lang="en-US" sz="24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6E1C-B475-465D-9F38-0C54343D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Depuración</a:t>
            </a:r>
            <a:r>
              <a:rPr lang="en-US" dirty="0"/>
              <a:t> II: </a:t>
            </a:r>
            <a:r>
              <a:rPr lang="en-US" dirty="0" err="1"/>
              <a:t>Estrategias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3" y="1049332"/>
            <a:ext cx="8229600" cy="3378426"/>
          </a:xfrm>
        </p:spPr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</a:t>
            </a:r>
            <a:r>
              <a:rPr lang="en-US" sz="2800" dirty="0" err="1"/>
              <a:t>pequeños</a:t>
            </a:r>
            <a:r>
              <a:rPr lang="en-US" sz="2800" dirty="0"/>
              <a:t> </a:t>
            </a:r>
            <a:r>
              <a:rPr lang="en-US" sz="2800" dirty="0" err="1"/>
              <a:t>cambios</a:t>
            </a:r>
            <a:r>
              <a:rPr lang="en-US" sz="2800" dirty="0"/>
              <a:t>, recompile con </a:t>
            </a:r>
            <a:r>
              <a:rPr lang="en-US" sz="2800" dirty="0" err="1"/>
              <a:t>frecuencia</a:t>
            </a:r>
            <a:endParaRPr lang="en-US" sz="2800" dirty="0"/>
          </a:p>
          <a:p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fallan</a:t>
            </a:r>
            <a:r>
              <a:rPr lang="en-US" sz="2800" dirty="0"/>
              <a:t> las </a:t>
            </a:r>
            <a:r>
              <a:rPr lang="en-US" sz="2800" dirty="0" err="1"/>
              <a:t>compilaciones</a:t>
            </a:r>
            <a:r>
              <a:rPr lang="en-US" sz="2800" dirty="0"/>
              <a:t>, </a:t>
            </a:r>
            <a:r>
              <a:rPr lang="en-US" sz="2800" dirty="0" err="1"/>
              <a:t>concéntrese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los </a:t>
            </a:r>
            <a:r>
              <a:rPr lang="en-US" sz="2800" dirty="0" err="1"/>
              <a:t>primeros</a:t>
            </a:r>
            <a:r>
              <a:rPr lang="en-US" sz="2800" dirty="0"/>
              <a:t> </a:t>
            </a:r>
            <a:r>
              <a:rPr lang="en-US" sz="2800" dirty="0" err="1"/>
              <a:t>errores</a:t>
            </a:r>
            <a:endParaRPr lang="en-US" sz="2800" dirty="0"/>
          </a:p>
          <a:p>
            <a:r>
              <a:rPr lang="en-US" sz="2800" dirty="0"/>
              <a:t>Para </a:t>
            </a:r>
            <a:r>
              <a:rPr lang="en-US" sz="2800" dirty="0" err="1"/>
              <a:t>errores</a:t>
            </a:r>
            <a:r>
              <a:rPr lang="en-US" sz="2800" dirty="0"/>
              <a:t> de </a:t>
            </a:r>
            <a:r>
              <a:rPr lang="en-US" sz="2800" dirty="0" err="1"/>
              <a:t>ejecución</a:t>
            </a:r>
            <a:r>
              <a:rPr lang="en-US" sz="2800" dirty="0"/>
              <a:t>, </a:t>
            </a:r>
            <a:r>
              <a:rPr lang="en-US" sz="2800" dirty="0" err="1"/>
              <a:t>omita</a:t>
            </a:r>
            <a:r>
              <a:rPr lang="en-US" sz="2800" dirty="0"/>
              <a:t> </a:t>
            </a:r>
            <a:r>
              <a:rPr lang="en-US" sz="2800" dirty="0" err="1"/>
              <a:t>secciones</a:t>
            </a:r>
            <a:r>
              <a:rPr lang="en-US" sz="2800" dirty="0"/>
              <a:t> para </a:t>
            </a:r>
            <a:r>
              <a:rPr lang="en-US" sz="2800" dirty="0" err="1"/>
              <a:t>probar</a:t>
            </a:r>
            <a:r>
              <a:rPr lang="en-US" sz="2800" dirty="0"/>
              <a:t> y </a:t>
            </a:r>
            <a:r>
              <a:rPr lang="en-US" sz="2800" dirty="0" err="1"/>
              <a:t>reemplace</a:t>
            </a:r>
            <a:r>
              <a:rPr lang="en-US" sz="2800" dirty="0"/>
              <a:t> con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simple (</a:t>
            </a:r>
            <a:r>
              <a:rPr lang="en-US" sz="2800" dirty="0" err="1"/>
              <a:t>típicamente</a:t>
            </a:r>
            <a:r>
              <a:rPr lang="en-US" sz="2800" dirty="0"/>
              <a:t> hay un </a:t>
            </a:r>
            <a:r>
              <a:rPr lang="en-US" sz="2800" dirty="0" err="1"/>
              <a:t>índice</a:t>
            </a:r>
            <a:r>
              <a:rPr lang="en-US" sz="2800" dirty="0"/>
              <a:t> </a:t>
            </a:r>
            <a:r>
              <a:rPr lang="en-US" sz="2800" dirty="0" err="1"/>
              <a:t>incorrecto</a:t>
            </a:r>
            <a:r>
              <a:rPr lang="en-US" sz="2800" dirty="0"/>
              <a:t>)</a:t>
            </a:r>
          </a:p>
          <a:p>
            <a:r>
              <a:rPr lang="en-US" sz="2800" dirty="0"/>
              <a:t>Use macros de REPORT para </a:t>
            </a:r>
            <a:r>
              <a:rPr lang="en-US" sz="2800" dirty="0" err="1"/>
              <a:t>imprimir</a:t>
            </a:r>
            <a:r>
              <a:rPr lang="en-US" sz="2800" dirty="0"/>
              <a:t> pasos </a:t>
            </a:r>
            <a:r>
              <a:rPr lang="en-US" sz="2800" dirty="0" err="1"/>
              <a:t>intermedios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R (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esto</a:t>
            </a:r>
            <a:r>
              <a:rPr lang="en-US" sz="2800" dirty="0"/>
              <a:t> </a:t>
            </a:r>
            <a:r>
              <a:rPr lang="en-US" sz="2800" dirty="0" err="1"/>
              <a:t>luego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46B1-D646-4211-BBAD-02430D9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94A00-5A58-42DE-ACD8-8654CE375C6C}"/>
              </a:ext>
            </a:extLst>
          </p:cNvPr>
          <p:cNvSpPr txBox="1"/>
          <p:nvPr/>
        </p:nvSpPr>
        <p:spPr>
          <a:xfrm>
            <a:off x="959224" y="5294957"/>
            <a:ext cx="70014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TMB has received an error from Eigen. The following condition was not met:</a:t>
            </a:r>
          </a:p>
          <a:p>
            <a:r>
              <a:rPr lang="en-US" sz="1400" dirty="0"/>
              <a:t>index &gt;= 0 &amp;&amp; index &lt; size()</a:t>
            </a:r>
          </a:p>
          <a:p>
            <a:r>
              <a:rPr lang="en-US" sz="1400" dirty="0"/>
              <a:t>Please check your matrix-vector bounds etc., or run your program through a debugger.</a:t>
            </a:r>
          </a:p>
          <a:p>
            <a:endParaRPr lang="en-US" sz="1400" dirty="0"/>
          </a:p>
          <a:p>
            <a:r>
              <a:rPr lang="en-US" sz="1400" dirty="0"/>
              <a:t>This application has requested the Runtime to terminate it in an unusual way.</a:t>
            </a:r>
          </a:p>
          <a:p>
            <a:r>
              <a:rPr lang="en-US" sz="1400" dirty="0"/>
              <a:t>Please contact the application's support team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154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A032-5131-4136-B0D0-F02A96DF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Vectorice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bevholt</a:t>
            </a:r>
            <a:br>
              <a:rPr lang="en-US" dirty="0"/>
            </a:br>
            <a:r>
              <a:rPr lang="en-US" dirty="0"/>
              <a:t>(and break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1869-ADC1-41AC-8083-CC18B0E3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941513"/>
            <a:ext cx="8229600" cy="4530725"/>
          </a:xfrm>
        </p:spPr>
        <p:txBody>
          <a:bodyPr/>
          <a:lstStyle/>
          <a:p>
            <a:r>
              <a:rPr lang="en-US" dirty="0" err="1"/>
              <a:t>Remueva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bevholt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vectorice</a:t>
            </a:r>
            <a:r>
              <a:rPr lang="en-US" dirty="0"/>
              <a:t> los </a:t>
            </a:r>
            <a:r>
              <a:rPr lang="en-US" dirty="0" err="1"/>
              <a:t>cálculos</a:t>
            </a:r>
            <a:r>
              <a:rPr lang="en-US" dirty="0"/>
              <a:t> para las </a:t>
            </a:r>
            <a:r>
              <a:rPr lang="en-US" dirty="0" err="1"/>
              <a:t>predicciones</a:t>
            </a:r>
            <a:endParaRPr lang="en-US" dirty="0"/>
          </a:p>
          <a:p>
            <a:r>
              <a:rPr lang="en-US" dirty="0"/>
              <a:t>Recompile, </a:t>
            </a:r>
            <a:r>
              <a:rPr lang="en-US" dirty="0" err="1"/>
              <a:t>ligue</a:t>
            </a:r>
            <a:r>
              <a:rPr lang="en-US" dirty="0"/>
              <a:t> y </a:t>
            </a:r>
            <a:r>
              <a:rPr lang="en-US" dirty="0" err="1"/>
              <a:t>construya</a:t>
            </a:r>
            <a:r>
              <a:rPr lang="en-US" dirty="0"/>
              <a:t> un nuevo </a:t>
            </a:r>
            <a:r>
              <a:rPr lang="en-US" dirty="0" err="1"/>
              <a:t>objeto</a:t>
            </a:r>
            <a:endParaRPr lang="en-US" dirty="0"/>
          </a:p>
          <a:p>
            <a:r>
              <a:rPr lang="en-US" dirty="0" err="1"/>
              <a:t>Asegúrese</a:t>
            </a:r>
            <a:r>
              <a:rPr lang="en-US" dirty="0"/>
              <a:t> que las </a:t>
            </a:r>
            <a:r>
              <a:rPr lang="en-US" dirty="0" err="1"/>
              <a:t>versiones</a:t>
            </a:r>
            <a:r>
              <a:rPr lang="en-US" dirty="0"/>
              <a:t> previa/posterior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entregan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fn</a:t>
            </a:r>
            <a:r>
              <a:rPr lang="en-US" dirty="0"/>
              <a:t> y gr.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07F6D-2182-42B5-ABD6-A59BE920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79C-2C85-48F7-B111-4135323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Resumiendo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B20F-1502-42CD-8F6E-2AC5EF28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053353"/>
            <a:ext cx="8861897" cy="4530725"/>
          </a:xfrm>
        </p:spPr>
        <p:txBody>
          <a:bodyPr/>
          <a:lstStyle/>
          <a:p>
            <a:r>
              <a:rPr lang="en-US" sz="2800" dirty="0" err="1"/>
              <a:t>Flujo</a:t>
            </a:r>
            <a:r>
              <a:rPr lang="en-US" sz="2800" dirty="0"/>
              <a:t> de </a:t>
            </a:r>
            <a:r>
              <a:rPr lang="en-US" sz="2800" dirty="0" err="1"/>
              <a:t>trabajo</a:t>
            </a:r>
            <a:r>
              <a:rPr lang="en-US" sz="2800" dirty="0"/>
              <a:t> para TMB: </a:t>
            </a:r>
          </a:p>
          <a:p>
            <a:pPr lvl="1"/>
            <a:r>
              <a:rPr lang="en-US" sz="2400" dirty="0"/>
              <a:t>El </a:t>
            </a:r>
            <a:r>
              <a:rPr lang="en-US" sz="2400" dirty="0" err="1"/>
              <a:t>Templete</a:t>
            </a:r>
            <a:r>
              <a:rPr lang="en-US" sz="2400" dirty="0"/>
              <a:t> </a:t>
            </a:r>
            <a:r>
              <a:rPr lang="en-US" sz="2400" dirty="0" err="1"/>
              <a:t>calcula</a:t>
            </a:r>
            <a:r>
              <a:rPr lang="en-US" sz="2400" dirty="0"/>
              <a:t> NLL dado </a:t>
            </a:r>
            <a:r>
              <a:rPr lang="en-US" sz="2400" dirty="0" err="1"/>
              <a:t>parámetros</a:t>
            </a:r>
            <a:r>
              <a:rPr lang="en-US" sz="2400" dirty="0"/>
              <a:t> y </a:t>
            </a:r>
            <a:r>
              <a:rPr lang="en-US" sz="2400" dirty="0" err="1"/>
              <a:t>datos</a:t>
            </a:r>
            <a:endParaRPr lang="en-US" sz="2400" dirty="0"/>
          </a:p>
          <a:p>
            <a:pPr lvl="1"/>
            <a:r>
              <a:rPr lang="en-US" sz="2400" dirty="0" err="1"/>
              <a:t>Compílelo</a:t>
            </a:r>
            <a:r>
              <a:rPr lang="en-US" sz="2400" dirty="0"/>
              <a:t>, </a:t>
            </a:r>
            <a:r>
              <a:rPr lang="en-US" sz="2400" dirty="0" err="1"/>
              <a:t>líguelo</a:t>
            </a:r>
            <a:r>
              <a:rPr lang="en-US" sz="2400" dirty="0"/>
              <a:t>, </a:t>
            </a:r>
            <a:r>
              <a:rPr lang="en-US" sz="2400" dirty="0" err="1"/>
              <a:t>construya</a:t>
            </a:r>
            <a:r>
              <a:rPr lang="en-US" sz="2400" dirty="0"/>
              <a:t> un </a:t>
            </a:r>
            <a:r>
              <a:rPr lang="en-US" sz="2400" u="sng" dirty="0"/>
              <a:t>obj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endParaRPr lang="en-US" sz="2400" dirty="0"/>
          </a:p>
          <a:p>
            <a:pPr lvl="1"/>
            <a:r>
              <a:rPr lang="en-US" sz="2400" dirty="0"/>
              <a:t>Use las </a:t>
            </a:r>
            <a:r>
              <a:rPr lang="en-US" sz="2400" dirty="0" err="1"/>
              <a:t>funciones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/>
              <a:t> para </a:t>
            </a:r>
            <a:r>
              <a:rPr lang="en-US" sz="2400" dirty="0" err="1"/>
              <a:t>obtener</a:t>
            </a:r>
            <a:r>
              <a:rPr lang="en-US" sz="2400" dirty="0"/>
              <a:t> los MLEs</a:t>
            </a:r>
          </a:p>
          <a:p>
            <a:r>
              <a:rPr lang="en-US" sz="2800" dirty="0" err="1"/>
              <a:t>Templetes</a:t>
            </a:r>
            <a:r>
              <a:rPr lang="en-US" sz="2800" dirty="0"/>
              <a:t> de TMB:</a:t>
            </a:r>
          </a:p>
          <a:p>
            <a:pPr lvl="1"/>
            <a:r>
              <a:rPr lang="en-US" sz="2400" dirty="0" err="1"/>
              <a:t>Sección</a:t>
            </a:r>
            <a:r>
              <a:rPr lang="en-US" sz="2400" dirty="0"/>
              <a:t> de DATA require que </a:t>
            </a:r>
            <a:r>
              <a:rPr lang="en-US" sz="2400" dirty="0" err="1"/>
              <a:t>coincida</a:t>
            </a:r>
            <a:r>
              <a:rPr lang="en-US" sz="2400" dirty="0"/>
              <a:t> con la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de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ingreso</a:t>
            </a:r>
            <a:endParaRPr lang="en-US" sz="2400" dirty="0"/>
          </a:p>
          <a:p>
            <a:pPr lvl="1"/>
            <a:r>
              <a:rPr lang="en-US" sz="2400" dirty="0"/>
              <a:t>PARAMETERs </a:t>
            </a:r>
            <a:r>
              <a:rPr lang="en-US" sz="2400" dirty="0" err="1"/>
              <a:t>requiere</a:t>
            </a:r>
            <a:r>
              <a:rPr lang="en-US" sz="2400" dirty="0"/>
              <a:t> que </a:t>
            </a:r>
            <a:r>
              <a:rPr lang="en-US" sz="2400" dirty="0" err="1"/>
              <a:t>coincida</a:t>
            </a:r>
            <a:r>
              <a:rPr lang="en-US" sz="2400" dirty="0"/>
              <a:t> con la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parámetros</a:t>
            </a:r>
            <a:r>
              <a:rPr lang="en-US" sz="2400" dirty="0"/>
              <a:t> de entrada</a:t>
            </a:r>
          </a:p>
          <a:p>
            <a:pPr lvl="1"/>
            <a:r>
              <a:rPr lang="en-US" sz="2400" dirty="0" err="1"/>
              <a:t>Calcula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esperados</a:t>
            </a:r>
            <a:r>
              <a:rPr lang="en-US" sz="2400" dirty="0"/>
              <a:t> &amp; NLL; </a:t>
            </a:r>
            <a:r>
              <a:rPr lang="en-US" sz="2400" dirty="0" err="1"/>
              <a:t>usando</a:t>
            </a:r>
            <a:r>
              <a:rPr lang="en-US" sz="2400" dirty="0"/>
              <a:t> variables Type</a:t>
            </a:r>
          </a:p>
          <a:p>
            <a:pPr lvl="1"/>
            <a:r>
              <a:rPr lang="en-US" sz="2400" dirty="0"/>
              <a:t>REPORT </a:t>
            </a:r>
            <a:r>
              <a:rPr lang="en-US" sz="2400" dirty="0" err="1"/>
              <a:t>cantidades</a:t>
            </a:r>
            <a:r>
              <a:rPr lang="en-US" sz="2400" dirty="0"/>
              <a:t> de interest</a:t>
            </a:r>
          </a:p>
          <a:p>
            <a:pPr lvl="1"/>
            <a:r>
              <a:rPr lang="en-US" sz="2400" dirty="0" err="1"/>
              <a:t>Retorna</a:t>
            </a:r>
            <a:r>
              <a:rPr lang="en-US" sz="2400" dirty="0"/>
              <a:t> </a:t>
            </a:r>
            <a:r>
              <a:rPr lang="en-US" sz="2400" dirty="0" err="1"/>
              <a:t>nll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B712-85CC-402E-9580-9F63B7D4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EC72-15CE-4B00-BB57-5E770580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8C47-9076-4FDD-8B83-105302E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 err="1"/>
              <a:t>Compila</a:t>
            </a:r>
            <a:r>
              <a:rPr lang="en-US" i="1" dirty="0"/>
              <a:t> </a:t>
            </a:r>
            <a:r>
              <a:rPr lang="en-US" dirty="0"/>
              <a:t>a “template” C++ to create a .</a:t>
            </a:r>
            <a:r>
              <a:rPr lang="en-US" dirty="0" err="1"/>
              <a:t>dll</a:t>
            </a:r>
            <a:r>
              <a:rPr lang="en-US" dirty="0"/>
              <a:t> file 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Link</a:t>
            </a:r>
            <a:r>
              <a:rPr lang="en-US" dirty="0"/>
              <a:t> R to this library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Build</a:t>
            </a:r>
            <a:r>
              <a:rPr lang="en-US" dirty="0"/>
              <a:t> a TMB object by passing data and parameters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dirty="0"/>
              <a:t>)</a:t>
            </a:r>
          </a:p>
          <a:p>
            <a:r>
              <a:rPr lang="en-US" dirty="0"/>
              <a:t>The returned </a:t>
            </a:r>
            <a:r>
              <a:rPr lang="en-US" i="1" dirty="0"/>
              <a:t>object</a:t>
            </a:r>
            <a:r>
              <a:rPr lang="en-US" dirty="0"/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) is an R list with many elements, including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dirty="0"/>
              <a:t>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Calling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(pars)</a:t>
            </a:r>
            <a:r>
              <a:rPr lang="en-US" dirty="0"/>
              <a:t> passes the parameters to the .</a:t>
            </a:r>
            <a:r>
              <a:rPr lang="en-US" dirty="0" err="1"/>
              <a:t>dll</a:t>
            </a:r>
            <a:r>
              <a:rPr lang="en-US" dirty="0"/>
              <a:t> file which calculates the answer, then returns it to R</a:t>
            </a:r>
          </a:p>
          <a:p>
            <a:r>
              <a:rPr lang="en-US" b="1" dirty="0"/>
              <a:t>R does NO calculations, the C++ (TMB) model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5854-8CD6-47BC-BC76-EB6C25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mes.Thorson\Desktop\UW Hideaway\Meetings and Presentations\2014-11-04 -- TMB seminar at CAPAM\TMB_components.png">
            <a:extLst>
              <a:ext uri="{FF2B5EF4-FFF2-40B4-BE49-F238E27FC236}">
                <a16:creationId xmlns:a16="http://schemas.microsoft.com/office/drawing/2014/main" id="{1405FDEC-DAAF-47A2-B21B-87A37D48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0" y="55417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7D321-D8D4-4E71-A7CE-BD8C6B0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CE334-E718-4DBD-BE6A-9074CC75470D}"/>
              </a:ext>
            </a:extLst>
          </p:cNvPr>
          <p:cNvSpPr txBox="1"/>
          <p:nvPr/>
        </p:nvSpPr>
        <p:spPr>
          <a:xfrm>
            <a:off x="-1000686" y="6505291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Taken from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4118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F25-3445-4283-9EA5-0B766F72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97" y="324456"/>
            <a:ext cx="7886700" cy="1325563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de </a:t>
            </a:r>
            <a:r>
              <a:rPr lang="en-US" dirty="0" err="1"/>
              <a:t>Templetes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F4BB-EEAA-4937-8347-874FDFF7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643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de TMB se escribe </a:t>
            </a:r>
            <a:r>
              <a:rPr lang="en-US" dirty="0" err="1"/>
              <a:t>usando</a:t>
            </a:r>
            <a:r>
              <a:rPr lang="en-US" dirty="0"/>
              <a:t> una </a:t>
            </a:r>
            <a:r>
              <a:rPr lang="en-US" dirty="0" err="1"/>
              <a:t>coódigo</a:t>
            </a:r>
            <a:r>
              <a:rPr lang="en-US" dirty="0"/>
              <a:t> de C++ </a:t>
            </a:r>
            <a:r>
              <a:rPr lang="en-US" dirty="0" err="1"/>
              <a:t>simplificado</a:t>
            </a:r>
            <a:r>
              <a:rPr lang="en-US" dirty="0"/>
              <a:t>. Este archive “</a:t>
            </a:r>
            <a:r>
              <a:rPr lang="en-US" dirty="0" err="1"/>
              <a:t>templete</a:t>
            </a:r>
            <a:r>
              <a:rPr lang="en-US" dirty="0"/>
              <a:t>” (.</a:t>
            </a:r>
            <a:r>
              <a:rPr lang="en-US" dirty="0" err="1"/>
              <a:t>cpp</a:t>
            </a:r>
            <a:r>
              <a:rPr lang="en-US" dirty="0"/>
              <a:t>) </a:t>
            </a:r>
            <a:r>
              <a:rPr lang="en-US" dirty="0" err="1"/>
              <a:t>tiene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 err="1"/>
              <a:t>Importa</a:t>
            </a:r>
            <a:r>
              <a:rPr lang="en-US" dirty="0"/>
              <a:t> data </a:t>
            </a:r>
            <a:r>
              <a:rPr lang="en-US" u="sng" dirty="0" err="1"/>
              <a:t>desde</a:t>
            </a:r>
            <a:r>
              <a:rPr lang="en-US" u="sng" dirty="0"/>
              <a:t>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 err="1"/>
              <a:t>Declara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[x]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 err="1"/>
              <a:t>Esperado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dado los </a:t>
            </a:r>
            <a:r>
              <a:rPr lang="en-US" dirty="0" err="1"/>
              <a:t>parámetros</a:t>
            </a:r>
            <a:endParaRPr lang="en-US" dirty="0"/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/>
              <a:t>La log-</a:t>
            </a:r>
            <a:r>
              <a:rPr lang="en-US" dirty="0" err="1"/>
              <a:t>verosimilitud</a:t>
            </a:r>
            <a:r>
              <a:rPr lang="en-US" dirty="0"/>
              <a:t> (NLL) [f(x)]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 err="1"/>
              <a:t>Reporta</a:t>
            </a:r>
            <a:r>
              <a:rPr lang="en-US" dirty="0"/>
              <a:t> de Vuelta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u="sng" dirty="0" err="1"/>
              <a:t>hacia</a:t>
            </a:r>
            <a:r>
              <a:rPr lang="en-US" u="sng" dirty="0"/>
              <a:t>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A00C-8338-45E0-A869-06F027B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717C-21CD-4B1D-8E3B-872C4012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0527-1EFB-4179-9765-0421A881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C++</a:t>
            </a:r>
          </a:p>
          <a:p>
            <a:r>
              <a:rPr lang="en-US" dirty="0"/>
              <a:t>C++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que R,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estricto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diferencia</a:t>
            </a:r>
            <a:r>
              <a:rPr lang="en-US" dirty="0"/>
              <a:t> de R, los </a:t>
            </a:r>
            <a:r>
              <a:rPr lang="en-US" dirty="0" err="1"/>
              <a:t>archivos</a:t>
            </a:r>
            <a:r>
              <a:rPr lang="en-US" dirty="0"/>
              <a:t> son </a:t>
            </a:r>
            <a:r>
              <a:rPr lang="en-US" dirty="0" err="1"/>
              <a:t>compilados</a:t>
            </a:r>
            <a:endParaRPr lang="en-US" dirty="0"/>
          </a:p>
          <a:p>
            <a:r>
              <a:rPr lang="en-US" dirty="0"/>
              <a:t>C++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, </a:t>
            </a:r>
            <a:r>
              <a:rPr lang="en-US" dirty="0" err="1"/>
              <a:t>usaremos</a:t>
            </a:r>
            <a:r>
              <a:rPr lang="en-US" dirty="0"/>
              <a:t> solo lo </a:t>
            </a:r>
            <a:r>
              <a:rPr lang="en-US" dirty="0" err="1"/>
              <a:t>básico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provee</a:t>
            </a:r>
            <a:r>
              <a:rPr lang="en-US" dirty="0"/>
              <a:t> de atajos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r>
              <a:rPr lang="en-US" dirty="0"/>
              <a:t> para </a:t>
            </a:r>
            <a:r>
              <a:rPr lang="en-US" dirty="0" err="1"/>
              <a:t>hacerle</a:t>
            </a:r>
            <a:r>
              <a:rPr lang="en-US" dirty="0"/>
              <a:t> la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a los </a:t>
            </a:r>
            <a:r>
              <a:rPr lang="en-US" dirty="0" err="1"/>
              <a:t>usuarios</a:t>
            </a:r>
            <a:endParaRPr lang="en-US" dirty="0"/>
          </a:p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revisamos</a:t>
            </a:r>
            <a:r>
              <a:rPr lang="en-US" dirty="0"/>
              <a:t> lo </a:t>
            </a:r>
            <a:r>
              <a:rPr lang="en-US" dirty="0" err="1"/>
              <a:t>básico</a:t>
            </a:r>
            <a:r>
              <a:rPr lang="en-US" dirty="0"/>
              <a:t> </a:t>
            </a:r>
            <a:r>
              <a:rPr lang="en-US" dirty="0" err="1"/>
              <a:t>necesario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35A9-AED1-4941-8B67-2AA5BFA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Las </a:t>
            </a:r>
            <a:r>
              <a:rPr lang="en-US" dirty="0" err="1"/>
              <a:t>declaraciones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C++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con “;”</a:t>
            </a:r>
          </a:p>
          <a:p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b="1" dirty="0"/>
              <a:t>solo</a:t>
            </a:r>
            <a:r>
              <a:rPr lang="en-US" dirty="0"/>
              <a:t> con “=“; “x -= 1“ is “x = x-1” </a:t>
            </a:r>
          </a:p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son los </a:t>
            </a:r>
            <a:r>
              <a:rPr lang="en-US" dirty="0" err="1"/>
              <a:t>mismos</a:t>
            </a:r>
            <a:r>
              <a:rPr lang="en-US" dirty="0"/>
              <a:t>: +, /, *, &gt;, &gt;=, ==, &amp;, sin, cos, log, exp</a:t>
            </a:r>
          </a:p>
          <a:p>
            <a:r>
              <a:rPr lang="en-US" dirty="0"/>
              <a:t>Pero “^” no </a:t>
            </a:r>
            <a:r>
              <a:rPr lang="en-US" dirty="0" err="1"/>
              <a:t>funciona</a:t>
            </a:r>
            <a:r>
              <a:rPr lang="en-US" dirty="0"/>
              <a:t>;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para </a:t>
            </a:r>
            <a:r>
              <a:rPr lang="en-US" dirty="0" err="1"/>
              <a:t>x^p</a:t>
            </a:r>
            <a:endParaRPr lang="en-US" dirty="0"/>
          </a:p>
          <a:p>
            <a:r>
              <a:rPr lang="en-US" dirty="0" err="1"/>
              <a:t>Declaraciones</a:t>
            </a:r>
            <a:r>
              <a:rPr lang="en-US" dirty="0"/>
              <a:t> “if” 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permitidas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NLL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)</a:t>
            </a:r>
          </a:p>
          <a:p>
            <a:r>
              <a:rPr lang="en-US" dirty="0"/>
              <a:t>Los </a:t>
            </a:r>
            <a:r>
              <a:rPr lang="en-US" dirty="0" err="1"/>
              <a:t>ciclos</a:t>
            </a:r>
            <a:r>
              <a:rPr lang="en-US" dirty="0"/>
              <a:t> son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indexan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 err="1"/>
              <a:t>Indexación</a:t>
            </a:r>
            <a:r>
              <a:rPr lang="en-US" dirty="0"/>
              <a:t> de </a:t>
            </a:r>
            <a:r>
              <a:rPr lang="en-US" dirty="0" err="1"/>
              <a:t>vectores</a:t>
            </a:r>
            <a:r>
              <a:rPr lang="en-US" dirty="0"/>
              <a:t> es possible </a:t>
            </a:r>
            <a:r>
              <a:rPr lang="en-US" dirty="0" err="1"/>
              <a:t>pero</a:t>
            </a:r>
            <a:r>
              <a:rPr lang="en-US" dirty="0"/>
              <a:t> no es tan flexible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Calculos</a:t>
            </a:r>
            <a:r>
              <a:rPr lang="en-US" dirty="0"/>
              <a:t>: </a:t>
            </a:r>
            <a:r>
              <a:rPr lang="en-US" dirty="0" err="1"/>
              <a:t>básicos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0819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54E-00C6-4F06-812B-9E49274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63044"/>
            <a:ext cx="7886700" cy="1325563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de variables: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CC8C-831F-48B0-9F77-91A9A6DF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246311"/>
            <a:ext cx="78867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“Data type” = </a:t>
            </a:r>
            <a:r>
              <a:rPr lang="en-US" dirty="0" err="1"/>
              <a:t>posible</a:t>
            </a:r>
            <a:r>
              <a:rPr lang="en-US" dirty="0"/>
              <a:t> valor  que una variable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poseer</a:t>
            </a:r>
            <a:endParaRPr lang="en-US" dirty="0"/>
          </a:p>
          <a:p>
            <a:r>
              <a:rPr lang="en-US" dirty="0"/>
              <a:t>R lo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(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cambiado</a:t>
            </a:r>
            <a:r>
              <a:rPr lang="en-US" dirty="0"/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20F8F-A42C-4B49-A780-CF8288F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3F8F24B-D86B-440B-BE80-E0B34904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3" y="2676388"/>
            <a:ext cx="8128001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L,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(3)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'hello’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     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factor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'low'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'high'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List of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0.0539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2.0573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1.1056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Factor 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levels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high"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"low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FD813-5E80-415D-82E3-93891E58BF7F}"/>
              </a:ext>
            </a:extLst>
          </p:cNvPr>
          <p:cNvSpPr txBox="1"/>
          <p:nvPr/>
        </p:nvSpPr>
        <p:spPr>
          <a:xfrm>
            <a:off x="2679405" y="3646968"/>
            <a:ext cx="1677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 types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F59917-9DC2-43C0-A999-76DDDA3C78AB}"/>
              </a:ext>
            </a:extLst>
          </p:cNvPr>
          <p:cNvCxnSpPr>
            <a:cxnSpLocks/>
          </p:cNvCxnSpPr>
          <p:nvPr/>
        </p:nvCxnSpPr>
        <p:spPr>
          <a:xfrm flipH="1">
            <a:off x="2052084" y="3902149"/>
            <a:ext cx="606056" cy="3189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F18E76-C601-4772-BE07-48602F4176FC}"/>
              </a:ext>
            </a:extLst>
          </p:cNvPr>
          <p:cNvSpPr txBox="1"/>
          <p:nvPr/>
        </p:nvSpPr>
        <p:spPr>
          <a:xfrm>
            <a:off x="5598043" y="3646968"/>
            <a:ext cx="1775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 guesses the variable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759DD-C161-4E3C-B396-E20E7A6AF34F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526388"/>
            <a:ext cx="324294" cy="2162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0A5E-864E-4A59-8547-DD62937F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021401"/>
            <a:ext cx="7873324" cy="4854001"/>
          </a:xfrm>
        </p:spPr>
        <p:txBody>
          <a:bodyPr/>
          <a:lstStyle/>
          <a:p>
            <a:r>
              <a:rPr lang="en-US" sz="2800" dirty="0" err="1"/>
              <a:t>Asi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R, C++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vectores</a:t>
            </a:r>
            <a:r>
              <a:rPr lang="en-US" sz="2800" dirty="0"/>
              <a:t>, matrices, </a:t>
            </a:r>
            <a:r>
              <a:rPr lang="en-US" sz="2800" dirty="0" err="1"/>
              <a:t>arreglos</a:t>
            </a:r>
            <a:r>
              <a:rPr lang="en-US" sz="2800" dirty="0"/>
              <a:t>.</a:t>
            </a:r>
          </a:p>
          <a:p>
            <a:r>
              <a:rPr lang="en-US" sz="2800" dirty="0"/>
              <a:t>C++ es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estricto</a:t>
            </a:r>
            <a:r>
              <a:rPr lang="en-US" sz="2800" dirty="0"/>
              <a:t>: </a:t>
            </a:r>
            <a:r>
              <a:rPr lang="en-US" sz="2800" dirty="0" err="1"/>
              <a:t>Declaración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es </a:t>
            </a:r>
            <a:r>
              <a:rPr lang="en-US" sz="2800" dirty="0" err="1"/>
              <a:t>explícita</a:t>
            </a:r>
            <a:r>
              <a:rPr lang="en-US" sz="2800" dirty="0"/>
              <a:t> y </a:t>
            </a:r>
            <a:r>
              <a:rPr lang="en-US" sz="2800" b="1" dirty="0"/>
              <a:t>NO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cambiar</a:t>
            </a:r>
            <a:endParaRPr lang="en-US" sz="2800" dirty="0"/>
          </a:p>
          <a:p>
            <a:r>
              <a:rPr lang="en-US" sz="2800" dirty="0"/>
              <a:t>Para TMB </a:t>
            </a:r>
            <a:r>
              <a:rPr lang="en-US" sz="2800" dirty="0" err="1"/>
              <a:t>usaremos</a:t>
            </a:r>
            <a:r>
              <a:rPr lang="en-US" sz="2800" dirty="0"/>
              <a:t> solo 2 </a:t>
            </a:r>
            <a:r>
              <a:rPr lang="en-US" sz="2800" dirty="0" err="1"/>
              <a:t>tipos</a:t>
            </a:r>
            <a:r>
              <a:rPr lang="en-US" sz="2800" dirty="0"/>
              <a:t>: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Enteros</a:t>
            </a:r>
            <a:r>
              <a:rPr lang="en-US" sz="2800" dirty="0"/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2800" dirty="0"/>
          </a:p>
          <a:p>
            <a:pPr lvl="1"/>
            <a:r>
              <a:rPr lang="en-US" sz="2400" dirty="0" err="1"/>
              <a:t>Usado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ciclos</a:t>
            </a:r>
            <a:r>
              <a:rPr lang="en-US" sz="2400" dirty="0"/>
              <a:t> y para </a:t>
            </a:r>
            <a:r>
              <a:rPr lang="en-US" sz="2400" dirty="0" err="1"/>
              <a:t>indexar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“</a:t>
            </a:r>
            <a:r>
              <a:rPr lang="en-US" sz="2800" b="1" dirty="0"/>
              <a:t>Type</a:t>
            </a:r>
            <a:r>
              <a:rPr lang="en-US" sz="2800" dirty="0"/>
              <a:t>” type: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 sigma;</a:t>
            </a:r>
          </a:p>
          <a:p>
            <a:pPr lvl="1"/>
            <a:r>
              <a:rPr lang="en-US" sz="2400" dirty="0"/>
              <a:t>Para </a:t>
            </a:r>
            <a:r>
              <a:rPr lang="en-US" sz="2400" dirty="0" err="1"/>
              <a:t>todo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resto</a:t>
            </a:r>
          </a:p>
          <a:p>
            <a:pPr lvl="1"/>
            <a:r>
              <a:rPr lang="en-US" sz="2400" dirty="0"/>
              <a:t>Es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sencillo</a:t>
            </a:r>
            <a:r>
              <a:rPr lang="en-US" sz="2400" dirty="0"/>
              <a:t> que los </a:t>
            </a:r>
            <a:r>
              <a:rPr lang="en-US" sz="2400" dirty="0" err="1"/>
              <a:t>tipos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ADMB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FAE74-53C5-4ABA-B594-1912EBA1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05FBB-DD4A-4A32-AFD4-668F4E5E7C84}"/>
              </a:ext>
            </a:extLst>
          </p:cNvPr>
          <p:cNvSpPr txBox="1">
            <a:spLocks/>
          </p:cNvSpPr>
          <p:nvPr/>
        </p:nvSpPr>
        <p:spPr>
          <a:xfrm>
            <a:off x="670983" y="726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Revisión</a:t>
            </a:r>
            <a:r>
              <a:rPr lang="en-US" dirty="0"/>
              <a:t> de variables </a:t>
            </a:r>
            <a:r>
              <a:rPr lang="en-US" dirty="0" err="1"/>
              <a:t>en</a:t>
            </a:r>
            <a:r>
              <a:rPr lang="en-US" dirty="0"/>
              <a:t>: TMB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332CD-83A9-446F-B5C6-D208CB36828F}"/>
              </a:ext>
            </a:extLst>
          </p:cNvPr>
          <p:cNvSpPr txBox="1"/>
          <p:nvPr/>
        </p:nvSpPr>
        <p:spPr>
          <a:xfrm>
            <a:off x="6342193" y="3497743"/>
            <a:ext cx="25556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variable (int, Type)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1E7DD0-7471-4C9A-A2F9-E1C3EFD31F3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692578"/>
            <a:ext cx="1770194" cy="128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12D5F-2E00-4D07-A8DE-D946917D5EE5}"/>
              </a:ext>
            </a:extLst>
          </p:cNvPr>
          <p:cNvCxnSpPr>
            <a:cxnSpLocks/>
          </p:cNvCxnSpPr>
          <p:nvPr/>
        </p:nvCxnSpPr>
        <p:spPr>
          <a:xfrm flipH="1">
            <a:off x="5620871" y="4144074"/>
            <a:ext cx="761446" cy="320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9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940</TotalTime>
  <Words>2053</Words>
  <Application>Microsoft Office PowerPoint</Application>
  <PresentationFormat>On-screen Show (4:3)</PresentationFormat>
  <Paragraphs>269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Constuyendo modelos con TMB</vt:lpstr>
      <vt:lpstr>Revisión de la modelación en TMB</vt:lpstr>
      <vt:lpstr>Flujo de trabajo en TMB</vt:lpstr>
      <vt:lpstr>PowerPoint Presentation</vt:lpstr>
      <vt:lpstr>Sección de Templetes</vt:lpstr>
      <vt:lpstr>Curso básico de C++</vt:lpstr>
      <vt:lpstr>PowerPoint Presentation</vt:lpstr>
      <vt:lpstr>Revisión del tipo de variables: R</vt:lpstr>
      <vt:lpstr>PowerPoint Presentation</vt:lpstr>
      <vt:lpstr>DATA: Importando datos desde R</vt:lpstr>
      <vt:lpstr>DATA: Importando datos desde R</vt:lpstr>
      <vt:lpstr>Declarando los parámetros del modelo PARAMETERs</vt:lpstr>
      <vt:lpstr>Declarando los parámetros del modelo PARAMETERs</vt:lpstr>
      <vt:lpstr>Demo1: Agregando un nuevo parámetro</vt:lpstr>
      <vt:lpstr>PowerPoint Presentation</vt:lpstr>
      <vt:lpstr>PowerPoint Presentation</vt:lpstr>
      <vt:lpstr>PowerPoint Presentation</vt:lpstr>
      <vt:lpstr>REPORTando objetos de regreso a R</vt:lpstr>
      <vt:lpstr>Calcula la –log-verosimilitud</vt:lpstr>
      <vt:lpstr>Depuración I: Tipos de errores</vt:lpstr>
      <vt:lpstr>Depuración II: Estrategias</vt:lpstr>
      <vt:lpstr>Demo: Vectorice el modelo bevholt (and break it)</vt:lpstr>
      <vt:lpstr>Resumiendo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Billy Ernst Elizalde</cp:lastModifiedBy>
  <cp:revision>127</cp:revision>
  <dcterms:created xsi:type="dcterms:W3CDTF">2017-12-04T14:53:12Z</dcterms:created>
  <dcterms:modified xsi:type="dcterms:W3CDTF">2022-01-09T10:46:10Z</dcterms:modified>
</cp:coreProperties>
</file>