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84" r:id="rId5"/>
    <p:sldId id="285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3112"/>
  </p:normalViewPr>
  <p:slideViewPr>
    <p:cSldViewPr snapToGrid="0" snapToObjects="1">
      <p:cViewPr varScale="1">
        <p:scale>
          <a:sx n="78" d="100"/>
          <a:sy n="78" d="100"/>
        </p:scale>
        <p:origin x="140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C4762-EFF6-4FF6-8AB2-0B7FE96EE6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1/9/2022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1/9/2022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Distribuci%C3%B3n_de_Pois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ear_regression#Least-squares_estimation_and_related_techniqu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Optimizaci</a:t>
            </a:r>
            <a:r>
              <a:rPr lang="es-CL" dirty="0" err="1"/>
              <a:t>ón</a:t>
            </a:r>
            <a:r>
              <a:rPr lang="es-CL" dirty="0"/>
              <a:t> numérica</a:t>
            </a:r>
            <a:br>
              <a:rPr lang="es-CL" dirty="0"/>
            </a:br>
            <a:r>
              <a:rPr lang="en-US" sz="3200" dirty="0"/>
              <a:t>10 </a:t>
            </a:r>
            <a:r>
              <a:rPr lang="en-US" sz="3200" dirty="0" err="1"/>
              <a:t>enero</a:t>
            </a:r>
            <a:r>
              <a:rPr lang="en-US" sz="3200" dirty="0"/>
              <a:t>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10-14 January, 2022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9E2-215B-4FDA-AC26-4DFEB8C3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Ejercicio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de 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B333-F892-463D-8B20-F8254F61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350"/>
            <a:ext cx="8529484" cy="4713287"/>
          </a:xfrm>
        </p:spPr>
        <p:txBody>
          <a:bodyPr/>
          <a:lstStyle/>
          <a:p>
            <a:r>
              <a:rPr lang="en-US" sz="2800" dirty="0"/>
              <a:t>Revise la </a:t>
            </a:r>
            <a:r>
              <a:rPr lang="en-US" sz="2800" dirty="0" err="1">
                <a:hlinkClick r:id="rId2"/>
              </a:rPr>
              <a:t>función</a:t>
            </a:r>
            <a:r>
              <a:rPr lang="en-US" sz="2800" dirty="0">
                <a:hlinkClick r:id="rId2"/>
              </a:rPr>
              <a:t> de masa de </a:t>
            </a:r>
            <a:r>
              <a:rPr lang="en-US" sz="2800" dirty="0" err="1">
                <a:hlinkClick r:id="rId2"/>
              </a:rPr>
              <a:t>probabilidad</a:t>
            </a:r>
            <a:r>
              <a:rPr lang="en-US" sz="2800" dirty="0">
                <a:hlinkClick r:id="rId2"/>
              </a:rPr>
              <a:t> Poisson </a:t>
            </a:r>
            <a:r>
              <a:rPr lang="en-US" sz="2800" dirty="0"/>
              <a:t>(</a:t>
            </a:r>
            <a:r>
              <a:rPr lang="en-US" sz="2800" dirty="0" err="1"/>
              <a:t>pmf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Identifique</a:t>
            </a:r>
            <a:r>
              <a:rPr lang="en-US" sz="2800" dirty="0"/>
              <a:t> que </a:t>
            </a:r>
            <a:r>
              <a:rPr lang="en-US" sz="2800" dirty="0" err="1"/>
              <a:t>término</a:t>
            </a:r>
            <a:r>
              <a:rPr lang="en-US" sz="2800" dirty="0"/>
              <a:t> son </a:t>
            </a:r>
            <a:r>
              <a:rPr lang="en-US" sz="2800" dirty="0" err="1"/>
              <a:t>datos</a:t>
            </a:r>
            <a:r>
              <a:rPr lang="en-US" sz="2800" dirty="0"/>
              <a:t> y </a:t>
            </a:r>
            <a:r>
              <a:rPr lang="en-US" sz="2800" dirty="0" err="1"/>
              <a:t>cuales</a:t>
            </a:r>
            <a:r>
              <a:rPr lang="en-US" sz="2800" dirty="0"/>
              <a:t> son </a:t>
            </a:r>
            <a:r>
              <a:rPr lang="en-US" sz="2800" dirty="0" err="1"/>
              <a:t>parámetros</a:t>
            </a:r>
            <a:endParaRPr lang="en-US" sz="2800" dirty="0"/>
          </a:p>
          <a:p>
            <a:r>
              <a:rPr lang="en-US" sz="2800" dirty="0" err="1"/>
              <a:t>Calcule</a:t>
            </a:r>
            <a:r>
              <a:rPr lang="en-US" sz="2800" dirty="0"/>
              <a:t> </a:t>
            </a:r>
            <a:r>
              <a:rPr lang="en-US" sz="2800" dirty="0" err="1"/>
              <a:t>logaritmo</a:t>
            </a:r>
            <a:r>
              <a:rPr lang="en-US" sz="2800" dirty="0"/>
              <a:t> a mano y </a:t>
            </a:r>
            <a:r>
              <a:rPr lang="en-US" sz="2800" dirty="0" err="1"/>
              <a:t>escriba</a:t>
            </a:r>
            <a:r>
              <a:rPr lang="en-US" sz="2800" dirty="0"/>
              <a:t> la </a:t>
            </a:r>
            <a:r>
              <a:rPr lang="en-US" sz="2800" dirty="0" err="1"/>
              <a:t>función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R para </a:t>
            </a:r>
            <a:r>
              <a:rPr lang="en-US" sz="2800" dirty="0" err="1"/>
              <a:t>calcular</a:t>
            </a:r>
            <a:r>
              <a:rPr lang="en-US" sz="2800" dirty="0"/>
              <a:t> -log-</a:t>
            </a:r>
            <a:r>
              <a:rPr lang="en-US" sz="2800" dirty="0" err="1"/>
              <a:t>verosimilitud</a:t>
            </a:r>
            <a:r>
              <a:rPr lang="en-US" sz="2800" dirty="0"/>
              <a:t> para un solo punto</a:t>
            </a:r>
          </a:p>
          <a:p>
            <a:r>
              <a:rPr lang="en-US" sz="2800" dirty="0"/>
              <a:t>[</a:t>
            </a:r>
            <a:r>
              <a:rPr lang="en-US" sz="2800" dirty="0" err="1"/>
              <a:t>Ayuda</a:t>
            </a:r>
            <a:r>
              <a:rPr lang="en-US" sz="2800" dirty="0"/>
              <a:t>: k!=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factorial(k)</a:t>
            </a:r>
            <a:r>
              <a:rPr lang="en-US" sz="2800" dirty="0"/>
              <a:t>]</a:t>
            </a:r>
          </a:p>
          <a:p>
            <a:r>
              <a:rPr lang="en-US" sz="2800" dirty="0" err="1"/>
              <a:t>Evalúe</a:t>
            </a:r>
            <a:r>
              <a:rPr lang="en-US" sz="2800" dirty="0"/>
              <a:t> para k=4 y lambda=5.5</a:t>
            </a:r>
          </a:p>
          <a:p>
            <a:r>
              <a:rPr lang="en-US" sz="2800" dirty="0" err="1"/>
              <a:t>Verifique</a:t>
            </a:r>
            <a:r>
              <a:rPr lang="en-US" sz="2800" dirty="0"/>
              <a:t> la </a:t>
            </a:r>
            <a:r>
              <a:rPr lang="en-US" sz="2800" dirty="0" err="1"/>
              <a:t>respuesta</a:t>
            </a:r>
            <a:r>
              <a:rPr lang="en-US" sz="2800" dirty="0"/>
              <a:t> con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dpois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(k, lambda, TRUE)</a:t>
            </a:r>
          </a:p>
          <a:p>
            <a:r>
              <a:rPr lang="en-US" sz="2800" dirty="0" err="1"/>
              <a:t>Grafique</a:t>
            </a:r>
            <a:r>
              <a:rPr lang="en-US" sz="2800" dirty="0"/>
              <a:t> NLL para lambda entre 0 y 15</a:t>
            </a:r>
          </a:p>
          <a:p>
            <a:r>
              <a:rPr lang="en-US" sz="2800" dirty="0" err="1"/>
              <a:t>Cuál</a:t>
            </a:r>
            <a:r>
              <a:rPr lang="en-US" sz="2800" dirty="0"/>
              <a:t> es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mínimo</a:t>
            </a:r>
            <a:r>
              <a:rPr lang="en-US" sz="2800" dirty="0"/>
              <a:t> de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función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52C18-3419-432E-9A33-FC95433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MLE : lo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0929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Meta: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MLE, que es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minimiza</a:t>
            </a:r>
            <a:r>
              <a:rPr lang="en-US" dirty="0"/>
              <a:t> la NLL</a:t>
            </a:r>
          </a:p>
          <a:p>
            <a:r>
              <a:rPr lang="en-US" dirty="0" err="1"/>
              <a:t>Usualmente</a:t>
            </a:r>
            <a:r>
              <a:rPr lang="en-US" dirty="0"/>
              <a:t> se require de </a:t>
            </a:r>
            <a:r>
              <a:rPr lang="en-US" dirty="0" err="1"/>
              <a:t>optimización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endParaRPr lang="en-US" dirty="0"/>
          </a:p>
          <a:p>
            <a:r>
              <a:rPr lang="en-US" dirty="0"/>
              <a:t>Se require </a:t>
            </a:r>
            <a:r>
              <a:rPr lang="en-US" dirty="0" err="1"/>
              <a:t>especificar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iniciales</a:t>
            </a:r>
            <a:r>
              <a:rPr lang="en-US" dirty="0"/>
              <a:t> que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razonables</a:t>
            </a:r>
            <a:endParaRPr lang="en-US" dirty="0"/>
          </a:p>
          <a:p>
            <a:r>
              <a:rPr lang="en-US" dirty="0"/>
              <a:t>Se require ser </a:t>
            </a:r>
            <a:r>
              <a:rPr lang="en-US" dirty="0" err="1"/>
              <a:t>cuidadoso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restringir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apropiadamente</a:t>
            </a:r>
            <a:r>
              <a:rPr lang="en-US" dirty="0"/>
              <a:t> (e.g., σ&gt;0; 0&lt;p&lt;1) con </a:t>
            </a:r>
            <a:r>
              <a:rPr lang="en-US" dirty="0" err="1"/>
              <a:t>transformaciones</a:t>
            </a:r>
            <a:endParaRPr lang="en-US" dirty="0"/>
          </a:p>
          <a:p>
            <a:pPr lvl="1"/>
            <a:r>
              <a:rPr lang="en-US" dirty="0" err="1"/>
              <a:t>Parámetro</a:t>
            </a:r>
            <a:r>
              <a:rPr lang="en-US" dirty="0"/>
              <a:t> </a:t>
            </a:r>
            <a:r>
              <a:rPr lang="en-US" dirty="0" err="1"/>
              <a:t>logsigma</a:t>
            </a:r>
            <a:r>
              <a:rPr lang="en-US" dirty="0"/>
              <a:t>, </a:t>
            </a:r>
            <a:r>
              <a:rPr lang="en-US" dirty="0" err="1"/>
              <a:t>luego</a:t>
            </a:r>
            <a:r>
              <a:rPr lang="en-US" dirty="0"/>
              <a:t> usar exp(</a:t>
            </a:r>
            <a:r>
              <a:rPr lang="en-US" dirty="0" err="1"/>
              <a:t>logsigma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7D5-C19C-405F-B23C-8EB90CB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2599-B709-4D2B-BFDD-22D698B6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MLE: </a:t>
            </a:r>
            <a:r>
              <a:rPr lang="en-US" dirty="0" err="1"/>
              <a:t>detalles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C0C2-4089-4F18-94F7-ED739588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aproximarse</a:t>
            </a:r>
            <a:r>
              <a:rPr lang="en-US" dirty="0"/>
              <a:t> al </a:t>
            </a:r>
            <a:r>
              <a:rPr lang="en-US" dirty="0" err="1"/>
              <a:t>mínimo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es </a:t>
            </a:r>
            <a:r>
              <a:rPr lang="en-US" dirty="0" err="1"/>
              <a:t>posible</a:t>
            </a:r>
            <a:r>
              <a:rPr lang="en-US" dirty="0"/>
              <a:t> que </a:t>
            </a:r>
            <a:r>
              <a:rPr lang="en-US" dirty="0" err="1"/>
              <a:t>nunca</a:t>
            </a:r>
            <a:r>
              <a:rPr lang="en-US" dirty="0"/>
              <a:t> lo </a:t>
            </a:r>
            <a:r>
              <a:rPr lang="en-US" dirty="0" err="1"/>
              <a:t>alcance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forma, “</a:t>
            </a:r>
            <a:r>
              <a:rPr lang="en-US" b="1" dirty="0" err="1"/>
              <a:t>convergencia</a:t>
            </a:r>
            <a:r>
              <a:rPr lang="en-US" dirty="0"/>
              <a:t>” =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cerca</a:t>
            </a:r>
            <a:r>
              <a:rPr lang="en-US" dirty="0"/>
              <a:t> del </a:t>
            </a:r>
            <a:r>
              <a:rPr lang="en-US" dirty="0" err="1"/>
              <a:t>mínimo</a:t>
            </a:r>
            <a:r>
              <a:rPr lang="en-US" dirty="0"/>
              <a:t> global</a:t>
            </a:r>
          </a:p>
          <a:p>
            <a:r>
              <a:rPr lang="en-US" dirty="0" err="1"/>
              <a:t>Típicamente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es &lt;0.0001</a:t>
            </a:r>
          </a:p>
          <a:p>
            <a:r>
              <a:rPr lang="en-US" dirty="0" err="1"/>
              <a:t>Advertencia</a:t>
            </a:r>
            <a:r>
              <a:rPr lang="en-US" dirty="0"/>
              <a:t>: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quedarse</a:t>
            </a:r>
            <a:r>
              <a:rPr lang="en-US" dirty="0"/>
              <a:t> “</a:t>
            </a:r>
            <a:r>
              <a:rPr lang="en-US" dirty="0" err="1"/>
              <a:t>pegado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mínimos</a:t>
            </a:r>
            <a:r>
              <a:rPr lang="en-US" dirty="0"/>
              <a:t> locales (MALO!)</a:t>
            </a:r>
          </a:p>
          <a:p>
            <a:r>
              <a:rPr lang="en-US" dirty="0"/>
              <a:t>Test: </a:t>
            </a:r>
            <a:r>
              <a:rPr lang="en-US" dirty="0" err="1"/>
              <a:t>múltiple</a:t>
            </a:r>
            <a:r>
              <a:rPr lang="en-US" dirty="0"/>
              <a:t> </a:t>
            </a:r>
            <a:r>
              <a:rPr lang="en-US" dirty="0" err="1"/>
              <a:t>inicializaciones</a:t>
            </a:r>
            <a:r>
              <a:rPr lang="en-US" dirty="0"/>
              <a:t> </a:t>
            </a:r>
            <a:r>
              <a:rPr lang="en-US" dirty="0" err="1"/>
              <a:t>llegan</a:t>
            </a:r>
            <a:r>
              <a:rPr lang="en-US" dirty="0"/>
              <a:t> al </a:t>
            </a:r>
            <a:r>
              <a:rPr lang="en-US" dirty="0" err="1"/>
              <a:t>mismo</a:t>
            </a:r>
            <a:r>
              <a:rPr lang="en-US" dirty="0"/>
              <a:t> MLE</a:t>
            </a:r>
          </a:p>
          <a:p>
            <a:r>
              <a:rPr lang="en-US" u="sng" dirty="0" err="1"/>
              <a:t>Ud</a:t>
            </a:r>
            <a:r>
              <a:rPr lang="en-US" u="sng" dirty="0"/>
              <a:t> es responsible de </a:t>
            </a:r>
            <a:r>
              <a:rPr lang="en-US" u="sng" dirty="0" err="1"/>
              <a:t>asegurar</a:t>
            </a:r>
            <a:r>
              <a:rPr lang="en-US" u="sng" dirty="0"/>
              <a:t> </a:t>
            </a:r>
            <a:r>
              <a:rPr lang="en-US" u="sng" dirty="0" err="1"/>
              <a:t>convergencia</a:t>
            </a:r>
            <a:r>
              <a:rPr lang="en-US" u="sng" dirty="0"/>
              <a:t>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EF4A-EE1C-400F-8DCB-065EB4CB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F711-9330-4A21-9D4E-A9A7A43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Modelo</a:t>
            </a:r>
            <a:r>
              <a:rPr lang="en-US" dirty="0"/>
              <a:t> Lineal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8B7A3-5950-43FE-89D1-76E7DC53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Utilizaremos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lineal simple para </a:t>
            </a:r>
            <a:r>
              <a:rPr lang="en-US" dirty="0" err="1"/>
              <a:t>ejemplificar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con m</a:t>
            </a:r>
            <a:r>
              <a:rPr lang="es-CL" dirty="0" err="1"/>
              <a:t>áxima</a:t>
            </a:r>
            <a:r>
              <a:rPr lang="es-CL" dirty="0"/>
              <a:t> verosimilitud</a:t>
            </a:r>
            <a:endParaRPr lang="en-US" dirty="0"/>
          </a:p>
          <a:p>
            <a:r>
              <a:rPr lang="en-US" dirty="0" err="1"/>
              <a:t>Ajustaremos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3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de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de  R NLL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optimizador</a:t>
            </a:r>
            <a:r>
              <a:rPr lang="en-US" dirty="0"/>
              <a:t> de R con TMB NLL</a:t>
            </a:r>
          </a:p>
          <a:p>
            <a:r>
              <a:rPr lang="en-US" dirty="0"/>
              <a:t>El </a:t>
            </a:r>
            <a:r>
              <a:rPr lang="en-US" dirty="0" err="1"/>
              <a:t>objetivo</a:t>
            </a:r>
            <a:r>
              <a:rPr lang="en-US" dirty="0"/>
              <a:t> es </a:t>
            </a:r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claves y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practicar</a:t>
            </a:r>
            <a:r>
              <a:rPr lang="en-US" dirty="0"/>
              <a:t> con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B8CC-B313-48C0-9881-B68A1D4A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C2B2-CBDB-416D-9629-21899E1D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1: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lm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653" y="1600200"/>
                <a:ext cx="910467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x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1.87, 1.96, 1.39, 2.24, 2.33, 2.24, 2.67, 2.47,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1.35, 2.00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y 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&lt;-</a:t>
                </a:r>
                <a:r>
                  <a:rPr lang="es-ES" sz="1800" dirty="0">
                    <a:latin typeface="Courier New" panose="02070309020205020404" pitchFamily="49" charset="0"/>
                  </a:rPr>
                  <a:t> c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(</a:t>
                </a:r>
                <a:r>
                  <a:rPr lang="es-ES" sz="1800" dirty="0">
                    <a:latin typeface="Courier New" panose="02070309020205020404" pitchFamily="49" charset="0"/>
                  </a:rPr>
                  <a:t>2.47, 2.42, 2.2, 2.72, 2.65, 2.5, 2.85, 2.77,  </a:t>
                </a:r>
              </a:p>
              <a:p>
                <a:pPr marL="0" indent="0">
                  <a:buNone/>
                </a:pPr>
                <a:r>
                  <a:rPr lang="es-ES" sz="1800" dirty="0">
                    <a:latin typeface="Courier New" panose="02070309020205020404" pitchFamily="49" charset="0"/>
                  </a:rPr>
                  <a:t>       2.28, 2.45</a:t>
                </a:r>
                <a:r>
                  <a:rPr lang="es-ES" sz="1800" b="1" dirty="0">
                    <a:latin typeface="Courier New" panose="02070309020205020404" pitchFamily="49" charset="0"/>
                  </a:rPr>
                  <a:t>)</a:t>
                </a:r>
                <a:r>
                  <a:rPr lang="es-ES" sz="1800" dirty="0">
                    <a:latin typeface="Courier New" panose="02070309020205020404" pitchFamily="49" charset="0"/>
                  </a:rPr>
                  <a:t> </a:t>
                </a:r>
              </a:p>
              <a:p>
                <a:r>
                  <a:rPr lang="en-US" sz="2800" dirty="0" err="1"/>
                  <a:t>Asumimos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el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modelo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𝑖𝑛𝑡𝑒𝑟𝑐𝑒𝑝𝑡𝑜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𝑝𝑒𝑛𝑑𝑖𝑒𝑛𝑡𝑒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6CAC-6551-4D2B-A8FB-5356487EA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653" y="1600200"/>
                <a:ext cx="9104670" cy="4530725"/>
              </a:xfrm>
              <a:blipFill>
                <a:blip r:embed="rId2"/>
                <a:stretch>
                  <a:fillRect l="-603" t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98048BC-9B5A-4B07-94A0-B9237B12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9" t="21385" r="6885" b="15333"/>
          <a:stretch/>
        </p:blipFill>
        <p:spPr>
          <a:xfrm>
            <a:off x="4268998" y="3632074"/>
            <a:ext cx="4568404" cy="2498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62FAB-9E8D-4159-A60F-ADFE95F102A3}"/>
              </a:ext>
            </a:extLst>
          </p:cNvPr>
          <p:cNvSpPr txBox="1"/>
          <p:nvPr/>
        </p:nvSpPr>
        <p:spPr>
          <a:xfrm>
            <a:off x="1545425" y="3449512"/>
            <a:ext cx="3552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A21-5908-4D63-90EB-8446CFF1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A16CAC-6551-4D2B-A8FB-5356487EAC37}"/>
              </a:ext>
            </a:extLst>
          </p:cNvPr>
          <p:cNvSpPr txBox="1">
            <a:spLocks/>
          </p:cNvSpPr>
          <p:nvPr/>
        </p:nvSpPr>
        <p:spPr bwMode="auto">
          <a:xfrm>
            <a:off x="306599" y="4141693"/>
            <a:ext cx="3682696" cy="17419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Note: </a:t>
            </a:r>
            <a:r>
              <a:rPr lang="en-US" kern="0" dirty="0" err="1"/>
              <a:t>este</a:t>
            </a:r>
            <a:r>
              <a:rPr lang="en-US" kern="0" dirty="0"/>
              <a:t> </a:t>
            </a:r>
            <a:r>
              <a:rPr lang="en-US" kern="0" dirty="0" err="1"/>
              <a:t>método</a:t>
            </a:r>
            <a:r>
              <a:rPr lang="en-US" kern="0" dirty="0"/>
              <a:t> </a:t>
            </a:r>
            <a:r>
              <a:rPr lang="en-US" kern="0" dirty="0" err="1"/>
              <a:t>utiliza</a:t>
            </a:r>
            <a:r>
              <a:rPr lang="en-US" kern="0" dirty="0"/>
              <a:t> una </a:t>
            </a:r>
            <a:r>
              <a:rPr lang="en-US" kern="0" dirty="0" err="1">
                <a:hlinkClick r:id="rId4"/>
              </a:rPr>
              <a:t>solución</a:t>
            </a:r>
            <a:r>
              <a:rPr lang="en-US" kern="0" dirty="0">
                <a:hlinkClick r:id="rId4"/>
              </a:rPr>
              <a:t> </a:t>
            </a:r>
            <a:r>
              <a:rPr lang="en-US" kern="0" dirty="0" err="1">
                <a:hlinkClick r:id="rId4"/>
              </a:rPr>
              <a:t>analítica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8278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2: a mano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352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 que </a:t>
            </a:r>
          </a:p>
          <a:p>
            <a:pPr lvl="1"/>
            <a:r>
              <a:rPr lang="en-US" dirty="0" err="1"/>
              <a:t>Ingresa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n-US" dirty="0" err="1"/>
              <a:t>Retorna</a:t>
            </a:r>
            <a:r>
              <a:rPr lang="en-US" dirty="0"/>
              <a:t> NLL</a:t>
            </a:r>
          </a:p>
          <a:p>
            <a:r>
              <a:rPr lang="en-US" dirty="0" err="1"/>
              <a:t>Requiere</a:t>
            </a:r>
            <a:r>
              <a:rPr lang="en-US" dirty="0"/>
              <a:t> que se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de </a:t>
            </a:r>
            <a:r>
              <a:rPr lang="en-US" dirty="0" err="1"/>
              <a:t>varianza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exp() que lo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positivo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gradiente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501140"/>
            <a:ext cx="542925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function(pars){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intercept &lt;- pars[1]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slope &lt;- pars[2]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(pars[3])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Predict y given parameters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mu &lt;- intercept + slope*x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## Calculate log-likelihood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log=T))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78967-D385-454B-8802-C44C126E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8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85B1-13A1-4131-A98D-6977AAAF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lineal  3: con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CD1-B2E5-4B6A-AE5E-0964349E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1866900"/>
            <a:ext cx="31682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TMB se </a:t>
            </a:r>
            <a:r>
              <a:rPr lang="en-US" dirty="0" err="1"/>
              <a:t>ve</a:t>
            </a:r>
            <a:r>
              <a:rPr lang="en-US" dirty="0"/>
              <a:t> similar a R</a:t>
            </a:r>
          </a:p>
          <a:p>
            <a:endParaRPr lang="en-US" dirty="0"/>
          </a:p>
          <a:p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gradiente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[revise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TMB]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5C6BF-8EC0-4A6A-84E8-9DB4541B897A}"/>
              </a:ext>
            </a:extLst>
          </p:cNvPr>
          <p:cNvSpPr txBox="1"/>
          <p:nvPr/>
        </p:nvSpPr>
        <p:spPr>
          <a:xfrm>
            <a:off x="3533776" y="1866900"/>
            <a:ext cx="5429250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 TMB code: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&lt;ignore other code for now&gt;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mu(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intercept+slope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*x;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=-sum(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true));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6DAE4-BC1F-4848-B35D-C522E611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08CF7-B451-4AAA-89CF-AFF99C4B00D4}"/>
              </a:ext>
            </a:extLst>
          </p:cNvPr>
          <p:cNvCxnSpPr>
            <a:cxnSpLocks/>
          </p:cNvCxnSpPr>
          <p:nvPr/>
        </p:nvCxnSpPr>
        <p:spPr>
          <a:xfrm>
            <a:off x="2264735" y="4412512"/>
            <a:ext cx="2052084" cy="102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70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0" y="1187540"/>
            <a:ext cx="4591050" cy="473710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$par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1.5774 0.4647 -2.735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$objective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-13.16127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$convergence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0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evaluations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gradient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22       48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51508"/>
            <a:ext cx="3781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400" dirty="0"/>
              <a:t> </a:t>
            </a:r>
            <a:r>
              <a:rPr lang="en-US" sz="2400" dirty="0" err="1"/>
              <a:t>retorna</a:t>
            </a:r>
            <a:r>
              <a:rPr lang="en-US" sz="2400" dirty="0"/>
              <a:t> una </a:t>
            </a:r>
            <a:r>
              <a:rPr lang="en-US" sz="2400" dirty="0" err="1"/>
              <a:t>lista</a:t>
            </a:r>
            <a:r>
              <a:rPr lang="en-US" sz="2400" dirty="0"/>
              <a:t> con </a:t>
            </a:r>
            <a:r>
              <a:rPr lang="en-US" sz="2400" dirty="0" err="1"/>
              <a:t>elementos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Parámetros</a:t>
            </a:r>
            <a:r>
              <a:rPr lang="en-US" sz="2400" dirty="0"/>
              <a:t> </a:t>
            </a:r>
            <a:r>
              <a:rPr lang="en-US" sz="2400" dirty="0" err="1"/>
              <a:t>óptimos</a:t>
            </a:r>
            <a:r>
              <a:rPr lang="en-US" sz="2400" dirty="0"/>
              <a:t> (par)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Minimo</a:t>
            </a:r>
            <a:r>
              <a:rPr lang="en-US" sz="2400" dirty="0"/>
              <a:t> NLL (objective)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Status de </a:t>
            </a:r>
            <a:r>
              <a:rPr lang="en-US" sz="2400" dirty="0" err="1"/>
              <a:t>convergencia</a:t>
            </a:r>
            <a:r>
              <a:rPr lang="en-US" sz="2400" dirty="0"/>
              <a:t> (0=converged)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Cuantos</a:t>
            </a:r>
            <a:r>
              <a:rPr lang="en-US" sz="2400" dirty="0"/>
              <a:t> pasos </a:t>
            </a:r>
            <a:r>
              <a:rPr lang="en-US" sz="2400" dirty="0" err="1"/>
              <a:t>tomó</a:t>
            </a:r>
            <a:r>
              <a:rPr lang="en-US" sz="2400" dirty="0"/>
              <a:t> (</a:t>
            </a:r>
            <a:r>
              <a:rPr lang="en-US" sz="2400" dirty="0" err="1"/>
              <a:t>iteraciones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# de </a:t>
            </a:r>
            <a:r>
              <a:rPr lang="en-US" sz="2400" dirty="0" err="1"/>
              <a:t>veces</a:t>
            </a:r>
            <a:r>
              <a:rPr lang="en-US" sz="2400" dirty="0"/>
              <a:t> que </a:t>
            </a:r>
            <a:r>
              <a:rPr lang="en-US" sz="2400" dirty="0" err="1"/>
              <a:t>utilizó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(</a:t>
            </a:r>
            <a:r>
              <a:rPr lang="en-US" sz="2400" dirty="0" err="1"/>
              <a:t>evaluaciones</a:t>
            </a:r>
            <a:r>
              <a:rPr lang="en-US" sz="2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7BBF-A75F-4833-AB50-9EA43ACD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08419-64B5-42C4-8E38-7B722EC079D6}"/>
              </a:ext>
            </a:extLst>
          </p:cNvPr>
          <p:cNvSpPr/>
          <p:nvPr/>
        </p:nvSpPr>
        <p:spPr>
          <a:xfrm>
            <a:off x="7266039" y="3977359"/>
            <a:ext cx="1590882" cy="901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Diferencias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finitas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9872BF-B7CC-468F-8E8E-69633F699DBE}"/>
              </a:ext>
            </a:extLst>
          </p:cNvPr>
          <p:cNvCxnSpPr>
            <a:cxnSpLocks/>
          </p:cNvCxnSpPr>
          <p:nvPr/>
        </p:nvCxnSpPr>
        <p:spPr>
          <a:xfrm flipH="1">
            <a:off x="7536711" y="4892545"/>
            <a:ext cx="765655" cy="288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2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1861-27C1-466E-B352-A96D415F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ED24-ECB7-41E7-BBDA-B08EE4F73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0" y="1199167"/>
            <a:ext cx="4241292" cy="473710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(start=pars,   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objective=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   	 gradient=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99.40139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5.990303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132.3652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108.0497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4.673943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0.1184033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0.005721744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0.0002056732 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:  1.404738e-05 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B4E4-C92C-4485-A8A5-67181ED046FC}"/>
              </a:ext>
            </a:extLst>
          </p:cNvPr>
          <p:cNvSpPr txBox="1"/>
          <p:nvPr/>
        </p:nvSpPr>
        <p:spPr>
          <a:xfrm>
            <a:off x="409575" y="1305560"/>
            <a:ext cx="42576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TMB </a:t>
            </a:r>
            <a:r>
              <a:rPr lang="en-US" sz="2400" dirty="0" err="1"/>
              <a:t>imprime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con la </a:t>
            </a:r>
            <a:r>
              <a:rPr lang="en-US" sz="2400" dirty="0" err="1"/>
              <a:t>máxima</a:t>
            </a:r>
            <a:r>
              <a:rPr lang="en-US" sz="2400" dirty="0"/>
              <a:t> </a:t>
            </a:r>
            <a:r>
              <a:rPr lang="en-US" sz="2400" dirty="0" err="1"/>
              <a:t>gradiente</a:t>
            </a:r>
            <a:r>
              <a:rPr lang="en-US" sz="2400" dirty="0"/>
              <a:t> (</a:t>
            </a:r>
            <a:r>
              <a:rPr lang="en-US" sz="2400" dirty="0" err="1"/>
              <a:t>mgc</a:t>
            </a:r>
            <a:r>
              <a:rPr lang="en-US" sz="2400" dirty="0"/>
              <a:t>)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iteración</a:t>
            </a:r>
            <a:r>
              <a:rPr lang="en-US" sz="2400" dirty="0"/>
              <a:t> (paso)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Siendo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vez</a:t>
            </a:r>
            <a:r>
              <a:rPr lang="en-US" sz="2400" dirty="0"/>
              <a:t> </a:t>
            </a:r>
            <a:r>
              <a:rPr lang="en-US" sz="2400" dirty="0" err="1"/>
              <a:t>pequeño</a:t>
            </a:r>
            <a:r>
              <a:rPr lang="en-US" sz="2400" dirty="0"/>
              <a:t> y </a:t>
            </a:r>
            <a:r>
              <a:rPr lang="en-US" sz="2400" dirty="0" err="1"/>
              <a:t>pequeño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es que </a:t>
            </a:r>
            <a:r>
              <a:rPr lang="en-US" sz="2400" dirty="0" err="1"/>
              <a:t>evaluamos</a:t>
            </a:r>
            <a:r>
              <a:rPr lang="en-US" sz="2400" dirty="0"/>
              <a:t> la </a:t>
            </a:r>
            <a:r>
              <a:rPr lang="en-US" sz="2400" dirty="0" err="1"/>
              <a:t>función</a:t>
            </a:r>
            <a:r>
              <a:rPr lang="en-US" sz="2400" dirty="0"/>
              <a:t> de </a:t>
            </a:r>
            <a:r>
              <a:rPr lang="en-US" sz="2400" dirty="0" err="1"/>
              <a:t>gradiente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u="sng" dirty="0"/>
              <a:t>R no </a:t>
            </a:r>
            <a:r>
              <a:rPr lang="en-US" sz="2400" u="sng" dirty="0" err="1"/>
              <a:t>tiene</a:t>
            </a:r>
            <a:r>
              <a:rPr lang="en-US" sz="2400" u="sng" dirty="0"/>
              <a:t> idea que </a:t>
            </a:r>
            <a:r>
              <a:rPr lang="en-US" sz="2400" u="sng" dirty="0" err="1"/>
              <a:t>está</a:t>
            </a:r>
            <a:r>
              <a:rPr lang="en-US" sz="2400" u="sng" dirty="0"/>
              <a:t> </a:t>
            </a:r>
            <a:r>
              <a:rPr lang="en-US" sz="2400" u="sng" dirty="0" err="1"/>
              <a:t>usando</a:t>
            </a:r>
            <a:r>
              <a:rPr lang="en-US" sz="2400" u="sng" dirty="0"/>
              <a:t> TMB</a:t>
            </a:r>
            <a:r>
              <a:rPr lang="en-US" sz="2400" dirty="0"/>
              <a:t>!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7D00-DD19-4CF5-8452-8C0D502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C5A-3E4F-4B8F-97A5-15A77EB4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</a:t>
            </a:r>
            <a:r>
              <a:rPr lang="en-US" dirty="0" err="1"/>
              <a:t>pasa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término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69AA-3D09-47C5-AC5C-3456AD8B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2112"/>
            <a:ext cx="8229600" cy="49188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summary()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0.07255</a:t>
            </a:r>
          </a:p>
          <a:p>
            <a:r>
              <a:rPr lang="en-US" dirty="0"/>
              <a:t>Coincide </a:t>
            </a:r>
            <a:r>
              <a:rPr lang="en-US" dirty="0" err="1"/>
              <a:t>esto</a:t>
            </a:r>
            <a:r>
              <a:rPr lang="en-US" dirty="0"/>
              <a:t> con </a:t>
            </a:r>
            <a:r>
              <a:rPr lang="en-US" dirty="0" err="1"/>
              <a:t>nuestro</a:t>
            </a:r>
            <a:r>
              <a:rPr lang="en-US" dirty="0"/>
              <a:t> MLE?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fit.tmb$par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[3])  [1] 0.06488976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No</a:t>
            </a:r>
            <a:r>
              <a:rPr lang="en-US" dirty="0"/>
              <a:t>!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dirty="0"/>
              <a:t> no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para </a:t>
            </a:r>
            <a:r>
              <a:rPr lang="en-US" dirty="0" err="1"/>
              <a:t>estimar</a:t>
            </a:r>
            <a:r>
              <a:rPr lang="en-US" dirty="0"/>
              <a:t> la </a:t>
            </a:r>
            <a:r>
              <a:rPr lang="en-US" dirty="0" err="1"/>
              <a:t>varianza</a:t>
            </a:r>
            <a:r>
              <a:rPr lang="en-US" dirty="0"/>
              <a:t>!!</a:t>
            </a:r>
          </a:p>
          <a:p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r>
              <a:rPr lang="en-US" dirty="0"/>
              <a:t> </a:t>
            </a:r>
            <a:r>
              <a:rPr lang="en-US" dirty="0" err="1"/>
              <a:t>restringida</a:t>
            </a:r>
            <a:r>
              <a:rPr lang="en-US" dirty="0"/>
              <a:t> (REML), la </a:t>
            </a:r>
            <a:r>
              <a:rPr lang="en-US" dirty="0" err="1"/>
              <a:t>cual</a:t>
            </a:r>
            <a:r>
              <a:rPr lang="en-US" dirty="0"/>
              <a:t> es major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(</a:t>
            </a:r>
            <a:r>
              <a:rPr lang="en-US" dirty="0" err="1"/>
              <a:t>haremos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con TMB)</a:t>
            </a:r>
          </a:p>
          <a:p>
            <a:r>
              <a:rPr lang="en-US" dirty="0" err="1"/>
              <a:t>Recuerdo</a:t>
            </a:r>
            <a:r>
              <a:rPr lang="en-US" dirty="0"/>
              <a:t>: Los MLEs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sesgados</a:t>
            </a:r>
            <a:r>
              <a:rPr lang="en-US" dirty="0"/>
              <a:t> (y lo </a:t>
            </a:r>
            <a:r>
              <a:rPr lang="en-US" dirty="0" err="1"/>
              <a:t>están</a:t>
            </a:r>
            <a:r>
              <a:rPr lang="en-US" dirty="0"/>
              <a:t> para las </a:t>
            </a:r>
            <a:r>
              <a:rPr lang="en-US" dirty="0" err="1"/>
              <a:t>varianzas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A3B1-45D2-4592-8577-48EEE565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49F2-A9CB-4CF0-A177-CC36815C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914C-8EDB-4BAB-BBA7-22ADDA3C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require a menudo de una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dirty="0" err="1"/>
              <a:t>Estimación</a:t>
            </a:r>
            <a:r>
              <a:rPr lang="en-US" b="1" dirty="0"/>
              <a:t> de </a:t>
            </a:r>
            <a:r>
              <a:rPr lang="en-US" b="1" dirty="0" err="1"/>
              <a:t>Máxima</a:t>
            </a:r>
            <a:r>
              <a:rPr lang="en-US" b="1" dirty="0"/>
              <a:t> </a:t>
            </a:r>
            <a:r>
              <a:rPr lang="en-US" b="1" dirty="0" err="1"/>
              <a:t>verosimilitud</a:t>
            </a:r>
            <a:endParaRPr lang="en-US" b="1" dirty="0"/>
          </a:p>
          <a:p>
            <a:r>
              <a:rPr lang="en-US" dirty="0"/>
              <a:t>(</a:t>
            </a:r>
            <a:r>
              <a:rPr lang="en-US" dirty="0" err="1"/>
              <a:t>Ténicamente</a:t>
            </a:r>
            <a:r>
              <a:rPr lang="en-US" dirty="0"/>
              <a:t>,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negative de la log-</a:t>
            </a:r>
            <a:r>
              <a:rPr lang="en-US" dirty="0" err="1"/>
              <a:t>verosimilitud</a:t>
            </a:r>
            <a:r>
              <a:rPr lang="en-US" dirty="0"/>
              <a:t> (</a:t>
            </a:r>
            <a:r>
              <a:rPr lang="en-US" b="1" u="sng" dirty="0"/>
              <a:t>NLL</a:t>
            </a:r>
            <a:r>
              <a:rPr lang="en-US" dirty="0"/>
              <a:t>))</a:t>
            </a:r>
          </a:p>
          <a:p>
            <a:r>
              <a:rPr lang="en-US" dirty="0"/>
              <a:t>“x” es </a:t>
            </a:r>
            <a:r>
              <a:rPr lang="en-US" dirty="0" err="1"/>
              <a:t>nuestro</a:t>
            </a:r>
            <a:r>
              <a:rPr lang="en-US" dirty="0"/>
              <a:t> vector de </a:t>
            </a:r>
            <a:r>
              <a:rPr lang="en-US" dirty="0" err="1"/>
              <a:t>parámetros</a:t>
            </a:r>
            <a:r>
              <a:rPr lang="en-US" dirty="0"/>
              <a:t>, “f(x)” es la NLL</a:t>
            </a:r>
          </a:p>
          <a:p>
            <a:r>
              <a:rPr lang="en-US" dirty="0"/>
              <a:t>Tiene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al </a:t>
            </a:r>
            <a:r>
              <a:rPr lang="en-US" dirty="0" err="1"/>
              <a:t>aumentar</a:t>
            </a:r>
            <a:r>
              <a:rPr lang="en-US" dirty="0"/>
              <a:t> la 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e.g.:</a:t>
            </a:r>
          </a:p>
          <a:p>
            <a:pPr lvl="1"/>
            <a:r>
              <a:rPr lang="en-US" dirty="0" err="1"/>
              <a:t>Consistencia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Normalidad</a:t>
            </a:r>
            <a:r>
              <a:rPr lang="en-US" dirty="0"/>
              <a:t> </a:t>
            </a:r>
            <a:r>
              <a:rPr lang="en-US" dirty="0" err="1"/>
              <a:t>Asintótica</a:t>
            </a:r>
            <a:endParaRPr lang="en-US" dirty="0"/>
          </a:p>
          <a:p>
            <a:r>
              <a:rPr lang="en-US" dirty="0"/>
              <a:t>Pero no </a:t>
            </a:r>
            <a:r>
              <a:rPr lang="en-US" dirty="0" err="1"/>
              <a:t>siempre</a:t>
            </a:r>
            <a:r>
              <a:rPr lang="en-US" dirty="0"/>
              <a:t> es </a:t>
            </a:r>
            <a:r>
              <a:rPr lang="en-US" dirty="0" err="1"/>
              <a:t>insesgado</a:t>
            </a:r>
            <a:r>
              <a:rPr lang="en-US" dirty="0"/>
              <a:t>!</a:t>
            </a:r>
          </a:p>
          <a:p>
            <a:r>
              <a:rPr lang="en-US" dirty="0"/>
              <a:t>Es </a:t>
            </a:r>
            <a:r>
              <a:rPr lang="en-US" dirty="0" err="1"/>
              <a:t>ampliamente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,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764F-B564-4B53-905B-2268F0A2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94" y="1417639"/>
            <a:ext cx="8176505" cy="4384576"/>
          </a:xfrm>
        </p:spPr>
        <p:txBody>
          <a:bodyPr/>
          <a:lstStyle/>
          <a:p>
            <a:r>
              <a:rPr lang="en-US" dirty="0"/>
              <a:t>Dado los </a:t>
            </a:r>
            <a:r>
              <a:rPr lang="en-US" dirty="0" err="1"/>
              <a:t>datos</a:t>
            </a:r>
            <a:r>
              <a:rPr lang="en-US" dirty="0"/>
              <a:t> y a model expectation,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las </a:t>
            </a:r>
            <a:r>
              <a:rPr lang="en-US"/>
              <a:t>verosimilitudes</a:t>
            </a:r>
            <a:endParaRPr lang="en-US" dirty="0"/>
          </a:p>
          <a:p>
            <a:r>
              <a:rPr lang="en-US" dirty="0"/>
              <a:t>Para “</a:t>
            </a:r>
            <a:r>
              <a:rPr lang="en-US" dirty="0" err="1"/>
              <a:t>ajustar</a:t>
            </a:r>
            <a:r>
              <a:rPr lang="en-US" dirty="0"/>
              <a:t>”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optimizamos</a:t>
            </a:r>
            <a:r>
              <a:rPr lang="en-US" dirty="0"/>
              <a:t> </a:t>
            </a:r>
            <a:r>
              <a:rPr lang="en-US" dirty="0" err="1"/>
              <a:t>numericamente</a:t>
            </a:r>
            <a:r>
              <a:rPr lang="en-US" dirty="0"/>
              <a:t> –log-</a:t>
            </a:r>
            <a:r>
              <a:rPr lang="en-US" dirty="0" err="1"/>
              <a:t>verosimilitud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MLE</a:t>
            </a:r>
          </a:p>
          <a:p>
            <a:pPr lvl="1"/>
            <a:r>
              <a:rPr lang="en-US" dirty="0"/>
              <a:t>Lo </a:t>
            </a:r>
            <a:r>
              <a:rPr lang="en-US" dirty="0" err="1"/>
              <a:t>mismo</a:t>
            </a:r>
            <a:r>
              <a:rPr lang="en-US" dirty="0"/>
              <a:t> que </a:t>
            </a:r>
            <a:r>
              <a:rPr lang="en-US" dirty="0" err="1"/>
              <a:t>maximizar</a:t>
            </a:r>
            <a:r>
              <a:rPr lang="en-US" dirty="0"/>
              <a:t> la </a:t>
            </a:r>
            <a:r>
              <a:rPr lang="en-US" dirty="0" err="1"/>
              <a:t>verosimilitud</a:t>
            </a:r>
            <a:endParaRPr lang="en-US" dirty="0"/>
          </a:p>
          <a:p>
            <a:r>
              <a:rPr lang="en-US" dirty="0" err="1"/>
              <a:t>Optimización</a:t>
            </a:r>
            <a:r>
              <a:rPr lang="en-US" dirty="0"/>
              <a:t> es major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gradientes</a:t>
            </a:r>
            <a:r>
              <a:rPr lang="en-US" dirty="0"/>
              <a:t>, y TMB los </a:t>
            </a:r>
            <a:r>
              <a:rPr lang="en-US" dirty="0" err="1"/>
              <a:t>calcula</a:t>
            </a:r>
            <a:r>
              <a:rPr lang="en-US" dirty="0"/>
              <a:t> con </a:t>
            </a:r>
            <a:r>
              <a:rPr lang="en-US" dirty="0" err="1"/>
              <a:t>facilidad</a:t>
            </a:r>
            <a:endParaRPr lang="en-US" dirty="0"/>
          </a:p>
          <a:p>
            <a:r>
              <a:rPr lang="en-US" dirty="0" err="1"/>
              <a:t>Usamos</a:t>
            </a:r>
            <a:r>
              <a:rPr lang="en-US" dirty="0"/>
              <a:t> exp() para </a:t>
            </a:r>
            <a:r>
              <a:rPr lang="en-US" dirty="0" err="1"/>
              <a:t>mantener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positivos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varianza</a:t>
            </a:r>
            <a:r>
              <a:rPr lang="en-US" dirty="0"/>
              <a:t> del MLE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sesgada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confusa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524251" y="2809874"/>
              <a:ext cx="1952624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Modelo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Datos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20103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Verosimilitud</a:t>
              </a:r>
              <a:endPara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1"/>
              <a:ext cx="1928813" cy="3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Probabilidad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233201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 Simple:</a:t>
            </a:r>
          </a:p>
          <a:p>
            <a:r>
              <a:rPr lang="en-US" dirty="0" err="1"/>
              <a:t>Lanzamos</a:t>
            </a:r>
            <a:r>
              <a:rPr lang="en-US" dirty="0"/>
              <a:t> una </a:t>
            </a:r>
            <a:r>
              <a:rPr lang="en-US" dirty="0" err="1"/>
              <a:t>moneda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50 </a:t>
            </a:r>
            <a:r>
              <a:rPr lang="en-US" dirty="0" err="1"/>
              <a:t>veces</a:t>
            </a:r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(</a:t>
            </a:r>
            <a:r>
              <a:rPr lang="en-US" dirty="0" err="1"/>
              <a:t>cara</a:t>
            </a:r>
            <a:r>
              <a:rPr lang="en-US" dirty="0"/>
              <a:t>)=p=0.5</a:t>
            </a:r>
          </a:p>
          <a:p>
            <a:r>
              <a:rPr lang="en-US" dirty="0" err="1"/>
              <a:t>Cual</a:t>
            </a:r>
            <a:r>
              <a:rPr lang="en-US" dirty="0"/>
              <a:t> es la </a:t>
            </a:r>
            <a:r>
              <a:rPr lang="en-US" dirty="0" err="1"/>
              <a:t>probabilidad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obtener</a:t>
            </a:r>
            <a:r>
              <a:rPr lang="en-US" dirty="0"/>
              <a:t> x=# </a:t>
            </a:r>
            <a:r>
              <a:rPr lang="en-US" dirty="0" err="1"/>
              <a:t>caras</a:t>
            </a:r>
            <a:r>
              <a:rPr lang="en-US" dirty="0"/>
              <a:t>={0,1,..50}?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probabilities=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choose(50,x)*0.5^x*(1-0.5)^(50-x)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779564" y="553439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3415805" y="528621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230191" y="5522693"/>
            <a:ext cx="2484374" cy="573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50-x no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sello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5472378" y="5286215"/>
            <a:ext cx="365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884104" y="5540610"/>
            <a:ext cx="1757782" cy="555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Constante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Importante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7" idx="0"/>
          </p:cNvCxnSpPr>
          <p:nvPr/>
        </p:nvCxnSpPr>
        <p:spPr>
          <a:xfrm flipV="1">
            <a:off x="1762995" y="5292434"/>
            <a:ext cx="48489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43" y="901208"/>
            <a:ext cx="3277057" cy="29436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553199" y="3844844"/>
            <a:ext cx="2590801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sum(</a:t>
            </a:r>
            <a:r>
              <a:rPr lang="en-US" dirty="0" err="1">
                <a:solidFill>
                  <a:srgbClr val="FF0000"/>
                </a:solidFill>
              </a:rPr>
              <a:t>probabilidades</a:t>
            </a:r>
            <a:r>
              <a:rPr lang="en-US" dirty="0">
                <a:solidFill>
                  <a:srgbClr val="FF0000"/>
                </a:solidFill>
              </a:rPr>
              <a:t>)=1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Porque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7528956" y="3608366"/>
            <a:ext cx="319644" cy="236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B74F9D8-AD1C-47C8-82CB-5E98B2C8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0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27" y="994047"/>
            <a:ext cx="3415211" cy="30904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862467"/>
            <a:ext cx="7171765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Ejemplo</a:t>
            </a:r>
            <a:r>
              <a:rPr lang="en-US" sz="2800" dirty="0"/>
              <a:t> simple:</a:t>
            </a:r>
          </a:p>
          <a:p>
            <a:r>
              <a:rPr lang="en-US" sz="2800" dirty="0" err="1"/>
              <a:t>Observamos</a:t>
            </a:r>
            <a:r>
              <a:rPr lang="en-US" sz="2800" dirty="0"/>
              <a:t> 50 lances </a:t>
            </a:r>
          </a:p>
          <a:p>
            <a:pPr marL="0" indent="0">
              <a:buNone/>
            </a:pPr>
            <a:r>
              <a:rPr lang="en-US" sz="2800" dirty="0"/>
              <a:t>de </a:t>
            </a:r>
            <a:r>
              <a:rPr lang="en-US" sz="2800" dirty="0" err="1"/>
              <a:t>monedas</a:t>
            </a:r>
            <a:r>
              <a:rPr lang="en-US" sz="2800" dirty="0"/>
              <a:t>: x=45 </a:t>
            </a:r>
            <a:r>
              <a:rPr lang="en-US" sz="2800" dirty="0" err="1"/>
              <a:t>caras</a:t>
            </a:r>
            <a:r>
              <a:rPr lang="en-US" sz="2800" dirty="0"/>
              <a:t>, 5 </a:t>
            </a:r>
            <a:r>
              <a:rPr lang="en-US" sz="2800" dirty="0" err="1"/>
              <a:t>sellos</a:t>
            </a:r>
            <a:endParaRPr lang="en-US" sz="2800" dirty="0"/>
          </a:p>
          <a:p>
            <a:r>
              <a:rPr lang="en-US" sz="2800" dirty="0"/>
              <a:t>[Cree </a:t>
            </a:r>
            <a:r>
              <a:rPr lang="en-US" sz="2800" dirty="0" err="1"/>
              <a:t>Ud</a:t>
            </a:r>
            <a:r>
              <a:rPr lang="en-US" sz="2800" dirty="0"/>
              <a:t> que p=0.5)?]</a:t>
            </a:r>
          </a:p>
          <a:p>
            <a:r>
              <a:rPr lang="en-US" sz="2800" dirty="0" err="1"/>
              <a:t>Verosimilitud</a:t>
            </a:r>
            <a:r>
              <a:rPr lang="en-US" sz="2800" dirty="0"/>
              <a:t> de p, dado los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observados</a:t>
            </a:r>
            <a:endParaRPr lang="en-US" sz="2800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likelihoods= choose(50,45) * p^45 * (1-p)^5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4175747" y="5485231"/>
            <a:ext cx="1272481" cy="35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45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8" idx="0"/>
          </p:cNvCxnSpPr>
          <p:nvPr/>
        </p:nvCxnSpPr>
        <p:spPr>
          <a:xfrm flipV="1">
            <a:off x="4811988" y="5237054"/>
            <a:ext cx="161113" cy="2481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5626374" y="5473533"/>
            <a:ext cx="1928562" cy="582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5 no </a:t>
            </a:r>
            <a:r>
              <a:rPr lang="en-US" sz="2000" dirty="0" err="1">
                <a:solidFill>
                  <a:srgbClr val="FF0000"/>
                </a:solidFill>
              </a:rPr>
              <a:t>caras</a:t>
            </a:r>
            <a:r>
              <a:rPr lang="en-US" sz="2000" dirty="0">
                <a:solidFill>
                  <a:srgbClr val="FF0000"/>
                </a:solidFill>
              </a:rPr>
              <a:t> (</a:t>
            </a:r>
            <a:r>
              <a:rPr lang="en-US" sz="2000" dirty="0" err="1">
                <a:solidFill>
                  <a:srgbClr val="FF0000"/>
                </a:solidFill>
              </a:rPr>
              <a:t>sellos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2" idx="0"/>
          </p:cNvCxnSpPr>
          <p:nvPr/>
        </p:nvCxnSpPr>
        <p:spPr>
          <a:xfrm flipV="1">
            <a:off x="6872215" y="5237054"/>
            <a:ext cx="0" cy="236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2064161" y="5488283"/>
            <a:ext cx="1497641" cy="567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Constante</a:t>
            </a:r>
            <a:r>
              <a:rPr lang="en-US" sz="2000" dirty="0">
                <a:solidFill>
                  <a:srgbClr val="FF0000"/>
                </a:solidFill>
              </a:rPr>
              <a:t> (ignore)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812982" y="5240107"/>
            <a:ext cx="300841" cy="24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364942" y="4163705"/>
            <a:ext cx="2321858" cy="62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sum(likelihoods)!=1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Por </a:t>
            </a:r>
            <a:r>
              <a:rPr lang="en-US" dirty="0" err="1">
                <a:solidFill>
                  <a:srgbClr val="FF0000"/>
                </a:solidFill>
              </a:rPr>
              <a:t>qué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>
            <a:stCxn id="14" idx="0"/>
          </p:cNvCxnSpPr>
          <p:nvPr/>
        </p:nvCxnSpPr>
        <p:spPr>
          <a:xfrm flipV="1">
            <a:off x="7525871" y="3711144"/>
            <a:ext cx="0" cy="452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6050A00-C191-48DE-8AF7-846933D2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247"/>
            <a:ext cx="8229600" cy="4530725"/>
          </a:xfrm>
        </p:spPr>
        <p:txBody>
          <a:bodyPr/>
          <a:lstStyle/>
          <a:p>
            <a:r>
              <a:rPr lang="en-US" sz="2400" dirty="0" err="1"/>
              <a:t>Esta</a:t>
            </a:r>
            <a:r>
              <a:rPr lang="en-US" sz="2400" dirty="0"/>
              <a:t> </a:t>
            </a:r>
            <a:r>
              <a:rPr lang="en-US" sz="2400" dirty="0" err="1"/>
              <a:t>distinción</a:t>
            </a:r>
            <a:r>
              <a:rPr lang="en-US" sz="2400" dirty="0"/>
              <a:t> es </a:t>
            </a:r>
            <a:r>
              <a:rPr lang="en-US" sz="2400" u="sng" dirty="0" err="1"/>
              <a:t>increiblemente</a:t>
            </a:r>
            <a:r>
              <a:rPr lang="en-US" sz="2400" u="sng" dirty="0"/>
              <a:t> </a:t>
            </a:r>
            <a:r>
              <a:rPr lang="en-US" sz="2400" u="sng" dirty="0" err="1"/>
              <a:t>importante</a:t>
            </a:r>
            <a:r>
              <a:rPr lang="en-US" sz="2400" u="sng" dirty="0"/>
              <a:t> </a:t>
            </a:r>
            <a:r>
              <a:rPr lang="en-US" sz="2400" dirty="0"/>
              <a:t>y </a:t>
            </a: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vamos</a:t>
            </a:r>
            <a:r>
              <a:rPr lang="en-US" sz="2400" dirty="0"/>
              <a:t> a </a:t>
            </a:r>
            <a:r>
              <a:rPr lang="en-US" sz="2400" dirty="0" err="1"/>
              <a:t>minimizar</a:t>
            </a:r>
            <a:r>
              <a:rPr lang="en-US" sz="2400" dirty="0"/>
              <a:t> verisimilitudes </a:t>
            </a:r>
            <a:r>
              <a:rPr lang="en-US" sz="2400" dirty="0" err="1"/>
              <a:t>toda</a:t>
            </a:r>
            <a:r>
              <a:rPr lang="en-US" sz="2400" dirty="0"/>
              <a:t> la </a:t>
            </a:r>
            <a:r>
              <a:rPr lang="en-US" sz="2400" dirty="0" err="1"/>
              <a:t>semana</a:t>
            </a:r>
            <a:endParaRPr lang="en-US" sz="2400" dirty="0"/>
          </a:p>
          <a:p>
            <a:r>
              <a:rPr lang="en-US" sz="2400" dirty="0" err="1"/>
              <a:t>Probabilidades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Parámeteros</a:t>
            </a:r>
            <a:r>
              <a:rPr lang="en-US" sz="2000" dirty="0"/>
              <a:t>/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conocido</a:t>
            </a:r>
            <a:r>
              <a:rPr lang="en-US" sz="2000" dirty="0"/>
              <a:t>,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desconocido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Suma de </a:t>
            </a:r>
            <a:r>
              <a:rPr lang="en-US" sz="2000" dirty="0" err="1"/>
              <a:t>Pr</a:t>
            </a:r>
            <a:r>
              <a:rPr lang="en-US" sz="2000" dirty="0"/>
              <a:t>(x)=1 por </a:t>
            </a:r>
            <a:r>
              <a:rPr lang="en-US" sz="2000" dirty="0" err="1"/>
              <a:t>definición</a:t>
            </a:r>
            <a:endParaRPr lang="en-US" sz="2000" dirty="0"/>
          </a:p>
          <a:p>
            <a:r>
              <a:rPr lang="en-US" sz="2400" dirty="0" err="1"/>
              <a:t>Verosimilitudes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err="1"/>
              <a:t>desconocidos</a:t>
            </a:r>
            <a:r>
              <a:rPr lang="en-US" sz="2000" dirty="0"/>
              <a:t>, </a:t>
            </a:r>
            <a:r>
              <a:rPr lang="en-US" sz="2000" dirty="0" err="1"/>
              <a:t>parámetros</a:t>
            </a:r>
            <a:r>
              <a:rPr lang="en-US" sz="2000" dirty="0"/>
              <a:t>/</a:t>
            </a:r>
            <a:r>
              <a:rPr lang="en-US" sz="2000" dirty="0" err="1"/>
              <a:t>modelos</a:t>
            </a:r>
            <a:r>
              <a:rPr lang="en-US" sz="2000" dirty="0"/>
              <a:t> </a:t>
            </a:r>
            <a:r>
              <a:rPr lang="en-US" sz="2000" dirty="0" err="1"/>
              <a:t>desconocidos</a:t>
            </a:r>
            <a:endParaRPr lang="en-US" sz="2000" dirty="0"/>
          </a:p>
          <a:p>
            <a:pPr lvl="1"/>
            <a:r>
              <a:rPr lang="en-US" sz="2000" dirty="0"/>
              <a:t>Suma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Pr</a:t>
            </a:r>
            <a:r>
              <a:rPr lang="en-US" sz="2000" dirty="0"/>
              <a:t>(p) != 1 y no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sentido</a:t>
            </a:r>
            <a:endParaRPr lang="en-US" sz="2000" dirty="0"/>
          </a:p>
          <a:p>
            <a:pPr lvl="1"/>
            <a:r>
              <a:rPr lang="en-US" sz="2000" dirty="0"/>
              <a:t>Nos important las  </a:t>
            </a:r>
            <a:r>
              <a:rPr lang="en-US" sz="2000" b="1" dirty="0" err="1"/>
              <a:t>verosimilitudes</a:t>
            </a:r>
            <a:r>
              <a:rPr lang="en-US" sz="2000" b="1" dirty="0"/>
              <a:t> </a:t>
            </a:r>
            <a:r>
              <a:rPr lang="en-US" sz="2000" b="1" dirty="0" err="1"/>
              <a:t>relativas</a:t>
            </a:r>
            <a:endParaRPr lang="en-US" sz="2000" b="1" dirty="0"/>
          </a:p>
          <a:p>
            <a:pPr lvl="1"/>
            <a:r>
              <a:rPr lang="en-US" sz="2000" dirty="0" err="1"/>
              <a:t>Verosimilitud</a:t>
            </a:r>
            <a:r>
              <a:rPr lang="en-US" sz="2000" dirty="0"/>
              <a:t>(p=.9|x=45)/</a:t>
            </a:r>
            <a:r>
              <a:rPr lang="en-US" sz="2000" dirty="0" err="1"/>
              <a:t>verosimilitud</a:t>
            </a:r>
            <a:r>
              <a:rPr lang="en-US" sz="2000" dirty="0"/>
              <a:t>(p=.5|x=45)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=98,268,134</a:t>
            </a:r>
          </a:p>
          <a:p>
            <a:pPr lvl="1"/>
            <a:r>
              <a:rPr lang="en-US" sz="2000" dirty="0"/>
              <a:t>Es </a:t>
            </a:r>
            <a:r>
              <a:rPr lang="en-US" sz="2000" b="1" dirty="0" err="1"/>
              <a:t>extremadamente</a:t>
            </a:r>
            <a:r>
              <a:rPr lang="en-US" sz="2000" b="1" dirty="0"/>
              <a:t> improbable que una </a:t>
            </a:r>
            <a:r>
              <a:rPr lang="en-US" sz="2000" b="1" dirty="0" err="1"/>
              <a:t>moneda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equilibrada</a:t>
            </a:r>
            <a:endParaRPr lang="en-US" sz="2000" b="1" dirty="0"/>
          </a:p>
          <a:p>
            <a:pPr lvl="1"/>
            <a:r>
              <a:rPr lang="en-US" sz="2000" u="sng" dirty="0" err="1"/>
              <a:t>Cuál</a:t>
            </a:r>
            <a:r>
              <a:rPr lang="en-US" sz="2000" u="sng" dirty="0"/>
              <a:t> es </a:t>
            </a:r>
            <a:r>
              <a:rPr lang="en-US" sz="2000" u="sng" dirty="0" err="1"/>
              <a:t>el</a:t>
            </a:r>
            <a:r>
              <a:rPr lang="en-US" sz="2000" u="sng" dirty="0"/>
              <a:t> valor </a:t>
            </a:r>
            <a:r>
              <a:rPr lang="en-US" sz="2000" u="sng" dirty="0" err="1"/>
              <a:t>más</a:t>
            </a:r>
            <a:r>
              <a:rPr lang="en-US" sz="2000" u="sng" dirty="0"/>
              <a:t> probable para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EFBB0A-991E-427B-8326-B7D25498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8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err="1"/>
                  <a:t>Probabilidad</a:t>
                </a:r>
                <a:r>
                  <a:rPr lang="en-US" b="0" dirty="0"/>
                  <a:t> (</a:t>
                </a:r>
                <a:r>
                  <a:rPr lang="en-US" b="0" dirty="0" err="1"/>
                  <a:t>densidad</a:t>
                </a:r>
                <a:r>
                  <a:rPr lang="en-US" b="0" dirty="0"/>
                  <a:t>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err="1"/>
                  <a:t>Verosimilitud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Pero se </a:t>
            </a:r>
            <a:r>
              <a:rPr lang="en-US" sz="2800" dirty="0" err="1"/>
              <a:t>calculan</a:t>
            </a:r>
            <a:r>
              <a:rPr lang="en-US" sz="2800" dirty="0"/>
              <a:t> de la </a:t>
            </a:r>
            <a:r>
              <a:rPr lang="en-US" sz="2800" dirty="0" err="1"/>
              <a:t>misma</a:t>
            </a:r>
            <a:r>
              <a:rPr lang="en-US" sz="2800" dirty="0"/>
              <a:t> forma </a:t>
            </a:r>
            <a:r>
              <a:rPr lang="en-US" sz="2800" dirty="0" err="1"/>
              <a:t>en</a:t>
            </a:r>
            <a:r>
              <a:rPr lang="en-US" sz="2800" dirty="0"/>
              <a:t>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Calcule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log: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Más simple (y </a:t>
                </a:r>
                <a:r>
                  <a:rPr lang="en-US" dirty="0" err="1"/>
                  <a:t>recomendado</a:t>
                </a:r>
                <a:r>
                  <a:rPr lang="en-US" dirty="0"/>
                  <a:t>) es usar </a:t>
                </a:r>
                <a:r>
                  <a:rPr lang="en-US" dirty="0" err="1"/>
                  <a:t>dnorm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loglike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sum(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mu,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log=TRUE))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1600"/>
                <a:ext cx="7886700" cy="4805363"/>
              </a:xfrm>
              <a:blipFill>
                <a:blip r:embed="rId2"/>
                <a:stretch>
                  <a:fillRect l="-1391" b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A757C3-DCA9-4B5E-AF7A-E77300900224}"/>
              </a:ext>
            </a:extLst>
          </p:cNvPr>
          <p:cNvSpPr/>
          <p:nvPr/>
        </p:nvSpPr>
        <p:spPr>
          <a:xfrm>
            <a:off x="1741745" y="1371600"/>
            <a:ext cx="5660509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Si son </a:t>
            </a:r>
            <a:r>
              <a:rPr lang="en-US" sz="2000" dirty="0" err="1">
                <a:solidFill>
                  <a:srgbClr val="FF0000"/>
                </a:solidFill>
              </a:rPr>
              <a:t>independientes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multiplique</a:t>
            </a:r>
            <a:r>
              <a:rPr lang="en-US" sz="2000" dirty="0">
                <a:solidFill>
                  <a:srgbClr val="FF0000"/>
                </a:solidFill>
              </a:rPr>
              <a:t> los puntos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50AD8-57F6-4CB5-B3EB-CAC23C4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47C75-3A06-4AB2-A3F2-02C29E0F34E5}"/>
              </a:ext>
            </a:extLst>
          </p:cNvPr>
          <p:cNvSpPr/>
          <p:nvPr/>
        </p:nvSpPr>
        <p:spPr>
          <a:xfrm>
            <a:off x="6795755" y="2836862"/>
            <a:ext cx="2039902" cy="742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Suma de </a:t>
            </a:r>
            <a:r>
              <a:rPr lang="en-US" sz="2000" dirty="0" err="1">
                <a:solidFill>
                  <a:srgbClr val="FF0000"/>
                </a:solidFill>
              </a:rPr>
              <a:t>cuadrados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4BF-5BDF-419E-9F42-7457D8857007}"/>
              </a:ext>
            </a:extLst>
          </p:cNvPr>
          <p:cNvCxnSpPr/>
          <p:nvPr/>
        </p:nvCxnSpPr>
        <p:spPr>
          <a:xfrm flipH="1">
            <a:off x="7113181" y="3579813"/>
            <a:ext cx="723014" cy="301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4F80027B-F44E-47B0-991D-C2645C59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166461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FA56-26DC-45FF-A58F-2884CE7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μ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valor </a:t>
            </a:r>
            <a:r>
              <a:rPr lang="en-US" i="1" dirty="0" err="1"/>
              <a:t>esperado</a:t>
            </a:r>
            <a:r>
              <a:rPr lang="en-US" dirty="0"/>
              <a:t>, una </a:t>
            </a:r>
            <a:r>
              <a:rPr lang="en-US" dirty="0" err="1"/>
              <a:t>función</a:t>
            </a:r>
            <a:r>
              <a:rPr lang="en-US" dirty="0"/>
              <a:t> de los </a:t>
            </a:r>
            <a:r>
              <a:rPr lang="en-US" dirty="0" err="1"/>
              <a:t>parámetros</a:t>
            </a:r>
            <a:endParaRPr lang="en-US" dirty="0"/>
          </a:p>
          <a:p>
            <a:r>
              <a:rPr lang="en-US" dirty="0"/>
              <a:t>El “</a:t>
            </a:r>
            <a:r>
              <a:rPr lang="en-US" b="1" u="sng" dirty="0"/>
              <a:t>MLE</a:t>
            </a:r>
            <a:r>
              <a:rPr lang="en-US" dirty="0"/>
              <a:t>” es </a:t>
            </a:r>
            <a:r>
              <a:rPr lang="en-US" dirty="0" err="1"/>
              <a:t>el</a:t>
            </a:r>
            <a:r>
              <a:rPr lang="en-US" dirty="0"/>
              <a:t> conjunto de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maximizan</a:t>
            </a:r>
            <a:r>
              <a:rPr lang="en-US" dirty="0"/>
              <a:t> la </a:t>
            </a:r>
            <a:r>
              <a:rPr lang="en-US" dirty="0" err="1"/>
              <a:t>verosimilitud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constantes</a:t>
            </a:r>
            <a:r>
              <a:rPr lang="en-US" dirty="0"/>
              <a:t> no </a:t>
            </a:r>
            <a:r>
              <a:rPr lang="en-US" dirty="0" err="1"/>
              <a:t>afectan</a:t>
            </a:r>
            <a:r>
              <a:rPr lang="en-US" dirty="0"/>
              <a:t> la </a:t>
            </a:r>
            <a:r>
              <a:rPr lang="en-US" dirty="0" err="1"/>
              <a:t>optimización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a menudo es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incluirlos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verosimilitudes</a:t>
            </a:r>
            <a:r>
              <a:rPr lang="en-US" dirty="0"/>
              <a:t> la idea es la </a:t>
            </a:r>
            <a:r>
              <a:rPr lang="en-US" dirty="0" err="1"/>
              <a:t>misma</a:t>
            </a:r>
            <a:r>
              <a:rPr lang="en-US" dirty="0"/>
              <a:t>( (Poisson, binomial,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4D25-4644-4FF3-88B6-23E3945C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9D2BEC-DD37-4A6C-99FC-BEBE06A4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</p:spTree>
    <p:extLst>
      <p:ext uri="{BB962C8B-B14F-4D97-AF65-F5344CB8AC3E}">
        <p14:creationId xmlns:p14="http://schemas.microsoft.com/office/powerpoint/2010/main" val="18417022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581</TotalTime>
  <Words>1516</Words>
  <Application>Microsoft Office PowerPoint</Application>
  <PresentationFormat>On-screen Show (4:3)</PresentationFormat>
  <Paragraphs>241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Garamond</vt:lpstr>
      <vt:lpstr>Wingdings</vt:lpstr>
      <vt:lpstr>BlueEdge</vt:lpstr>
      <vt:lpstr>Optimización numérica 10 enero 2022</vt:lpstr>
      <vt:lpstr>Estimación de máxima verosimilitud</vt:lpstr>
      <vt:lpstr>Probabilitidades vs verosimilitudes</vt:lpstr>
      <vt:lpstr>Probabilitidades vs verosimilitudes</vt:lpstr>
      <vt:lpstr>Probabilitidades vs verosimilitudes</vt:lpstr>
      <vt:lpstr>Probabilitidades vs verosimilitudes</vt:lpstr>
      <vt:lpstr>Ejemplo: Verosimilitud normal</vt:lpstr>
      <vt:lpstr>Ejemplo: Verosimilitud normal</vt:lpstr>
      <vt:lpstr>Ejemplo: Verosimilitud normal</vt:lpstr>
      <vt:lpstr>Ejercicio: Verosimilitud de Poisson</vt:lpstr>
      <vt:lpstr>Ajustando modelos MLE : lo básico</vt:lpstr>
      <vt:lpstr>Ajustando modelos MLE: detalles</vt:lpstr>
      <vt:lpstr>Ejemplo: Modelo Lineal</vt:lpstr>
      <vt:lpstr>Modelo lineal 1: Con el comando lm</vt:lpstr>
      <vt:lpstr>Modelo lineal 2: a mano en R</vt:lpstr>
      <vt:lpstr>Modelo lineal  3: con TMB</vt:lpstr>
      <vt:lpstr>Comparación de modelos lineales</vt:lpstr>
      <vt:lpstr>Comparación de modelos lineales</vt:lpstr>
      <vt:lpstr>Que pasa con el término de varianza?</vt:lpstr>
      <vt:lpstr>Revisión de conceptos claves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Billy Ernst Elizalde</cp:lastModifiedBy>
  <cp:revision>64</cp:revision>
  <dcterms:created xsi:type="dcterms:W3CDTF">2015-01-11T16:48:24Z</dcterms:created>
  <dcterms:modified xsi:type="dcterms:W3CDTF">2022-01-09T09:37:30Z</dcterms:modified>
</cp:coreProperties>
</file>