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61" r:id="rId4"/>
    <p:sldId id="263"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B4F80-8C1B-A845-C9E3-D5368A6AD765}" v="728" dt="2024-07-16T16:47:40.7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EB17A-9B20-49D6-9BFE-CBB8326A8E2E}" type="datetimeFigureOut">
              <a:t>8/4/2024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264B-561E-4917-9748-D9682CE5450B}" type="slidenum">
              <a:t>‹#›</a:t>
            </a:fld>
            <a:endParaRPr lang="en-US"/>
          </a:p>
        </p:txBody>
      </p:sp>
    </p:spTree>
    <p:extLst>
      <p:ext uri="{BB962C8B-B14F-4D97-AF65-F5344CB8AC3E}">
        <p14:creationId xmlns:p14="http://schemas.microsoft.com/office/powerpoint/2010/main" val="273292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9AA264B-561E-4917-9748-D9682CE5450B}" type="slidenum">
              <a:t>3</a:t>
            </a:fld>
            <a:endParaRPr lang="en-US"/>
          </a:p>
        </p:txBody>
      </p:sp>
    </p:spTree>
    <p:extLst>
      <p:ext uri="{BB962C8B-B14F-4D97-AF65-F5344CB8AC3E}">
        <p14:creationId xmlns:p14="http://schemas.microsoft.com/office/powerpoint/2010/main" val="42290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73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3F0B43B-4583-49FC-8FF9-79DD1A8B0884}"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893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756971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0441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73311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03583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27454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23103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8672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4291961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0B43B-4583-49FC-8FF9-79DD1A8B0884}"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57750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0B43B-4583-49FC-8FF9-79DD1A8B088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773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0B43B-4583-49FC-8FF9-79DD1A8B0884}" type="datetimeFigureOut">
              <a:rPr lang="en-US" smtClean="0"/>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106791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0B43B-4583-49FC-8FF9-79DD1A8B0884}" type="datetimeFigureOut">
              <a:rPr lang="en-US" smtClean="0"/>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3099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0B43B-4583-49FC-8FF9-79DD1A8B0884}" type="datetimeFigureOut">
              <a:rPr lang="en-US" smtClean="0"/>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229106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369946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0B43B-4583-49FC-8FF9-79DD1A8B0884}" type="datetimeFigureOut">
              <a:rPr lang="en-US" smtClean="0"/>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B59B9B-97EA-4D27-8951-69B237A37D4F}" type="slidenum">
              <a:rPr lang="en-US" smtClean="0"/>
              <a:t>‹#›</a:t>
            </a:fld>
            <a:endParaRPr lang="en-US"/>
          </a:p>
        </p:txBody>
      </p:sp>
    </p:spTree>
    <p:extLst>
      <p:ext uri="{BB962C8B-B14F-4D97-AF65-F5344CB8AC3E}">
        <p14:creationId xmlns:p14="http://schemas.microsoft.com/office/powerpoint/2010/main" val="906115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3F0B43B-4583-49FC-8FF9-79DD1A8B0884}" type="datetimeFigureOut">
              <a:rPr lang="en-US" smtClean="0"/>
              <a:t>8/4/2024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7B59B9B-97EA-4D27-8951-69B237A37D4F}" type="slidenum">
              <a:rPr lang="en-US" smtClean="0"/>
              <a:t>‹#›</a:t>
            </a:fld>
            <a:endParaRPr lang="en-US"/>
          </a:p>
        </p:txBody>
      </p:sp>
    </p:spTree>
    <p:extLst>
      <p:ext uri="{BB962C8B-B14F-4D97-AF65-F5344CB8AC3E}">
        <p14:creationId xmlns:p14="http://schemas.microsoft.com/office/powerpoint/2010/main" val="4950565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9C845-9522-5416-D73F-C2B0AD0F05CD}"/>
              </a:ext>
            </a:extLst>
          </p:cNvPr>
          <p:cNvSpPr>
            <a:spLocks noGrp="1"/>
          </p:cNvSpPr>
          <p:nvPr>
            <p:ph type="ctrTitle"/>
          </p:nvPr>
        </p:nvSpPr>
        <p:spPr/>
        <p:txBody>
          <a:bodyPr/>
          <a:lstStyle/>
          <a:p>
            <a:r>
              <a:rPr lang="en-US" dirty="0"/>
              <a:t>Dangerous Animal Detection</a:t>
            </a:r>
          </a:p>
        </p:txBody>
      </p:sp>
      <p:sp>
        <p:nvSpPr>
          <p:cNvPr id="3" name="Subtitle 2">
            <a:extLst>
              <a:ext uri="{FF2B5EF4-FFF2-40B4-BE49-F238E27FC236}">
                <a16:creationId xmlns:a16="http://schemas.microsoft.com/office/drawing/2014/main" id="{F6EBF1FF-16D3-826A-8901-FEA98DAAD6E8}"/>
              </a:ext>
            </a:extLst>
          </p:cNvPr>
          <p:cNvSpPr>
            <a:spLocks noGrp="1"/>
          </p:cNvSpPr>
          <p:nvPr>
            <p:ph type="subTitle" idx="1"/>
          </p:nvPr>
        </p:nvSpPr>
        <p:spPr/>
        <p:txBody>
          <a:bodyPr/>
          <a:lstStyle/>
          <a:p>
            <a:r>
              <a:rPr lang="en-US" dirty="0"/>
              <a:t>Proposal by Cole Bromfield and Dennis Reyes</a:t>
            </a:r>
          </a:p>
        </p:txBody>
      </p:sp>
    </p:spTree>
    <p:extLst>
      <p:ext uri="{BB962C8B-B14F-4D97-AF65-F5344CB8AC3E}">
        <p14:creationId xmlns:p14="http://schemas.microsoft.com/office/powerpoint/2010/main" val="349465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2BBA5-2DBE-4BCA-D3C6-58F88C43589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7D48906-E84F-ADC6-1BF2-4E4EEFB48A05}"/>
              </a:ext>
            </a:extLst>
          </p:cNvPr>
          <p:cNvSpPr>
            <a:spLocks noGrp="1"/>
          </p:cNvSpPr>
          <p:nvPr>
            <p:ph idx="1"/>
          </p:nvPr>
        </p:nvSpPr>
        <p:spPr/>
        <p:txBody>
          <a:bodyPr>
            <a:normAutofit/>
          </a:bodyPr>
          <a:lstStyle/>
          <a:p>
            <a:pPr marL="0" indent="0">
              <a:buNone/>
            </a:pPr>
            <a:r>
              <a:rPr lang="en-US" sz="2400" kern="100" dirty="0">
                <a:solidFill>
                  <a:srgbClr val="0F496F"/>
                </a:solidFill>
                <a:latin typeface="Century Gothic"/>
                <a:ea typeface="+mn-lt"/>
                <a:cs typeface="Times New Roman"/>
              </a:rPr>
              <a:t>Wildlife can pose a unique risk to the safety and security of people, livestock, or property. Early detection is crucial. The task of distinguishing between harmful and harmless animals is dependent on the user and may vary based on their objectives for the technology. Some species might pose a more significant risk to human lives, while others could be more threatening to livestock or property.</a:t>
            </a:r>
            <a:endParaRPr lang="en-US" sz="2400" kern="100" dirty="0">
              <a:solidFill>
                <a:srgbClr val="0F496F"/>
              </a:solidFill>
              <a:latin typeface="Century Gothic"/>
              <a:cs typeface="Times New Roman"/>
            </a:endParaRPr>
          </a:p>
        </p:txBody>
      </p:sp>
    </p:spTree>
    <p:extLst>
      <p:ext uri="{BB962C8B-B14F-4D97-AF65-F5344CB8AC3E}">
        <p14:creationId xmlns:p14="http://schemas.microsoft.com/office/powerpoint/2010/main" val="1088453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ED6C-D5B7-F919-E90C-C894D75324B5}"/>
              </a:ext>
            </a:extLst>
          </p:cNvPr>
          <p:cNvSpPr>
            <a:spLocks noGrp="1"/>
          </p:cNvSpPr>
          <p:nvPr>
            <p:ph type="title"/>
          </p:nvPr>
        </p:nvSpPr>
        <p:spPr/>
        <p:txBody>
          <a:bodyPr/>
          <a:lstStyle/>
          <a:p>
            <a:r>
              <a:rPr lang="en-US" dirty="0"/>
              <a:t>Plan of Execution</a:t>
            </a:r>
          </a:p>
        </p:txBody>
      </p:sp>
      <p:sp>
        <p:nvSpPr>
          <p:cNvPr id="3" name="Content Placeholder 2">
            <a:extLst>
              <a:ext uri="{FF2B5EF4-FFF2-40B4-BE49-F238E27FC236}">
                <a16:creationId xmlns:a16="http://schemas.microsoft.com/office/drawing/2014/main" id="{AA028EBE-EC7A-3217-9555-57B7F81122E5}"/>
              </a:ext>
            </a:extLst>
          </p:cNvPr>
          <p:cNvSpPr>
            <a:spLocks noGrp="1"/>
          </p:cNvSpPr>
          <p:nvPr>
            <p:ph sz="half" idx="1"/>
          </p:nvPr>
        </p:nvSpPr>
        <p:spPr>
          <a:xfrm>
            <a:off x="684211" y="685800"/>
            <a:ext cx="5417907" cy="3795376"/>
          </a:xfrm>
        </p:spPr>
        <p:txBody>
          <a:bodyPr vert="horz" lIns="91440" tIns="45720" rIns="91440" bIns="45720" rtlCol="0" anchor="ctr">
            <a:noAutofit/>
          </a:bodyPr>
          <a:lstStyle/>
          <a:p>
            <a:pPr marL="342900" indent="-342900">
              <a:lnSpc>
                <a:spcPct val="80000"/>
              </a:lnSpc>
            </a:pPr>
            <a:r>
              <a:rPr lang="en-US" sz="1800" b="1" dirty="0"/>
              <a:t>Dataset Collection</a:t>
            </a:r>
            <a:r>
              <a:rPr lang="en-US" sz="1800" dirty="0"/>
              <a:t>:</a:t>
            </a:r>
            <a:endParaRPr lang="en-US" sz="1800"/>
          </a:p>
          <a:p>
            <a:pPr lvl="1">
              <a:lnSpc>
                <a:spcPct val="80000"/>
              </a:lnSpc>
              <a:buClr>
                <a:srgbClr val="FFFFFF"/>
              </a:buClr>
              <a:buFont typeface="Courier New" panose="05040102010807070707" pitchFamily="18" charset="2"/>
              <a:buChar char="o"/>
            </a:pPr>
            <a:r>
              <a:rPr lang="en-US" sz="1400" dirty="0"/>
              <a:t>Images from CIFAR-100, African Wildlife, and COCO.</a:t>
            </a:r>
          </a:p>
          <a:p>
            <a:pPr lvl="1">
              <a:lnSpc>
                <a:spcPct val="80000"/>
              </a:lnSpc>
              <a:buClr>
                <a:srgbClr val="FFFFFF"/>
              </a:buClr>
              <a:buFont typeface="Courier New" panose="05040102010807070707" pitchFamily="18" charset="2"/>
              <a:buChar char="o"/>
            </a:pPr>
            <a:r>
              <a:rPr lang="en-US" sz="1400" dirty="0"/>
              <a:t>These datasets contain diverse animal species.</a:t>
            </a:r>
          </a:p>
          <a:p>
            <a:pPr>
              <a:lnSpc>
                <a:spcPct val="80000"/>
              </a:lnSpc>
              <a:buClr>
                <a:srgbClr val="FFFFFF"/>
              </a:buClr>
            </a:pPr>
            <a:r>
              <a:rPr lang="en-US" sz="1800" b="1" dirty="0"/>
              <a:t>Labeling and Annotation</a:t>
            </a:r>
            <a:r>
              <a:rPr lang="en-US" sz="1800" dirty="0"/>
              <a:t>:</a:t>
            </a:r>
          </a:p>
          <a:p>
            <a:pPr lvl="1">
              <a:lnSpc>
                <a:spcPct val="80000"/>
              </a:lnSpc>
              <a:buClr>
                <a:srgbClr val="FFFFFF"/>
              </a:buClr>
              <a:buFont typeface="Courier New" panose="05040102010807070707" pitchFamily="18" charset="2"/>
              <a:buChar char="o"/>
            </a:pPr>
            <a:r>
              <a:rPr lang="en-US" sz="1400" dirty="0"/>
              <a:t>We’ll generate labels such as “Dangerous” or “Not Dangerous” for each animal.</a:t>
            </a:r>
          </a:p>
          <a:p>
            <a:pPr lvl="1">
              <a:lnSpc>
                <a:spcPct val="80000"/>
              </a:lnSpc>
              <a:buClr>
                <a:srgbClr val="FFFFFF"/>
              </a:buClr>
              <a:buFont typeface="Courier New" panose="05040102010807070707" pitchFamily="18" charset="2"/>
              <a:buChar char="o"/>
            </a:pPr>
            <a:r>
              <a:rPr lang="en-US" sz="1400" dirty="0"/>
              <a:t>Using a computer vision annotation tool like CVAT.AI, we’ll annotate the images with these labels.</a:t>
            </a:r>
          </a:p>
          <a:p>
            <a:pPr>
              <a:lnSpc>
                <a:spcPct val="80000"/>
              </a:lnSpc>
              <a:buClr>
                <a:srgbClr val="FFFFFF"/>
              </a:buClr>
            </a:pPr>
            <a:r>
              <a:rPr lang="en-US" sz="1800" b="1" dirty="0"/>
              <a:t>Data Formatting</a:t>
            </a:r>
            <a:r>
              <a:rPr lang="en-US" sz="1800" dirty="0"/>
              <a:t>:</a:t>
            </a:r>
          </a:p>
          <a:p>
            <a:pPr lvl="1">
              <a:lnSpc>
                <a:spcPct val="80000"/>
              </a:lnSpc>
              <a:buClr>
                <a:srgbClr val="FFFFFF"/>
              </a:buClr>
              <a:buFont typeface="Courier New" panose="05040102010807070707" pitchFamily="18" charset="2"/>
              <a:buChar char="o"/>
            </a:pPr>
            <a:r>
              <a:rPr lang="en-US" sz="1400" dirty="0"/>
              <a:t>We’ll ensure that our images and labels match the model’s input requirements.</a:t>
            </a:r>
          </a:p>
          <a:p>
            <a:pPr lvl="1">
              <a:lnSpc>
                <a:spcPct val="80000"/>
              </a:lnSpc>
              <a:buClr>
                <a:srgbClr val="FFFFFF"/>
              </a:buClr>
              <a:buFont typeface="Courier New" panose="05040102010807070707" pitchFamily="18" charset="2"/>
              <a:buChar char="o"/>
            </a:pPr>
            <a:r>
              <a:rPr lang="en-US" sz="1400" dirty="0"/>
              <a:t>Once ready, we’ll split the data into train, validation, and test sets.</a:t>
            </a:r>
          </a:p>
        </p:txBody>
      </p:sp>
      <p:sp>
        <p:nvSpPr>
          <p:cNvPr id="7" name="Content Placeholder 2">
            <a:extLst>
              <a:ext uri="{FF2B5EF4-FFF2-40B4-BE49-F238E27FC236}">
                <a16:creationId xmlns:a16="http://schemas.microsoft.com/office/drawing/2014/main" id="{B7FF9BF0-8CB6-74E5-264C-F942AEC5523E}"/>
              </a:ext>
            </a:extLst>
          </p:cNvPr>
          <p:cNvSpPr txBox="1">
            <a:spLocks/>
          </p:cNvSpPr>
          <p:nvPr/>
        </p:nvSpPr>
        <p:spPr>
          <a:xfrm>
            <a:off x="6100174" y="684519"/>
            <a:ext cx="5405099" cy="362807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342900" indent="-342900">
              <a:lnSpc>
                <a:spcPct val="80000"/>
              </a:lnSpc>
              <a:buClr>
                <a:prstClr val="white"/>
              </a:buClr>
            </a:pPr>
            <a:r>
              <a:rPr lang="en-US" sz="1600" b="1" dirty="0"/>
              <a:t>Model Training:</a:t>
            </a:r>
            <a:endParaRPr lang="en-US" sz="1600"/>
          </a:p>
          <a:p>
            <a:pPr lvl="1">
              <a:lnSpc>
                <a:spcPct val="80000"/>
              </a:lnSpc>
              <a:buClr>
                <a:srgbClr val="FFFFFF"/>
              </a:buClr>
              <a:buFont typeface="Courier New" panose="05040102010807070707" pitchFamily="18" charset="2"/>
              <a:buChar char="o"/>
            </a:pPr>
            <a:r>
              <a:rPr lang="en-US" sz="1200" dirty="0"/>
              <a:t>We’ll use the YOLOv8 model to train on our custom dataset.</a:t>
            </a:r>
            <a:endParaRPr lang="en-US" sz="1200" dirty="0">
              <a:solidFill>
                <a:srgbClr val="0F496F"/>
              </a:solidFill>
              <a:ea typeface="+mn-lt"/>
              <a:cs typeface="+mn-lt"/>
            </a:endParaRPr>
          </a:p>
          <a:p>
            <a:pPr lvl="1">
              <a:lnSpc>
                <a:spcPct val="80000"/>
              </a:lnSpc>
              <a:buClr>
                <a:srgbClr val="FFFFFF"/>
              </a:buClr>
              <a:buFont typeface="Courier New" panose="05040102010807070707" pitchFamily="18" charset="2"/>
              <a:buChar char="o"/>
            </a:pPr>
            <a:r>
              <a:rPr lang="en-US" sz="1200" dirty="0">
                <a:solidFill>
                  <a:srgbClr val="0F496F"/>
                </a:solidFill>
                <a:ea typeface="+mn-lt"/>
                <a:cs typeface="+mn-lt"/>
              </a:rPr>
              <a:t>YOLO uses a convolutional neural network (CNN) to predict the bounding boxes and class probabilities of objects in input images.</a:t>
            </a:r>
            <a:endParaRPr lang="en-US" sz="1200" dirty="0"/>
          </a:p>
          <a:p>
            <a:pPr lvl="1">
              <a:lnSpc>
                <a:spcPct val="80000"/>
              </a:lnSpc>
              <a:buClr>
                <a:srgbClr val="FFFFFF"/>
              </a:buClr>
              <a:buFont typeface="Courier New" panose="05040102010807070707" pitchFamily="18" charset="2"/>
              <a:buChar char="o"/>
            </a:pPr>
            <a:r>
              <a:rPr lang="en-US" sz="1200" dirty="0"/>
              <a:t>The model will learn to detect animals based on their labels (Dangerous or Not Dangerous).</a:t>
            </a:r>
          </a:p>
          <a:p>
            <a:pPr marL="342900" indent="-342900">
              <a:buClr>
                <a:srgbClr val="FFFFFF"/>
              </a:buClr>
              <a:buFont typeface="Wingdings 3" panose="05040102010807070707" pitchFamily="18" charset="2"/>
              <a:buChar char=""/>
            </a:pPr>
            <a:r>
              <a:rPr lang="en-US" sz="1600" b="1" dirty="0"/>
              <a:t>Performance Evaluation:</a:t>
            </a:r>
          </a:p>
          <a:p>
            <a:pPr lvl="1">
              <a:lnSpc>
                <a:spcPct val="80000"/>
              </a:lnSpc>
              <a:buClr>
                <a:srgbClr val="FFFFFF"/>
              </a:buClr>
              <a:buFont typeface="Courier New" panose="05040102010807070707" pitchFamily="18" charset="2"/>
              <a:buChar char="o"/>
            </a:pPr>
            <a:r>
              <a:rPr lang="en-US" sz="1200" dirty="0"/>
              <a:t>After training, we’ll evaluate the model’s performance.</a:t>
            </a:r>
          </a:p>
          <a:p>
            <a:pPr lvl="1">
              <a:lnSpc>
                <a:spcPct val="80000"/>
              </a:lnSpc>
              <a:buClr>
                <a:srgbClr val="FFFFFF"/>
              </a:buClr>
              <a:buFont typeface="Courier New" panose="05040102010807070707" pitchFamily="18" charset="2"/>
              <a:buChar char="o"/>
            </a:pPr>
            <a:r>
              <a:rPr lang="en-US" sz="1200" dirty="0"/>
              <a:t>Metrics like F1-scores, confusion matrices, and other relevant measures will help us assess its accuracy.</a:t>
            </a:r>
          </a:p>
          <a:p>
            <a:pPr marL="342900" indent="-342900">
              <a:buClr>
                <a:srgbClr val="FFFFFF"/>
              </a:buClr>
              <a:buFont typeface="Wingdings 3" panose="05040102010807070707" pitchFamily="18" charset="2"/>
              <a:buChar char=""/>
            </a:pPr>
            <a:r>
              <a:rPr lang="en-US" sz="1600" b="1" dirty="0"/>
              <a:t>Prediction:</a:t>
            </a:r>
          </a:p>
          <a:p>
            <a:pPr lvl="1">
              <a:lnSpc>
                <a:spcPct val="80000"/>
              </a:lnSpc>
              <a:buClr>
                <a:srgbClr val="FFFFFF"/>
              </a:buClr>
              <a:buFont typeface="Courier New" panose="05040102010807070707" pitchFamily="18" charset="2"/>
              <a:buChar char="o"/>
            </a:pPr>
            <a:r>
              <a:rPr lang="en-US" sz="1200" dirty="0"/>
              <a:t>With our trained model, we can predict whether an animal is dangerous or not in images or videos.</a:t>
            </a:r>
          </a:p>
        </p:txBody>
      </p:sp>
    </p:spTree>
    <p:extLst>
      <p:ext uri="{BB962C8B-B14F-4D97-AF65-F5344CB8AC3E}">
        <p14:creationId xmlns:p14="http://schemas.microsoft.com/office/powerpoint/2010/main" val="472256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0BB1-8A64-61D9-59C6-2BF385C7BFC7}"/>
              </a:ext>
            </a:extLst>
          </p:cNvPr>
          <p:cNvSpPr>
            <a:spLocks noGrp="1"/>
          </p:cNvSpPr>
          <p:nvPr>
            <p:ph type="title"/>
          </p:nvPr>
        </p:nvSpPr>
        <p:spPr/>
        <p:txBody>
          <a:bodyPr/>
          <a:lstStyle/>
          <a:p>
            <a:r>
              <a:rPr lang="en-US" dirty="0"/>
              <a:t>Model used</a:t>
            </a:r>
          </a:p>
        </p:txBody>
      </p:sp>
      <p:sp>
        <p:nvSpPr>
          <p:cNvPr id="3" name="Content Placeholder 2">
            <a:extLst>
              <a:ext uri="{FF2B5EF4-FFF2-40B4-BE49-F238E27FC236}">
                <a16:creationId xmlns:a16="http://schemas.microsoft.com/office/drawing/2014/main" id="{36D4D973-52E0-05EA-D234-7659BB15F0CE}"/>
              </a:ext>
            </a:extLst>
          </p:cNvPr>
          <p:cNvSpPr>
            <a:spLocks noGrp="1"/>
          </p:cNvSpPr>
          <p:nvPr>
            <p:ph idx="1"/>
          </p:nvPr>
        </p:nvSpPr>
        <p:spPr/>
        <p:txBody>
          <a:bodyPr/>
          <a:lstStyle/>
          <a:p>
            <a:r>
              <a:rPr lang="en-US" dirty="0"/>
              <a:t>YOLO (You Only Look Once). </a:t>
            </a:r>
          </a:p>
          <a:p>
            <a:r>
              <a:rPr lang="en-US" dirty="0"/>
              <a:t>Trained using a custom dataset, which includes images of a handful of different animals and their corresponding labels (Dangerous or Not Dangerous).  </a:t>
            </a:r>
          </a:p>
          <a:p>
            <a:r>
              <a:rPr lang="en-US" dirty="0"/>
              <a:t>7 animal classes in this experiment: buffalo, elephant, rhino, zebra, lion, ostrich, turtle</a:t>
            </a:r>
          </a:p>
          <a:p>
            <a:r>
              <a:rPr lang="en-US" dirty="0"/>
              <a:t>“Dangerous" label conferred upon the buffalo, rhino, lion, and ostrich classes</a:t>
            </a:r>
          </a:p>
        </p:txBody>
      </p:sp>
    </p:spTree>
    <p:extLst>
      <p:ext uri="{BB962C8B-B14F-4D97-AF65-F5344CB8AC3E}">
        <p14:creationId xmlns:p14="http://schemas.microsoft.com/office/powerpoint/2010/main" val="73341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9818-4C58-1A17-89ED-E830FF4CA8C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430064-9840-BBEC-54B1-2A9DCB357BFB}"/>
              </a:ext>
            </a:extLst>
          </p:cNvPr>
          <p:cNvSpPr>
            <a:spLocks noGrp="1"/>
          </p:cNvSpPr>
          <p:nvPr>
            <p:ph idx="1"/>
          </p:nvPr>
        </p:nvSpPr>
        <p:spPr/>
        <p:txBody>
          <a:bodyPr>
            <a:normAutofit fontScale="92500"/>
          </a:bodyPr>
          <a:lstStyle/>
          <a:p>
            <a:pPr marL="0" indent="0">
              <a:lnSpc>
                <a:spcPct val="200000"/>
              </a:lnSpc>
              <a:spcBef>
                <a:spcPts val="0"/>
              </a:spcBef>
              <a:spcAft>
                <a:spcPts val="0"/>
              </a:spcAft>
              <a:buNone/>
            </a:pPr>
            <a:r>
              <a:rPr lang="en-US" sz="1800" i="1" kern="0" dirty="0">
                <a:effectLst/>
                <a:latin typeface="Century Gothic"/>
                <a:ea typeface="Times New Roman" panose="02020603050405020304" pitchFamily="18" charset="0"/>
                <a:cs typeface="Times New Roman"/>
              </a:rPr>
              <a:t>7 Real-Life Use Cases of Object Detection</a:t>
            </a:r>
            <a:r>
              <a:rPr lang="en-US" sz="1800" kern="0" dirty="0">
                <a:effectLst/>
                <a:latin typeface="Century Gothic"/>
                <a:ea typeface="Times New Roman" panose="02020603050405020304" pitchFamily="18" charset="0"/>
                <a:cs typeface="Times New Roman"/>
              </a:rPr>
              <a:t>. (2024). Folio3; Folio3 Software, Inc.</a:t>
            </a:r>
            <a:r>
              <a:rPr lang="en-US" sz="1800" kern="0" dirty="0">
                <a:latin typeface="Century Gothic"/>
                <a:ea typeface="Times New Roman" panose="02020603050405020304" pitchFamily="18" charset="0"/>
                <a:cs typeface="Times New Roman"/>
              </a:rPr>
              <a:t> </a:t>
            </a:r>
            <a:endParaRPr lang="en-US" sz="1800" kern="100">
              <a:effectLst/>
              <a:latin typeface="Century Gothic"/>
              <a:ea typeface="Aptos" panose="020B000402020202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0" dirty="0">
                <a:effectLst/>
                <a:latin typeface="Century Gothic"/>
                <a:ea typeface="Times New Roman" panose="02020603050405020304" pitchFamily="18" charset="0"/>
                <a:cs typeface="Times New Roman"/>
              </a:rPr>
              <a:t>	https://www.folio3.ai/blog/use-cases-of-object-detection/</a:t>
            </a:r>
            <a:endParaRPr lang="en-US" sz="1800" kern="100">
              <a:effectLst/>
              <a:latin typeface="Century Gothic"/>
              <a:ea typeface="Aptos" panose="020B0004020202020204" pitchFamily="34" charset="0"/>
              <a:cs typeface="Times New Roman"/>
            </a:endParaRPr>
          </a:p>
          <a:p>
            <a:pPr marL="0" indent="0">
              <a:lnSpc>
                <a:spcPct val="200000"/>
              </a:lnSpc>
              <a:spcBef>
                <a:spcPts val="0"/>
              </a:spcBef>
              <a:spcAft>
                <a:spcPts val="800"/>
              </a:spcAft>
              <a:buNone/>
            </a:pPr>
            <a:r>
              <a:rPr lang="en-US" sz="1800" kern="100" dirty="0">
                <a:effectLst/>
                <a:latin typeface="Century Gothic"/>
                <a:ea typeface="Times New Roman" panose="02020603050405020304" pitchFamily="18" charset="0"/>
                <a:cs typeface="Times New Roman"/>
              </a:rPr>
              <a:t>Borah, C. (2020, November 11). Evolution of object detection. </a:t>
            </a:r>
            <a:r>
              <a:rPr lang="en-US" sz="1800" i="1" kern="100" dirty="0">
                <a:effectLst/>
                <a:latin typeface="Century Gothic"/>
                <a:ea typeface="Times New Roman" panose="02020603050405020304" pitchFamily="18" charset="0"/>
                <a:cs typeface="Times New Roman"/>
              </a:rPr>
              <a:t>Analytics Vidhya</a:t>
            </a:r>
            <a:r>
              <a:rPr lang="en-US" sz="1800" kern="100" dirty="0">
                <a:effectLst/>
                <a:latin typeface="Century Gothic"/>
                <a:ea typeface="Times New Roman" panose="02020603050405020304" pitchFamily="18" charset="0"/>
                <a:cs typeface="Times New Roman"/>
              </a:rPr>
              <a:t>.</a:t>
            </a:r>
            <a:r>
              <a:rPr lang="en-US" sz="1800" kern="100" dirty="0">
                <a:latin typeface="Century Gothic"/>
                <a:ea typeface="Times New Roman" panose="02020603050405020304" pitchFamily="18" charset="0"/>
                <a:cs typeface="Times New Roman"/>
              </a:rPr>
              <a:t> </a:t>
            </a:r>
            <a:endParaRPr lang="en-US" sz="1800" kern="100">
              <a:effectLst/>
              <a:latin typeface="Century Gothic"/>
              <a:ea typeface="Aptos" panose="020B0004020202020204" pitchFamily="34" charset="0"/>
              <a:cs typeface="Times New Roman" panose="02020603050405020304" pitchFamily="18" charset="0"/>
            </a:endParaRPr>
          </a:p>
          <a:p>
            <a:pPr marL="0" marR="0" indent="0">
              <a:lnSpc>
                <a:spcPct val="200000"/>
              </a:lnSpc>
              <a:spcBef>
                <a:spcPts val="0"/>
              </a:spcBef>
              <a:spcAft>
                <a:spcPts val="800"/>
              </a:spcAft>
              <a:buNone/>
            </a:pPr>
            <a:r>
              <a:rPr lang="en-US" sz="1800" kern="100" dirty="0">
                <a:effectLst/>
                <a:latin typeface="Century Gothic"/>
                <a:ea typeface="Times New Roman" panose="02020603050405020304" pitchFamily="18" charset="0"/>
                <a:cs typeface="Times New Roman"/>
              </a:rPr>
              <a:t>	https://medium.com/analytics-vidhya/evolution-of-object-detection-582259d2aa9b</a:t>
            </a:r>
            <a:endParaRPr lang="en-US" sz="1800" kern="100" dirty="0">
              <a:effectLst/>
              <a:latin typeface="Century Gothic"/>
              <a:ea typeface="Aptos" panose="020B0004020202020204" pitchFamily="34" charset="0"/>
              <a:cs typeface="Times New Roman"/>
            </a:endParaRPr>
          </a:p>
          <a:p>
            <a:pPr marL="0" indent="0">
              <a:buNone/>
            </a:pPr>
            <a:endParaRPr lang="en-US" dirty="0"/>
          </a:p>
        </p:txBody>
      </p:sp>
    </p:spTree>
    <p:extLst>
      <p:ext uri="{BB962C8B-B14F-4D97-AF65-F5344CB8AC3E}">
        <p14:creationId xmlns:p14="http://schemas.microsoft.com/office/powerpoint/2010/main" val="329742863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44</TotalTime>
  <Words>417</Words>
  <Application>Microsoft Office PowerPoint</Application>
  <PresentationFormat>Widescreen</PresentationFormat>
  <Paragraphs>34</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Century Gothic</vt:lpstr>
      <vt:lpstr>Courier New</vt:lpstr>
      <vt:lpstr>Wingdings 3</vt:lpstr>
      <vt:lpstr>Slice</vt:lpstr>
      <vt:lpstr>Dangerous Animal Detection</vt:lpstr>
      <vt:lpstr>Problem Statement</vt:lpstr>
      <vt:lpstr>Plan of Execution</vt:lpstr>
      <vt:lpstr>Model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Dangerous Animal Detection</dc:title>
  <dc:creator>Cole Bromfield</dc:creator>
  <cp:lastModifiedBy>Cole Bromfield</cp:lastModifiedBy>
  <cp:revision>391</cp:revision>
  <dcterms:created xsi:type="dcterms:W3CDTF">2024-07-14T15:22:38Z</dcterms:created>
  <dcterms:modified xsi:type="dcterms:W3CDTF">2024-08-04T17:22:34Z</dcterms:modified>
</cp:coreProperties>
</file>