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9"/>
  </p:notes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3FB4F80-8C1B-A845-C9E3-D5368A6AD765}" v="728" dt="2024-07-16T16:47:40.79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 Id="rId14"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EEB17A-9B20-49D6-9BFE-CBB8326A8E2E}" type="datetimeFigureOut">
              <a:t>7/16/2024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AA264B-561E-4917-9748-D9682CE5450B}" type="slidenum">
              <a:t>‹#›</a:t>
            </a:fld>
            <a:endParaRPr lang="en-US"/>
          </a:p>
        </p:txBody>
      </p:sp>
    </p:spTree>
    <p:extLst>
      <p:ext uri="{BB962C8B-B14F-4D97-AF65-F5344CB8AC3E}">
        <p14:creationId xmlns:p14="http://schemas.microsoft.com/office/powerpoint/2010/main" val="27329253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ea typeface="Calibri"/>
              <a:cs typeface="Calibri"/>
            </a:endParaRPr>
          </a:p>
        </p:txBody>
      </p:sp>
      <p:sp>
        <p:nvSpPr>
          <p:cNvPr id="4" name="Slide Number Placeholder 3"/>
          <p:cNvSpPr>
            <a:spLocks noGrp="1"/>
          </p:cNvSpPr>
          <p:nvPr>
            <p:ph type="sldNum" sz="quarter" idx="5"/>
          </p:nvPr>
        </p:nvSpPr>
        <p:spPr/>
        <p:txBody>
          <a:bodyPr/>
          <a:lstStyle/>
          <a:p>
            <a:fld id="{89AA264B-561E-4917-9748-D9682CE5450B}" type="slidenum">
              <a:t>6</a:t>
            </a:fld>
            <a:endParaRPr lang="en-US"/>
          </a:p>
        </p:txBody>
      </p:sp>
    </p:spTree>
    <p:extLst>
      <p:ext uri="{BB962C8B-B14F-4D97-AF65-F5344CB8AC3E}">
        <p14:creationId xmlns:p14="http://schemas.microsoft.com/office/powerpoint/2010/main" val="4229083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3F0B43B-4583-49FC-8FF9-79DD1A8B0884}" type="datetimeFigureOut">
              <a:rPr lang="en-US" smtClean="0"/>
              <a:t>7/16/2024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B59B9B-97EA-4D27-8951-69B237A37D4F}" type="slidenum">
              <a:rPr lang="en-US" smtClean="0"/>
              <a:t>‹#›</a:t>
            </a:fld>
            <a:endParaRPr lang="en-US"/>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937372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E3F0B43B-4583-49FC-8FF9-79DD1A8B0884}" type="datetimeFigureOut">
              <a:rPr lang="en-US" smtClean="0"/>
              <a:t>7/16/2024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7B59B9B-97EA-4D27-8951-69B237A37D4F}" type="slidenum">
              <a:rPr lang="en-US" smtClean="0"/>
              <a:t>‹#›</a:t>
            </a:fld>
            <a:endParaRPr lang="en-US"/>
          </a:p>
        </p:txBody>
      </p:sp>
    </p:spTree>
    <p:extLst>
      <p:ext uri="{BB962C8B-B14F-4D97-AF65-F5344CB8AC3E}">
        <p14:creationId xmlns:p14="http://schemas.microsoft.com/office/powerpoint/2010/main" val="2289392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3F0B43B-4583-49FC-8FF9-79DD1A8B0884}" type="datetimeFigureOut">
              <a:rPr lang="en-US" smtClean="0"/>
              <a:t>7/16/2024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B59B9B-97EA-4D27-8951-69B237A37D4F}" type="slidenum">
              <a:rPr lang="en-US" smtClean="0"/>
              <a:t>‹#›</a:t>
            </a:fld>
            <a:endParaRPr lang="en-US"/>
          </a:p>
        </p:txBody>
      </p:sp>
    </p:spTree>
    <p:extLst>
      <p:ext uri="{BB962C8B-B14F-4D97-AF65-F5344CB8AC3E}">
        <p14:creationId xmlns:p14="http://schemas.microsoft.com/office/powerpoint/2010/main" val="27569717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3F0B43B-4583-49FC-8FF9-79DD1A8B0884}" type="datetimeFigureOut">
              <a:rPr lang="en-US" smtClean="0"/>
              <a:t>7/16/2024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B59B9B-97EA-4D27-8951-69B237A37D4F}" type="slidenum">
              <a:rPr lang="en-US" smtClean="0"/>
              <a:t>‹#›</a:t>
            </a:fld>
            <a:endParaRPr lang="en-US"/>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8044189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3F0B43B-4583-49FC-8FF9-79DD1A8B0884}" type="datetimeFigureOut">
              <a:rPr lang="en-US" smtClean="0"/>
              <a:t>7/16/2024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B59B9B-97EA-4D27-8951-69B237A37D4F}" type="slidenum">
              <a:rPr lang="en-US" smtClean="0"/>
              <a:t>‹#›</a:t>
            </a:fld>
            <a:endParaRPr lang="en-US"/>
          </a:p>
        </p:txBody>
      </p:sp>
    </p:spTree>
    <p:extLst>
      <p:ext uri="{BB962C8B-B14F-4D97-AF65-F5344CB8AC3E}">
        <p14:creationId xmlns:p14="http://schemas.microsoft.com/office/powerpoint/2010/main" val="10733111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3F0B43B-4583-49FC-8FF9-79DD1A8B0884}" type="datetimeFigureOut">
              <a:rPr lang="en-US" smtClean="0"/>
              <a:t>7/16/2024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B59B9B-97EA-4D27-8951-69B237A37D4F}" type="slidenum">
              <a:rPr lang="en-US" smtClean="0"/>
              <a:t>‹#›</a:t>
            </a:fld>
            <a:endParaRPr lang="en-US"/>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4035838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3F0B43B-4583-49FC-8FF9-79DD1A8B0884}" type="datetimeFigureOut">
              <a:rPr lang="en-US" smtClean="0"/>
              <a:t>7/16/2024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B59B9B-97EA-4D27-8951-69B237A37D4F}" type="slidenum">
              <a:rPr lang="en-US" smtClean="0"/>
              <a:t>‹#›</a:t>
            </a:fld>
            <a:endParaRPr lang="en-US"/>
          </a:p>
        </p:txBody>
      </p:sp>
    </p:spTree>
    <p:extLst>
      <p:ext uri="{BB962C8B-B14F-4D97-AF65-F5344CB8AC3E}">
        <p14:creationId xmlns:p14="http://schemas.microsoft.com/office/powerpoint/2010/main" val="32745478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3F0B43B-4583-49FC-8FF9-79DD1A8B0884}" type="datetimeFigureOut">
              <a:rPr lang="en-US" smtClean="0"/>
              <a:t>7/16/2024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B59B9B-97EA-4D27-8951-69B237A37D4F}" type="slidenum">
              <a:rPr lang="en-US" smtClean="0"/>
              <a:t>‹#›</a:t>
            </a:fld>
            <a:endParaRPr lang="en-US"/>
          </a:p>
        </p:txBody>
      </p:sp>
    </p:spTree>
    <p:extLst>
      <p:ext uri="{BB962C8B-B14F-4D97-AF65-F5344CB8AC3E}">
        <p14:creationId xmlns:p14="http://schemas.microsoft.com/office/powerpoint/2010/main" val="52310333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3F0B43B-4583-49FC-8FF9-79DD1A8B0884}" type="datetimeFigureOut">
              <a:rPr lang="en-US" smtClean="0"/>
              <a:t>7/16/2024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B59B9B-97EA-4D27-8951-69B237A37D4F}" type="slidenum">
              <a:rPr lang="en-US" smtClean="0"/>
              <a:t>‹#›</a:t>
            </a:fld>
            <a:endParaRPr lang="en-US"/>
          </a:p>
        </p:txBody>
      </p:sp>
    </p:spTree>
    <p:extLst>
      <p:ext uri="{BB962C8B-B14F-4D97-AF65-F5344CB8AC3E}">
        <p14:creationId xmlns:p14="http://schemas.microsoft.com/office/powerpoint/2010/main" val="18672083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3F0B43B-4583-49FC-8FF9-79DD1A8B0884}" type="datetimeFigureOut">
              <a:rPr lang="en-US" smtClean="0"/>
              <a:t>7/16/2024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B59B9B-97EA-4D27-8951-69B237A37D4F}" type="slidenum">
              <a:rPr lang="en-US" smtClean="0"/>
              <a:t>‹#›</a:t>
            </a:fld>
            <a:endParaRPr lang="en-US"/>
          </a:p>
        </p:txBody>
      </p:sp>
    </p:spTree>
    <p:extLst>
      <p:ext uri="{BB962C8B-B14F-4D97-AF65-F5344CB8AC3E}">
        <p14:creationId xmlns:p14="http://schemas.microsoft.com/office/powerpoint/2010/main" val="42919612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3F0B43B-4583-49FC-8FF9-79DD1A8B0884}" type="datetimeFigureOut">
              <a:rPr lang="en-US" smtClean="0"/>
              <a:t>7/16/2024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B59B9B-97EA-4D27-8951-69B237A37D4F}" type="slidenum">
              <a:rPr lang="en-US" smtClean="0"/>
              <a:t>‹#›</a:t>
            </a:fld>
            <a:endParaRPr lang="en-US"/>
          </a:p>
        </p:txBody>
      </p:sp>
    </p:spTree>
    <p:extLst>
      <p:ext uri="{BB962C8B-B14F-4D97-AF65-F5344CB8AC3E}">
        <p14:creationId xmlns:p14="http://schemas.microsoft.com/office/powerpoint/2010/main" val="5775055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3F0B43B-4583-49FC-8FF9-79DD1A8B0884}" type="datetimeFigureOut">
              <a:rPr lang="en-US" smtClean="0"/>
              <a:t>7/16/2024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B59B9B-97EA-4D27-8951-69B237A37D4F}" type="slidenum">
              <a:rPr lang="en-US" smtClean="0"/>
              <a:t>‹#›</a:t>
            </a:fld>
            <a:endParaRPr lang="en-US"/>
          </a:p>
        </p:txBody>
      </p:sp>
    </p:spTree>
    <p:extLst>
      <p:ext uri="{BB962C8B-B14F-4D97-AF65-F5344CB8AC3E}">
        <p14:creationId xmlns:p14="http://schemas.microsoft.com/office/powerpoint/2010/main" val="9077383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3F0B43B-4583-49FC-8FF9-79DD1A8B0884}" type="datetimeFigureOut">
              <a:rPr lang="en-US" smtClean="0"/>
              <a:t>7/16/2024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7B59B9B-97EA-4D27-8951-69B237A37D4F}" type="slidenum">
              <a:rPr lang="en-US" smtClean="0"/>
              <a:t>‹#›</a:t>
            </a:fld>
            <a:endParaRPr lang="en-US"/>
          </a:p>
        </p:txBody>
      </p:sp>
    </p:spTree>
    <p:extLst>
      <p:ext uri="{BB962C8B-B14F-4D97-AF65-F5344CB8AC3E}">
        <p14:creationId xmlns:p14="http://schemas.microsoft.com/office/powerpoint/2010/main" val="10679124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3F0B43B-4583-49FC-8FF9-79DD1A8B0884}" type="datetimeFigureOut">
              <a:rPr lang="en-US" smtClean="0"/>
              <a:t>7/16/2024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7B59B9B-97EA-4D27-8951-69B237A37D4F}" type="slidenum">
              <a:rPr lang="en-US" smtClean="0"/>
              <a:t>‹#›</a:t>
            </a:fld>
            <a:endParaRPr lang="en-US"/>
          </a:p>
        </p:txBody>
      </p:sp>
    </p:spTree>
    <p:extLst>
      <p:ext uri="{BB962C8B-B14F-4D97-AF65-F5344CB8AC3E}">
        <p14:creationId xmlns:p14="http://schemas.microsoft.com/office/powerpoint/2010/main" val="23099674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3F0B43B-4583-49FC-8FF9-79DD1A8B0884}" type="datetimeFigureOut">
              <a:rPr lang="en-US" smtClean="0"/>
              <a:t>7/16/2024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7B59B9B-97EA-4D27-8951-69B237A37D4F}" type="slidenum">
              <a:rPr lang="en-US" smtClean="0"/>
              <a:t>‹#›</a:t>
            </a:fld>
            <a:endParaRPr lang="en-US"/>
          </a:p>
        </p:txBody>
      </p:sp>
    </p:spTree>
    <p:extLst>
      <p:ext uri="{BB962C8B-B14F-4D97-AF65-F5344CB8AC3E}">
        <p14:creationId xmlns:p14="http://schemas.microsoft.com/office/powerpoint/2010/main" val="22910640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3F0B43B-4583-49FC-8FF9-79DD1A8B0884}" type="datetimeFigureOut">
              <a:rPr lang="en-US" smtClean="0"/>
              <a:t>7/16/2024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B59B9B-97EA-4D27-8951-69B237A37D4F}" type="slidenum">
              <a:rPr lang="en-US" smtClean="0"/>
              <a:t>‹#›</a:t>
            </a:fld>
            <a:endParaRPr lang="en-US"/>
          </a:p>
        </p:txBody>
      </p:sp>
    </p:spTree>
    <p:extLst>
      <p:ext uri="{BB962C8B-B14F-4D97-AF65-F5344CB8AC3E}">
        <p14:creationId xmlns:p14="http://schemas.microsoft.com/office/powerpoint/2010/main" val="36994685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3F0B43B-4583-49FC-8FF9-79DD1A8B0884}" type="datetimeFigureOut">
              <a:rPr lang="en-US" smtClean="0"/>
              <a:t>7/16/2024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B59B9B-97EA-4D27-8951-69B237A37D4F}" type="slidenum">
              <a:rPr lang="en-US" smtClean="0"/>
              <a:t>‹#›</a:t>
            </a:fld>
            <a:endParaRPr lang="en-US"/>
          </a:p>
        </p:txBody>
      </p:sp>
    </p:spTree>
    <p:extLst>
      <p:ext uri="{BB962C8B-B14F-4D97-AF65-F5344CB8AC3E}">
        <p14:creationId xmlns:p14="http://schemas.microsoft.com/office/powerpoint/2010/main" val="9061159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E3F0B43B-4583-49FC-8FF9-79DD1A8B0884}" type="datetimeFigureOut">
              <a:rPr lang="en-US" smtClean="0"/>
              <a:t>7/16/2024</a:t>
            </a:fld>
            <a:endParaRPr lang="en-US"/>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A7B59B9B-97EA-4D27-8951-69B237A37D4F}" type="slidenum">
              <a:rPr lang="en-US" smtClean="0"/>
              <a:t>‹#›</a:t>
            </a:fld>
            <a:endParaRPr lang="en-US"/>
          </a:p>
        </p:txBody>
      </p:sp>
    </p:spTree>
    <p:extLst>
      <p:ext uri="{BB962C8B-B14F-4D97-AF65-F5344CB8AC3E}">
        <p14:creationId xmlns:p14="http://schemas.microsoft.com/office/powerpoint/2010/main" val="49505655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B9C845-9522-5416-D73F-C2B0AD0F05CD}"/>
              </a:ext>
            </a:extLst>
          </p:cNvPr>
          <p:cNvSpPr>
            <a:spLocks noGrp="1"/>
          </p:cNvSpPr>
          <p:nvPr>
            <p:ph type="ctrTitle"/>
          </p:nvPr>
        </p:nvSpPr>
        <p:spPr/>
        <p:txBody>
          <a:bodyPr/>
          <a:lstStyle/>
          <a:p>
            <a:r>
              <a:rPr lang="en-US" dirty="0"/>
              <a:t>Dangerous Animal Detection</a:t>
            </a:r>
          </a:p>
        </p:txBody>
      </p:sp>
      <p:sp>
        <p:nvSpPr>
          <p:cNvPr id="3" name="Subtitle 2">
            <a:extLst>
              <a:ext uri="{FF2B5EF4-FFF2-40B4-BE49-F238E27FC236}">
                <a16:creationId xmlns:a16="http://schemas.microsoft.com/office/drawing/2014/main" id="{F6EBF1FF-16D3-826A-8901-FEA98DAAD6E8}"/>
              </a:ext>
            </a:extLst>
          </p:cNvPr>
          <p:cNvSpPr>
            <a:spLocks noGrp="1"/>
          </p:cNvSpPr>
          <p:nvPr>
            <p:ph type="subTitle" idx="1"/>
          </p:nvPr>
        </p:nvSpPr>
        <p:spPr/>
        <p:txBody>
          <a:bodyPr/>
          <a:lstStyle/>
          <a:p>
            <a:r>
              <a:rPr lang="en-US" dirty="0"/>
              <a:t>Proposal by Cole Bromfield and Dennis Reyes</a:t>
            </a:r>
          </a:p>
        </p:txBody>
      </p:sp>
    </p:spTree>
    <p:extLst>
      <p:ext uri="{BB962C8B-B14F-4D97-AF65-F5344CB8AC3E}">
        <p14:creationId xmlns:p14="http://schemas.microsoft.com/office/powerpoint/2010/main" val="34946592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92BBA5-2DBE-4BCA-D3C6-58F88C43589E}"/>
              </a:ext>
            </a:extLst>
          </p:cNvPr>
          <p:cNvSpPr>
            <a:spLocks noGrp="1"/>
          </p:cNvSpPr>
          <p:nvPr>
            <p:ph type="title"/>
          </p:nvPr>
        </p:nvSpPr>
        <p:spPr/>
        <p:txBody>
          <a:bodyPr/>
          <a:lstStyle/>
          <a:p>
            <a:r>
              <a:rPr lang="en-US" dirty="0"/>
              <a:t>Problem Statement</a:t>
            </a:r>
          </a:p>
        </p:txBody>
      </p:sp>
      <p:sp>
        <p:nvSpPr>
          <p:cNvPr id="3" name="Content Placeholder 2">
            <a:extLst>
              <a:ext uri="{FF2B5EF4-FFF2-40B4-BE49-F238E27FC236}">
                <a16:creationId xmlns:a16="http://schemas.microsoft.com/office/drawing/2014/main" id="{F7D48906-E84F-ADC6-1BF2-4E4EEFB48A05}"/>
              </a:ext>
            </a:extLst>
          </p:cNvPr>
          <p:cNvSpPr>
            <a:spLocks noGrp="1"/>
          </p:cNvSpPr>
          <p:nvPr>
            <p:ph idx="1"/>
          </p:nvPr>
        </p:nvSpPr>
        <p:spPr/>
        <p:txBody>
          <a:bodyPr>
            <a:normAutofit/>
          </a:bodyPr>
          <a:lstStyle/>
          <a:p>
            <a:pPr marL="0" indent="0">
              <a:buNone/>
            </a:pPr>
            <a:r>
              <a:rPr lang="en-US" sz="2400" kern="100" dirty="0">
                <a:solidFill>
                  <a:srgbClr val="0F496F"/>
                </a:solidFill>
                <a:latin typeface="Century Gothic"/>
                <a:ea typeface="+mn-lt"/>
                <a:cs typeface="Times New Roman"/>
              </a:rPr>
              <a:t>Wildlife can pose a unique risk to the safety and security of people, livestock, or property. Early detection is crucial. The task of distinguishing between harmful and harmless animals is dependent on the user and may vary based on their objectives for the technology. Some species might pose a more significant risk to human lives, while others could be more threatening to livestock or property.</a:t>
            </a:r>
            <a:endParaRPr lang="en-US" sz="2400" kern="100" dirty="0">
              <a:solidFill>
                <a:srgbClr val="0F496F"/>
              </a:solidFill>
              <a:latin typeface="Century Gothic"/>
              <a:cs typeface="Times New Roman"/>
            </a:endParaRPr>
          </a:p>
        </p:txBody>
      </p:sp>
    </p:spTree>
    <p:extLst>
      <p:ext uri="{BB962C8B-B14F-4D97-AF65-F5344CB8AC3E}">
        <p14:creationId xmlns:p14="http://schemas.microsoft.com/office/powerpoint/2010/main" val="10884530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C569B0-5A65-4010-B5F7-6997BDC26485}"/>
              </a:ext>
            </a:extLst>
          </p:cNvPr>
          <p:cNvSpPr>
            <a:spLocks noGrp="1"/>
          </p:cNvSpPr>
          <p:nvPr>
            <p:ph type="title"/>
          </p:nvPr>
        </p:nvSpPr>
        <p:spPr/>
        <p:txBody>
          <a:bodyPr/>
          <a:lstStyle/>
          <a:p>
            <a:r>
              <a:rPr lang="en-US" dirty="0"/>
              <a:t>Background/Significance</a:t>
            </a:r>
          </a:p>
        </p:txBody>
      </p:sp>
      <p:sp>
        <p:nvSpPr>
          <p:cNvPr id="3" name="Content Placeholder 2">
            <a:extLst>
              <a:ext uri="{FF2B5EF4-FFF2-40B4-BE49-F238E27FC236}">
                <a16:creationId xmlns:a16="http://schemas.microsoft.com/office/drawing/2014/main" id="{F15B5895-AD4B-ED31-4CC2-4CDB96CF8A46}"/>
              </a:ext>
            </a:extLst>
          </p:cNvPr>
          <p:cNvSpPr>
            <a:spLocks noGrp="1"/>
          </p:cNvSpPr>
          <p:nvPr>
            <p:ph idx="1"/>
          </p:nvPr>
        </p:nvSpPr>
        <p:spPr/>
        <p:txBody>
          <a:bodyPr>
            <a:normAutofit/>
          </a:bodyPr>
          <a:lstStyle/>
          <a:p>
            <a:pPr marL="342900" indent="-342900">
              <a:buClr>
                <a:prstClr val="white"/>
              </a:buClr>
            </a:pPr>
            <a:endParaRPr lang="en-US" dirty="0">
              <a:ea typeface="+mn-lt"/>
              <a:cs typeface="+mn-lt"/>
            </a:endParaRPr>
          </a:p>
          <a:p>
            <a:pPr marL="342900" indent="-342900">
              <a:buClr>
                <a:srgbClr val="FFFFFF"/>
              </a:buClr>
            </a:pPr>
            <a:r>
              <a:rPr lang="en-US" b="1" dirty="0">
                <a:ea typeface="+mn-lt"/>
                <a:cs typeface="+mn-lt"/>
              </a:rPr>
              <a:t>Importance of Animal Detection</a:t>
            </a:r>
          </a:p>
          <a:p>
            <a:pPr marL="800100" lvl="1">
              <a:buClr>
                <a:srgbClr val="FFFFFF"/>
              </a:buClr>
              <a:buFont typeface="Courier New" panose="05040102010807070707" pitchFamily="18" charset="2"/>
              <a:buChar char="o"/>
            </a:pPr>
            <a:r>
              <a:rPr lang="en-US" dirty="0">
                <a:ea typeface="+mn-lt"/>
                <a:cs typeface="+mn-lt"/>
              </a:rPr>
              <a:t>Crucial for the monitoring and preservation of wildlife.</a:t>
            </a:r>
            <a:endParaRPr lang="en-US"/>
          </a:p>
          <a:p>
            <a:pPr marL="800100" lvl="1">
              <a:buClr>
                <a:srgbClr val="FFFFFF"/>
              </a:buClr>
              <a:buFont typeface="Courier New" panose="05040102010807070707" pitchFamily="18" charset="2"/>
              <a:buChar char="o"/>
            </a:pPr>
            <a:r>
              <a:rPr lang="en-US" dirty="0">
                <a:ea typeface="+mn-lt"/>
                <a:cs typeface="+mn-lt"/>
              </a:rPr>
              <a:t>With numerous animal species, manual identification can be challenging.</a:t>
            </a:r>
            <a:endParaRPr lang="en-US"/>
          </a:p>
          <a:p>
            <a:pPr marL="800100" lvl="1">
              <a:buClr>
                <a:srgbClr val="FFFFFF"/>
              </a:buClr>
              <a:buFont typeface="Courier New" panose="05040102010807070707" pitchFamily="18" charset="2"/>
              <a:buChar char="o"/>
            </a:pPr>
            <a:r>
              <a:rPr lang="en-US" dirty="0">
                <a:ea typeface="+mn-lt"/>
                <a:cs typeface="+mn-lt"/>
              </a:rPr>
              <a:t>Safeguarding people from animal-related hazards.</a:t>
            </a:r>
            <a:endParaRPr lang="en-US"/>
          </a:p>
          <a:p>
            <a:pPr marL="800100" lvl="1">
              <a:buClr>
                <a:srgbClr val="FFFFFF"/>
              </a:buClr>
              <a:buFont typeface="Courier New" panose="05040102010807070707" pitchFamily="18" charset="2"/>
              <a:buChar char="o"/>
            </a:pPr>
            <a:r>
              <a:rPr lang="en-US" dirty="0">
                <a:ea typeface="+mn-lt"/>
                <a:cs typeface="+mn-lt"/>
              </a:rPr>
              <a:t>Preventing animal-vehicle accidents.</a:t>
            </a:r>
            <a:endParaRPr lang="en-US"/>
          </a:p>
          <a:p>
            <a:pPr marL="800100" lvl="1">
              <a:buClr>
                <a:srgbClr val="FFFFFF"/>
              </a:buClr>
              <a:buFont typeface="Courier New" panose="05040102010807070707" pitchFamily="18" charset="2"/>
              <a:buChar char="o"/>
            </a:pPr>
            <a:r>
              <a:rPr lang="en-US" dirty="0">
                <a:ea typeface="+mn-lt"/>
                <a:cs typeface="+mn-lt"/>
              </a:rPr>
              <a:t>Tracking animals for research and conservation efforts.</a:t>
            </a:r>
            <a:endParaRPr lang="en-US" dirty="0"/>
          </a:p>
          <a:p>
            <a:pPr marL="800100" lvl="1">
              <a:buClr>
                <a:srgbClr val="FFFFFF"/>
              </a:buClr>
              <a:buFont typeface="Courier New" panose="05040102010807070707" pitchFamily="18" charset="2"/>
              <a:buChar char="o"/>
            </a:pPr>
            <a:r>
              <a:rPr lang="en-US" dirty="0">
                <a:ea typeface="+mn-lt"/>
                <a:cs typeface="+mn-lt"/>
              </a:rPr>
              <a:t>Deterring wildlife theft and promoting animal welfare.</a:t>
            </a:r>
            <a:endParaRPr lang="en-US" dirty="0"/>
          </a:p>
        </p:txBody>
      </p:sp>
    </p:spTree>
    <p:extLst>
      <p:ext uri="{BB962C8B-B14F-4D97-AF65-F5344CB8AC3E}">
        <p14:creationId xmlns:p14="http://schemas.microsoft.com/office/powerpoint/2010/main" val="33938112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CAEF01-E802-4381-D312-991073343137}"/>
              </a:ext>
            </a:extLst>
          </p:cNvPr>
          <p:cNvSpPr>
            <a:spLocks noGrp="1"/>
          </p:cNvSpPr>
          <p:nvPr>
            <p:ph type="title"/>
          </p:nvPr>
        </p:nvSpPr>
        <p:spPr/>
        <p:txBody>
          <a:bodyPr/>
          <a:lstStyle/>
          <a:p>
            <a:r>
              <a:rPr lang="en-US" dirty="0"/>
              <a:t>Applications</a:t>
            </a:r>
          </a:p>
        </p:txBody>
      </p:sp>
      <p:sp>
        <p:nvSpPr>
          <p:cNvPr id="3" name="Content Placeholder 2">
            <a:extLst>
              <a:ext uri="{FF2B5EF4-FFF2-40B4-BE49-F238E27FC236}">
                <a16:creationId xmlns:a16="http://schemas.microsoft.com/office/drawing/2014/main" id="{EEED5035-CFC1-82AC-F3A7-1D92988B1D20}"/>
              </a:ext>
            </a:extLst>
          </p:cNvPr>
          <p:cNvSpPr>
            <a:spLocks noGrp="1"/>
          </p:cNvSpPr>
          <p:nvPr>
            <p:ph idx="1"/>
          </p:nvPr>
        </p:nvSpPr>
        <p:spPr>
          <a:xfrm>
            <a:off x="684212" y="685800"/>
            <a:ext cx="10751127" cy="3615267"/>
          </a:xfrm>
        </p:spPr>
        <p:txBody>
          <a:bodyPr vert="horz" lIns="91440" tIns="45720" rIns="91440" bIns="45720" rtlCol="0" anchor="ctr">
            <a:noAutofit/>
          </a:bodyPr>
          <a:lstStyle/>
          <a:p>
            <a:pPr>
              <a:lnSpc>
                <a:spcPct val="90000"/>
              </a:lnSpc>
              <a:spcBef>
                <a:spcPts val="20"/>
              </a:spcBef>
              <a:buClr>
                <a:prstClr val="white"/>
              </a:buClr>
            </a:pPr>
            <a:r>
              <a:rPr lang="en-US" sz="1600" b="1" kern="100" dirty="0">
                <a:solidFill>
                  <a:srgbClr val="0F496F"/>
                </a:solidFill>
                <a:ea typeface="+mn-lt"/>
                <a:cs typeface="Times New Roman"/>
              </a:rPr>
              <a:t>Wildlife Monitoring</a:t>
            </a:r>
            <a:endParaRPr lang="en-US" sz="1600" kern="100">
              <a:solidFill>
                <a:srgbClr val="0F496F"/>
              </a:solidFill>
              <a:ea typeface="+mn-lt"/>
              <a:cs typeface="Times New Roman"/>
            </a:endParaRPr>
          </a:p>
          <a:p>
            <a:pPr lvl="1">
              <a:buClr>
                <a:prstClr val="white"/>
              </a:buClr>
              <a:buFont typeface="Courier New" panose="05040102010807070707" pitchFamily="18" charset="2"/>
              <a:buChar char="o"/>
            </a:pPr>
            <a:r>
              <a:rPr lang="en-US" sz="1400" kern="100" dirty="0">
                <a:solidFill>
                  <a:srgbClr val="0F496F"/>
                </a:solidFill>
                <a:ea typeface="+mn-lt"/>
                <a:cs typeface="Times New Roman"/>
              </a:rPr>
              <a:t>Monitoring of wild animals is essential for assessing population changes.</a:t>
            </a:r>
            <a:endParaRPr lang="en-US" sz="1400" kern="100">
              <a:solidFill>
                <a:srgbClr val="0F496F"/>
              </a:solidFill>
              <a:ea typeface="+mn-lt"/>
              <a:cs typeface="Times New Roman"/>
            </a:endParaRPr>
          </a:p>
          <a:p>
            <a:pPr lvl="1">
              <a:spcBef>
                <a:spcPts val="20"/>
              </a:spcBef>
              <a:buClr>
                <a:prstClr val="white"/>
              </a:buClr>
              <a:buFont typeface="Courier New" panose="05040102010807070707" pitchFamily="18" charset="2"/>
              <a:buChar char="o"/>
            </a:pPr>
            <a:r>
              <a:rPr lang="en-US" sz="1400" kern="100" dirty="0">
                <a:solidFill>
                  <a:srgbClr val="0F496F"/>
                </a:solidFill>
                <a:ea typeface="+mn-lt"/>
                <a:cs typeface="Times New Roman"/>
              </a:rPr>
              <a:t>Helps in modeling the effects of changes in human activities.</a:t>
            </a:r>
            <a:endParaRPr lang="en-US" sz="1400" kern="100">
              <a:solidFill>
                <a:srgbClr val="0F496F"/>
              </a:solidFill>
              <a:ea typeface="+mn-lt"/>
              <a:cs typeface="Times New Roman"/>
            </a:endParaRPr>
          </a:p>
          <a:p>
            <a:pPr>
              <a:lnSpc>
                <a:spcPct val="90000"/>
              </a:lnSpc>
              <a:spcBef>
                <a:spcPts val="20"/>
              </a:spcBef>
              <a:buClr>
                <a:prstClr val="white"/>
              </a:buClr>
            </a:pPr>
            <a:r>
              <a:rPr lang="en-US" sz="1600" b="1" kern="100" dirty="0">
                <a:solidFill>
                  <a:srgbClr val="0F496F"/>
                </a:solidFill>
                <a:ea typeface="+mn-lt"/>
                <a:cs typeface="Times New Roman"/>
              </a:rPr>
              <a:t>Conservation Efforts</a:t>
            </a:r>
            <a:endParaRPr lang="en-US" sz="1600" kern="100">
              <a:solidFill>
                <a:srgbClr val="0F496F"/>
              </a:solidFill>
              <a:ea typeface="+mn-lt"/>
              <a:cs typeface="Times New Roman"/>
            </a:endParaRPr>
          </a:p>
          <a:p>
            <a:pPr lvl="1">
              <a:buClr>
                <a:prstClr val="white"/>
              </a:buClr>
              <a:buFont typeface="Courier New" panose="05040102010807070707" pitchFamily="18" charset="2"/>
              <a:buChar char="o"/>
            </a:pPr>
            <a:r>
              <a:rPr lang="en-US" sz="1400" kern="100" dirty="0">
                <a:solidFill>
                  <a:srgbClr val="0F496F"/>
                </a:solidFill>
                <a:cs typeface="Times New Roman"/>
              </a:rPr>
              <a:t>Poaching, rapid habitat loss, and environmental degradation have led to significant animal population declines.</a:t>
            </a:r>
          </a:p>
          <a:p>
            <a:pPr lvl="1">
              <a:spcBef>
                <a:spcPts val="20"/>
              </a:spcBef>
              <a:buClr>
                <a:prstClr val="white"/>
              </a:buClr>
              <a:buFont typeface="Courier New" panose="05040102010807070707" pitchFamily="18" charset="2"/>
              <a:buChar char="o"/>
            </a:pPr>
            <a:r>
              <a:rPr lang="en-US" sz="1400" kern="100" dirty="0">
                <a:solidFill>
                  <a:srgbClr val="0F496F"/>
                </a:solidFill>
                <a:ea typeface="+mn-lt"/>
                <a:cs typeface="Times New Roman"/>
              </a:rPr>
              <a:t>Many species of wild animals are facing extinction.</a:t>
            </a:r>
            <a:endParaRPr lang="en-US" sz="1400" kern="100">
              <a:solidFill>
                <a:srgbClr val="0F496F"/>
              </a:solidFill>
              <a:ea typeface="+mn-lt"/>
              <a:cs typeface="Times New Roman"/>
            </a:endParaRPr>
          </a:p>
          <a:p>
            <a:pPr>
              <a:lnSpc>
                <a:spcPct val="90000"/>
              </a:lnSpc>
              <a:spcBef>
                <a:spcPts val="20"/>
              </a:spcBef>
              <a:buClr>
                <a:prstClr val="white"/>
              </a:buClr>
            </a:pPr>
            <a:r>
              <a:rPr lang="en-US" sz="1600" b="1" kern="100" dirty="0">
                <a:solidFill>
                  <a:srgbClr val="0F496F"/>
                </a:solidFill>
                <a:ea typeface="+mn-lt"/>
                <a:cs typeface="Times New Roman"/>
              </a:rPr>
              <a:t>Health and Disease Control</a:t>
            </a:r>
            <a:endParaRPr lang="en-US" sz="1600" kern="100">
              <a:solidFill>
                <a:srgbClr val="0F496F"/>
              </a:solidFill>
              <a:ea typeface="+mn-lt"/>
              <a:cs typeface="Times New Roman"/>
            </a:endParaRPr>
          </a:p>
          <a:p>
            <a:pPr lvl="1">
              <a:buClr>
                <a:prstClr val="white"/>
              </a:buClr>
              <a:buFont typeface="Courier New" panose="05040102010807070707" pitchFamily="18" charset="2"/>
              <a:buChar char="o"/>
            </a:pPr>
            <a:r>
              <a:rPr lang="en-US" sz="1400" kern="100" dirty="0">
                <a:solidFill>
                  <a:srgbClr val="0F496F"/>
                </a:solidFill>
                <a:ea typeface="+mn-lt"/>
                <a:cs typeface="Times New Roman"/>
              </a:rPr>
              <a:t>Animal species and individual identification are crucial for efficient wildlife monitoring.</a:t>
            </a:r>
            <a:endParaRPr lang="en-US" sz="1400" kern="100">
              <a:solidFill>
                <a:srgbClr val="0F496F"/>
              </a:solidFill>
              <a:ea typeface="+mn-lt"/>
              <a:cs typeface="Times New Roman"/>
            </a:endParaRPr>
          </a:p>
          <a:p>
            <a:pPr lvl="1">
              <a:spcBef>
                <a:spcPts val="20"/>
              </a:spcBef>
              <a:buClr>
                <a:prstClr val="white"/>
              </a:buClr>
              <a:buFont typeface="Courier New" panose="05040102010807070707" pitchFamily="18" charset="2"/>
              <a:buChar char="o"/>
            </a:pPr>
            <a:r>
              <a:rPr lang="en-US" sz="1400" kern="100" dirty="0">
                <a:solidFill>
                  <a:srgbClr val="0F496F"/>
                </a:solidFill>
                <a:ea typeface="+mn-lt"/>
                <a:cs typeface="Times New Roman"/>
              </a:rPr>
              <a:t>Important for population counts, movement tracking, health, and disease control.</a:t>
            </a:r>
            <a:endParaRPr lang="en-US" sz="1400" kern="100">
              <a:solidFill>
                <a:srgbClr val="0F496F"/>
              </a:solidFill>
              <a:ea typeface="+mn-lt"/>
              <a:cs typeface="Times New Roman"/>
            </a:endParaRPr>
          </a:p>
          <a:p>
            <a:pPr>
              <a:lnSpc>
                <a:spcPct val="90000"/>
              </a:lnSpc>
              <a:spcBef>
                <a:spcPts val="20"/>
              </a:spcBef>
              <a:buClr>
                <a:prstClr val="white"/>
              </a:buClr>
            </a:pPr>
            <a:r>
              <a:rPr lang="en-US" sz="1600" b="1" kern="100" dirty="0">
                <a:solidFill>
                  <a:srgbClr val="0F496F"/>
                </a:solidFill>
                <a:ea typeface="+mn-lt"/>
                <a:cs typeface="Times New Roman"/>
              </a:rPr>
              <a:t>Safety Measures</a:t>
            </a:r>
            <a:endParaRPr lang="en-US" sz="1600" kern="100">
              <a:solidFill>
                <a:srgbClr val="0F496F"/>
              </a:solidFill>
              <a:ea typeface="+mn-lt"/>
              <a:cs typeface="Times New Roman"/>
            </a:endParaRPr>
          </a:p>
          <a:p>
            <a:pPr marL="742950">
              <a:buClr>
                <a:prstClr val="white"/>
              </a:buClr>
              <a:buFont typeface="Courier New" panose="05040102010807070707" pitchFamily="18" charset="2"/>
              <a:buChar char="o"/>
            </a:pPr>
            <a:r>
              <a:rPr lang="en-US" sz="1400" kern="100" dirty="0">
                <a:solidFill>
                  <a:srgbClr val="0F496F"/>
                </a:solidFill>
                <a:ea typeface="+mn-lt"/>
                <a:cs typeface="Times New Roman"/>
              </a:rPr>
              <a:t>Sensors identify the presence of animals, providing early alerts to drivers, machine operators, and security personnel.</a:t>
            </a:r>
            <a:endParaRPr lang="en-US" sz="1400" kern="100">
              <a:solidFill>
                <a:srgbClr val="0F496F"/>
              </a:solidFill>
              <a:ea typeface="+mn-lt"/>
              <a:cs typeface="Times New Roman"/>
            </a:endParaRPr>
          </a:p>
          <a:p>
            <a:pPr lvl="1">
              <a:spcBef>
                <a:spcPts val="20"/>
              </a:spcBef>
              <a:buClr>
                <a:prstClr val="white"/>
              </a:buClr>
              <a:buFont typeface="Courier New" panose="05040102010807070707" pitchFamily="18" charset="2"/>
              <a:buChar char="o"/>
            </a:pPr>
            <a:r>
              <a:rPr lang="en-US" sz="1400" kern="100" dirty="0">
                <a:solidFill>
                  <a:srgbClr val="0F496F"/>
                </a:solidFill>
                <a:ea typeface="+mn-lt"/>
                <a:cs typeface="Times New Roman"/>
              </a:rPr>
              <a:t>Activation of safety measures reduces the risks of potential incidents.</a:t>
            </a:r>
            <a:endParaRPr lang="en-US" sz="1400" kern="100">
              <a:solidFill>
                <a:srgbClr val="0F496F"/>
              </a:solidFill>
              <a:ea typeface="+mn-lt"/>
              <a:cs typeface="Times New Roman"/>
            </a:endParaRPr>
          </a:p>
        </p:txBody>
      </p:sp>
    </p:spTree>
    <p:extLst>
      <p:ext uri="{BB962C8B-B14F-4D97-AF65-F5344CB8AC3E}">
        <p14:creationId xmlns:p14="http://schemas.microsoft.com/office/powerpoint/2010/main" val="3695108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46B5F0-4F83-A1C7-0642-F86C3659F917}"/>
              </a:ext>
            </a:extLst>
          </p:cNvPr>
          <p:cNvSpPr>
            <a:spLocks noGrp="1"/>
          </p:cNvSpPr>
          <p:nvPr>
            <p:ph type="title"/>
          </p:nvPr>
        </p:nvSpPr>
        <p:spPr>
          <a:xfrm>
            <a:off x="684212" y="4487332"/>
            <a:ext cx="9110702" cy="1507067"/>
          </a:xfrm>
        </p:spPr>
        <p:txBody>
          <a:bodyPr/>
          <a:lstStyle/>
          <a:p>
            <a:r>
              <a:rPr lang="en-US" dirty="0"/>
              <a:t>Motivation of Using Deep Learning</a:t>
            </a:r>
          </a:p>
        </p:txBody>
      </p:sp>
      <p:sp>
        <p:nvSpPr>
          <p:cNvPr id="3" name="Content Placeholder 2">
            <a:extLst>
              <a:ext uri="{FF2B5EF4-FFF2-40B4-BE49-F238E27FC236}">
                <a16:creationId xmlns:a16="http://schemas.microsoft.com/office/drawing/2014/main" id="{0EA9B5B0-9F48-14FE-0ABC-A35C992A88EA}"/>
              </a:ext>
            </a:extLst>
          </p:cNvPr>
          <p:cNvSpPr>
            <a:spLocks noGrp="1"/>
          </p:cNvSpPr>
          <p:nvPr>
            <p:ph idx="1"/>
          </p:nvPr>
        </p:nvSpPr>
        <p:spPr/>
        <p:txBody>
          <a:bodyPr vert="horz" lIns="91440" tIns="45720" rIns="91440" bIns="45720" rtlCol="0" anchor="ctr">
            <a:noAutofit/>
          </a:bodyPr>
          <a:lstStyle/>
          <a:p>
            <a:pPr marL="342900" indent="-342900">
              <a:buClr>
                <a:prstClr val="white"/>
              </a:buClr>
            </a:pPr>
            <a:r>
              <a:rPr lang="en-US" sz="1600" b="1" dirty="0">
                <a:solidFill>
                  <a:srgbClr val="0F496F"/>
                </a:solidFill>
                <a:ea typeface="+mn-lt"/>
                <a:cs typeface="Times New Roman"/>
              </a:rPr>
              <a:t>Object Detection</a:t>
            </a:r>
            <a:endParaRPr lang="en-US" sz="1600" b="1"/>
          </a:p>
          <a:p>
            <a:pPr marL="800100" lvl="1" indent="-342900">
              <a:buClr>
                <a:srgbClr val="FFFFFF"/>
              </a:buClr>
              <a:buFont typeface="Courier New" panose="05040102010807070707" pitchFamily="18" charset="2"/>
              <a:buChar char="o"/>
            </a:pPr>
            <a:r>
              <a:rPr lang="en-US" sz="1400" dirty="0">
                <a:solidFill>
                  <a:srgbClr val="0F496F"/>
                </a:solidFill>
                <a:ea typeface="+mn-lt"/>
                <a:cs typeface="Times New Roman"/>
              </a:rPr>
              <a:t>A</a:t>
            </a:r>
            <a:r>
              <a:rPr lang="en-US" sz="1400" dirty="0">
                <a:solidFill>
                  <a:srgbClr val="0F496F"/>
                </a:solidFill>
                <a:cs typeface="Times New Roman"/>
              </a:rPr>
              <a:t> crucial task in computer vision.</a:t>
            </a:r>
          </a:p>
          <a:p>
            <a:pPr marL="800100" lvl="1" indent="-342900">
              <a:buClr>
                <a:srgbClr val="FFFFFF"/>
              </a:buClr>
              <a:buFont typeface="Courier New" panose="05040102010807070707" pitchFamily="18" charset="2"/>
              <a:buChar char="o"/>
            </a:pPr>
            <a:r>
              <a:rPr lang="en-US" sz="1400" dirty="0">
                <a:solidFill>
                  <a:srgbClr val="0F496F"/>
                </a:solidFill>
                <a:cs typeface="Times New Roman"/>
              </a:rPr>
              <a:t>Involves identifying and categorizing objects in images.</a:t>
            </a:r>
            <a:endParaRPr lang="en-US" sz="1400"/>
          </a:p>
          <a:p>
            <a:pPr marL="400050" indent="-342900">
              <a:buClr>
                <a:srgbClr val="FFFFFF"/>
              </a:buClr>
            </a:pPr>
            <a:r>
              <a:rPr lang="en-US" sz="1600" b="1" dirty="0">
                <a:solidFill>
                  <a:srgbClr val="0F496F"/>
                </a:solidFill>
                <a:cs typeface="Times New Roman"/>
              </a:rPr>
              <a:t>Early Algorithms</a:t>
            </a:r>
          </a:p>
          <a:p>
            <a:pPr marL="857250" lvl="1" indent="-342900">
              <a:buClr>
                <a:srgbClr val="FFFFFF"/>
              </a:buClr>
              <a:buFont typeface="Courier New" panose="05040102010807070707" pitchFamily="18" charset="2"/>
              <a:buChar char="o"/>
            </a:pPr>
            <a:r>
              <a:rPr lang="en-US" sz="1400" dirty="0">
                <a:solidFill>
                  <a:srgbClr val="0F496F"/>
                </a:solidFill>
                <a:cs typeface="Times New Roman"/>
              </a:rPr>
              <a:t>Relied on manually created features due to limited image processing capabilities.</a:t>
            </a:r>
            <a:endParaRPr lang="en-US" sz="1400"/>
          </a:p>
          <a:p>
            <a:pPr marL="857250" lvl="1" indent="-342900">
              <a:buClr>
                <a:srgbClr val="FFFFFF"/>
              </a:buClr>
              <a:buFont typeface="Courier New" panose="05040102010807070707" pitchFamily="18" charset="2"/>
              <a:buChar char="o"/>
            </a:pPr>
            <a:r>
              <a:rPr lang="en-US" sz="1400" dirty="0">
                <a:solidFill>
                  <a:srgbClr val="0F496F"/>
                </a:solidFill>
                <a:cs typeface="Times New Roman"/>
              </a:rPr>
              <a:t>Used sliding window-based approaches and segment classifiers.</a:t>
            </a:r>
            <a:endParaRPr lang="en-US" sz="1400"/>
          </a:p>
          <a:p>
            <a:pPr marL="857250" lvl="1" indent="-342900">
              <a:buClr>
                <a:srgbClr val="FFFFFF"/>
              </a:buClr>
              <a:buFont typeface="Courier New" panose="05040102010807070707" pitchFamily="18" charset="2"/>
              <a:buChar char="o"/>
            </a:pPr>
            <a:r>
              <a:rPr lang="en-US" sz="1400" dirty="0">
                <a:solidFill>
                  <a:srgbClr val="0F496F"/>
                </a:solidFill>
                <a:cs typeface="Times New Roman"/>
              </a:rPr>
              <a:t>Were computationally heavy and often imprecise.</a:t>
            </a:r>
          </a:p>
          <a:p>
            <a:pPr marL="400050" indent="-342900">
              <a:buClr>
                <a:srgbClr val="FFFFFF"/>
              </a:buClr>
              <a:buFont typeface="Wingdings 3"/>
              <a:buChar char=""/>
            </a:pPr>
            <a:r>
              <a:rPr lang="en-US" sz="1600" b="1" dirty="0">
                <a:solidFill>
                  <a:srgbClr val="0F496F"/>
                </a:solidFill>
                <a:ea typeface="+mn-lt"/>
                <a:cs typeface="Times New Roman"/>
              </a:rPr>
              <a:t>Deep Learning and CNNs</a:t>
            </a:r>
          </a:p>
          <a:p>
            <a:pPr marL="857250" lvl="1" indent="-342900">
              <a:buClr>
                <a:srgbClr val="FFFFFF"/>
              </a:buClr>
              <a:buFont typeface="Courier New"/>
              <a:buChar char="o"/>
            </a:pPr>
            <a:r>
              <a:rPr lang="en-US" sz="1400" dirty="0">
                <a:solidFill>
                  <a:srgbClr val="0F496F"/>
                </a:solidFill>
                <a:ea typeface="+mn-lt"/>
                <a:cs typeface="Times New Roman"/>
              </a:rPr>
              <a:t>Have significantly improved object detection.</a:t>
            </a:r>
            <a:endParaRPr lang="en-US" sz="1400"/>
          </a:p>
          <a:p>
            <a:pPr marL="857250" lvl="1" indent="-342900">
              <a:buClr>
                <a:srgbClr val="FFFFFF"/>
              </a:buClr>
              <a:buFont typeface="Courier New"/>
              <a:buChar char="o"/>
            </a:pPr>
            <a:r>
              <a:rPr lang="en-US" sz="1400" dirty="0">
                <a:solidFill>
                  <a:srgbClr val="0F496F"/>
                </a:solidFill>
                <a:ea typeface="+mn-lt"/>
                <a:cs typeface="Times New Roman"/>
              </a:rPr>
              <a:t>Automatically learn image features.</a:t>
            </a:r>
            <a:endParaRPr lang="en-US" sz="1400"/>
          </a:p>
          <a:p>
            <a:pPr marL="857250" lvl="1" indent="-342900">
              <a:buClr>
                <a:srgbClr val="FFFFFF"/>
              </a:buClr>
              <a:buFont typeface="Courier New"/>
              <a:buChar char="o"/>
            </a:pPr>
            <a:r>
              <a:rPr lang="en-US" sz="1400" dirty="0">
                <a:solidFill>
                  <a:srgbClr val="0F496F"/>
                </a:solidFill>
                <a:ea typeface="+mn-lt"/>
                <a:cs typeface="Times New Roman"/>
              </a:rPr>
              <a:t>These features are key to object localization and classification.</a:t>
            </a:r>
            <a:endParaRPr lang="en-US" sz="1400" dirty="0">
              <a:cs typeface="Times New Roman"/>
            </a:endParaRPr>
          </a:p>
          <a:p>
            <a:pPr marL="400050" indent="-342900">
              <a:buClr>
                <a:srgbClr val="FFFFFF"/>
              </a:buClr>
            </a:pPr>
            <a:r>
              <a:rPr lang="en-US" sz="1600" b="1" dirty="0">
                <a:cs typeface="Times New Roman"/>
              </a:rPr>
              <a:t>Advantages of Deep Learning Techniques</a:t>
            </a:r>
          </a:p>
          <a:p>
            <a:pPr marL="857250" indent="-342900">
              <a:lnSpc>
                <a:spcPct val="80000"/>
              </a:lnSpc>
              <a:buClr>
                <a:srgbClr val="FFFFFF"/>
              </a:buClr>
              <a:buFont typeface="Courier New" panose="05040102010807070707" pitchFamily="18" charset="2"/>
              <a:buChar char="o"/>
            </a:pPr>
            <a:r>
              <a:rPr lang="en-US" sz="1400" dirty="0">
                <a:cs typeface="Times New Roman"/>
              </a:rPr>
              <a:t>Outperform traditional methods in terms of accuracy and speed.</a:t>
            </a:r>
          </a:p>
          <a:p>
            <a:pPr marL="857250" lvl="1" indent="-342900">
              <a:lnSpc>
                <a:spcPct val="80000"/>
              </a:lnSpc>
              <a:buClr>
                <a:srgbClr val="FFFFFF"/>
              </a:buClr>
              <a:buFont typeface="Courier New" panose="05040102010807070707" pitchFamily="18" charset="2"/>
              <a:buChar char="o"/>
            </a:pPr>
            <a:r>
              <a:rPr lang="en-US" sz="1400" dirty="0">
                <a:cs typeface="Times New Roman"/>
              </a:rPr>
              <a:t>Capture both low and high-level image features.</a:t>
            </a:r>
            <a:endParaRPr lang="en-US" sz="1400" dirty="0"/>
          </a:p>
        </p:txBody>
      </p:sp>
    </p:spTree>
    <p:extLst>
      <p:ext uri="{BB962C8B-B14F-4D97-AF65-F5344CB8AC3E}">
        <p14:creationId xmlns:p14="http://schemas.microsoft.com/office/powerpoint/2010/main" val="11725269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6ED6C-D5B7-F919-E90C-C894D75324B5}"/>
              </a:ext>
            </a:extLst>
          </p:cNvPr>
          <p:cNvSpPr>
            <a:spLocks noGrp="1"/>
          </p:cNvSpPr>
          <p:nvPr>
            <p:ph type="title"/>
          </p:nvPr>
        </p:nvSpPr>
        <p:spPr/>
        <p:txBody>
          <a:bodyPr/>
          <a:lstStyle/>
          <a:p>
            <a:r>
              <a:rPr lang="en-US" dirty="0"/>
              <a:t>Plan of Execution</a:t>
            </a:r>
          </a:p>
        </p:txBody>
      </p:sp>
      <p:sp>
        <p:nvSpPr>
          <p:cNvPr id="3" name="Content Placeholder 2">
            <a:extLst>
              <a:ext uri="{FF2B5EF4-FFF2-40B4-BE49-F238E27FC236}">
                <a16:creationId xmlns:a16="http://schemas.microsoft.com/office/drawing/2014/main" id="{AA028EBE-EC7A-3217-9555-57B7F81122E5}"/>
              </a:ext>
            </a:extLst>
          </p:cNvPr>
          <p:cNvSpPr>
            <a:spLocks noGrp="1"/>
          </p:cNvSpPr>
          <p:nvPr>
            <p:ph sz="half" idx="1"/>
          </p:nvPr>
        </p:nvSpPr>
        <p:spPr>
          <a:xfrm>
            <a:off x="684211" y="685800"/>
            <a:ext cx="5417907" cy="3795376"/>
          </a:xfrm>
        </p:spPr>
        <p:txBody>
          <a:bodyPr vert="horz" lIns="91440" tIns="45720" rIns="91440" bIns="45720" rtlCol="0" anchor="ctr">
            <a:noAutofit/>
          </a:bodyPr>
          <a:lstStyle/>
          <a:p>
            <a:pPr marL="342900" indent="-342900">
              <a:lnSpc>
                <a:spcPct val="80000"/>
              </a:lnSpc>
            </a:pPr>
            <a:r>
              <a:rPr lang="en-US" sz="1800" b="1" dirty="0"/>
              <a:t>Dataset Collection</a:t>
            </a:r>
            <a:r>
              <a:rPr lang="en-US" sz="1800" dirty="0"/>
              <a:t>:</a:t>
            </a:r>
            <a:endParaRPr lang="en-US" sz="1800"/>
          </a:p>
          <a:p>
            <a:pPr lvl="1">
              <a:lnSpc>
                <a:spcPct val="80000"/>
              </a:lnSpc>
              <a:buClr>
                <a:srgbClr val="FFFFFF"/>
              </a:buClr>
              <a:buFont typeface="Courier New" panose="05040102010807070707" pitchFamily="18" charset="2"/>
              <a:buChar char="o"/>
            </a:pPr>
            <a:r>
              <a:rPr lang="en-US" sz="1400" dirty="0"/>
              <a:t>Images from CIFAR-100, African Wildlife, and COCO.</a:t>
            </a:r>
          </a:p>
          <a:p>
            <a:pPr lvl="1">
              <a:lnSpc>
                <a:spcPct val="80000"/>
              </a:lnSpc>
              <a:buClr>
                <a:srgbClr val="FFFFFF"/>
              </a:buClr>
              <a:buFont typeface="Courier New" panose="05040102010807070707" pitchFamily="18" charset="2"/>
              <a:buChar char="o"/>
            </a:pPr>
            <a:r>
              <a:rPr lang="en-US" sz="1400" dirty="0"/>
              <a:t>These datasets contain diverse animal species.</a:t>
            </a:r>
          </a:p>
          <a:p>
            <a:pPr>
              <a:lnSpc>
                <a:spcPct val="80000"/>
              </a:lnSpc>
              <a:buClr>
                <a:srgbClr val="FFFFFF"/>
              </a:buClr>
            </a:pPr>
            <a:r>
              <a:rPr lang="en-US" sz="1800" b="1" dirty="0"/>
              <a:t>Labeling and Annotation</a:t>
            </a:r>
            <a:r>
              <a:rPr lang="en-US" sz="1800" dirty="0"/>
              <a:t>:</a:t>
            </a:r>
          </a:p>
          <a:p>
            <a:pPr lvl="1">
              <a:lnSpc>
                <a:spcPct val="80000"/>
              </a:lnSpc>
              <a:buClr>
                <a:srgbClr val="FFFFFF"/>
              </a:buClr>
              <a:buFont typeface="Courier New" panose="05040102010807070707" pitchFamily="18" charset="2"/>
              <a:buChar char="o"/>
            </a:pPr>
            <a:r>
              <a:rPr lang="en-US" sz="1400" dirty="0"/>
              <a:t>We’ll generate labels such as “Dangerous” or “Not Dangerous” for each animal.</a:t>
            </a:r>
          </a:p>
          <a:p>
            <a:pPr lvl="1">
              <a:lnSpc>
                <a:spcPct val="80000"/>
              </a:lnSpc>
              <a:buClr>
                <a:srgbClr val="FFFFFF"/>
              </a:buClr>
              <a:buFont typeface="Courier New" panose="05040102010807070707" pitchFamily="18" charset="2"/>
              <a:buChar char="o"/>
            </a:pPr>
            <a:r>
              <a:rPr lang="en-US" sz="1400" dirty="0"/>
              <a:t>Using a computer vision annotation tool like CVAT.AI, we’ll annotate the images with these labels.</a:t>
            </a:r>
          </a:p>
          <a:p>
            <a:pPr>
              <a:lnSpc>
                <a:spcPct val="80000"/>
              </a:lnSpc>
              <a:buClr>
                <a:srgbClr val="FFFFFF"/>
              </a:buClr>
            </a:pPr>
            <a:r>
              <a:rPr lang="en-US" sz="1800" b="1" dirty="0"/>
              <a:t>Data Formatting</a:t>
            </a:r>
            <a:r>
              <a:rPr lang="en-US" sz="1800" dirty="0"/>
              <a:t>:</a:t>
            </a:r>
          </a:p>
          <a:p>
            <a:pPr lvl="1">
              <a:lnSpc>
                <a:spcPct val="80000"/>
              </a:lnSpc>
              <a:buClr>
                <a:srgbClr val="FFFFFF"/>
              </a:buClr>
              <a:buFont typeface="Courier New" panose="05040102010807070707" pitchFamily="18" charset="2"/>
              <a:buChar char="o"/>
            </a:pPr>
            <a:r>
              <a:rPr lang="en-US" sz="1400" dirty="0"/>
              <a:t>We’ll ensure that our images and labels match the model’s input requirements.</a:t>
            </a:r>
          </a:p>
          <a:p>
            <a:pPr lvl="1">
              <a:lnSpc>
                <a:spcPct val="80000"/>
              </a:lnSpc>
              <a:buClr>
                <a:srgbClr val="FFFFFF"/>
              </a:buClr>
              <a:buFont typeface="Courier New" panose="05040102010807070707" pitchFamily="18" charset="2"/>
              <a:buChar char="o"/>
            </a:pPr>
            <a:r>
              <a:rPr lang="en-US" sz="1400" dirty="0"/>
              <a:t>Once ready, we’ll split the data into train, validation, and test sets.</a:t>
            </a:r>
          </a:p>
        </p:txBody>
      </p:sp>
      <p:sp>
        <p:nvSpPr>
          <p:cNvPr id="7" name="Content Placeholder 2">
            <a:extLst>
              <a:ext uri="{FF2B5EF4-FFF2-40B4-BE49-F238E27FC236}">
                <a16:creationId xmlns:a16="http://schemas.microsoft.com/office/drawing/2014/main" id="{B7FF9BF0-8CB6-74E5-264C-F942AEC5523E}"/>
              </a:ext>
            </a:extLst>
          </p:cNvPr>
          <p:cNvSpPr txBox="1">
            <a:spLocks/>
          </p:cNvSpPr>
          <p:nvPr/>
        </p:nvSpPr>
        <p:spPr>
          <a:xfrm>
            <a:off x="6100174" y="684519"/>
            <a:ext cx="5405099" cy="3628074"/>
          </a:xfrm>
          <a:prstGeom prst="rect">
            <a:avLst/>
          </a:prstGeom>
        </p:spPr>
        <p:txBody>
          <a:bodyPr vert="horz" lIns="91440" tIns="45720" rIns="91440" bIns="45720" rtlCol="0" anchor="ctr">
            <a:no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342900" indent="-342900">
              <a:lnSpc>
                <a:spcPct val="80000"/>
              </a:lnSpc>
              <a:buClr>
                <a:prstClr val="white"/>
              </a:buClr>
            </a:pPr>
            <a:r>
              <a:rPr lang="en-US" sz="1600" b="1" dirty="0"/>
              <a:t>Model Training:</a:t>
            </a:r>
            <a:endParaRPr lang="en-US" sz="1600"/>
          </a:p>
          <a:p>
            <a:pPr lvl="1">
              <a:lnSpc>
                <a:spcPct val="80000"/>
              </a:lnSpc>
              <a:buClr>
                <a:srgbClr val="FFFFFF"/>
              </a:buClr>
              <a:buFont typeface="Courier New" panose="05040102010807070707" pitchFamily="18" charset="2"/>
              <a:buChar char="o"/>
            </a:pPr>
            <a:r>
              <a:rPr lang="en-US" sz="1200" dirty="0"/>
              <a:t>We’ll use the YOLOv8 model to train on our custom dataset.</a:t>
            </a:r>
            <a:endParaRPr lang="en-US" sz="1200" dirty="0">
              <a:solidFill>
                <a:srgbClr val="0F496F"/>
              </a:solidFill>
              <a:ea typeface="+mn-lt"/>
              <a:cs typeface="+mn-lt"/>
            </a:endParaRPr>
          </a:p>
          <a:p>
            <a:pPr lvl="1">
              <a:lnSpc>
                <a:spcPct val="80000"/>
              </a:lnSpc>
              <a:buClr>
                <a:srgbClr val="FFFFFF"/>
              </a:buClr>
              <a:buFont typeface="Courier New" panose="05040102010807070707" pitchFamily="18" charset="2"/>
              <a:buChar char="o"/>
            </a:pPr>
            <a:r>
              <a:rPr lang="en-US" sz="1200" dirty="0">
                <a:solidFill>
                  <a:srgbClr val="0F496F"/>
                </a:solidFill>
                <a:ea typeface="+mn-lt"/>
                <a:cs typeface="+mn-lt"/>
              </a:rPr>
              <a:t>YOLO uses a convolutional neural network (CNN) to predict the bounding boxes and class probabilities of objects in input images.</a:t>
            </a:r>
            <a:endParaRPr lang="en-US" sz="1200" dirty="0"/>
          </a:p>
          <a:p>
            <a:pPr lvl="1">
              <a:lnSpc>
                <a:spcPct val="80000"/>
              </a:lnSpc>
              <a:buClr>
                <a:srgbClr val="FFFFFF"/>
              </a:buClr>
              <a:buFont typeface="Courier New" panose="05040102010807070707" pitchFamily="18" charset="2"/>
              <a:buChar char="o"/>
            </a:pPr>
            <a:r>
              <a:rPr lang="en-US" sz="1200" dirty="0"/>
              <a:t>The model will learn to detect animals based on their labels (Dangerous or Not Dangerous).</a:t>
            </a:r>
          </a:p>
          <a:p>
            <a:pPr marL="342900" indent="-342900">
              <a:buClr>
                <a:srgbClr val="FFFFFF"/>
              </a:buClr>
              <a:buFont typeface="Wingdings 3" panose="05040102010807070707" pitchFamily="18" charset="2"/>
              <a:buChar char=""/>
            </a:pPr>
            <a:r>
              <a:rPr lang="en-US" sz="1600" b="1" dirty="0"/>
              <a:t>Performance Evaluation:</a:t>
            </a:r>
          </a:p>
          <a:p>
            <a:pPr lvl="1">
              <a:lnSpc>
                <a:spcPct val="80000"/>
              </a:lnSpc>
              <a:buClr>
                <a:srgbClr val="FFFFFF"/>
              </a:buClr>
              <a:buFont typeface="Courier New" panose="05040102010807070707" pitchFamily="18" charset="2"/>
              <a:buChar char="o"/>
            </a:pPr>
            <a:r>
              <a:rPr lang="en-US" sz="1200" dirty="0"/>
              <a:t>After training, we’ll evaluate the model’s performance.</a:t>
            </a:r>
          </a:p>
          <a:p>
            <a:pPr lvl="1">
              <a:lnSpc>
                <a:spcPct val="80000"/>
              </a:lnSpc>
              <a:buClr>
                <a:srgbClr val="FFFFFF"/>
              </a:buClr>
              <a:buFont typeface="Courier New" panose="05040102010807070707" pitchFamily="18" charset="2"/>
              <a:buChar char="o"/>
            </a:pPr>
            <a:r>
              <a:rPr lang="en-US" sz="1200" dirty="0"/>
              <a:t>Metrics like F1-scores, confusion matrices, and other relevant measures will help us assess its accuracy.</a:t>
            </a:r>
          </a:p>
          <a:p>
            <a:pPr marL="342900" indent="-342900">
              <a:buClr>
                <a:srgbClr val="FFFFFF"/>
              </a:buClr>
              <a:buFont typeface="Wingdings 3" panose="05040102010807070707" pitchFamily="18" charset="2"/>
              <a:buChar char=""/>
            </a:pPr>
            <a:r>
              <a:rPr lang="en-US" sz="1600" b="1" dirty="0"/>
              <a:t>Prediction:</a:t>
            </a:r>
          </a:p>
          <a:p>
            <a:pPr lvl="1">
              <a:lnSpc>
                <a:spcPct val="80000"/>
              </a:lnSpc>
              <a:buClr>
                <a:srgbClr val="FFFFFF"/>
              </a:buClr>
              <a:buFont typeface="Courier New" panose="05040102010807070707" pitchFamily="18" charset="2"/>
              <a:buChar char="o"/>
            </a:pPr>
            <a:r>
              <a:rPr lang="en-US" sz="1200" dirty="0"/>
              <a:t>With our trained model, we can predict whether an animal is dangerous or not in images or videos.</a:t>
            </a:r>
          </a:p>
        </p:txBody>
      </p:sp>
    </p:spTree>
    <p:extLst>
      <p:ext uri="{BB962C8B-B14F-4D97-AF65-F5344CB8AC3E}">
        <p14:creationId xmlns:p14="http://schemas.microsoft.com/office/powerpoint/2010/main" val="4722564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49818-4C58-1A17-89ED-E830FF4CA8CF}"/>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99430064-9840-BBEC-54B1-2A9DCB357BFB}"/>
              </a:ext>
            </a:extLst>
          </p:cNvPr>
          <p:cNvSpPr>
            <a:spLocks noGrp="1"/>
          </p:cNvSpPr>
          <p:nvPr>
            <p:ph idx="1"/>
          </p:nvPr>
        </p:nvSpPr>
        <p:spPr/>
        <p:txBody>
          <a:bodyPr>
            <a:normAutofit fontScale="92500"/>
          </a:bodyPr>
          <a:lstStyle/>
          <a:p>
            <a:pPr marL="0" indent="0">
              <a:lnSpc>
                <a:spcPct val="200000"/>
              </a:lnSpc>
              <a:spcBef>
                <a:spcPts val="0"/>
              </a:spcBef>
              <a:spcAft>
                <a:spcPts val="0"/>
              </a:spcAft>
              <a:buNone/>
            </a:pPr>
            <a:r>
              <a:rPr lang="en-US" sz="1800" i="1" kern="0" dirty="0">
                <a:effectLst/>
                <a:latin typeface="Century Gothic"/>
                <a:ea typeface="Times New Roman" panose="02020603050405020304" pitchFamily="18" charset="0"/>
                <a:cs typeface="Times New Roman"/>
              </a:rPr>
              <a:t>7 Real-Life Use Cases of Object Detection</a:t>
            </a:r>
            <a:r>
              <a:rPr lang="en-US" sz="1800" kern="0" dirty="0">
                <a:effectLst/>
                <a:latin typeface="Century Gothic"/>
                <a:ea typeface="Times New Roman" panose="02020603050405020304" pitchFamily="18" charset="0"/>
                <a:cs typeface="Times New Roman"/>
              </a:rPr>
              <a:t>. (2024). Folio3; Folio3 Software, Inc.</a:t>
            </a:r>
            <a:r>
              <a:rPr lang="en-US" sz="1800" kern="0" dirty="0">
                <a:latin typeface="Century Gothic"/>
                <a:ea typeface="Times New Roman" panose="02020603050405020304" pitchFamily="18" charset="0"/>
                <a:cs typeface="Times New Roman"/>
              </a:rPr>
              <a:t> </a:t>
            </a:r>
            <a:endParaRPr lang="en-US" sz="1800" kern="100">
              <a:effectLst/>
              <a:latin typeface="Century Gothic"/>
              <a:ea typeface="Aptos" panose="020B0004020202020204" pitchFamily="34" charset="0"/>
              <a:cs typeface="Times New Roman" panose="02020603050405020304" pitchFamily="18" charset="0"/>
            </a:endParaRPr>
          </a:p>
          <a:p>
            <a:pPr marL="0" marR="0" indent="0">
              <a:lnSpc>
                <a:spcPct val="200000"/>
              </a:lnSpc>
              <a:spcBef>
                <a:spcPts val="0"/>
              </a:spcBef>
              <a:spcAft>
                <a:spcPts val="0"/>
              </a:spcAft>
              <a:buNone/>
            </a:pPr>
            <a:r>
              <a:rPr lang="en-US" sz="1800" kern="0" dirty="0">
                <a:effectLst/>
                <a:latin typeface="Century Gothic"/>
                <a:ea typeface="Times New Roman" panose="02020603050405020304" pitchFamily="18" charset="0"/>
                <a:cs typeface="Times New Roman"/>
              </a:rPr>
              <a:t>	https://www.folio3.ai/blog/use-cases-of-object-detection/</a:t>
            </a:r>
            <a:endParaRPr lang="en-US" sz="1800" kern="100">
              <a:effectLst/>
              <a:latin typeface="Century Gothic"/>
              <a:ea typeface="Aptos" panose="020B0004020202020204" pitchFamily="34" charset="0"/>
              <a:cs typeface="Times New Roman"/>
            </a:endParaRPr>
          </a:p>
          <a:p>
            <a:pPr marL="0" indent="0">
              <a:lnSpc>
                <a:spcPct val="200000"/>
              </a:lnSpc>
              <a:spcBef>
                <a:spcPts val="0"/>
              </a:spcBef>
              <a:spcAft>
                <a:spcPts val="800"/>
              </a:spcAft>
              <a:buNone/>
            </a:pPr>
            <a:r>
              <a:rPr lang="en-US" sz="1800" kern="100" dirty="0">
                <a:effectLst/>
                <a:latin typeface="Century Gothic"/>
                <a:ea typeface="Times New Roman" panose="02020603050405020304" pitchFamily="18" charset="0"/>
                <a:cs typeface="Times New Roman"/>
              </a:rPr>
              <a:t>Borah, C. (2020, November 11). Evolution of object detection. </a:t>
            </a:r>
            <a:r>
              <a:rPr lang="en-US" sz="1800" i="1" kern="100" dirty="0">
                <a:effectLst/>
                <a:latin typeface="Century Gothic"/>
                <a:ea typeface="Times New Roman" panose="02020603050405020304" pitchFamily="18" charset="0"/>
                <a:cs typeface="Times New Roman"/>
              </a:rPr>
              <a:t>Analytics Vidhya</a:t>
            </a:r>
            <a:r>
              <a:rPr lang="en-US" sz="1800" kern="100" dirty="0">
                <a:effectLst/>
                <a:latin typeface="Century Gothic"/>
                <a:ea typeface="Times New Roman" panose="02020603050405020304" pitchFamily="18" charset="0"/>
                <a:cs typeface="Times New Roman"/>
              </a:rPr>
              <a:t>.</a:t>
            </a:r>
            <a:r>
              <a:rPr lang="en-US" sz="1800" kern="100" dirty="0">
                <a:latin typeface="Century Gothic"/>
                <a:ea typeface="Times New Roman" panose="02020603050405020304" pitchFamily="18" charset="0"/>
                <a:cs typeface="Times New Roman"/>
              </a:rPr>
              <a:t> </a:t>
            </a:r>
            <a:endParaRPr lang="en-US" sz="1800" kern="100">
              <a:effectLst/>
              <a:latin typeface="Century Gothic"/>
              <a:ea typeface="Aptos" panose="020B0004020202020204" pitchFamily="34" charset="0"/>
              <a:cs typeface="Times New Roman" panose="02020603050405020304" pitchFamily="18" charset="0"/>
            </a:endParaRPr>
          </a:p>
          <a:p>
            <a:pPr marL="0" marR="0" indent="0">
              <a:lnSpc>
                <a:spcPct val="200000"/>
              </a:lnSpc>
              <a:spcBef>
                <a:spcPts val="0"/>
              </a:spcBef>
              <a:spcAft>
                <a:spcPts val="800"/>
              </a:spcAft>
              <a:buNone/>
            </a:pPr>
            <a:r>
              <a:rPr lang="en-US" sz="1800" kern="100" dirty="0">
                <a:effectLst/>
                <a:latin typeface="Century Gothic"/>
                <a:ea typeface="Times New Roman" panose="02020603050405020304" pitchFamily="18" charset="0"/>
                <a:cs typeface="Times New Roman"/>
              </a:rPr>
              <a:t>	https://medium.com/analytics-vidhya/evolution-of-object-detection-582259d2aa9b</a:t>
            </a:r>
            <a:endParaRPr lang="en-US" sz="1800" kern="100" dirty="0">
              <a:effectLst/>
              <a:latin typeface="Century Gothic"/>
              <a:ea typeface="Aptos" panose="020B0004020202020204" pitchFamily="34" charset="0"/>
              <a:cs typeface="Times New Roman"/>
            </a:endParaRPr>
          </a:p>
          <a:p>
            <a:pPr marL="0" indent="0">
              <a:buNone/>
            </a:pPr>
            <a:endParaRPr lang="en-US" dirty="0"/>
          </a:p>
        </p:txBody>
      </p:sp>
    </p:spTree>
    <p:extLst>
      <p:ext uri="{BB962C8B-B14F-4D97-AF65-F5344CB8AC3E}">
        <p14:creationId xmlns:p14="http://schemas.microsoft.com/office/powerpoint/2010/main" val="3297428639"/>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34</TotalTime>
  <Words>159</Words>
  <Application>Microsoft Office PowerPoint</Application>
  <PresentationFormat>Widescreen</PresentationFormat>
  <Paragraphs>16</Paragraphs>
  <Slides>7</Slides>
  <Notes>1</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Slice</vt:lpstr>
      <vt:lpstr>Dangerous Animal Detection</vt:lpstr>
      <vt:lpstr>Problem Statement</vt:lpstr>
      <vt:lpstr>Background/Significance</vt:lpstr>
      <vt:lpstr>Applications</vt:lpstr>
      <vt:lpstr>Motivation of Using Deep Learning</vt:lpstr>
      <vt:lpstr>Plan of Execution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Dangerous Animal Detection</dc:title>
  <dc:creator>Cole Bromfield</dc:creator>
  <cp:lastModifiedBy>Cole Bromfield</cp:lastModifiedBy>
  <cp:revision>390</cp:revision>
  <dcterms:created xsi:type="dcterms:W3CDTF">2024-07-14T15:22:38Z</dcterms:created>
  <dcterms:modified xsi:type="dcterms:W3CDTF">2024-07-16T16:52:41Z</dcterms:modified>
</cp:coreProperties>
</file>