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63" r:id="rId4"/>
    <p:sldId id="264" r:id="rId5"/>
    <p:sldId id="271" r:id="rId6"/>
    <p:sldId id="266" r:id="rId7"/>
    <p:sldId id="267" r:id="rId8"/>
    <p:sldId id="268" r:id="rId9"/>
    <p:sldId id="269"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FB4F80-8C1B-A845-C9E3-D5368A6AD765}" v="728" dt="2024-07-16T16:47:40.7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EB17A-9B20-49D6-9BFE-CBB8326A8E2E}" type="datetimeFigureOut">
              <a:t>8/6/2024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AA264B-561E-4917-9748-D9682CE5450B}" type="slidenum">
              <a:t>‹#›</a:t>
            </a:fld>
            <a:endParaRPr lang="en-US"/>
          </a:p>
        </p:txBody>
      </p:sp>
    </p:spTree>
    <p:extLst>
      <p:ext uri="{BB962C8B-B14F-4D97-AF65-F5344CB8AC3E}">
        <p14:creationId xmlns:p14="http://schemas.microsoft.com/office/powerpoint/2010/main" val="2732925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F0B43B-4583-49FC-8FF9-79DD1A8B088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3737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3F0B43B-4583-49FC-8FF9-79DD1A8B0884}" type="datetimeFigureOut">
              <a:rPr lang="en-US" smtClean="0"/>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228939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0B43B-4583-49FC-8FF9-79DD1A8B088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2756971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0B43B-4583-49FC-8FF9-79DD1A8B088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04418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0B43B-4583-49FC-8FF9-79DD1A8B088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1073311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0B43B-4583-49FC-8FF9-79DD1A8B088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03583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0B43B-4583-49FC-8FF9-79DD1A8B088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3274547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0B43B-4583-49FC-8FF9-79DD1A8B088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523103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0B43B-4583-49FC-8FF9-79DD1A8B088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1867208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0B43B-4583-49FC-8FF9-79DD1A8B088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429196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0B43B-4583-49FC-8FF9-79DD1A8B088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577505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F0B43B-4583-49FC-8FF9-79DD1A8B0884}"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907738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F0B43B-4583-49FC-8FF9-79DD1A8B0884}" type="datetimeFigureOut">
              <a:rPr lang="en-US" smtClean="0"/>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1067912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F0B43B-4583-49FC-8FF9-79DD1A8B0884}" type="datetimeFigureOut">
              <a:rPr lang="en-US" smtClean="0"/>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2309967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F0B43B-4583-49FC-8FF9-79DD1A8B0884}" type="datetimeFigureOut">
              <a:rPr lang="en-US" smtClean="0"/>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229106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F0B43B-4583-49FC-8FF9-79DD1A8B0884}"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3699468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F0B43B-4583-49FC-8FF9-79DD1A8B0884}"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906115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3F0B43B-4583-49FC-8FF9-79DD1A8B0884}" type="datetimeFigureOut">
              <a:rPr lang="en-US" smtClean="0"/>
              <a:t>8/6/2024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7B59B9B-97EA-4D27-8951-69B237A37D4F}" type="slidenum">
              <a:rPr lang="en-US" smtClean="0"/>
              <a:t>‹#›</a:t>
            </a:fld>
            <a:endParaRPr lang="en-US"/>
          </a:p>
        </p:txBody>
      </p:sp>
    </p:spTree>
    <p:extLst>
      <p:ext uri="{BB962C8B-B14F-4D97-AF65-F5344CB8AC3E}">
        <p14:creationId xmlns:p14="http://schemas.microsoft.com/office/powerpoint/2010/main" val="4950565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9C845-9522-5416-D73F-C2B0AD0F05CD}"/>
              </a:ext>
            </a:extLst>
          </p:cNvPr>
          <p:cNvSpPr>
            <a:spLocks noGrp="1"/>
          </p:cNvSpPr>
          <p:nvPr>
            <p:ph type="ctrTitle"/>
          </p:nvPr>
        </p:nvSpPr>
        <p:spPr/>
        <p:txBody>
          <a:bodyPr/>
          <a:lstStyle/>
          <a:p>
            <a:r>
              <a:rPr lang="en-US" dirty="0"/>
              <a:t>Dangerous Animal Detection</a:t>
            </a:r>
          </a:p>
        </p:txBody>
      </p:sp>
      <p:sp>
        <p:nvSpPr>
          <p:cNvPr id="3" name="Subtitle 2">
            <a:extLst>
              <a:ext uri="{FF2B5EF4-FFF2-40B4-BE49-F238E27FC236}">
                <a16:creationId xmlns:a16="http://schemas.microsoft.com/office/drawing/2014/main" id="{F6EBF1FF-16D3-826A-8901-FEA98DAAD6E8}"/>
              </a:ext>
            </a:extLst>
          </p:cNvPr>
          <p:cNvSpPr>
            <a:spLocks noGrp="1"/>
          </p:cNvSpPr>
          <p:nvPr>
            <p:ph type="subTitle" idx="1"/>
          </p:nvPr>
        </p:nvSpPr>
        <p:spPr/>
        <p:txBody>
          <a:bodyPr/>
          <a:lstStyle/>
          <a:p>
            <a:r>
              <a:rPr lang="en-US" dirty="0"/>
              <a:t>Project by Cole Bromfield and Dennis Reyes</a:t>
            </a:r>
          </a:p>
        </p:txBody>
      </p:sp>
    </p:spTree>
    <p:extLst>
      <p:ext uri="{BB962C8B-B14F-4D97-AF65-F5344CB8AC3E}">
        <p14:creationId xmlns:p14="http://schemas.microsoft.com/office/powerpoint/2010/main" val="349465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F87B9-A0EE-E82B-E458-1F72A0C31763}"/>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3992208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2BBA5-2DBE-4BCA-D3C6-58F88C43589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7D48906-E84F-ADC6-1BF2-4E4EEFB48A05}"/>
              </a:ext>
            </a:extLst>
          </p:cNvPr>
          <p:cNvSpPr>
            <a:spLocks noGrp="1"/>
          </p:cNvSpPr>
          <p:nvPr>
            <p:ph idx="1"/>
          </p:nvPr>
        </p:nvSpPr>
        <p:spPr/>
        <p:txBody>
          <a:bodyPr>
            <a:normAutofit/>
          </a:bodyPr>
          <a:lstStyle/>
          <a:p>
            <a:pPr marL="0" indent="0">
              <a:buNone/>
            </a:pPr>
            <a:r>
              <a:rPr lang="en-US" sz="2400" kern="100" dirty="0">
                <a:solidFill>
                  <a:srgbClr val="0F496F"/>
                </a:solidFill>
                <a:latin typeface="Century Gothic"/>
                <a:ea typeface="+mn-lt"/>
                <a:cs typeface="Times New Roman"/>
              </a:rPr>
              <a:t>Wildlife can pose a unique risk to the safety and security of people, livestock, or property. Early detection is crucial. The task of distinguishing between harmful and harmless animals is dependent on the user and may vary based on their objectives for the technology. Some species might pose a more significant risk to human lives, while others could be more threatening to livestock or property.</a:t>
            </a:r>
            <a:endParaRPr lang="en-US" sz="2400" kern="100" dirty="0">
              <a:solidFill>
                <a:srgbClr val="0F496F"/>
              </a:solidFill>
              <a:latin typeface="Century Gothic"/>
              <a:cs typeface="Times New Roman"/>
            </a:endParaRPr>
          </a:p>
        </p:txBody>
      </p:sp>
    </p:spTree>
    <p:extLst>
      <p:ext uri="{BB962C8B-B14F-4D97-AF65-F5344CB8AC3E}">
        <p14:creationId xmlns:p14="http://schemas.microsoft.com/office/powerpoint/2010/main" val="1088453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F0BB1-8A64-61D9-59C6-2BF385C7BFC7}"/>
              </a:ext>
            </a:extLst>
          </p:cNvPr>
          <p:cNvSpPr>
            <a:spLocks noGrp="1"/>
          </p:cNvSpPr>
          <p:nvPr>
            <p:ph type="title"/>
          </p:nvPr>
        </p:nvSpPr>
        <p:spPr/>
        <p:txBody>
          <a:bodyPr/>
          <a:lstStyle/>
          <a:p>
            <a:r>
              <a:rPr lang="en-US" dirty="0"/>
              <a:t>Model used</a:t>
            </a:r>
          </a:p>
        </p:txBody>
      </p:sp>
      <p:sp>
        <p:nvSpPr>
          <p:cNvPr id="3" name="Content Placeholder 2">
            <a:extLst>
              <a:ext uri="{FF2B5EF4-FFF2-40B4-BE49-F238E27FC236}">
                <a16:creationId xmlns:a16="http://schemas.microsoft.com/office/drawing/2014/main" id="{36D4D973-52E0-05EA-D234-7659BB15F0CE}"/>
              </a:ext>
            </a:extLst>
          </p:cNvPr>
          <p:cNvSpPr>
            <a:spLocks noGrp="1"/>
          </p:cNvSpPr>
          <p:nvPr>
            <p:ph idx="1"/>
          </p:nvPr>
        </p:nvSpPr>
        <p:spPr/>
        <p:txBody>
          <a:bodyPr>
            <a:normAutofit lnSpcReduction="10000"/>
          </a:bodyPr>
          <a:lstStyle/>
          <a:p>
            <a:r>
              <a:rPr lang="en-US" dirty="0"/>
              <a:t>YOLO (You Only Look Once). </a:t>
            </a:r>
          </a:p>
          <a:p>
            <a:r>
              <a:rPr lang="en-US" dirty="0"/>
              <a:t>Frames object detection as a single regression problem (unique)</a:t>
            </a:r>
          </a:p>
          <a:p>
            <a:r>
              <a:rPr lang="en-US" dirty="0"/>
              <a:t>Allows for higher speed and accuracy</a:t>
            </a:r>
          </a:p>
          <a:p>
            <a:r>
              <a:rPr lang="en-US" dirty="0"/>
              <a:t>Trained using a custom dataset, which includes images of a handful of different animals and their corresponding labels (Dangerous or Not Dangerous).  </a:t>
            </a:r>
          </a:p>
          <a:p>
            <a:r>
              <a:rPr lang="en-US" dirty="0"/>
              <a:t>7 animal classes in this experiment: buffalo, elephant, rhino, zebra, lion, ostrich, turtle</a:t>
            </a:r>
          </a:p>
          <a:p>
            <a:r>
              <a:rPr lang="en-US" dirty="0"/>
              <a:t>“Dangerous" label conferred upon the buffalo, rhino, lion, and ostrich classes</a:t>
            </a:r>
          </a:p>
          <a:p>
            <a:endParaRPr lang="en-US" dirty="0"/>
          </a:p>
        </p:txBody>
      </p:sp>
    </p:spTree>
    <p:extLst>
      <p:ext uri="{BB962C8B-B14F-4D97-AF65-F5344CB8AC3E}">
        <p14:creationId xmlns:p14="http://schemas.microsoft.com/office/powerpoint/2010/main" val="733414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D3C79-B909-8CF0-6DC1-D7784C46DE3D}"/>
              </a:ext>
            </a:extLst>
          </p:cNvPr>
          <p:cNvSpPr>
            <a:spLocks noGrp="1"/>
          </p:cNvSpPr>
          <p:nvPr>
            <p:ph type="title"/>
          </p:nvPr>
        </p:nvSpPr>
        <p:spPr/>
        <p:txBody>
          <a:bodyPr/>
          <a:lstStyle/>
          <a:p>
            <a:r>
              <a:rPr lang="en-US" dirty="0"/>
              <a:t>Scalability</a:t>
            </a:r>
          </a:p>
        </p:txBody>
      </p:sp>
      <p:sp>
        <p:nvSpPr>
          <p:cNvPr id="3" name="Content Placeholder 2">
            <a:extLst>
              <a:ext uri="{FF2B5EF4-FFF2-40B4-BE49-F238E27FC236}">
                <a16:creationId xmlns:a16="http://schemas.microsoft.com/office/drawing/2014/main" id="{9636BCCD-275A-9C17-E9DD-693288D0858A}"/>
              </a:ext>
            </a:extLst>
          </p:cNvPr>
          <p:cNvSpPr>
            <a:spLocks noGrp="1"/>
          </p:cNvSpPr>
          <p:nvPr>
            <p:ph idx="1"/>
          </p:nvPr>
        </p:nvSpPr>
        <p:spPr/>
        <p:txBody>
          <a:bodyPr/>
          <a:lstStyle/>
          <a:p>
            <a:r>
              <a:rPr lang="en-US" dirty="0"/>
              <a:t>Easy to add animal classes</a:t>
            </a:r>
          </a:p>
          <a:p>
            <a:r>
              <a:rPr lang="en-US" dirty="0"/>
              <a:t>Labels can be customized depending on user needs and goals</a:t>
            </a:r>
          </a:p>
        </p:txBody>
      </p:sp>
    </p:spTree>
    <p:extLst>
      <p:ext uri="{BB962C8B-B14F-4D97-AF65-F5344CB8AC3E}">
        <p14:creationId xmlns:p14="http://schemas.microsoft.com/office/powerpoint/2010/main" val="3356924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361E2-0E51-2400-E4C2-E65FE9196528}"/>
              </a:ext>
            </a:extLst>
          </p:cNvPr>
          <p:cNvSpPr>
            <a:spLocks noGrp="1"/>
          </p:cNvSpPr>
          <p:nvPr>
            <p:ph type="title"/>
          </p:nvPr>
        </p:nvSpPr>
        <p:spPr/>
        <p:txBody>
          <a:bodyPr/>
          <a:lstStyle/>
          <a:p>
            <a:r>
              <a:rPr lang="en-US" dirty="0"/>
              <a:t>Dataset Exhibit</a:t>
            </a:r>
          </a:p>
        </p:txBody>
      </p:sp>
    </p:spTree>
    <p:extLst>
      <p:ext uri="{BB962C8B-B14F-4D97-AF65-F5344CB8AC3E}">
        <p14:creationId xmlns:p14="http://schemas.microsoft.com/office/powerpoint/2010/main" val="3198444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05096-FD82-6449-5BB7-515DEEF3171B}"/>
              </a:ext>
            </a:extLst>
          </p:cNvPr>
          <p:cNvSpPr>
            <a:spLocks noGrp="1"/>
          </p:cNvSpPr>
          <p:nvPr>
            <p:ph type="title"/>
          </p:nvPr>
        </p:nvSpPr>
        <p:spPr/>
        <p:txBody>
          <a:bodyPr/>
          <a:lstStyle/>
          <a:p>
            <a:r>
              <a:rPr lang="en-US" dirty="0"/>
              <a:t>Training</a:t>
            </a:r>
          </a:p>
        </p:txBody>
      </p:sp>
      <p:sp>
        <p:nvSpPr>
          <p:cNvPr id="3" name="Content Placeholder 2">
            <a:extLst>
              <a:ext uri="{FF2B5EF4-FFF2-40B4-BE49-F238E27FC236}">
                <a16:creationId xmlns:a16="http://schemas.microsoft.com/office/drawing/2014/main" id="{44E99C87-EF9E-7046-2460-DFDCE5478B8B}"/>
              </a:ext>
            </a:extLst>
          </p:cNvPr>
          <p:cNvSpPr>
            <a:spLocks noGrp="1"/>
          </p:cNvSpPr>
          <p:nvPr>
            <p:ph idx="1"/>
          </p:nvPr>
        </p:nvSpPr>
        <p:spPr/>
        <p:txBody>
          <a:bodyPr>
            <a:normAutofit fontScale="92500" lnSpcReduction="20000"/>
          </a:bodyPr>
          <a:lstStyle/>
          <a:p>
            <a:r>
              <a:rPr lang="en-US" dirty="0"/>
              <a:t>Start with annotated image set—bounding boxes, class indices</a:t>
            </a:r>
          </a:p>
          <a:p>
            <a:r>
              <a:rPr lang="en-US" dirty="0"/>
              <a:t>Initialized with random weights, trained with a combination of convolutional and fully connected layers</a:t>
            </a:r>
          </a:p>
          <a:p>
            <a:r>
              <a:rPr lang="en-US" dirty="0"/>
              <a:t>Divide input image into grid of cells, each responsible for predicting a fixed number of bounding boxes and their confidence scores</a:t>
            </a:r>
          </a:p>
          <a:p>
            <a:r>
              <a:rPr lang="en-US" dirty="0"/>
              <a:t>Confidence score: probability that a bounding box contains an object (and the accuracy of the box itself)</a:t>
            </a:r>
          </a:p>
          <a:p>
            <a:r>
              <a:rPr lang="en-US" dirty="0"/>
              <a:t>Loss function: trained with backpropagation and gradient descent</a:t>
            </a:r>
          </a:p>
          <a:p>
            <a:pPr lvl="1"/>
            <a:r>
              <a:rPr lang="en-US" dirty="0"/>
              <a:t>Combination of localization loss to measure the accuracy of the predicted bounding boxes, confidence loss to measure the accuracy of the confidence scores, and classification loss to measure the accuracy of the predicted class probabilities</a:t>
            </a:r>
          </a:p>
        </p:txBody>
      </p:sp>
    </p:spTree>
    <p:extLst>
      <p:ext uri="{BB962C8B-B14F-4D97-AF65-F5344CB8AC3E}">
        <p14:creationId xmlns:p14="http://schemas.microsoft.com/office/powerpoint/2010/main" val="3824167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EF591-4C5F-C8FC-A2EE-7224651DDC2F}"/>
              </a:ext>
            </a:extLst>
          </p:cNvPr>
          <p:cNvSpPr>
            <a:spLocks noGrp="1"/>
          </p:cNvSpPr>
          <p:nvPr>
            <p:ph type="title"/>
          </p:nvPr>
        </p:nvSpPr>
        <p:spPr/>
        <p:txBody>
          <a:bodyPr/>
          <a:lstStyle/>
          <a:p>
            <a:r>
              <a:rPr lang="en-US" dirty="0"/>
              <a:t>Model Advantages</a:t>
            </a:r>
          </a:p>
        </p:txBody>
      </p:sp>
      <p:sp>
        <p:nvSpPr>
          <p:cNvPr id="3" name="Content Placeholder 2">
            <a:extLst>
              <a:ext uri="{FF2B5EF4-FFF2-40B4-BE49-F238E27FC236}">
                <a16:creationId xmlns:a16="http://schemas.microsoft.com/office/drawing/2014/main" id="{B90E1380-C33B-8B0F-457A-C221DABCA194}"/>
              </a:ext>
            </a:extLst>
          </p:cNvPr>
          <p:cNvSpPr>
            <a:spLocks noGrp="1"/>
          </p:cNvSpPr>
          <p:nvPr>
            <p:ph idx="1"/>
          </p:nvPr>
        </p:nvSpPr>
        <p:spPr/>
        <p:txBody>
          <a:bodyPr/>
          <a:lstStyle/>
          <a:p>
            <a:r>
              <a:rPr lang="en-US" dirty="0"/>
              <a:t>Speed (due to a single neural network)</a:t>
            </a:r>
          </a:p>
          <a:p>
            <a:pPr lvl="1"/>
            <a:r>
              <a:rPr lang="en-US" dirty="0"/>
              <a:t>No need for multiple passes over the same image, maximizing efficiency</a:t>
            </a:r>
          </a:p>
          <a:p>
            <a:r>
              <a:rPr lang="en-US" dirty="0"/>
              <a:t>Flexibility to detect multiple objects of different classes in a single image</a:t>
            </a:r>
          </a:p>
        </p:txBody>
      </p:sp>
    </p:spTree>
    <p:extLst>
      <p:ext uri="{BB962C8B-B14F-4D97-AF65-F5344CB8AC3E}">
        <p14:creationId xmlns:p14="http://schemas.microsoft.com/office/powerpoint/2010/main" val="2021560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C214-6F9B-B0AB-266E-C2E9B9A39C84}"/>
              </a:ext>
            </a:extLst>
          </p:cNvPr>
          <p:cNvSpPr>
            <a:spLocks noGrp="1"/>
          </p:cNvSpPr>
          <p:nvPr>
            <p:ph type="title"/>
          </p:nvPr>
        </p:nvSpPr>
        <p:spPr/>
        <p:txBody>
          <a:bodyPr/>
          <a:lstStyle/>
          <a:p>
            <a:r>
              <a:rPr lang="en-US" dirty="0"/>
              <a:t>Model Limitations</a:t>
            </a:r>
          </a:p>
        </p:txBody>
      </p:sp>
      <p:sp>
        <p:nvSpPr>
          <p:cNvPr id="3" name="Content Placeholder 2">
            <a:extLst>
              <a:ext uri="{FF2B5EF4-FFF2-40B4-BE49-F238E27FC236}">
                <a16:creationId xmlns:a16="http://schemas.microsoft.com/office/drawing/2014/main" id="{F3D839A4-FF8F-2835-D8B2-58A4F24E2CBA}"/>
              </a:ext>
            </a:extLst>
          </p:cNvPr>
          <p:cNvSpPr>
            <a:spLocks noGrp="1"/>
          </p:cNvSpPr>
          <p:nvPr>
            <p:ph idx="1"/>
          </p:nvPr>
        </p:nvSpPr>
        <p:spPr/>
        <p:txBody>
          <a:bodyPr/>
          <a:lstStyle/>
          <a:p>
            <a:r>
              <a:rPr lang="en-US" dirty="0"/>
              <a:t>Localization errors (particularly with small animals, and animals in close proximity)</a:t>
            </a:r>
          </a:p>
          <a:p>
            <a:pPr lvl="1"/>
            <a:r>
              <a:rPr lang="en-US" dirty="0"/>
              <a:t>Solved with higher epoch #, at cost of computational time</a:t>
            </a:r>
          </a:p>
          <a:p>
            <a:pPr lvl="1"/>
            <a:r>
              <a:rPr lang="en-US" dirty="0"/>
              <a:t>Significant increase in epochs, breaks model (even with HPC allocation)</a:t>
            </a:r>
          </a:p>
          <a:p>
            <a:r>
              <a:rPr lang="en-US" dirty="0"/>
              <a:t>Requirements</a:t>
            </a:r>
          </a:p>
          <a:p>
            <a:pPr lvl="1"/>
            <a:r>
              <a:rPr lang="en-US" dirty="0"/>
              <a:t>Large dataset</a:t>
            </a:r>
          </a:p>
          <a:p>
            <a:pPr lvl="1"/>
            <a:r>
              <a:rPr lang="en-US" dirty="0"/>
              <a:t>Training, validation, and testing sets</a:t>
            </a:r>
          </a:p>
          <a:p>
            <a:endParaRPr lang="en-US" dirty="0"/>
          </a:p>
        </p:txBody>
      </p:sp>
    </p:spTree>
    <p:extLst>
      <p:ext uri="{BB962C8B-B14F-4D97-AF65-F5344CB8AC3E}">
        <p14:creationId xmlns:p14="http://schemas.microsoft.com/office/powerpoint/2010/main" val="1507577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F22FD-320C-9F4B-E2F4-126F464D90BD}"/>
              </a:ext>
            </a:extLst>
          </p:cNvPr>
          <p:cNvSpPr>
            <a:spLocks noGrp="1"/>
          </p:cNvSpPr>
          <p:nvPr>
            <p:ph type="title"/>
          </p:nvPr>
        </p:nvSpPr>
        <p:spPr/>
        <p:txBody>
          <a:bodyPr/>
          <a:lstStyle/>
          <a:p>
            <a:r>
              <a:rPr lang="en-US" dirty="0"/>
              <a:t>Issues Overcome</a:t>
            </a:r>
          </a:p>
        </p:txBody>
      </p:sp>
      <p:sp>
        <p:nvSpPr>
          <p:cNvPr id="3" name="Content Placeholder 2">
            <a:extLst>
              <a:ext uri="{FF2B5EF4-FFF2-40B4-BE49-F238E27FC236}">
                <a16:creationId xmlns:a16="http://schemas.microsoft.com/office/drawing/2014/main" id="{AB7BC686-A964-FDA8-B9FD-864643B4F83A}"/>
              </a:ext>
            </a:extLst>
          </p:cNvPr>
          <p:cNvSpPr>
            <a:spLocks noGrp="1"/>
          </p:cNvSpPr>
          <p:nvPr>
            <p:ph idx="1"/>
          </p:nvPr>
        </p:nvSpPr>
        <p:spPr/>
        <p:txBody>
          <a:bodyPr/>
          <a:lstStyle/>
          <a:p>
            <a:r>
              <a:rPr lang="en-US" dirty="0"/>
              <a:t>Image Annotation</a:t>
            </a:r>
          </a:p>
          <a:p>
            <a:pPr lvl="1"/>
            <a:r>
              <a:rPr lang="en-US" dirty="0"/>
              <a:t>Using data annotation tool proved time consuming</a:t>
            </a:r>
          </a:p>
          <a:p>
            <a:pPr lvl="1"/>
            <a:r>
              <a:rPr lang="en-US" dirty="0"/>
              <a:t>Downloaded pre-labeled images from </a:t>
            </a:r>
            <a:r>
              <a:rPr lang="en-US" dirty="0" err="1"/>
              <a:t>RoboFlow</a:t>
            </a:r>
            <a:r>
              <a:rPr lang="en-US" dirty="0"/>
              <a:t> for custom training dataset</a:t>
            </a:r>
          </a:p>
          <a:p>
            <a:pPr lvl="1"/>
            <a:r>
              <a:rPr lang="en-US" dirty="0"/>
              <a:t>Only had to change class indices</a:t>
            </a:r>
          </a:p>
          <a:p>
            <a:r>
              <a:rPr lang="en-US" dirty="0"/>
              <a:t>Code Errors</a:t>
            </a:r>
          </a:p>
          <a:p>
            <a:pPr lvl="1"/>
            <a:r>
              <a:rPr lang="en-US" dirty="0"/>
              <a:t>Encoding locale errors</a:t>
            </a:r>
          </a:p>
          <a:p>
            <a:pPr lvl="1"/>
            <a:r>
              <a:rPr lang="en-US" dirty="0"/>
              <a:t>Added additional code cells</a:t>
            </a:r>
          </a:p>
        </p:txBody>
      </p:sp>
    </p:spTree>
    <p:extLst>
      <p:ext uri="{BB962C8B-B14F-4D97-AF65-F5344CB8AC3E}">
        <p14:creationId xmlns:p14="http://schemas.microsoft.com/office/powerpoint/2010/main" val="263951642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319</TotalTime>
  <Words>424</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Century Gothic</vt:lpstr>
      <vt:lpstr>Wingdings 3</vt:lpstr>
      <vt:lpstr>Slice</vt:lpstr>
      <vt:lpstr>Dangerous Animal Detection</vt:lpstr>
      <vt:lpstr>Problem Statement</vt:lpstr>
      <vt:lpstr>Model used</vt:lpstr>
      <vt:lpstr>Scalability</vt:lpstr>
      <vt:lpstr>Dataset Exhibit</vt:lpstr>
      <vt:lpstr>Training</vt:lpstr>
      <vt:lpstr>Model Advantages</vt:lpstr>
      <vt:lpstr>Model Limitations</vt:lpstr>
      <vt:lpstr>Issues Overcome</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Dangerous Animal Detection</dc:title>
  <dc:creator>Cole Bromfield</dc:creator>
  <cp:lastModifiedBy>Cole Bromfield</cp:lastModifiedBy>
  <cp:revision>393</cp:revision>
  <dcterms:created xsi:type="dcterms:W3CDTF">2024-07-14T15:22:38Z</dcterms:created>
  <dcterms:modified xsi:type="dcterms:W3CDTF">2024-08-06T21:51:59Z</dcterms:modified>
</cp:coreProperties>
</file>