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1" r:id="rId5"/>
    <p:sldId id="258" r:id="rId6"/>
    <p:sldId id="270" r:id="rId7"/>
    <p:sldId id="274" r:id="rId8"/>
    <p:sldId id="272" r:id="rId9"/>
    <p:sldId id="273" r:id="rId10"/>
    <p:sldId id="262" r:id="rId11"/>
    <p:sldId id="260" r:id="rId12"/>
    <p:sldId id="276" r:id="rId13"/>
    <p:sldId id="275" r:id="rId14"/>
    <p:sldId id="282" r:id="rId15"/>
    <p:sldId id="277" r:id="rId16"/>
    <p:sldId id="278" r:id="rId17"/>
    <p:sldId id="279" r:id="rId18"/>
    <p:sldId id="280" r:id="rId19"/>
    <p:sldId id="281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74CD7-C4D8-4304-8451-22040EDECC85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96F15-70C2-4FEF-94BA-FF45B23C3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96F15-70C2-4FEF-94BA-FF45B23C3B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0190-4CD2-47A5-A6AF-533EC82E8A0F}" type="datetimeFigureOut">
              <a:rPr lang="en-US" smtClean="0"/>
              <a:pPr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5121-6B4B-448D-A5A0-E955595E6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unrise on Aiguille du Mid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7591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Mountaineering Refresher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5352871"/>
            <a:ext cx="4212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Brian Hendrickson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MITOC Technical Review Session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February 27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, 2012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730752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</a:t>
            </a:r>
          </a:p>
        </p:txBody>
      </p:sp>
      <p:pic>
        <p:nvPicPr>
          <p:cNvPr id="5122" name="Picture 2" descr="C:\Users\Brian\Desktop\Mountaineering Talk\traversing.jpg"/>
          <p:cNvPicPr>
            <a:picLocks noChangeAspect="1" noChangeArrowheads="1"/>
          </p:cNvPicPr>
          <p:nvPr/>
        </p:nvPicPr>
        <p:blipFill>
          <a:blip r:embed="rId3" cstate="email"/>
          <a:srcRect r="20000"/>
          <a:stretch>
            <a:fillRect/>
          </a:stretch>
        </p:blipFill>
        <p:spPr bwMode="auto">
          <a:xfrm>
            <a:off x="533400" y="1371600"/>
            <a:ext cx="4876800" cy="4572000"/>
          </a:xfrm>
          <a:prstGeom prst="rect">
            <a:avLst/>
          </a:prstGeom>
          <a:noFill/>
        </p:spPr>
      </p:pic>
      <p:pic>
        <p:nvPicPr>
          <p:cNvPr id="9" name="Picture 2" descr="C:\Users\Brian\Desktop\Mountaineering Talk\french technique.jpg"/>
          <p:cNvPicPr>
            <a:picLocks noChangeAspect="1" noChangeArrowheads="1"/>
          </p:cNvPicPr>
          <p:nvPr/>
        </p:nvPicPr>
        <p:blipFill>
          <a:blip r:embed="rId4" cstate="email"/>
          <a:srcRect t="33710" b="32899"/>
          <a:stretch>
            <a:fillRect/>
          </a:stretch>
        </p:blipFill>
        <p:spPr bwMode="auto">
          <a:xfrm>
            <a:off x="5867400" y="1371600"/>
            <a:ext cx="2771775" cy="1828800"/>
          </a:xfrm>
          <a:prstGeom prst="rect">
            <a:avLst/>
          </a:prstGeom>
          <a:noFill/>
        </p:spPr>
      </p:pic>
      <p:pic>
        <p:nvPicPr>
          <p:cNvPr id="5123" name="Picture 3" descr="C:\Users\Brian\Desktop\Mountaineering Talk\traverse footing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715000" y="3886200"/>
            <a:ext cx="3130061" cy="1828800"/>
          </a:xfrm>
          <a:prstGeom prst="rect">
            <a:avLst/>
          </a:prstGeom>
          <a:noFill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867400" y="31242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Surface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67400" y="55626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Surface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65637"/>
            <a:ext cx="8915400" cy="2163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Reading how to do it ≠ Having it hardwired</a:t>
            </a:r>
            <a:br>
              <a:rPr lang="en-US" sz="2800" dirty="0" smtClean="0"/>
            </a:br>
            <a:r>
              <a:rPr lang="en-US" sz="2000" dirty="0" smtClean="0"/>
              <a:t>(should be practiced regularly– from multiple orientations)</a:t>
            </a:r>
          </a:p>
          <a:p>
            <a:r>
              <a:rPr lang="en-US" sz="2800" dirty="0" smtClean="0"/>
              <a:t>Arm holding axe head must be locked off tight to shoulder </a:t>
            </a:r>
            <a:br>
              <a:rPr lang="en-US" sz="2800" dirty="0" smtClean="0"/>
            </a:br>
            <a:r>
              <a:rPr lang="en-US" sz="2000" dirty="0" smtClean="0"/>
              <a:t>(avoid having arm pop straight and lose control of axe/dislocate shoulder)</a:t>
            </a:r>
          </a:p>
          <a:p>
            <a:r>
              <a:rPr lang="en-US" sz="2800" dirty="0" smtClean="0"/>
              <a:t>Climb with axe pointing behind you</a:t>
            </a:r>
            <a:endParaRPr lang="en-US" sz="3600" dirty="0" smtClean="0"/>
          </a:p>
        </p:txBody>
      </p:sp>
      <p:pic>
        <p:nvPicPr>
          <p:cNvPr id="7170" name="Picture 2" descr="C:\Users\Brian\Desktop\Mountaineering Talk\selfarrest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19200" y="1371600"/>
            <a:ext cx="2857500" cy="2857500"/>
          </a:xfrm>
          <a:prstGeom prst="rect">
            <a:avLst/>
          </a:prstGeom>
          <a:noFill/>
        </p:spPr>
      </p:pic>
      <p:pic>
        <p:nvPicPr>
          <p:cNvPr id="7171" name="Picture 3" descr="C:\Users\Brian\Desktop\Mountaineering Talk\holding axe arrest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86010" y="1371600"/>
            <a:ext cx="1409990" cy="2118012"/>
          </a:xfrm>
          <a:prstGeom prst="rect">
            <a:avLst/>
          </a:prstGeom>
          <a:noFill/>
        </p:spPr>
      </p:pic>
      <p:pic>
        <p:nvPicPr>
          <p:cNvPr id="7172" name="Picture 4" descr="C:\Users\Brian\Desktop\Mountaineering Talk\holding axe belay.jpg"/>
          <p:cNvPicPr>
            <a:picLocks noChangeAspect="1" noChangeArrowheads="1"/>
          </p:cNvPicPr>
          <p:nvPr/>
        </p:nvPicPr>
        <p:blipFill>
          <a:blip r:embed="rId5" cstate="email"/>
          <a:srcRect t="9877"/>
          <a:stretch>
            <a:fillRect/>
          </a:stretch>
        </p:blipFill>
        <p:spPr bwMode="auto">
          <a:xfrm rot="5400000">
            <a:off x="6677025" y="1704975"/>
            <a:ext cx="2057400" cy="139065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35052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i="1" noProof="0" dirty="0" smtClean="0"/>
              <a:t>Hold like this guy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29400" y="35052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i="1" noProof="0" dirty="0" smtClean="0"/>
              <a:t>…not this guy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rian\Pictures\Alaska 5-2-10\From Mark\100_2268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9144000" cy="68747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Roping Up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915400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Roping up does not always ≠ Added safety</a:t>
            </a:r>
            <a:br>
              <a:rPr lang="en-US" sz="2800" dirty="0" smtClean="0"/>
            </a:br>
            <a:endParaRPr lang="en-US" sz="3600" dirty="0" smtClean="0"/>
          </a:p>
        </p:txBody>
      </p:sp>
      <p:sp>
        <p:nvSpPr>
          <p:cNvPr id="10" name="Isosceles Triangle 9"/>
          <p:cNvSpPr/>
          <p:nvPr/>
        </p:nvSpPr>
        <p:spPr>
          <a:xfrm>
            <a:off x="3810000" y="3657600"/>
            <a:ext cx="1600200" cy="1143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19200" y="3352800"/>
            <a:ext cx="7162800" cy="5334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7432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noProof="0" dirty="0" smtClean="0"/>
              <a:t>Ability to Place Protection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53000" y="2438400"/>
            <a:ext cx="38100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noProof="0" dirty="0" smtClean="0"/>
              <a:t>Chance of Snagging Rope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53000" y="1828800"/>
            <a:ext cx="38100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noProof="0" dirty="0" smtClean="0"/>
              <a:t>Chance of Partner Pulling You Off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2133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noProof="0" dirty="0" smtClean="0"/>
              <a:t>Chance of Axe Arresting a Fall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53000" y="3048000"/>
            <a:ext cx="38100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noProof="0" dirty="0" smtClean="0"/>
              <a:t>Time Pressure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42672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It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62600" y="41910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It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rian\Desktop\Mountaineering Talk\frendo spu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1"/>
            <a:ext cx="4114800" cy="5486400"/>
          </a:xfrm>
          <a:prstGeom prst="rect">
            <a:avLst/>
          </a:prstGeom>
          <a:noFill/>
        </p:spPr>
      </p:pic>
      <p:pic>
        <p:nvPicPr>
          <p:cNvPr id="3075" name="Picture 3" descr="C:\Users\Brian\Desktop\Mountaineering Talk\frendo rid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800"/>
            <a:ext cx="4114800" cy="5486401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 rot="1348766">
            <a:off x="2701112" y="1882226"/>
            <a:ext cx="2425364" cy="76979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In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Space tie-in points ~30-36 feet (more if larger crevasses)</a:t>
            </a:r>
            <a:br>
              <a:rPr lang="en-US" sz="2800" dirty="0" smtClean="0"/>
            </a:br>
            <a:r>
              <a:rPr lang="en-US" sz="2000" dirty="0" smtClean="0"/>
              <a:t>(use </a:t>
            </a:r>
            <a:r>
              <a:rPr lang="en-US" sz="2000" dirty="0" err="1" smtClean="0"/>
              <a:t>armspan</a:t>
            </a:r>
            <a:r>
              <a:rPr lang="en-US" sz="2000" dirty="0" smtClean="0"/>
              <a:t> nearly equals own height as a measuring stick)</a:t>
            </a:r>
          </a:p>
          <a:p>
            <a:r>
              <a:rPr lang="en-US" sz="2800" dirty="0" smtClean="0"/>
              <a:t>Excess rope length coiled at </a:t>
            </a:r>
            <a:r>
              <a:rPr lang="en-US" sz="2800" i="1" dirty="0" smtClean="0"/>
              <a:t>ends</a:t>
            </a:r>
            <a:r>
              <a:rPr lang="en-US" sz="2800" dirty="0" smtClean="0"/>
              <a:t> of rope team</a:t>
            </a:r>
            <a:br>
              <a:rPr lang="en-US" sz="2800" dirty="0" smtClean="0"/>
            </a:br>
            <a:r>
              <a:rPr lang="en-US" sz="2000" dirty="0" smtClean="0"/>
              <a:t>(avoid having arm pop straight and lose control of axe/dislocate shoulder)</a:t>
            </a:r>
          </a:p>
          <a:p>
            <a:r>
              <a:rPr lang="en-US" sz="2800" dirty="0" smtClean="0"/>
              <a:t>End People: Tie in directly (follow-through knot) or clip locking </a:t>
            </a:r>
            <a:r>
              <a:rPr lang="en-US" sz="2800" dirty="0" err="1" smtClean="0"/>
              <a:t>carabiner</a:t>
            </a:r>
            <a:r>
              <a:rPr lang="en-US" sz="2800" dirty="0" smtClean="0"/>
              <a:t> into figure-8 on a bight</a:t>
            </a:r>
          </a:p>
          <a:p>
            <a:r>
              <a:rPr lang="en-US" sz="2800" dirty="0" smtClean="0"/>
              <a:t>Middle People: Locking ‘</a:t>
            </a:r>
            <a:r>
              <a:rPr lang="en-US" sz="2800" dirty="0" err="1" smtClean="0"/>
              <a:t>biner</a:t>
            </a:r>
            <a:r>
              <a:rPr lang="en-US" sz="2800" dirty="0" smtClean="0"/>
              <a:t> clipped into figure-8 on a bight or a butterfly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Coiling at Ends</a:t>
            </a:r>
            <a:endParaRPr lang="en-US" dirty="0"/>
          </a:p>
        </p:txBody>
      </p:sp>
      <p:pic>
        <p:nvPicPr>
          <p:cNvPr id="9218" name="Picture 2" descr="C:\Users\Brian\Desktop\Mountaineering Talk\kiwi coil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895600" y="1371600"/>
            <a:ext cx="3352800" cy="44704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4343400"/>
            <a:ext cx="3810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Prussic should not be load bearing like this guy’s….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514600"/>
            <a:ext cx="3810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Minimize this distance to keep potential fall forces on waist</a:t>
            </a:r>
            <a:endParaRPr lang="en-US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4953000"/>
            <a:ext cx="685800" cy="304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2819400"/>
            <a:ext cx="304800" cy="762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6019800"/>
            <a:ext cx="374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Several alternatives. We’ll practice….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as a Team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9154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Keep slack to a minimum</a:t>
            </a:r>
          </a:p>
          <a:p>
            <a:r>
              <a:rPr lang="en-US" sz="2800" dirty="0" smtClean="0"/>
              <a:t>Keep rope perpendicular to crevasses</a:t>
            </a:r>
          </a:p>
          <a:p>
            <a:r>
              <a:rPr lang="en-US" sz="2800" dirty="0" smtClean="0"/>
              <a:t>Keep rope </a:t>
            </a:r>
            <a:r>
              <a:rPr lang="en-US" sz="2800" dirty="0" smtClean="0"/>
              <a:t>downhill to avoid stepping on it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i="1" dirty="0" smtClean="0"/>
              <a:t>Remember that just because you have reached an easy/fast section, your partner(s) may still be in a slow section!</a:t>
            </a:r>
            <a:endParaRPr lang="en-US" sz="3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Together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9154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“islands of safety”</a:t>
            </a:r>
            <a:r>
              <a:rPr lang="en-US" sz="2000" dirty="0" smtClean="0"/>
              <a:t>– places where a person has minimal chance of falling (down or in crevasse) and minimal chance of stuff fallin</a:t>
            </a:r>
            <a:r>
              <a:rPr lang="en-US" sz="2000" dirty="0" smtClean="0"/>
              <a:t>g on them (rocks, ice, fellow climber)</a:t>
            </a:r>
            <a:endParaRPr lang="en-US" sz="2800" dirty="0" smtClean="0"/>
          </a:p>
          <a:p>
            <a:r>
              <a:rPr lang="en-US" sz="2800" dirty="0" smtClean="0"/>
              <a:t>Avoid more than one person outside of zones of safety at a time- </a:t>
            </a:r>
            <a:r>
              <a:rPr lang="en-US" sz="2000" dirty="0" smtClean="0"/>
              <a:t>and safeguard against people being pulled out of safety</a:t>
            </a:r>
            <a:endParaRPr lang="en-US" sz="2800" dirty="0" smtClean="0"/>
          </a:p>
        </p:txBody>
      </p:sp>
      <p:pic>
        <p:nvPicPr>
          <p:cNvPr id="1026" name="Picture 2" descr="C:\Users\Brian\Pictures\Alaska 5-2-10\Processed Photos\Traverse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743200" y="1143000"/>
            <a:ext cx="4305300" cy="3228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915400" cy="213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Leader should communicate planned moves for next section </a:t>
            </a:r>
            <a:r>
              <a:rPr lang="en-US" sz="2800" i="1" dirty="0" smtClean="0"/>
              <a:t>and the signal for follower to start up</a:t>
            </a:r>
            <a:r>
              <a:rPr lang="en-US" sz="2800" dirty="0" smtClean="0"/>
              <a:t>/down</a:t>
            </a:r>
            <a:endParaRPr lang="en-US" sz="2800" dirty="0" smtClean="0"/>
          </a:p>
          <a:p>
            <a:r>
              <a:rPr lang="en-US" sz="2800" dirty="0" smtClean="0"/>
              <a:t>Anticipate that audible communication may not be possible (nor rope tugs)</a:t>
            </a:r>
            <a:endParaRPr lang="en-US" sz="2800" dirty="0" smtClean="0"/>
          </a:p>
        </p:txBody>
      </p:sp>
      <p:pic>
        <p:nvPicPr>
          <p:cNvPr id="2050" name="Picture 2" descr="C:\Users\Brian\Pictures\Ice Climbing Huntington Ravine 4-19-11\P419003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38400" y="1219200"/>
            <a:ext cx="3962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715000" y="6019800"/>
            <a:ext cx="3429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*A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very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incomplete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Few Essentials*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Crampon Techniques</a:t>
            </a:r>
          </a:p>
          <a:p>
            <a:r>
              <a:rPr lang="en-US" dirty="0" smtClean="0"/>
              <a:t>Self-Arrest</a:t>
            </a:r>
          </a:p>
          <a:p>
            <a:r>
              <a:rPr lang="en-US" dirty="0" smtClean="0"/>
              <a:t>Roping Up</a:t>
            </a:r>
          </a:p>
          <a:p>
            <a:r>
              <a:rPr lang="en-US" dirty="0" smtClean="0"/>
              <a:t>Moving as a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nali Kitchen.jp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3999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9248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0" y="6324600"/>
            <a:ext cx="304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*A still incomplete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9445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Essentials</a:t>
            </a:r>
            <a:r>
              <a:rPr lang="en-US" dirty="0" smtClean="0"/>
              <a:t> for Another Time*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48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Knots and Multi-Point Gear Anchors</a:t>
            </a:r>
          </a:p>
          <a:p>
            <a:r>
              <a:rPr lang="en-US" sz="2000" dirty="0" smtClean="0"/>
              <a:t>Transitions Management (</a:t>
            </a:r>
            <a:r>
              <a:rPr lang="en-US" sz="2000" dirty="0" err="1" smtClean="0"/>
              <a:t>simul</a:t>
            </a:r>
            <a:r>
              <a:rPr lang="en-US" sz="2000" dirty="0" smtClean="0"/>
              <a:t>-climbing, pitched climbing, rapping)</a:t>
            </a:r>
          </a:p>
          <a:p>
            <a:r>
              <a:rPr lang="en-US" sz="2000" dirty="0" smtClean="0"/>
              <a:t>Protection (</a:t>
            </a:r>
            <a:r>
              <a:rPr lang="en-US" sz="2000" dirty="0" err="1" smtClean="0"/>
              <a:t>deadman</a:t>
            </a:r>
            <a:r>
              <a:rPr lang="en-US" sz="2000" dirty="0" smtClean="0"/>
              <a:t>, pickets, bollards, screws, v-threads, natural)</a:t>
            </a:r>
          </a:p>
          <a:p>
            <a:r>
              <a:rPr lang="en-US" sz="2000" dirty="0" smtClean="0"/>
              <a:t>Navigation (compass, resistance assessment based on terrain and maps)</a:t>
            </a:r>
          </a:p>
          <a:p>
            <a:r>
              <a:rPr lang="en-US" sz="2000" dirty="0" smtClean="0"/>
              <a:t>Down-Climbing Techniques (facing in </a:t>
            </a:r>
            <a:r>
              <a:rPr lang="en-US" sz="2000" dirty="0" err="1" smtClean="0"/>
              <a:t>vs</a:t>
            </a:r>
            <a:r>
              <a:rPr lang="en-US" sz="2000" dirty="0" smtClean="0"/>
              <a:t> out, footwork, balling prevention)</a:t>
            </a:r>
          </a:p>
          <a:p>
            <a:r>
              <a:rPr lang="en-US" sz="2000" dirty="0" smtClean="0"/>
              <a:t>Alternative Belay and Rappel Techniques (</a:t>
            </a:r>
            <a:r>
              <a:rPr lang="en-US" sz="2000" dirty="0" err="1" smtClean="0"/>
              <a:t>Dulfersitz</a:t>
            </a:r>
            <a:r>
              <a:rPr lang="en-US" sz="2000" dirty="0" smtClean="0"/>
              <a:t>, single-strand, </a:t>
            </a:r>
            <a:r>
              <a:rPr lang="en-US" sz="2000" dirty="0" err="1" smtClean="0"/>
              <a:t>simul</a:t>
            </a:r>
            <a:r>
              <a:rPr lang="en-US" sz="2000" dirty="0" smtClean="0"/>
              <a:t>-rapping)</a:t>
            </a:r>
          </a:p>
          <a:p>
            <a:r>
              <a:rPr lang="en-US" sz="2000" dirty="0" smtClean="0"/>
              <a:t>Hazard Assessment (rock/ice fall, crevasse, </a:t>
            </a:r>
            <a:r>
              <a:rPr lang="en-US" sz="2000" dirty="0" err="1" smtClean="0"/>
              <a:t>avy</a:t>
            </a:r>
            <a:r>
              <a:rPr lang="en-US" sz="2000" dirty="0" smtClean="0"/>
              <a:t>, weather, team condition)</a:t>
            </a:r>
          </a:p>
          <a:p>
            <a:r>
              <a:rPr lang="en-US" sz="2000" dirty="0" smtClean="0"/>
              <a:t>Bivouacs (gear, safety, eating, sleeping)</a:t>
            </a:r>
          </a:p>
          <a:p>
            <a:r>
              <a:rPr lang="en-US" sz="2000" dirty="0" smtClean="0"/>
              <a:t>Camp Management (fortifying, kitchen-building, latrines)</a:t>
            </a:r>
          </a:p>
          <a:p>
            <a:r>
              <a:rPr lang="en-US" sz="2000" dirty="0" smtClean="0"/>
              <a:t>Trip Planning (route selection, expedition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alpine, timing, pacing, logistics)</a:t>
            </a:r>
          </a:p>
          <a:p>
            <a:r>
              <a:rPr lang="en-US" sz="2000" dirty="0" smtClean="0"/>
              <a:t>Nutrition (mountain physiology, cooking, hydrating)</a:t>
            </a:r>
          </a:p>
          <a:p>
            <a:r>
              <a:rPr lang="en-US" sz="2000" dirty="0" smtClean="0"/>
              <a:t>Weather (evaluating clouds, typical cycles, local patterns)</a:t>
            </a:r>
          </a:p>
          <a:p>
            <a:r>
              <a:rPr lang="en-US" sz="2000" dirty="0" smtClean="0"/>
              <a:t>Training (cardiovascular, strength endurance </a:t>
            </a:r>
            <a:r>
              <a:rPr lang="en-US" sz="2000" dirty="0" err="1" smtClean="0"/>
              <a:t>vs</a:t>
            </a:r>
            <a:r>
              <a:rPr lang="en-US" sz="2000" dirty="0" smtClean="0"/>
              <a:t> power, </a:t>
            </a:r>
            <a:r>
              <a:rPr lang="en-US" sz="2000" dirty="0" err="1" smtClean="0"/>
              <a:t>periodization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Rescue (escaping belay, line ascension, hauling systems)</a:t>
            </a:r>
          </a:p>
          <a:p>
            <a:r>
              <a:rPr lang="en-US" sz="2000" dirty="0" smtClean="0"/>
              <a:t>Wilderness Medicine (patient assessment, long-term treatment, evacuation)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 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2237"/>
            <a:ext cx="8229600" cy="2392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dirty="0" smtClean="0"/>
              <a:t>Mountaineering requires improvisation and real-time assessment of trade-offs. It demands both conceptual knowledge and deep first-hand experience. This review is not the definitive guide to mountaineering. Respect its limits and yours.</a:t>
            </a:r>
            <a:endParaRPr lang="en-US" dirty="0"/>
          </a:p>
        </p:txBody>
      </p:sp>
      <p:pic>
        <p:nvPicPr>
          <p:cNvPr id="2050" name="Picture 2" descr="C:\Users\Brian\Desktop\Mountaineering Talk\warning-yellow-clip-art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52800" y="1349905"/>
            <a:ext cx="2679700" cy="2307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Crampon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5791200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Several main options based on: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2590800"/>
            <a:ext cx="54864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Terrain steepness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hardness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Direction of travel relative to slope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Personal</a:t>
            </a:r>
            <a:r>
              <a:rPr lang="en-US" sz="2400" dirty="0" smtClean="0"/>
              <a:t> fatigue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Flat-Footing (French Technique)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43400"/>
            <a:ext cx="4038600" cy="193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crampon points engaged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Minimal calf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strain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43434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Uncomfortable on ankles as slope angle increases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Rigid boots may prevent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 on steeper terrain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3733800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3730752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</a:t>
            </a:r>
          </a:p>
        </p:txBody>
      </p:sp>
      <p:pic>
        <p:nvPicPr>
          <p:cNvPr id="1026" name="Picture 2" descr="C:\Users\Brian\Desktop\Mountaineering Talk\french technique.jpg"/>
          <p:cNvPicPr>
            <a:picLocks noChangeAspect="1" noChangeArrowheads="1"/>
          </p:cNvPicPr>
          <p:nvPr/>
        </p:nvPicPr>
        <p:blipFill>
          <a:blip r:embed="rId3" cstate="email"/>
          <a:srcRect t="33710" b="32899"/>
          <a:stretch>
            <a:fillRect/>
          </a:stretch>
        </p:blipFill>
        <p:spPr bwMode="auto">
          <a:xfrm>
            <a:off x="3200400" y="1676400"/>
            <a:ext cx="2771775" cy="1828800"/>
          </a:xfrm>
          <a:prstGeom prst="rect">
            <a:avLst/>
          </a:prstGeom>
          <a:noFill/>
        </p:spPr>
      </p:pic>
      <p:pic>
        <p:nvPicPr>
          <p:cNvPr id="11" name="Picture 2" descr="C:\Users\Brian\Desktop\Mountaineering Talk\french technique.jpg"/>
          <p:cNvPicPr>
            <a:picLocks noChangeAspect="1" noChangeArrowheads="1"/>
          </p:cNvPicPr>
          <p:nvPr/>
        </p:nvPicPr>
        <p:blipFill>
          <a:blip r:embed="rId3" cstate="email"/>
          <a:srcRect t="69565"/>
          <a:stretch>
            <a:fillRect/>
          </a:stretch>
        </p:blipFill>
        <p:spPr bwMode="auto">
          <a:xfrm>
            <a:off x="6096000" y="1752600"/>
            <a:ext cx="2771775" cy="1666875"/>
          </a:xfrm>
          <a:prstGeom prst="rect">
            <a:avLst/>
          </a:prstGeom>
          <a:noFill/>
        </p:spPr>
      </p:pic>
      <p:pic>
        <p:nvPicPr>
          <p:cNvPr id="12" name="Picture 2" descr="C:\Users\Brian\Desktop\Mountaineering Talk\french technique.jpg"/>
          <p:cNvPicPr>
            <a:picLocks noChangeAspect="1" noChangeArrowheads="1"/>
          </p:cNvPicPr>
          <p:nvPr/>
        </p:nvPicPr>
        <p:blipFill>
          <a:blip r:embed="rId3" cstate="email"/>
          <a:srcRect b="69391"/>
          <a:stretch>
            <a:fillRect/>
          </a:stretch>
        </p:blipFill>
        <p:spPr bwMode="auto">
          <a:xfrm>
            <a:off x="228600" y="1752600"/>
            <a:ext cx="2771775" cy="1676400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381000" y="2362200"/>
            <a:ext cx="12954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00" y="2971800"/>
            <a:ext cx="8063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AVOID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Stepping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876801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Engages major muscle groups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Minimal ankle and calf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strain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rest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(straighten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downhill leg)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4876800"/>
            <a:ext cx="41148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Momentarily out of balance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snag crampons!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 smtClean="0"/>
              <a:t>PRACTICE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267200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4264152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</a:t>
            </a:r>
          </a:p>
        </p:txBody>
      </p:sp>
      <p:pic>
        <p:nvPicPr>
          <p:cNvPr id="6146" name="Picture 2" descr="C:\Users\Brian\Desktop\Mountaineering Talk\cross-step.JPG"/>
          <p:cNvPicPr>
            <a:picLocks noChangeAspect="1" noChangeArrowheads="1"/>
          </p:cNvPicPr>
          <p:nvPr/>
        </p:nvPicPr>
        <p:blipFill>
          <a:blip r:embed="rId3" cstate="email"/>
          <a:srcRect t="4000" b="18000"/>
          <a:stretch>
            <a:fillRect/>
          </a:stretch>
        </p:blipFill>
        <p:spPr bwMode="auto">
          <a:xfrm>
            <a:off x="3124200" y="1219200"/>
            <a:ext cx="28575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Front-Pointing (German Technique)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7048"/>
            <a:ext cx="4038600" cy="182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on ankles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Ascend quickly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5337047"/>
            <a:ext cx="4114800" cy="1825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Drains calf muscles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2-4 points in contact with surface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727447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4724399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</a:t>
            </a:r>
          </a:p>
        </p:txBody>
      </p:sp>
      <p:pic>
        <p:nvPicPr>
          <p:cNvPr id="3074" name="Picture 2" descr="C:\Users\Brian\Desktop\Mountaineering Talk\Ritchie Climbing Slope.jpg"/>
          <p:cNvPicPr>
            <a:picLocks noChangeAspect="1" noChangeArrowheads="1"/>
          </p:cNvPicPr>
          <p:nvPr/>
        </p:nvPicPr>
        <p:blipFill>
          <a:blip r:embed="rId3" cstate="email"/>
          <a:srcRect t="14530" r="29032" b="10401"/>
          <a:stretch>
            <a:fillRect/>
          </a:stretch>
        </p:blipFill>
        <p:spPr bwMode="auto">
          <a:xfrm>
            <a:off x="990600" y="1295400"/>
            <a:ext cx="2217174" cy="3124200"/>
          </a:xfrm>
          <a:prstGeom prst="rect">
            <a:avLst/>
          </a:prstGeom>
          <a:noFill/>
        </p:spPr>
      </p:pic>
      <p:pic>
        <p:nvPicPr>
          <p:cNvPr id="3075" name="Picture 3" descr="C:\Users\Brian\Desktop\Mountaineering Talk\frontpointing.jpg"/>
          <p:cNvPicPr>
            <a:picLocks noChangeAspect="1" noChangeArrowheads="1"/>
          </p:cNvPicPr>
          <p:nvPr/>
        </p:nvPicPr>
        <p:blipFill>
          <a:blip r:embed="rId4" cstate="email"/>
          <a:srcRect l="44326" r="7617" b="10833"/>
          <a:stretch>
            <a:fillRect/>
          </a:stretch>
        </p:blipFill>
        <p:spPr bwMode="auto">
          <a:xfrm>
            <a:off x="5603548" y="1295400"/>
            <a:ext cx="2245052" cy="3124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057400" y="3974068"/>
            <a:ext cx="174310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Easy on the Calves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52791" y="3974068"/>
            <a:ext cx="243880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Not-So-Easy on the Calves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(American Technique)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4000"/>
            <a:ext cx="4038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rest a calf/ankle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points in surface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5333999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Must periodically alternate</a:t>
            </a: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Doesn’t work on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steep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stuff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4724399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" y="4721351"/>
            <a:ext cx="4114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</a:t>
            </a:r>
          </a:p>
        </p:txBody>
      </p:sp>
      <p:pic>
        <p:nvPicPr>
          <p:cNvPr id="4098" name="Picture 2" descr="C:\Users\Brian\Desktop\Mountaineering Talk\american technique.JPG"/>
          <p:cNvPicPr>
            <a:picLocks noChangeAspect="1" noChangeArrowheads="1"/>
          </p:cNvPicPr>
          <p:nvPr/>
        </p:nvPicPr>
        <p:blipFill>
          <a:blip r:embed="rId3" cstate="email"/>
          <a:srcRect b="15752"/>
          <a:stretch>
            <a:fillRect/>
          </a:stretch>
        </p:blipFill>
        <p:spPr bwMode="auto">
          <a:xfrm>
            <a:off x="1981200" y="1295400"/>
            <a:ext cx="50292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637</Words>
  <Application>Microsoft Office PowerPoint</Application>
  <PresentationFormat>On-screen Show (4:3)</PresentationFormat>
  <Paragraphs>128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A Few Essentials*</vt:lpstr>
      <vt:lpstr>More Essentials for Another Time*</vt:lpstr>
      <vt:lpstr>Requisite Disclaimer</vt:lpstr>
      <vt:lpstr>Crampon Techniques</vt:lpstr>
      <vt:lpstr>Flat-Footing (French Technique)</vt:lpstr>
      <vt:lpstr>Cross Stepping</vt:lpstr>
      <vt:lpstr>Front-Pointing (German Technique)</vt:lpstr>
      <vt:lpstr>Hybrid (American Technique)</vt:lpstr>
      <vt:lpstr>Traversing</vt:lpstr>
      <vt:lpstr>Self-Arrest</vt:lpstr>
      <vt:lpstr>Roping Up</vt:lpstr>
      <vt:lpstr>Roping Up</vt:lpstr>
      <vt:lpstr>Slide 14</vt:lpstr>
      <vt:lpstr>Tying In</vt:lpstr>
      <vt:lpstr>Coiling at Ends</vt:lpstr>
      <vt:lpstr>Moving as a Team</vt:lpstr>
      <vt:lpstr>Traveling Together</vt:lpstr>
      <vt:lpstr>Communication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</dc:creator>
  <cp:lastModifiedBy>Brian</cp:lastModifiedBy>
  <cp:revision>126</cp:revision>
  <dcterms:created xsi:type="dcterms:W3CDTF">2012-01-16T06:39:57Z</dcterms:created>
  <dcterms:modified xsi:type="dcterms:W3CDTF">2012-02-28T23:42:51Z</dcterms:modified>
</cp:coreProperties>
</file>