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75" r:id="rId8"/>
    <p:sldId id="276" r:id="rId9"/>
    <p:sldId id="277" r:id="rId10"/>
    <p:sldId id="278" r:id="rId11"/>
    <p:sldId id="279" r:id="rId12"/>
    <p:sldId id="265" r:id="rId13"/>
    <p:sldId id="266" r:id="rId14"/>
    <p:sldId id="267" r:id="rId15"/>
    <p:sldId id="268" r:id="rId16"/>
    <p:sldId id="273" r:id="rId17"/>
    <p:sldId id="270" r:id="rId18"/>
    <p:sldId id="271" r:id="rId19"/>
    <p:sldId id="272" r:id="rId20"/>
    <p:sldId id="274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3" r:id="rId34"/>
    <p:sldId id="307" r:id="rId35"/>
    <p:sldId id="294" r:id="rId36"/>
    <p:sldId id="295" r:id="rId37"/>
    <p:sldId id="297" r:id="rId38"/>
    <p:sldId id="301" r:id="rId39"/>
    <p:sldId id="298" r:id="rId40"/>
    <p:sldId id="299" r:id="rId41"/>
    <p:sldId id="300" r:id="rId42"/>
    <p:sldId id="302" r:id="rId43"/>
    <p:sldId id="303" r:id="rId44"/>
    <p:sldId id="304" r:id="rId45"/>
    <p:sldId id="305" r:id="rId46"/>
    <p:sldId id="317" r:id="rId47"/>
    <p:sldId id="306" r:id="rId48"/>
    <p:sldId id="313" r:id="rId49"/>
    <p:sldId id="314" r:id="rId50"/>
    <p:sldId id="315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62" autoAdjust="0"/>
  </p:normalViewPr>
  <p:slideViewPr>
    <p:cSldViewPr>
      <p:cViewPr varScale="1">
        <p:scale>
          <a:sx n="121" d="100"/>
          <a:sy n="121" d="100"/>
        </p:scale>
        <p:origin x="18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124" name="Group 28">
            <a:extLst>
              <a:ext uri="{FF2B5EF4-FFF2-40B4-BE49-F238E27FC236}">
                <a16:creationId xmlns:a16="http://schemas.microsoft.com/office/drawing/2014/main" id="{47DB77B9-9438-6C70-A9A3-97E3120EC977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388125" name="Freeform 29">
              <a:extLst>
                <a:ext uri="{FF2B5EF4-FFF2-40B4-BE49-F238E27FC236}">
                  <a16:creationId xmlns:a16="http://schemas.microsoft.com/office/drawing/2014/main" id="{027066EE-A460-E295-9022-E8E40ACC45C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26" name="Freeform 30">
              <a:extLst>
                <a:ext uri="{FF2B5EF4-FFF2-40B4-BE49-F238E27FC236}">
                  <a16:creationId xmlns:a16="http://schemas.microsoft.com/office/drawing/2014/main" id="{16882856-F69D-F95C-8B65-A41CECCF02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27" name="Freeform 31">
            <a:extLst>
              <a:ext uri="{FF2B5EF4-FFF2-40B4-BE49-F238E27FC236}">
                <a16:creationId xmlns:a16="http://schemas.microsoft.com/office/drawing/2014/main" id="{F89A3486-CAAF-446A-9031-9666E5E20010}"/>
              </a:ext>
            </a:extLst>
          </p:cNvPr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8103" name="Group 7">
            <a:extLst>
              <a:ext uri="{FF2B5EF4-FFF2-40B4-BE49-F238E27FC236}">
                <a16:creationId xmlns:a16="http://schemas.microsoft.com/office/drawing/2014/main" id="{3B3E2B68-C7CE-BE7B-A283-7EEDD274D7E1}"/>
              </a:ext>
            </a:extLst>
          </p:cNvPr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388104" name="Freeform 8">
              <a:extLst>
                <a:ext uri="{FF2B5EF4-FFF2-40B4-BE49-F238E27FC236}">
                  <a16:creationId xmlns:a16="http://schemas.microsoft.com/office/drawing/2014/main" id="{43F2E43F-A170-2CA6-3409-E50A457BF25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8105" name="Group 9">
              <a:extLst>
                <a:ext uri="{FF2B5EF4-FFF2-40B4-BE49-F238E27FC236}">
                  <a16:creationId xmlns:a16="http://schemas.microsoft.com/office/drawing/2014/main" id="{23040668-97BB-4CD2-B4D1-A2125F4289C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388106" name="Freeform 10">
                <a:extLst>
                  <a:ext uri="{FF2B5EF4-FFF2-40B4-BE49-F238E27FC236}">
                    <a16:creationId xmlns:a16="http://schemas.microsoft.com/office/drawing/2014/main" id="{BD51320B-3965-D7E7-220C-E9B44A4E830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>
                  <a:gd name="T0" fmla="*/ 636 w 994"/>
                  <a:gd name="T1" fmla="*/ 373 h 529"/>
                  <a:gd name="T2" fmla="*/ 495 w 994"/>
                  <a:gd name="T3" fmla="*/ 370 h 529"/>
                  <a:gd name="T4" fmla="*/ 280 w 994"/>
                  <a:gd name="T5" fmla="*/ 249 h 529"/>
                  <a:gd name="T6" fmla="*/ 127 w 994"/>
                  <a:gd name="T7" fmla="*/ 66 h 529"/>
                  <a:gd name="T8" fmla="*/ 0 w 994"/>
                  <a:gd name="T9" fmla="*/ 0 h 529"/>
                  <a:gd name="T10" fmla="*/ 22 w 994"/>
                  <a:gd name="T11" fmla="*/ 26 h 529"/>
                  <a:gd name="T12" fmla="*/ 0 w 994"/>
                  <a:gd name="T13" fmla="*/ 65 h 529"/>
                  <a:gd name="T14" fmla="*/ 30 w 994"/>
                  <a:gd name="T15" fmla="*/ 119 h 529"/>
                  <a:gd name="T16" fmla="*/ 75 w 994"/>
                  <a:gd name="T17" fmla="*/ 243 h 529"/>
                  <a:gd name="T18" fmla="*/ 45 w 994"/>
                  <a:gd name="T19" fmla="*/ 422 h 529"/>
                  <a:gd name="T20" fmla="*/ 200 w 994"/>
                  <a:gd name="T21" fmla="*/ 329 h 529"/>
                  <a:gd name="T22" fmla="*/ 592 w 994"/>
                  <a:gd name="T23" fmla="*/ 527 h 529"/>
                  <a:gd name="T24" fmla="*/ 994 w 994"/>
                  <a:gd name="T25" fmla="*/ 529 h 529"/>
                  <a:gd name="T26" fmla="*/ 828 w 994"/>
                  <a:gd name="T27" fmla="*/ 473 h 529"/>
                  <a:gd name="T28" fmla="*/ 636 w 994"/>
                  <a:gd name="T29" fmla="*/ 373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07" name="Freeform 11">
                <a:extLst>
                  <a:ext uri="{FF2B5EF4-FFF2-40B4-BE49-F238E27FC236}">
                    <a16:creationId xmlns:a16="http://schemas.microsoft.com/office/drawing/2014/main" id="{DFCE940D-6E65-877E-8613-311B586318DB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08" name="Freeform 12">
                <a:extLst>
                  <a:ext uri="{FF2B5EF4-FFF2-40B4-BE49-F238E27FC236}">
                    <a16:creationId xmlns:a16="http://schemas.microsoft.com/office/drawing/2014/main" id="{E3C02C40-60F4-52A6-789F-594F3F011214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09" name="Freeform 13">
                <a:extLst>
                  <a:ext uri="{FF2B5EF4-FFF2-40B4-BE49-F238E27FC236}">
                    <a16:creationId xmlns:a16="http://schemas.microsoft.com/office/drawing/2014/main" id="{B1DF4ADE-9F72-B25D-FCFA-E3A5781BACB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110" name="Freeform 14">
                <a:extLst>
                  <a:ext uri="{FF2B5EF4-FFF2-40B4-BE49-F238E27FC236}">
                    <a16:creationId xmlns:a16="http://schemas.microsoft.com/office/drawing/2014/main" id="{C8827290-87F5-1ADE-979D-5BD8343A918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8111" name="Freeform 15">
              <a:extLst>
                <a:ext uri="{FF2B5EF4-FFF2-40B4-BE49-F238E27FC236}">
                  <a16:creationId xmlns:a16="http://schemas.microsoft.com/office/drawing/2014/main" id="{8372C8C9-10B4-FF02-50EF-89DC4C0D6CA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8112" name="Group 16">
            <a:extLst>
              <a:ext uri="{FF2B5EF4-FFF2-40B4-BE49-F238E27FC236}">
                <a16:creationId xmlns:a16="http://schemas.microsoft.com/office/drawing/2014/main" id="{666ADB1F-81EF-73CA-4A63-10096754B400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8113" name="Freeform 17">
              <a:extLst>
                <a:ext uri="{FF2B5EF4-FFF2-40B4-BE49-F238E27FC236}">
                  <a16:creationId xmlns:a16="http://schemas.microsoft.com/office/drawing/2014/main" id="{3B3F5998-AA68-EE65-B70D-C0F8593B46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4" name="Freeform 18">
              <a:extLst>
                <a:ext uri="{FF2B5EF4-FFF2-40B4-BE49-F238E27FC236}">
                  <a16:creationId xmlns:a16="http://schemas.microsoft.com/office/drawing/2014/main" id="{29B492CF-9BBB-5887-CF38-AC4BEB3338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5" name="Freeform 19">
              <a:extLst>
                <a:ext uri="{FF2B5EF4-FFF2-40B4-BE49-F238E27FC236}">
                  <a16:creationId xmlns:a16="http://schemas.microsoft.com/office/drawing/2014/main" id="{ACD090C6-730C-52AE-7DB0-AF605D6CB9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6" name="Freeform 20">
              <a:extLst>
                <a:ext uri="{FF2B5EF4-FFF2-40B4-BE49-F238E27FC236}">
                  <a16:creationId xmlns:a16="http://schemas.microsoft.com/office/drawing/2014/main" id="{5D823CF9-39ED-9BF6-D828-088005CCDA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7" name="Freeform 21">
              <a:extLst>
                <a:ext uri="{FF2B5EF4-FFF2-40B4-BE49-F238E27FC236}">
                  <a16:creationId xmlns:a16="http://schemas.microsoft.com/office/drawing/2014/main" id="{8284A5E5-C707-A649-8FB4-6AF76315C98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118" name="Freeform 22">
              <a:extLst>
                <a:ext uri="{FF2B5EF4-FFF2-40B4-BE49-F238E27FC236}">
                  <a16:creationId xmlns:a16="http://schemas.microsoft.com/office/drawing/2014/main" id="{C4E2ABE6-A00F-362F-D6C5-25D2B1B31A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8119" name="Rectangle 23">
            <a:extLst>
              <a:ext uri="{FF2B5EF4-FFF2-40B4-BE49-F238E27FC236}">
                <a16:creationId xmlns:a16="http://schemas.microsoft.com/office/drawing/2014/main" id="{4FDD07C4-2455-9AE5-131B-D0D9C8A921E9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8120" name="Rectangle 24">
            <a:extLst>
              <a:ext uri="{FF2B5EF4-FFF2-40B4-BE49-F238E27FC236}">
                <a16:creationId xmlns:a16="http://schemas.microsoft.com/office/drawing/2014/main" id="{C0943912-9A3B-4377-DECE-AB00675F9C4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8121" name="Rectangle 25">
            <a:extLst>
              <a:ext uri="{FF2B5EF4-FFF2-40B4-BE49-F238E27FC236}">
                <a16:creationId xmlns:a16="http://schemas.microsoft.com/office/drawing/2014/main" id="{8A697D16-3C32-4834-BBBC-6ABB9DFD73FE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88122" name="Rectangle 26">
            <a:extLst>
              <a:ext uri="{FF2B5EF4-FFF2-40B4-BE49-F238E27FC236}">
                <a16:creationId xmlns:a16="http://schemas.microsoft.com/office/drawing/2014/main" id="{C3B682D4-5621-2B3C-4B7B-535636A92F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5F89675-A367-1D41-9511-B856E834E3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8123" name="Rectangle 27">
            <a:extLst>
              <a:ext uri="{FF2B5EF4-FFF2-40B4-BE49-F238E27FC236}">
                <a16:creationId xmlns:a16="http://schemas.microsoft.com/office/drawing/2014/main" id="{26D7F455-BD6C-4826-33A4-B347275493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9" grpId="0"/>
      <p:bldP spid="388120" grpId="0" build="p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1175-260D-67E6-2FAB-12E14592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F78B7-4A92-1A9D-5506-859D60CBB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1EBE2-AA60-0807-7BEA-14AE6129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C2067-527A-C1F1-15EF-5D63682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A4BFD-9505-5065-338B-F58C02B4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6EDBA-48A1-FF49-B33D-BAD76D0EC7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45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DA90F-3E4A-63FF-8799-34061686C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15248-A36C-834B-9D42-FFEBADBF7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DBAC-8D42-9B89-1AEA-FBE293F9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95397-6628-1428-D456-509E98B0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A25C9-758C-E0AD-E385-657212D2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5ED37-AA87-7F48-B209-96302115C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47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E8B4-2092-DB85-6D0C-A82E9FC2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73E6-BF57-0AE0-6251-0B9CE1D1D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BE2C2-7934-177C-2814-46998D291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27B92-1D4A-7149-DDB2-8DFC1EF8B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49568-4FE1-0749-40C7-E5BD12ED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D4773-F39C-12C8-362E-A7E7311C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890CEC5-89B2-2B42-B6EE-1FB6B2FD18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07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0EC0-759B-52EA-8229-5856DB09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2A507-F453-661D-976D-96F0503B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44854-95B2-B627-F82C-266A0094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6B22-3012-F8B9-70CB-A19E8E27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00E00-4E23-F81F-24A9-3BB49450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9E12A-A3DA-E243-ACC8-62F85277F3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81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02F0-AC2B-4088-B322-E1C7FC6E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31E26-ED91-6071-D1F2-127420B7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C875-BC19-6F80-544B-FC91971E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92DF1-2BE3-3224-E421-079456B0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E23B-F62D-A4FF-20EC-CEFD8680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CAD20-1A59-9145-B393-A798FA6A1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5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678A-5EB4-0A58-F9E1-1130DD5A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1B2A-8D44-ED31-9039-04C2F657E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0646B-55AF-2FCB-06BF-639279469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11564-B7EA-325A-D18D-E18A2B24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FD06C-CB16-0F20-A9F4-521DF829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BE759-4304-2858-8C6A-5EE5BB159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3E10A-7FF7-BB47-B07D-C12837FB8A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34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FE7A-65AA-77C6-121A-F2D62A33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181D3-CECE-279E-A974-4FFDEC399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07825-5756-D332-4B97-A0C9D132D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57C44-9CB0-4312-17F2-61C57A4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8601C-1CFF-67D6-EC10-2FACF7531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DFD84-EB7F-3D4F-5909-0A5EE095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17F6D-3BE9-C6C5-EA17-EF08CC44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EAFDA-AB2F-C6AC-6520-90C4B037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6CA8F-5941-2F48-9199-708EFA3D8B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81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8210-B308-C0A8-82D1-0EEC1B2B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1028D-19FB-F0D4-1F91-0BAD1ED9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BA863-9183-0173-3259-5883B134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C5ED4-BA0F-322B-8902-7586BC3A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7C3A60-3264-6E4A-B435-371774E3D6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34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05B79-9598-3836-A34D-28F82ACB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B1943-F02A-3675-3551-FE680E51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2A640-DA2B-99EA-BA66-53F2D317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AF2E1-2A1F-F446-97FD-7A3D9383D9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43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D8FA-9628-23F3-8955-096D64F1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9E55-96C7-3E2D-0658-DEAD18ACF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957F1-2E63-18E4-B2B6-6457791BE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021BC-5C10-586E-EED0-77B83913D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5E2B3-3608-1314-B114-013623E7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488AD-E596-4428-8127-F0649AF4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61AF0-E2C5-E24A-986C-B9141F6D22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22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F261-7EEE-997D-F264-27E3EC67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C2618-7A3C-9355-8BF7-4B0713EB4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EED31-CC53-46C3-1442-D024E24C7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133E1-DBC0-AE60-CF17-6FC91DBC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A712B-9619-EBB8-F3FC-85C6E2E16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84326-CF85-A21F-A9CE-29AD6C65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9D69F-A6B4-9D4E-839B-1DAA77041F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3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075" name="Group 3">
            <a:extLst>
              <a:ext uri="{FF2B5EF4-FFF2-40B4-BE49-F238E27FC236}">
                <a16:creationId xmlns:a16="http://schemas.microsoft.com/office/drawing/2014/main" id="{DF0E3452-D458-32A5-BA70-90AF964BC28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87076" name="Freeform 4">
              <a:extLst>
                <a:ext uri="{FF2B5EF4-FFF2-40B4-BE49-F238E27FC236}">
                  <a16:creationId xmlns:a16="http://schemas.microsoft.com/office/drawing/2014/main" id="{DE30055C-8A55-111B-49F1-E2C2BC0147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77" name="Freeform 5">
              <a:extLst>
                <a:ext uri="{FF2B5EF4-FFF2-40B4-BE49-F238E27FC236}">
                  <a16:creationId xmlns:a16="http://schemas.microsoft.com/office/drawing/2014/main" id="{94995A0D-557C-6215-3798-90D97F49616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>
                <a:gd name="T0" fmla="*/ 6027 w 6027"/>
                <a:gd name="T1" fmla="*/ 2296 h 2296"/>
                <a:gd name="T2" fmla="*/ 0 w 6027"/>
                <a:gd name="T3" fmla="*/ 2296 h 2296"/>
                <a:gd name="T4" fmla="*/ 0 w 6027"/>
                <a:gd name="T5" fmla="*/ 0 h 2296"/>
                <a:gd name="T6" fmla="*/ 6027 w 6027"/>
                <a:gd name="T7" fmla="*/ 0 h 2296"/>
                <a:gd name="T8" fmla="*/ 6027 w 6027"/>
                <a:gd name="T9" fmla="*/ 2296 h 2296"/>
                <a:gd name="T10" fmla="*/ 6027 w 6027"/>
                <a:gd name="T11" fmla="*/ 2296 h 2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7078" name="Freeform 6">
            <a:extLst>
              <a:ext uri="{FF2B5EF4-FFF2-40B4-BE49-F238E27FC236}">
                <a16:creationId xmlns:a16="http://schemas.microsoft.com/office/drawing/2014/main" id="{740DCB9D-4751-973F-2EDE-B5ADF8B49CC2}"/>
              </a:ext>
            </a:extLst>
          </p:cNvPr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>
              <a:gd name="T0" fmla="*/ 5748 w 5748"/>
              <a:gd name="T1" fmla="*/ 246 h 246"/>
              <a:gd name="T2" fmla="*/ 0 w 5748"/>
              <a:gd name="T3" fmla="*/ 246 h 246"/>
              <a:gd name="T4" fmla="*/ 0 w 5748"/>
              <a:gd name="T5" fmla="*/ 0 h 246"/>
              <a:gd name="T6" fmla="*/ 5748 w 5748"/>
              <a:gd name="T7" fmla="*/ 0 h 246"/>
              <a:gd name="T8" fmla="*/ 5748 w 5748"/>
              <a:gd name="T9" fmla="*/ 246 h 246"/>
              <a:gd name="T10" fmla="*/ 5748 w 5748"/>
              <a:gd name="T11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7079" name="Group 7">
            <a:extLst>
              <a:ext uri="{FF2B5EF4-FFF2-40B4-BE49-F238E27FC236}">
                <a16:creationId xmlns:a16="http://schemas.microsoft.com/office/drawing/2014/main" id="{863BD019-938D-87F4-DE1F-71EBF650F06E}"/>
              </a:ext>
            </a:extLst>
          </p:cNvPr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387080" name="Freeform 8">
              <a:extLst>
                <a:ext uri="{FF2B5EF4-FFF2-40B4-BE49-F238E27FC236}">
                  <a16:creationId xmlns:a16="http://schemas.microsoft.com/office/drawing/2014/main" id="{A878A49C-7F80-31E5-F6B0-17BFD10EC09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>
                <a:gd name="T0" fmla="*/ 3132 w 3240"/>
                <a:gd name="T1" fmla="*/ 469 h 536"/>
                <a:gd name="T2" fmla="*/ 2995 w 3240"/>
                <a:gd name="T3" fmla="*/ 395 h 536"/>
                <a:gd name="T4" fmla="*/ 2911 w 3240"/>
                <a:gd name="T5" fmla="*/ 375 h 536"/>
                <a:gd name="T6" fmla="*/ 2678 w 3240"/>
                <a:gd name="T7" fmla="*/ 228 h 536"/>
                <a:gd name="T8" fmla="*/ 2553 w 3240"/>
                <a:gd name="T9" fmla="*/ 74 h 536"/>
                <a:gd name="T10" fmla="*/ 2457 w 3240"/>
                <a:gd name="T11" fmla="*/ 7 h 536"/>
                <a:gd name="T12" fmla="*/ 2403 w 3240"/>
                <a:gd name="T13" fmla="*/ 47 h 536"/>
                <a:gd name="T14" fmla="*/ 2289 w 3240"/>
                <a:gd name="T15" fmla="*/ 74 h 536"/>
                <a:gd name="T16" fmla="*/ 2134 w 3240"/>
                <a:gd name="T17" fmla="*/ 74 h 536"/>
                <a:gd name="T18" fmla="*/ 2044 w 3240"/>
                <a:gd name="T19" fmla="*/ 128 h 536"/>
                <a:gd name="T20" fmla="*/ 1775 w 3240"/>
                <a:gd name="T21" fmla="*/ 222 h 536"/>
                <a:gd name="T22" fmla="*/ 1602 w 3240"/>
                <a:gd name="T23" fmla="*/ 181 h 536"/>
                <a:gd name="T24" fmla="*/ 1560 w 3240"/>
                <a:gd name="T25" fmla="*/ 101 h 536"/>
                <a:gd name="T26" fmla="*/ 1542 w 3240"/>
                <a:gd name="T27" fmla="*/ 87 h 536"/>
                <a:gd name="T28" fmla="*/ 1446 w 3240"/>
                <a:gd name="T29" fmla="*/ 60 h 536"/>
                <a:gd name="T30" fmla="*/ 1375 w 3240"/>
                <a:gd name="T31" fmla="*/ 74 h 536"/>
                <a:gd name="T32" fmla="*/ 1309 w 3240"/>
                <a:gd name="T33" fmla="*/ 87 h 536"/>
                <a:gd name="T34" fmla="*/ 1243 w 3240"/>
                <a:gd name="T35" fmla="*/ 13 h 536"/>
                <a:gd name="T36" fmla="*/ 1225 w 3240"/>
                <a:gd name="T37" fmla="*/ 0 h 536"/>
                <a:gd name="T38" fmla="*/ 1189 w 3240"/>
                <a:gd name="T39" fmla="*/ 0 h 536"/>
                <a:gd name="T40" fmla="*/ 1106 w 3240"/>
                <a:gd name="T41" fmla="*/ 34 h 536"/>
                <a:gd name="T42" fmla="*/ 1106 w 3240"/>
                <a:gd name="T43" fmla="*/ 34 h 536"/>
                <a:gd name="T44" fmla="*/ 1094 w 3240"/>
                <a:gd name="T45" fmla="*/ 40 h 536"/>
                <a:gd name="T46" fmla="*/ 1070 w 3240"/>
                <a:gd name="T47" fmla="*/ 54 h 536"/>
                <a:gd name="T48" fmla="*/ 1034 w 3240"/>
                <a:gd name="T49" fmla="*/ 74 h 536"/>
                <a:gd name="T50" fmla="*/ 1004 w 3240"/>
                <a:gd name="T51" fmla="*/ 74 h 536"/>
                <a:gd name="T52" fmla="*/ 986 w 3240"/>
                <a:gd name="T53" fmla="*/ 74 h 536"/>
                <a:gd name="T54" fmla="*/ 956 w 3240"/>
                <a:gd name="T55" fmla="*/ 81 h 536"/>
                <a:gd name="T56" fmla="*/ 920 w 3240"/>
                <a:gd name="T57" fmla="*/ 94 h 536"/>
                <a:gd name="T58" fmla="*/ 884 w 3240"/>
                <a:gd name="T59" fmla="*/ 107 h 536"/>
                <a:gd name="T60" fmla="*/ 843 w 3240"/>
                <a:gd name="T61" fmla="*/ 128 h 536"/>
                <a:gd name="T62" fmla="*/ 813 w 3240"/>
                <a:gd name="T63" fmla="*/ 141 h 536"/>
                <a:gd name="T64" fmla="*/ 789 w 3240"/>
                <a:gd name="T65" fmla="*/ 148 h 536"/>
                <a:gd name="T66" fmla="*/ 783 w 3240"/>
                <a:gd name="T67" fmla="*/ 154 h 536"/>
                <a:gd name="T68" fmla="*/ 556 w 3240"/>
                <a:gd name="T69" fmla="*/ 228 h 536"/>
                <a:gd name="T70" fmla="*/ 394 w 3240"/>
                <a:gd name="T71" fmla="*/ 294 h 536"/>
                <a:gd name="T72" fmla="*/ 107 w 3240"/>
                <a:gd name="T73" fmla="*/ 462 h 536"/>
                <a:gd name="T74" fmla="*/ 0 w 3240"/>
                <a:gd name="T75" fmla="*/ 536 h 536"/>
                <a:gd name="T76" fmla="*/ 3240 w 3240"/>
                <a:gd name="T77" fmla="*/ 536 h 536"/>
                <a:gd name="T78" fmla="*/ 3132 w 3240"/>
                <a:gd name="T79" fmla="*/ 469 h 536"/>
                <a:gd name="T80" fmla="*/ 3132 w 3240"/>
                <a:gd name="T81" fmla="*/ 469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7081" name="Group 9">
              <a:extLst>
                <a:ext uri="{FF2B5EF4-FFF2-40B4-BE49-F238E27FC236}">
                  <a16:creationId xmlns:a16="http://schemas.microsoft.com/office/drawing/2014/main" id="{8C8B8B1C-349A-F941-3F58-3229142ED7E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387082" name="Freeform 10">
                <a:extLst>
                  <a:ext uri="{FF2B5EF4-FFF2-40B4-BE49-F238E27FC236}">
                    <a16:creationId xmlns:a16="http://schemas.microsoft.com/office/drawing/2014/main" id="{8EF2F98C-832A-8171-8EA3-54657860424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>
                  <a:gd name="T0" fmla="*/ 636 w 996"/>
                  <a:gd name="T1" fmla="*/ 373 h 533"/>
                  <a:gd name="T2" fmla="*/ 495 w 996"/>
                  <a:gd name="T3" fmla="*/ 370 h 533"/>
                  <a:gd name="T4" fmla="*/ 280 w 996"/>
                  <a:gd name="T5" fmla="*/ 249 h 533"/>
                  <a:gd name="T6" fmla="*/ 127 w 996"/>
                  <a:gd name="T7" fmla="*/ 66 h 533"/>
                  <a:gd name="T8" fmla="*/ 0 w 996"/>
                  <a:gd name="T9" fmla="*/ 0 h 533"/>
                  <a:gd name="T10" fmla="*/ 22 w 996"/>
                  <a:gd name="T11" fmla="*/ 26 h 533"/>
                  <a:gd name="T12" fmla="*/ 0 w 996"/>
                  <a:gd name="T13" fmla="*/ 65 h 533"/>
                  <a:gd name="T14" fmla="*/ 30 w 996"/>
                  <a:gd name="T15" fmla="*/ 119 h 533"/>
                  <a:gd name="T16" fmla="*/ 75 w 996"/>
                  <a:gd name="T17" fmla="*/ 243 h 533"/>
                  <a:gd name="T18" fmla="*/ 45 w 996"/>
                  <a:gd name="T19" fmla="*/ 422 h 533"/>
                  <a:gd name="T20" fmla="*/ 200 w 996"/>
                  <a:gd name="T21" fmla="*/ 329 h 533"/>
                  <a:gd name="T22" fmla="*/ 612 w 996"/>
                  <a:gd name="T23" fmla="*/ 533 h 533"/>
                  <a:gd name="T24" fmla="*/ 996 w 996"/>
                  <a:gd name="T25" fmla="*/ 529 h 533"/>
                  <a:gd name="T26" fmla="*/ 828 w 996"/>
                  <a:gd name="T27" fmla="*/ 473 h 533"/>
                  <a:gd name="T28" fmla="*/ 636 w 996"/>
                  <a:gd name="T29" fmla="*/ 373 h 5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3" name="Freeform 11">
                <a:extLst>
                  <a:ext uri="{FF2B5EF4-FFF2-40B4-BE49-F238E27FC236}">
                    <a16:creationId xmlns:a16="http://schemas.microsoft.com/office/drawing/2014/main" id="{ED087E07-B6E5-858D-39E3-D81CA3200185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>
                  <a:gd name="T0" fmla="*/ 36 w 186"/>
                  <a:gd name="T1" fmla="*/ 0 h 353"/>
                  <a:gd name="T2" fmla="*/ 54 w 186"/>
                  <a:gd name="T3" fmla="*/ 18 h 353"/>
                  <a:gd name="T4" fmla="*/ 24 w 186"/>
                  <a:gd name="T5" fmla="*/ 30 h 353"/>
                  <a:gd name="T6" fmla="*/ 18 w 186"/>
                  <a:gd name="T7" fmla="*/ 66 h 353"/>
                  <a:gd name="T8" fmla="*/ 42 w 186"/>
                  <a:gd name="T9" fmla="*/ 114 h 353"/>
                  <a:gd name="T10" fmla="*/ 48 w 186"/>
                  <a:gd name="T11" fmla="*/ 162 h 353"/>
                  <a:gd name="T12" fmla="*/ 0 w 186"/>
                  <a:gd name="T13" fmla="*/ 353 h 353"/>
                  <a:gd name="T14" fmla="*/ 54 w 186"/>
                  <a:gd name="T15" fmla="*/ 233 h 353"/>
                  <a:gd name="T16" fmla="*/ 84 w 186"/>
                  <a:gd name="T17" fmla="*/ 216 h 353"/>
                  <a:gd name="T18" fmla="*/ 126 w 186"/>
                  <a:gd name="T19" fmla="*/ 126 h 353"/>
                  <a:gd name="T20" fmla="*/ 144 w 186"/>
                  <a:gd name="T21" fmla="*/ 120 h 353"/>
                  <a:gd name="T22" fmla="*/ 144 w 186"/>
                  <a:gd name="T23" fmla="*/ 90 h 353"/>
                  <a:gd name="T24" fmla="*/ 186 w 186"/>
                  <a:gd name="T25" fmla="*/ 66 h 353"/>
                  <a:gd name="T26" fmla="*/ 162 w 186"/>
                  <a:gd name="T27" fmla="*/ 60 h 353"/>
                  <a:gd name="T28" fmla="*/ 36 w 186"/>
                  <a:gd name="T29" fmla="*/ 0 h 353"/>
                  <a:gd name="T30" fmla="*/ 36 w 186"/>
                  <a:gd name="T31" fmla="*/ 0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4" name="Freeform 12">
                <a:extLst>
                  <a:ext uri="{FF2B5EF4-FFF2-40B4-BE49-F238E27FC236}">
                    <a16:creationId xmlns:a16="http://schemas.microsoft.com/office/drawing/2014/main" id="{D1FE5ED0-A6D6-CA10-B274-043BB25D08AD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>
                  <a:gd name="T0" fmla="*/ 18 w 378"/>
                  <a:gd name="T1" fmla="*/ 0 h 271"/>
                  <a:gd name="T2" fmla="*/ 12 w 378"/>
                  <a:gd name="T3" fmla="*/ 13 h 271"/>
                  <a:gd name="T4" fmla="*/ 0 w 378"/>
                  <a:gd name="T5" fmla="*/ 40 h 271"/>
                  <a:gd name="T6" fmla="*/ 60 w 378"/>
                  <a:gd name="T7" fmla="*/ 121 h 271"/>
                  <a:gd name="T8" fmla="*/ 310 w 378"/>
                  <a:gd name="T9" fmla="*/ 271 h 271"/>
                  <a:gd name="T10" fmla="*/ 290 w 378"/>
                  <a:gd name="T11" fmla="*/ 139 h 271"/>
                  <a:gd name="T12" fmla="*/ 378 w 378"/>
                  <a:gd name="T13" fmla="*/ 76 h 271"/>
                  <a:gd name="T14" fmla="*/ 251 w 378"/>
                  <a:gd name="T15" fmla="*/ 94 h 271"/>
                  <a:gd name="T16" fmla="*/ 90 w 378"/>
                  <a:gd name="T17" fmla="*/ 54 h 271"/>
                  <a:gd name="T18" fmla="*/ 18 w 378"/>
                  <a:gd name="T19" fmla="*/ 0 h 271"/>
                  <a:gd name="T20" fmla="*/ 18 w 378"/>
                  <a:gd name="T21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5" name="Freeform 13">
                <a:extLst>
                  <a:ext uri="{FF2B5EF4-FFF2-40B4-BE49-F238E27FC236}">
                    <a16:creationId xmlns:a16="http://schemas.microsoft.com/office/drawing/2014/main" id="{CA8E97AC-6A70-17DE-57BD-E2E0216199F8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>
                  <a:gd name="T0" fmla="*/ 114 w 155"/>
                  <a:gd name="T1" fmla="*/ 0 h 66"/>
                  <a:gd name="T2" fmla="*/ 0 w 155"/>
                  <a:gd name="T3" fmla="*/ 0 h 66"/>
                  <a:gd name="T4" fmla="*/ 0 w 155"/>
                  <a:gd name="T5" fmla="*/ 0 h 66"/>
                  <a:gd name="T6" fmla="*/ 6 w 155"/>
                  <a:gd name="T7" fmla="*/ 6 h 66"/>
                  <a:gd name="T8" fmla="*/ 6 w 155"/>
                  <a:gd name="T9" fmla="*/ 18 h 66"/>
                  <a:gd name="T10" fmla="*/ 0 w 155"/>
                  <a:gd name="T11" fmla="*/ 24 h 66"/>
                  <a:gd name="T12" fmla="*/ 78 w 155"/>
                  <a:gd name="T13" fmla="*/ 60 h 66"/>
                  <a:gd name="T14" fmla="*/ 96 w 155"/>
                  <a:gd name="T15" fmla="*/ 42 h 66"/>
                  <a:gd name="T16" fmla="*/ 155 w 155"/>
                  <a:gd name="T17" fmla="*/ 66 h 66"/>
                  <a:gd name="T18" fmla="*/ 126 w 155"/>
                  <a:gd name="T19" fmla="*/ 24 h 66"/>
                  <a:gd name="T20" fmla="*/ 149 w 155"/>
                  <a:gd name="T21" fmla="*/ 0 h 66"/>
                  <a:gd name="T22" fmla="*/ 114 w 155"/>
                  <a:gd name="T23" fmla="*/ 0 h 66"/>
                  <a:gd name="T24" fmla="*/ 114 w 155"/>
                  <a:gd name="T25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7086" name="Freeform 14">
                <a:extLst>
                  <a:ext uri="{FF2B5EF4-FFF2-40B4-BE49-F238E27FC236}">
                    <a16:creationId xmlns:a16="http://schemas.microsoft.com/office/drawing/2014/main" id="{10FA48B1-3FA5-B410-21AC-54036E46E26A}"/>
                  </a:ext>
                </a:extLst>
              </p:cNvPr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>
                  <a:gd name="T0" fmla="*/ 6 w 42"/>
                  <a:gd name="T1" fmla="*/ 36 h 72"/>
                  <a:gd name="T2" fmla="*/ 0 w 42"/>
                  <a:gd name="T3" fmla="*/ 18 h 72"/>
                  <a:gd name="T4" fmla="*/ 12 w 42"/>
                  <a:gd name="T5" fmla="*/ 6 h 72"/>
                  <a:gd name="T6" fmla="*/ 0 w 42"/>
                  <a:gd name="T7" fmla="*/ 6 h 72"/>
                  <a:gd name="T8" fmla="*/ 12 w 42"/>
                  <a:gd name="T9" fmla="*/ 6 h 72"/>
                  <a:gd name="T10" fmla="*/ 24 w 42"/>
                  <a:gd name="T11" fmla="*/ 6 h 72"/>
                  <a:gd name="T12" fmla="*/ 36 w 42"/>
                  <a:gd name="T13" fmla="*/ 6 h 72"/>
                  <a:gd name="T14" fmla="*/ 42 w 42"/>
                  <a:gd name="T15" fmla="*/ 0 h 72"/>
                  <a:gd name="T16" fmla="*/ 30 w 42"/>
                  <a:gd name="T17" fmla="*/ 18 h 72"/>
                  <a:gd name="T18" fmla="*/ 42 w 42"/>
                  <a:gd name="T19" fmla="*/ 48 h 72"/>
                  <a:gd name="T20" fmla="*/ 12 w 42"/>
                  <a:gd name="T21" fmla="*/ 72 h 72"/>
                  <a:gd name="T22" fmla="*/ 6 w 42"/>
                  <a:gd name="T23" fmla="*/ 36 h 72"/>
                  <a:gd name="T24" fmla="*/ 6 w 42"/>
                  <a:gd name="T25" fmla="*/ 3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7087" name="Freeform 15">
              <a:extLst>
                <a:ext uri="{FF2B5EF4-FFF2-40B4-BE49-F238E27FC236}">
                  <a16:creationId xmlns:a16="http://schemas.microsoft.com/office/drawing/2014/main" id="{291A7D50-1DDD-501E-8DD5-783F65064E95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>
                <a:gd name="T0" fmla="*/ 3976 w 3976"/>
                <a:gd name="T1" fmla="*/ 527 h 527"/>
                <a:gd name="T2" fmla="*/ 3970 w 3976"/>
                <a:gd name="T3" fmla="*/ 527 h 527"/>
                <a:gd name="T4" fmla="*/ 3844 w 3976"/>
                <a:gd name="T5" fmla="*/ 509 h 527"/>
                <a:gd name="T6" fmla="*/ 2487 w 3976"/>
                <a:gd name="T7" fmla="*/ 305 h 527"/>
                <a:gd name="T8" fmla="*/ 2039 w 3976"/>
                <a:gd name="T9" fmla="*/ 36 h 527"/>
                <a:gd name="T10" fmla="*/ 1907 w 3976"/>
                <a:gd name="T11" fmla="*/ 24 h 527"/>
                <a:gd name="T12" fmla="*/ 1883 w 3976"/>
                <a:gd name="T13" fmla="*/ 54 h 527"/>
                <a:gd name="T14" fmla="*/ 1859 w 3976"/>
                <a:gd name="T15" fmla="*/ 54 h 527"/>
                <a:gd name="T16" fmla="*/ 1830 w 3976"/>
                <a:gd name="T17" fmla="*/ 30 h 527"/>
                <a:gd name="T18" fmla="*/ 1704 w 3976"/>
                <a:gd name="T19" fmla="*/ 102 h 527"/>
                <a:gd name="T20" fmla="*/ 1608 w 3976"/>
                <a:gd name="T21" fmla="*/ 126 h 527"/>
                <a:gd name="T22" fmla="*/ 1561 w 3976"/>
                <a:gd name="T23" fmla="*/ 132 h 527"/>
                <a:gd name="T24" fmla="*/ 1495 w 3976"/>
                <a:gd name="T25" fmla="*/ 102 h 527"/>
                <a:gd name="T26" fmla="*/ 1357 w 3976"/>
                <a:gd name="T27" fmla="*/ 126 h 527"/>
                <a:gd name="T28" fmla="*/ 1285 w 3976"/>
                <a:gd name="T29" fmla="*/ 24 h 527"/>
                <a:gd name="T30" fmla="*/ 1280 w 3976"/>
                <a:gd name="T31" fmla="*/ 18 h 527"/>
                <a:gd name="T32" fmla="*/ 1262 w 3976"/>
                <a:gd name="T33" fmla="*/ 12 h 527"/>
                <a:gd name="T34" fmla="*/ 1238 w 3976"/>
                <a:gd name="T35" fmla="*/ 6 h 527"/>
                <a:gd name="T36" fmla="*/ 1220 w 3976"/>
                <a:gd name="T37" fmla="*/ 0 h 527"/>
                <a:gd name="T38" fmla="*/ 1196 w 3976"/>
                <a:gd name="T39" fmla="*/ 0 h 527"/>
                <a:gd name="T40" fmla="*/ 1166 w 3976"/>
                <a:gd name="T41" fmla="*/ 0 h 527"/>
                <a:gd name="T42" fmla="*/ 1142 w 3976"/>
                <a:gd name="T43" fmla="*/ 0 h 527"/>
                <a:gd name="T44" fmla="*/ 1136 w 3976"/>
                <a:gd name="T45" fmla="*/ 0 h 527"/>
                <a:gd name="T46" fmla="*/ 1130 w 3976"/>
                <a:gd name="T47" fmla="*/ 0 h 527"/>
                <a:gd name="T48" fmla="*/ 1124 w 3976"/>
                <a:gd name="T49" fmla="*/ 6 h 527"/>
                <a:gd name="T50" fmla="*/ 1118 w 3976"/>
                <a:gd name="T51" fmla="*/ 12 h 527"/>
                <a:gd name="T52" fmla="*/ 1100 w 3976"/>
                <a:gd name="T53" fmla="*/ 18 h 527"/>
                <a:gd name="T54" fmla="*/ 1088 w 3976"/>
                <a:gd name="T55" fmla="*/ 18 h 527"/>
                <a:gd name="T56" fmla="*/ 1070 w 3976"/>
                <a:gd name="T57" fmla="*/ 24 h 527"/>
                <a:gd name="T58" fmla="*/ 1052 w 3976"/>
                <a:gd name="T59" fmla="*/ 30 h 527"/>
                <a:gd name="T60" fmla="*/ 1034 w 3976"/>
                <a:gd name="T61" fmla="*/ 36 h 527"/>
                <a:gd name="T62" fmla="*/ 1028 w 3976"/>
                <a:gd name="T63" fmla="*/ 42 h 527"/>
                <a:gd name="T64" fmla="*/ 969 w 3976"/>
                <a:gd name="T65" fmla="*/ 60 h 527"/>
                <a:gd name="T66" fmla="*/ 921 w 3976"/>
                <a:gd name="T67" fmla="*/ 72 h 527"/>
                <a:gd name="T68" fmla="*/ 855 w 3976"/>
                <a:gd name="T69" fmla="*/ 48 h 527"/>
                <a:gd name="T70" fmla="*/ 825 w 3976"/>
                <a:gd name="T71" fmla="*/ 48 h 527"/>
                <a:gd name="T72" fmla="*/ 759 w 3976"/>
                <a:gd name="T73" fmla="*/ 72 h 527"/>
                <a:gd name="T74" fmla="*/ 735 w 3976"/>
                <a:gd name="T75" fmla="*/ 72 h 527"/>
                <a:gd name="T76" fmla="*/ 706 w 3976"/>
                <a:gd name="T77" fmla="*/ 60 h 527"/>
                <a:gd name="T78" fmla="*/ 640 w 3976"/>
                <a:gd name="T79" fmla="*/ 60 h 527"/>
                <a:gd name="T80" fmla="*/ 544 w 3976"/>
                <a:gd name="T81" fmla="*/ 72 h 527"/>
                <a:gd name="T82" fmla="*/ 389 w 3976"/>
                <a:gd name="T83" fmla="*/ 18 h 527"/>
                <a:gd name="T84" fmla="*/ 323 w 3976"/>
                <a:gd name="T85" fmla="*/ 60 h 527"/>
                <a:gd name="T86" fmla="*/ 317 w 3976"/>
                <a:gd name="T87" fmla="*/ 60 h 527"/>
                <a:gd name="T88" fmla="*/ 305 w 3976"/>
                <a:gd name="T89" fmla="*/ 72 h 527"/>
                <a:gd name="T90" fmla="*/ 287 w 3976"/>
                <a:gd name="T91" fmla="*/ 78 h 527"/>
                <a:gd name="T92" fmla="*/ 263 w 3976"/>
                <a:gd name="T93" fmla="*/ 90 h 527"/>
                <a:gd name="T94" fmla="*/ 203 w 3976"/>
                <a:gd name="T95" fmla="*/ 120 h 527"/>
                <a:gd name="T96" fmla="*/ 149 w 3976"/>
                <a:gd name="T97" fmla="*/ 150 h 527"/>
                <a:gd name="T98" fmla="*/ 78 w 3976"/>
                <a:gd name="T99" fmla="*/ 168 h 527"/>
                <a:gd name="T100" fmla="*/ 0 w 3976"/>
                <a:gd name="T101" fmla="*/ 180 h 527"/>
                <a:gd name="T102" fmla="*/ 0 w 3976"/>
                <a:gd name="T103" fmla="*/ 527 h 527"/>
                <a:gd name="T104" fmla="*/ 1010 w 3976"/>
                <a:gd name="T105" fmla="*/ 527 h 527"/>
                <a:gd name="T106" fmla="*/ 3725 w 3976"/>
                <a:gd name="T107" fmla="*/ 527 h 527"/>
                <a:gd name="T108" fmla="*/ 3976 w 3976"/>
                <a:gd name="T109" fmla="*/ 527 h 527"/>
                <a:gd name="T110" fmla="*/ 3976 w 3976"/>
                <a:gd name="T111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7088" name="Group 16">
            <a:extLst>
              <a:ext uri="{FF2B5EF4-FFF2-40B4-BE49-F238E27FC236}">
                <a16:creationId xmlns:a16="http://schemas.microsoft.com/office/drawing/2014/main" id="{446BFE21-E749-898D-EADC-8357914285E3}"/>
              </a:ext>
            </a:extLst>
          </p:cNvPr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387089" name="Freeform 17">
              <a:extLst>
                <a:ext uri="{FF2B5EF4-FFF2-40B4-BE49-F238E27FC236}">
                  <a16:creationId xmlns:a16="http://schemas.microsoft.com/office/drawing/2014/main" id="{78C09A21-0562-85A4-33FF-FC5187141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>
                <a:gd name="T0" fmla="*/ 24 w 365"/>
                <a:gd name="T1" fmla="*/ 24 h 287"/>
                <a:gd name="T2" fmla="*/ 0 w 365"/>
                <a:gd name="T3" fmla="*/ 60 h 287"/>
                <a:gd name="T4" fmla="*/ 66 w 365"/>
                <a:gd name="T5" fmla="*/ 108 h 287"/>
                <a:gd name="T6" fmla="*/ 143 w 365"/>
                <a:gd name="T7" fmla="*/ 180 h 287"/>
                <a:gd name="T8" fmla="*/ 191 w 365"/>
                <a:gd name="T9" fmla="*/ 168 h 287"/>
                <a:gd name="T10" fmla="*/ 341 w 365"/>
                <a:gd name="T11" fmla="*/ 287 h 287"/>
                <a:gd name="T12" fmla="*/ 305 w 365"/>
                <a:gd name="T13" fmla="*/ 174 h 287"/>
                <a:gd name="T14" fmla="*/ 365 w 365"/>
                <a:gd name="T15" fmla="*/ 132 h 287"/>
                <a:gd name="T16" fmla="*/ 359 w 365"/>
                <a:gd name="T17" fmla="*/ 126 h 287"/>
                <a:gd name="T18" fmla="*/ 335 w 365"/>
                <a:gd name="T19" fmla="*/ 114 h 287"/>
                <a:gd name="T20" fmla="*/ 299 w 365"/>
                <a:gd name="T21" fmla="*/ 90 h 287"/>
                <a:gd name="T22" fmla="*/ 257 w 365"/>
                <a:gd name="T23" fmla="*/ 72 h 287"/>
                <a:gd name="T24" fmla="*/ 215 w 365"/>
                <a:gd name="T25" fmla="*/ 54 h 287"/>
                <a:gd name="T26" fmla="*/ 173 w 365"/>
                <a:gd name="T27" fmla="*/ 36 h 287"/>
                <a:gd name="T28" fmla="*/ 143 w 365"/>
                <a:gd name="T29" fmla="*/ 24 h 287"/>
                <a:gd name="T30" fmla="*/ 131 w 365"/>
                <a:gd name="T31" fmla="*/ 18 h 287"/>
                <a:gd name="T32" fmla="*/ 107 w 365"/>
                <a:gd name="T33" fmla="*/ 18 h 287"/>
                <a:gd name="T34" fmla="*/ 95 w 365"/>
                <a:gd name="T35" fmla="*/ 18 h 287"/>
                <a:gd name="T36" fmla="*/ 72 w 365"/>
                <a:gd name="T37" fmla="*/ 12 h 287"/>
                <a:gd name="T38" fmla="*/ 66 w 365"/>
                <a:gd name="T39" fmla="*/ 12 h 287"/>
                <a:gd name="T40" fmla="*/ 54 w 365"/>
                <a:gd name="T41" fmla="*/ 6 h 287"/>
                <a:gd name="T42" fmla="*/ 42 w 365"/>
                <a:gd name="T43" fmla="*/ 0 h 287"/>
                <a:gd name="T44" fmla="*/ 30 w 365"/>
                <a:gd name="T45" fmla="*/ 0 h 287"/>
                <a:gd name="T46" fmla="*/ 24 w 365"/>
                <a:gd name="T47" fmla="*/ 24 h 287"/>
                <a:gd name="T48" fmla="*/ 24 w 365"/>
                <a:gd name="T49" fmla="*/ 24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0" name="Freeform 18">
              <a:extLst>
                <a:ext uri="{FF2B5EF4-FFF2-40B4-BE49-F238E27FC236}">
                  <a16:creationId xmlns:a16="http://schemas.microsoft.com/office/drawing/2014/main" id="{65511AD1-E7F7-2E81-F3AB-C10BE2A0B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>
                <a:gd name="T0" fmla="*/ 186 w 2033"/>
                <a:gd name="T1" fmla="*/ 18 h 499"/>
                <a:gd name="T2" fmla="*/ 138 w 2033"/>
                <a:gd name="T3" fmla="*/ 6 h 499"/>
                <a:gd name="T4" fmla="*/ 96 w 2033"/>
                <a:gd name="T5" fmla="*/ 0 h 499"/>
                <a:gd name="T6" fmla="*/ 36 w 2033"/>
                <a:gd name="T7" fmla="*/ 0 h 499"/>
                <a:gd name="T8" fmla="*/ 12 w 2033"/>
                <a:gd name="T9" fmla="*/ 25 h 499"/>
                <a:gd name="T10" fmla="*/ 0 w 2033"/>
                <a:gd name="T11" fmla="*/ 128 h 499"/>
                <a:gd name="T12" fmla="*/ 60 w 2033"/>
                <a:gd name="T13" fmla="*/ 104 h 499"/>
                <a:gd name="T14" fmla="*/ 90 w 2033"/>
                <a:gd name="T15" fmla="*/ 134 h 499"/>
                <a:gd name="T16" fmla="*/ 150 w 2033"/>
                <a:gd name="T17" fmla="*/ 153 h 499"/>
                <a:gd name="T18" fmla="*/ 209 w 2033"/>
                <a:gd name="T19" fmla="*/ 273 h 499"/>
                <a:gd name="T20" fmla="*/ 401 w 2033"/>
                <a:gd name="T21" fmla="*/ 359 h 499"/>
                <a:gd name="T22" fmla="*/ 777 w 2033"/>
                <a:gd name="T23" fmla="*/ 359 h 499"/>
                <a:gd name="T24" fmla="*/ 2033 w 2033"/>
                <a:gd name="T25" fmla="*/ 499 h 499"/>
                <a:gd name="T26" fmla="*/ 2033 w 2033"/>
                <a:gd name="T27" fmla="*/ 499 h 499"/>
                <a:gd name="T28" fmla="*/ 1991 w 2033"/>
                <a:gd name="T29" fmla="*/ 493 h 499"/>
                <a:gd name="T30" fmla="*/ 676 w 2033"/>
                <a:gd name="T31" fmla="*/ 243 h 499"/>
                <a:gd name="T32" fmla="*/ 514 w 2033"/>
                <a:gd name="T33" fmla="*/ 159 h 499"/>
                <a:gd name="T34" fmla="*/ 425 w 2033"/>
                <a:gd name="T35" fmla="*/ 110 h 499"/>
                <a:gd name="T36" fmla="*/ 365 w 2033"/>
                <a:gd name="T37" fmla="*/ 92 h 499"/>
                <a:gd name="T38" fmla="*/ 281 w 2033"/>
                <a:gd name="T39" fmla="*/ 61 h 499"/>
                <a:gd name="T40" fmla="*/ 186 w 2033"/>
                <a:gd name="T41" fmla="*/ 18 h 499"/>
                <a:gd name="T42" fmla="*/ 186 w 2033"/>
                <a:gd name="T43" fmla="*/ 18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1" name="Freeform 19">
              <a:extLst>
                <a:ext uri="{FF2B5EF4-FFF2-40B4-BE49-F238E27FC236}">
                  <a16:creationId xmlns:a16="http://schemas.microsoft.com/office/drawing/2014/main" id="{AB50E03F-F07F-E57D-E9AE-2D294CAB5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>
                <a:gd name="T0" fmla="*/ 0 w 71"/>
                <a:gd name="T1" fmla="*/ 18 h 60"/>
                <a:gd name="T2" fmla="*/ 6 w 71"/>
                <a:gd name="T3" fmla="*/ 18 h 60"/>
                <a:gd name="T4" fmla="*/ 12 w 71"/>
                <a:gd name="T5" fmla="*/ 12 h 60"/>
                <a:gd name="T6" fmla="*/ 6 w 71"/>
                <a:gd name="T7" fmla="*/ 6 h 60"/>
                <a:gd name="T8" fmla="*/ 0 w 71"/>
                <a:gd name="T9" fmla="*/ 0 h 60"/>
                <a:gd name="T10" fmla="*/ 29 w 71"/>
                <a:gd name="T11" fmla="*/ 18 h 60"/>
                <a:gd name="T12" fmla="*/ 53 w 71"/>
                <a:gd name="T13" fmla="*/ 18 h 60"/>
                <a:gd name="T14" fmla="*/ 59 w 71"/>
                <a:gd name="T15" fmla="*/ 30 h 60"/>
                <a:gd name="T16" fmla="*/ 65 w 71"/>
                <a:gd name="T17" fmla="*/ 42 h 60"/>
                <a:gd name="T18" fmla="*/ 71 w 71"/>
                <a:gd name="T19" fmla="*/ 54 h 60"/>
                <a:gd name="T20" fmla="*/ 71 w 71"/>
                <a:gd name="T21" fmla="*/ 60 h 60"/>
                <a:gd name="T22" fmla="*/ 59 w 71"/>
                <a:gd name="T23" fmla="*/ 54 h 60"/>
                <a:gd name="T24" fmla="*/ 47 w 71"/>
                <a:gd name="T25" fmla="*/ 42 h 60"/>
                <a:gd name="T26" fmla="*/ 23 w 71"/>
                <a:gd name="T27" fmla="*/ 30 h 60"/>
                <a:gd name="T28" fmla="*/ 23 w 71"/>
                <a:gd name="T29" fmla="*/ 36 h 60"/>
                <a:gd name="T30" fmla="*/ 18 w 71"/>
                <a:gd name="T31" fmla="*/ 42 h 60"/>
                <a:gd name="T32" fmla="*/ 12 w 71"/>
                <a:gd name="T33" fmla="*/ 48 h 60"/>
                <a:gd name="T34" fmla="*/ 6 w 71"/>
                <a:gd name="T35" fmla="*/ 48 h 60"/>
                <a:gd name="T36" fmla="*/ 6 w 71"/>
                <a:gd name="T37" fmla="*/ 48 h 60"/>
                <a:gd name="T38" fmla="*/ 6 w 71"/>
                <a:gd name="T39" fmla="*/ 36 h 60"/>
                <a:gd name="T40" fmla="*/ 0 w 71"/>
                <a:gd name="T41" fmla="*/ 18 h 60"/>
                <a:gd name="T42" fmla="*/ 0 w 71"/>
                <a:gd name="T43" fmla="*/ 1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2" name="Freeform 20">
              <a:extLst>
                <a:ext uri="{FF2B5EF4-FFF2-40B4-BE49-F238E27FC236}">
                  <a16:creationId xmlns:a16="http://schemas.microsoft.com/office/drawing/2014/main" id="{35AD6BE8-9144-3F0A-797D-30F39518A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>
                <a:gd name="T0" fmla="*/ 30 w 161"/>
                <a:gd name="T1" fmla="*/ 0 h 162"/>
                <a:gd name="T2" fmla="*/ 48 w 161"/>
                <a:gd name="T3" fmla="*/ 6 h 162"/>
                <a:gd name="T4" fmla="*/ 72 w 161"/>
                <a:gd name="T5" fmla="*/ 6 h 162"/>
                <a:gd name="T6" fmla="*/ 114 w 161"/>
                <a:gd name="T7" fmla="*/ 12 h 162"/>
                <a:gd name="T8" fmla="*/ 96 w 161"/>
                <a:gd name="T9" fmla="*/ 54 h 162"/>
                <a:gd name="T10" fmla="*/ 96 w 161"/>
                <a:gd name="T11" fmla="*/ 60 h 162"/>
                <a:gd name="T12" fmla="*/ 102 w 161"/>
                <a:gd name="T13" fmla="*/ 72 h 162"/>
                <a:gd name="T14" fmla="*/ 108 w 161"/>
                <a:gd name="T15" fmla="*/ 84 h 162"/>
                <a:gd name="T16" fmla="*/ 120 w 161"/>
                <a:gd name="T17" fmla="*/ 96 h 162"/>
                <a:gd name="T18" fmla="*/ 143 w 161"/>
                <a:gd name="T19" fmla="*/ 114 h 162"/>
                <a:gd name="T20" fmla="*/ 155 w 161"/>
                <a:gd name="T21" fmla="*/ 138 h 162"/>
                <a:gd name="T22" fmla="*/ 161 w 161"/>
                <a:gd name="T23" fmla="*/ 156 h 162"/>
                <a:gd name="T24" fmla="*/ 161 w 161"/>
                <a:gd name="T25" fmla="*/ 162 h 162"/>
                <a:gd name="T26" fmla="*/ 96 w 161"/>
                <a:gd name="T27" fmla="*/ 102 h 162"/>
                <a:gd name="T28" fmla="*/ 30 w 161"/>
                <a:gd name="T29" fmla="*/ 54 h 162"/>
                <a:gd name="T30" fmla="*/ 0 w 161"/>
                <a:gd name="T31" fmla="*/ 0 h 162"/>
                <a:gd name="T32" fmla="*/ 30 w 161"/>
                <a:gd name="T33" fmla="*/ 0 h 162"/>
                <a:gd name="T34" fmla="*/ 30 w 161"/>
                <a:gd name="T35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3" name="Freeform 21">
              <a:extLst>
                <a:ext uri="{FF2B5EF4-FFF2-40B4-BE49-F238E27FC236}">
                  <a16:creationId xmlns:a16="http://schemas.microsoft.com/office/drawing/2014/main" id="{3F3268A8-FEF8-25A1-B869-AA3071890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>
                <a:gd name="T0" fmla="*/ 59 w 59"/>
                <a:gd name="T1" fmla="*/ 6 h 60"/>
                <a:gd name="T2" fmla="*/ 41 w 59"/>
                <a:gd name="T3" fmla="*/ 30 h 60"/>
                <a:gd name="T4" fmla="*/ 41 w 59"/>
                <a:gd name="T5" fmla="*/ 36 h 60"/>
                <a:gd name="T6" fmla="*/ 47 w 59"/>
                <a:gd name="T7" fmla="*/ 42 h 60"/>
                <a:gd name="T8" fmla="*/ 53 w 59"/>
                <a:gd name="T9" fmla="*/ 54 h 60"/>
                <a:gd name="T10" fmla="*/ 53 w 59"/>
                <a:gd name="T11" fmla="*/ 60 h 60"/>
                <a:gd name="T12" fmla="*/ 47 w 59"/>
                <a:gd name="T13" fmla="*/ 54 h 60"/>
                <a:gd name="T14" fmla="*/ 35 w 59"/>
                <a:gd name="T15" fmla="*/ 48 h 60"/>
                <a:gd name="T16" fmla="*/ 23 w 59"/>
                <a:gd name="T17" fmla="*/ 36 h 60"/>
                <a:gd name="T18" fmla="*/ 17 w 59"/>
                <a:gd name="T19" fmla="*/ 30 h 60"/>
                <a:gd name="T20" fmla="*/ 0 w 59"/>
                <a:gd name="T21" fmla="*/ 0 h 60"/>
                <a:gd name="T22" fmla="*/ 59 w 59"/>
                <a:gd name="T23" fmla="*/ 6 h 60"/>
                <a:gd name="T24" fmla="*/ 59 w 59"/>
                <a:gd name="T2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094" name="Freeform 22">
              <a:extLst>
                <a:ext uri="{FF2B5EF4-FFF2-40B4-BE49-F238E27FC236}">
                  <a16:creationId xmlns:a16="http://schemas.microsoft.com/office/drawing/2014/main" id="{A2CF09E8-A711-81DC-93DE-750D1183D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>
                <a:gd name="T0" fmla="*/ 233 w 245"/>
                <a:gd name="T1" fmla="*/ 36 h 204"/>
                <a:gd name="T2" fmla="*/ 245 w 245"/>
                <a:gd name="T3" fmla="*/ 42 h 204"/>
                <a:gd name="T4" fmla="*/ 209 w 245"/>
                <a:gd name="T5" fmla="*/ 84 h 204"/>
                <a:gd name="T6" fmla="*/ 143 w 245"/>
                <a:gd name="T7" fmla="*/ 132 h 204"/>
                <a:gd name="T8" fmla="*/ 167 w 245"/>
                <a:gd name="T9" fmla="*/ 156 h 204"/>
                <a:gd name="T10" fmla="*/ 179 w 245"/>
                <a:gd name="T11" fmla="*/ 204 h 204"/>
                <a:gd name="T12" fmla="*/ 77 w 245"/>
                <a:gd name="T13" fmla="*/ 132 h 204"/>
                <a:gd name="T14" fmla="*/ 47 w 245"/>
                <a:gd name="T15" fmla="*/ 84 h 204"/>
                <a:gd name="T16" fmla="*/ 89 w 245"/>
                <a:gd name="T17" fmla="*/ 66 h 204"/>
                <a:gd name="T18" fmla="*/ 59 w 245"/>
                <a:gd name="T19" fmla="*/ 36 h 204"/>
                <a:gd name="T20" fmla="*/ 0 w 245"/>
                <a:gd name="T21" fmla="*/ 12 h 204"/>
                <a:gd name="T22" fmla="*/ 0 w 245"/>
                <a:gd name="T23" fmla="*/ 0 h 204"/>
                <a:gd name="T24" fmla="*/ 6 w 245"/>
                <a:gd name="T25" fmla="*/ 0 h 204"/>
                <a:gd name="T26" fmla="*/ 12 w 245"/>
                <a:gd name="T27" fmla="*/ 0 h 204"/>
                <a:gd name="T28" fmla="*/ 47 w 245"/>
                <a:gd name="T29" fmla="*/ 6 h 204"/>
                <a:gd name="T30" fmla="*/ 77 w 245"/>
                <a:gd name="T31" fmla="*/ 6 h 204"/>
                <a:gd name="T32" fmla="*/ 83 w 245"/>
                <a:gd name="T33" fmla="*/ 6 h 204"/>
                <a:gd name="T34" fmla="*/ 89 w 245"/>
                <a:gd name="T35" fmla="*/ 6 h 204"/>
                <a:gd name="T36" fmla="*/ 101 w 245"/>
                <a:gd name="T37" fmla="*/ 12 h 204"/>
                <a:gd name="T38" fmla="*/ 125 w 245"/>
                <a:gd name="T39" fmla="*/ 12 h 204"/>
                <a:gd name="T40" fmla="*/ 143 w 245"/>
                <a:gd name="T41" fmla="*/ 18 h 204"/>
                <a:gd name="T42" fmla="*/ 149 w 245"/>
                <a:gd name="T43" fmla="*/ 18 h 204"/>
                <a:gd name="T44" fmla="*/ 149 w 245"/>
                <a:gd name="T45" fmla="*/ 18 h 204"/>
                <a:gd name="T46" fmla="*/ 203 w 245"/>
                <a:gd name="T47" fmla="*/ 24 h 204"/>
                <a:gd name="T48" fmla="*/ 233 w 245"/>
                <a:gd name="T49" fmla="*/ 36 h 204"/>
                <a:gd name="T50" fmla="*/ 233 w 245"/>
                <a:gd name="T51" fmla="*/ 3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7095" name="Rectangle 23">
            <a:extLst>
              <a:ext uri="{FF2B5EF4-FFF2-40B4-BE49-F238E27FC236}">
                <a16:creationId xmlns:a16="http://schemas.microsoft.com/office/drawing/2014/main" id="{9BEE608A-25FF-2B91-4774-B3E8751F7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87096" name="Rectangle 24">
            <a:extLst>
              <a:ext uri="{FF2B5EF4-FFF2-40B4-BE49-F238E27FC236}">
                <a16:creationId xmlns:a16="http://schemas.microsoft.com/office/drawing/2014/main" id="{4CE1B849-0144-93F4-1597-529F2A673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7097" name="Rectangle 25">
            <a:extLst>
              <a:ext uri="{FF2B5EF4-FFF2-40B4-BE49-F238E27FC236}">
                <a16:creationId xmlns:a16="http://schemas.microsoft.com/office/drawing/2014/main" id="{9A9B6D01-3A5E-F1DA-9176-6783687A1D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387098" name="Rectangle 26">
            <a:extLst>
              <a:ext uri="{FF2B5EF4-FFF2-40B4-BE49-F238E27FC236}">
                <a16:creationId xmlns:a16="http://schemas.microsoft.com/office/drawing/2014/main" id="{41535FD5-8958-A13F-3089-FB8ACA620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387099" name="Rectangle 27">
            <a:extLst>
              <a:ext uri="{FF2B5EF4-FFF2-40B4-BE49-F238E27FC236}">
                <a16:creationId xmlns:a16="http://schemas.microsoft.com/office/drawing/2014/main" id="{885FD1ED-E4A0-060C-60B0-408EFB2F38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1EEEB7C-F09D-AB49-9C1A-0153AAD283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95" grpId="0"/>
      <p:bldP spid="387096" grpId="0" build="p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c2.com/cgi/wiki?ExtremeProgrammingRoadmap" TargetMode="External"/><Relationship Id="rId2" Type="http://schemas.openxmlformats.org/officeDocument/2006/relationships/hyperlink" Target="http://www.extremeprogrammi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xprogramming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bulon.com/articles/index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se.cs.depaul.edu/ise/agile.htm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125BE6BC-E17B-A046-868E-8CEF4E814F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System Development Life Cycle (SDLC)</a:t>
            </a:r>
          </a:p>
        </p:txBody>
      </p:sp>
      <p:sp>
        <p:nvSpPr>
          <p:cNvPr id="408582" name="Rectangle 6">
            <a:extLst>
              <a:ext uri="{FF2B5EF4-FFF2-40B4-BE49-F238E27FC236}">
                <a16:creationId xmlns:a16="http://schemas.microsoft.com/office/drawing/2014/main" id="{A5E2B4C1-AF7D-20A2-5E3D-A815AF3E15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“You’ve got to be very careful if you don’t know where you’re going, because you might not get there.”</a:t>
            </a:r>
          </a:p>
          <a:p>
            <a:pPr>
              <a:lnSpc>
                <a:spcPct val="80000"/>
              </a:lnSpc>
            </a:pP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Yogi Berra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F408F980-5111-E41F-3EE6-47F6BF93AE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V-Shaped Weaknesses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B8409AD1-8036-9EF0-8C04-5459B64F5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Does not easily handle</a:t>
            </a:r>
            <a:r>
              <a:rPr lang="en-US" altLang="en-US">
                <a:solidFill>
                  <a:srgbClr val="FFFF00"/>
                </a:solidFill>
              </a:rPr>
              <a:t> concurrent events</a:t>
            </a:r>
          </a:p>
          <a:p>
            <a:r>
              <a:rPr lang="en-US" altLang="en-US"/>
              <a:t>Does not handle </a:t>
            </a:r>
            <a:r>
              <a:rPr lang="en-US" altLang="en-US">
                <a:solidFill>
                  <a:srgbClr val="FFFF00"/>
                </a:solidFill>
              </a:rPr>
              <a:t>iterations </a:t>
            </a:r>
            <a:r>
              <a:rPr lang="en-US" altLang="en-US"/>
              <a:t>or phases</a:t>
            </a:r>
          </a:p>
          <a:p>
            <a:r>
              <a:rPr lang="en-US" altLang="en-US"/>
              <a:t>Does not easily handle </a:t>
            </a:r>
            <a:r>
              <a:rPr lang="en-US" altLang="en-US">
                <a:solidFill>
                  <a:srgbClr val="FFFF00"/>
                </a:solidFill>
              </a:rPr>
              <a:t>dynamic changes in requirements</a:t>
            </a:r>
          </a:p>
          <a:p>
            <a:r>
              <a:rPr lang="en-US" altLang="en-US"/>
              <a:t>Does not contain </a:t>
            </a:r>
            <a:r>
              <a:rPr lang="en-US" altLang="en-US">
                <a:solidFill>
                  <a:srgbClr val="FFFF00"/>
                </a:solidFill>
              </a:rPr>
              <a:t>risk analysis </a:t>
            </a:r>
            <a:r>
              <a:rPr lang="en-US" altLang="en-US"/>
              <a:t>activities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C9558371-FE6B-4B57-19E9-7B486F59E2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to use the V-Shaped Model</a:t>
            </a:r>
          </a:p>
        </p:txBody>
      </p:sp>
      <p:sp>
        <p:nvSpPr>
          <p:cNvPr id="458755" name="Rectangle 3">
            <a:extLst>
              <a:ext uri="{FF2B5EF4-FFF2-40B4-BE49-F238E27FC236}">
                <a16:creationId xmlns:a16="http://schemas.microsoft.com/office/drawing/2014/main" id="{4852ED96-984C-F9AA-FB8F-C15321AD0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Excellent choice for </a:t>
            </a:r>
            <a:r>
              <a:rPr lang="en-US" altLang="en-US">
                <a:solidFill>
                  <a:srgbClr val="FFFF00"/>
                </a:solidFill>
              </a:rPr>
              <a:t>systems requiring high reliability </a:t>
            </a:r>
            <a:r>
              <a:rPr lang="en-US" altLang="en-US"/>
              <a:t>– hospital patient control applications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00"/>
                </a:solidFill>
              </a:rPr>
              <a:t>All requirements are known </a:t>
            </a:r>
            <a:r>
              <a:rPr lang="en-US" altLang="en-US"/>
              <a:t>up-front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it can be modified to </a:t>
            </a:r>
            <a:r>
              <a:rPr lang="en-US" altLang="en-US">
                <a:solidFill>
                  <a:srgbClr val="FFFF00"/>
                </a:solidFill>
              </a:rPr>
              <a:t>handle changing requirements beyond analysis phase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00"/>
                </a:solidFill>
              </a:rPr>
              <a:t>Solution and technology are known</a:t>
            </a:r>
          </a:p>
          <a:p>
            <a:pPr lvl="1">
              <a:lnSpc>
                <a:spcPct val="90000"/>
              </a:lnSpc>
            </a:pPr>
            <a:endParaRPr lang="en-US" altLang="en-US" sz="32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6A640743-96DC-7C01-736B-034C276DE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3. Structured Evolutionary Prototyping Model</a:t>
            </a:r>
          </a:p>
        </p:txBody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65A6689E-AB80-A78F-B553-2D3357C1D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Developers build a prototype </a:t>
            </a:r>
            <a:r>
              <a:rPr lang="en-US" altLang="en-US"/>
              <a:t>during the requirements phase</a:t>
            </a:r>
          </a:p>
          <a:p>
            <a:r>
              <a:rPr lang="en-US" altLang="en-US"/>
              <a:t>Prototype is </a:t>
            </a:r>
            <a:r>
              <a:rPr lang="en-US" altLang="en-US">
                <a:solidFill>
                  <a:srgbClr val="FFFF00"/>
                </a:solidFill>
              </a:rPr>
              <a:t>evaluated by end users</a:t>
            </a:r>
            <a:endParaRPr lang="en-US" altLang="en-US"/>
          </a:p>
          <a:p>
            <a:r>
              <a:rPr lang="en-US" altLang="en-US"/>
              <a:t>Users give </a:t>
            </a:r>
            <a:r>
              <a:rPr lang="en-US" altLang="en-US">
                <a:solidFill>
                  <a:srgbClr val="FFFF00"/>
                </a:solidFill>
              </a:rPr>
              <a:t>corrective feedback </a:t>
            </a:r>
          </a:p>
          <a:p>
            <a:r>
              <a:rPr lang="en-US" altLang="en-US"/>
              <a:t>Developers further </a:t>
            </a:r>
            <a:r>
              <a:rPr lang="en-US" altLang="en-US">
                <a:solidFill>
                  <a:srgbClr val="FFFF00"/>
                </a:solidFill>
              </a:rPr>
              <a:t>refine the prototype</a:t>
            </a:r>
          </a:p>
          <a:p>
            <a:r>
              <a:rPr lang="en-US" altLang="en-US"/>
              <a:t>When the </a:t>
            </a:r>
            <a:r>
              <a:rPr lang="en-US" altLang="en-US">
                <a:solidFill>
                  <a:srgbClr val="FFFF00"/>
                </a:solidFill>
              </a:rPr>
              <a:t>user is satisfied</a:t>
            </a:r>
            <a:r>
              <a:rPr lang="en-US" altLang="en-US"/>
              <a:t>, the prototype code is brought up to the standards needed for a final product.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66CBBE0F-E8A7-BA75-52C1-9F7DF39CD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Structured Evolutionary Prototyping Steps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E0A88690-019A-B71D-F618-5520739A1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FF00"/>
                </a:solidFill>
              </a:rPr>
              <a:t>preliminary project plan </a:t>
            </a:r>
            <a:r>
              <a:rPr lang="en-US" altLang="en-US" sz="2400" dirty="0"/>
              <a:t>is developed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FF00"/>
                </a:solidFill>
              </a:rPr>
              <a:t>partial high-level paper model </a:t>
            </a:r>
            <a:r>
              <a:rPr lang="en-US" altLang="en-US" sz="2400" dirty="0"/>
              <a:t>is created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 model is source for a </a:t>
            </a:r>
            <a:r>
              <a:rPr lang="en-US" altLang="en-US" sz="2400" dirty="0">
                <a:solidFill>
                  <a:srgbClr val="FFFF00"/>
                </a:solidFill>
              </a:rPr>
              <a:t>partial requirements specification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  prototype is built with </a:t>
            </a:r>
            <a:r>
              <a:rPr lang="en-US" altLang="en-US" sz="2400" dirty="0">
                <a:solidFill>
                  <a:srgbClr val="FFFF00"/>
                </a:solidFill>
              </a:rPr>
              <a:t>basic and critical attributes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FFFF00"/>
                </a:solidFill>
              </a:rPr>
              <a:t>designer builds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 database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user interface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algorithmic functions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 designer </a:t>
            </a:r>
            <a:r>
              <a:rPr lang="en-US" altLang="en-US" sz="2400" dirty="0">
                <a:solidFill>
                  <a:srgbClr val="FFFF00"/>
                </a:solidFill>
              </a:rPr>
              <a:t>demonstrates the prototype</a:t>
            </a:r>
            <a:r>
              <a:rPr lang="en-US" altLang="en-US" sz="2400" dirty="0"/>
              <a:t>, the user evaluates for problems and suggests improvements.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This loop continues </a:t>
            </a:r>
            <a:r>
              <a:rPr lang="en-US" altLang="en-US" sz="2400" dirty="0">
                <a:solidFill>
                  <a:srgbClr val="FFFF00"/>
                </a:solidFill>
              </a:rPr>
              <a:t>until the user is satisfied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C0FA7729-794C-0FE3-4126-62A585045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Structured Evolutionary Prototyping Strengths</a:t>
            </a:r>
          </a:p>
        </p:txBody>
      </p:sp>
      <p:sp>
        <p:nvSpPr>
          <p:cNvPr id="429059" name="Rectangle 3">
            <a:extLst>
              <a:ext uri="{FF2B5EF4-FFF2-40B4-BE49-F238E27FC236}">
                <a16:creationId xmlns:a16="http://schemas.microsoft.com/office/drawing/2014/main" id="{2E29A6D3-2FAF-4CE0-A506-6BC90525E6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Customers can </a:t>
            </a:r>
            <a:r>
              <a:rPr lang="en-US" altLang="en-US" sz="2800">
                <a:solidFill>
                  <a:srgbClr val="FFFF00"/>
                </a:solidFill>
              </a:rPr>
              <a:t>“see” the system requirements </a:t>
            </a:r>
            <a:r>
              <a:rPr lang="en-US" altLang="en-US" sz="2800"/>
              <a:t>as they are being gathered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Developers </a:t>
            </a:r>
            <a:r>
              <a:rPr lang="en-US" altLang="en-US" sz="2800">
                <a:solidFill>
                  <a:srgbClr val="FFFF00"/>
                </a:solidFill>
              </a:rPr>
              <a:t>learn from customers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more </a:t>
            </a:r>
            <a:r>
              <a:rPr lang="en-US" altLang="en-US" sz="2800">
                <a:solidFill>
                  <a:srgbClr val="FFFF00"/>
                </a:solidFill>
              </a:rPr>
              <a:t>accurate end product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Unexpected </a:t>
            </a:r>
            <a:r>
              <a:rPr lang="en-US" altLang="en-US" sz="2800"/>
              <a:t>requirements accommodated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Allows for </a:t>
            </a:r>
            <a:r>
              <a:rPr lang="en-US" altLang="en-US" sz="2800">
                <a:solidFill>
                  <a:srgbClr val="FFFF00"/>
                </a:solidFill>
              </a:rPr>
              <a:t>flexible design </a:t>
            </a:r>
            <a:r>
              <a:rPr lang="en-US" altLang="en-US" sz="2800"/>
              <a:t>and development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Steady, </a:t>
            </a:r>
            <a:r>
              <a:rPr lang="en-US" altLang="en-US" sz="2800">
                <a:solidFill>
                  <a:srgbClr val="FFFF00"/>
                </a:solidFill>
              </a:rPr>
              <a:t>visible signs </a:t>
            </a:r>
            <a:r>
              <a:rPr lang="en-US" altLang="en-US" sz="2800"/>
              <a:t>of progress produced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Interaction with the prototype stimulates awareness of </a:t>
            </a:r>
            <a:r>
              <a:rPr lang="en-US" altLang="en-US" sz="2800">
                <a:solidFill>
                  <a:srgbClr val="FFFF00"/>
                </a:solidFill>
              </a:rPr>
              <a:t>additional needed functionality</a:t>
            </a:r>
            <a:r>
              <a:rPr lang="en-US" altLang="en-US" sz="2800"/>
              <a:t>	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B236F05F-8893-13C3-471B-FA3B0AEAD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Structured Evolutionary Prototyping Weaknesses</a:t>
            </a:r>
          </a:p>
        </p:txBody>
      </p:sp>
      <p:sp>
        <p:nvSpPr>
          <p:cNvPr id="430083" name="Rectangle 3">
            <a:extLst>
              <a:ext uri="{FF2B5EF4-FFF2-40B4-BE49-F238E27FC236}">
                <a16:creationId xmlns:a16="http://schemas.microsoft.com/office/drawing/2014/main" id="{05955577-BB9B-D6E0-707F-54B2D5A9D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Tendency to abandon structured program development for </a:t>
            </a:r>
            <a:r>
              <a:rPr lang="en-US" altLang="en-US" sz="2800">
                <a:solidFill>
                  <a:srgbClr val="FFFF00"/>
                </a:solidFill>
              </a:rPr>
              <a:t>“code-and-fix” development</a:t>
            </a:r>
          </a:p>
          <a:p>
            <a:r>
              <a:rPr lang="en-US" altLang="en-US" sz="2800"/>
              <a:t>Bad reputation for “</a:t>
            </a:r>
            <a:r>
              <a:rPr lang="en-US" altLang="en-US" sz="2800">
                <a:solidFill>
                  <a:srgbClr val="FFFF00"/>
                </a:solidFill>
              </a:rPr>
              <a:t>quick-and-dirty</a:t>
            </a:r>
            <a:r>
              <a:rPr lang="en-US" altLang="en-US" sz="2800"/>
              <a:t>” methods</a:t>
            </a:r>
          </a:p>
          <a:p>
            <a:r>
              <a:rPr lang="en-US" altLang="en-US" sz="2800"/>
              <a:t>Overall </a:t>
            </a:r>
            <a:r>
              <a:rPr lang="en-US" altLang="en-US" sz="2800">
                <a:solidFill>
                  <a:srgbClr val="FFFF00"/>
                </a:solidFill>
              </a:rPr>
              <a:t>maintainability may be overlooked</a:t>
            </a:r>
          </a:p>
          <a:p>
            <a:r>
              <a:rPr lang="en-US" altLang="en-US" sz="2800"/>
              <a:t>The customer may </a:t>
            </a:r>
            <a:r>
              <a:rPr lang="en-US" altLang="en-US" sz="2800">
                <a:solidFill>
                  <a:srgbClr val="FFFF00"/>
                </a:solidFill>
              </a:rPr>
              <a:t>want the prototype delivered</a:t>
            </a:r>
            <a:r>
              <a:rPr lang="en-US" altLang="en-US" sz="2800"/>
              <a:t>.</a:t>
            </a:r>
          </a:p>
          <a:p>
            <a:r>
              <a:rPr lang="en-US" altLang="en-US" sz="2800"/>
              <a:t>Process may </a:t>
            </a:r>
            <a:r>
              <a:rPr lang="en-US" altLang="en-US" sz="2800">
                <a:solidFill>
                  <a:srgbClr val="FFFF00"/>
                </a:solidFill>
              </a:rPr>
              <a:t>continue forever </a:t>
            </a:r>
            <a:r>
              <a:rPr lang="en-US" altLang="en-US" sz="2800"/>
              <a:t>(scope creep)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75907E05-0C17-BEB1-1F55-17FEFBD5F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to use</a:t>
            </a:r>
            <a:br>
              <a:rPr lang="en-US" altLang="en-US" sz="4000"/>
            </a:br>
            <a:r>
              <a:rPr lang="en-US" altLang="en-US" sz="4000"/>
              <a:t>Structured Evolutionary Prototyping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9D77E81D-8292-8D1F-49FF-2663CEAD0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FF00"/>
                </a:solidFill>
              </a:rPr>
              <a:t>Requirements are unstable </a:t>
            </a:r>
            <a:r>
              <a:rPr lang="en-US" altLang="en-US" sz="2800"/>
              <a:t>or have to be clarified </a:t>
            </a:r>
          </a:p>
          <a:p>
            <a:r>
              <a:rPr lang="en-US" altLang="en-US" sz="2800"/>
              <a:t>As the </a:t>
            </a:r>
            <a:r>
              <a:rPr lang="en-US" altLang="en-US" sz="2800">
                <a:solidFill>
                  <a:srgbClr val="FFFF00"/>
                </a:solidFill>
              </a:rPr>
              <a:t>requirements clarification stage </a:t>
            </a:r>
            <a:r>
              <a:rPr lang="en-US" altLang="en-US" sz="2800"/>
              <a:t>of a waterfall model</a:t>
            </a:r>
          </a:p>
          <a:p>
            <a:r>
              <a:rPr lang="en-US" altLang="en-US" sz="2800"/>
              <a:t>Develop </a:t>
            </a:r>
            <a:r>
              <a:rPr lang="en-US" altLang="en-US" sz="2800">
                <a:solidFill>
                  <a:srgbClr val="FFFF00"/>
                </a:solidFill>
              </a:rPr>
              <a:t>user interfaces</a:t>
            </a:r>
          </a:p>
          <a:p>
            <a:r>
              <a:rPr lang="en-US" altLang="en-US" sz="2800">
                <a:solidFill>
                  <a:srgbClr val="FFFF00"/>
                </a:solidFill>
              </a:rPr>
              <a:t>Short-lived demonstrations </a:t>
            </a:r>
          </a:p>
          <a:p>
            <a:r>
              <a:rPr lang="en-US" altLang="en-US" sz="2800"/>
              <a:t>New, </a:t>
            </a:r>
            <a:r>
              <a:rPr lang="en-US" altLang="en-US" sz="2800">
                <a:solidFill>
                  <a:srgbClr val="FFFF00"/>
                </a:solidFill>
              </a:rPr>
              <a:t>original development</a:t>
            </a:r>
          </a:p>
          <a:p>
            <a:r>
              <a:rPr lang="en-US" altLang="en-US" sz="2800"/>
              <a:t>With the analysis and design portions of </a:t>
            </a:r>
            <a:r>
              <a:rPr lang="en-US" altLang="en-US" sz="2800">
                <a:solidFill>
                  <a:srgbClr val="FFFF00"/>
                </a:solidFill>
              </a:rPr>
              <a:t>object-oriented development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D5130851-E861-C70A-353C-8EAC666D4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4. Rapid Application Design Model (RAD)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487C00F1-2B72-1B0E-7B9C-9861140E9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Requirements planning phase </a:t>
            </a:r>
            <a:r>
              <a:rPr lang="en-US" altLang="en-US" sz="2800"/>
              <a:t> (a workshop utilizing structured discussion of business problems)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User description phase </a:t>
            </a:r>
            <a:r>
              <a:rPr lang="en-US" altLang="en-US" sz="2800"/>
              <a:t>– automated tools capture information from users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Construction phase </a:t>
            </a:r>
            <a:r>
              <a:rPr lang="en-US" altLang="en-US" sz="2800"/>
              <a:t>– productivity tools, such as code generators, screen generators, etc. inside a time-box. (“Do until done”)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Cutover phase  </a:t>
            </a:r>
            <a:r>
              <a:rPr lang="en-US" altLang="en-US" sz="2800"/>
              <a:t>-- installation of the system, user acceptance testing and user training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5A17D9BD-5A9D-C214-5826-3C76621D0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RAD Strengths</a:t>
            </a:r>
          </a:p>
        </p:txBody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626CC964-B8DB-1AF1-3307-E28B38429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Reduced cycle time </a:t>
            </a:r>
            <a:r>
              <a:rPr lang="en-US" altLang="en-US" sz="2800"/>
              <a:t>and improved productivity with fewer people means lower costs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Time-box </a:t>
            </a:r>
            <a:r>
              <a:rPr lang="en-US" altLang="en-US" sz="2800"/>
              <a:t>approach mitigates cost and schedule risk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Customer involved throughout </a:t>
            </a:r>
            <a:r>
              <a:rPr lang="en-US" altLang="en-US" sz="2800"/>
              <a:t>the complete cycle minimizes risk of not achieving customer satisfaction and business needs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Focus moves from documentation to code (</a:t>
            </a:r>
            <a:r>
              <a:rPr lang="en-US" altLang="en-US" sz="2800">
                <a:solidFill>
                  <a:srgbClr val="FFFF00"/>
                </a:solidFill>
              </a:rPr>
              <a:t>WYSIWYG</a:t>
            </a:r>
            <a:r>
              <a:rPr lang="en-US" altLang="en-US" sz="2800"/>
              <a:t>).</a:t>
            </a:r>
          </a:p>
          <a:p>
            <a:pPr>
              <a:lnSpc>
                <a:spcPct val="8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Uses modeling concepts </a:t>
            </a:r>
            <a:r>
              <a:rPr lang="en-US" altLang="en-US" sz="2800"/>
              <a:t>to capture information about business, data, and processes.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B19B660-6205-2B89-ABCC-8D8EFAAAA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RAD Weaknesses</a:t>
            </a:r>
          </a:p>
        </p:txBody>
      </p:sp>
      <p:sp>
        <p:nvSpPr>
          <p:cNvPr id="434179" name="Rectangle 3">
            <a:extLst>
              <a:ext uri="{FF2B5EF4-FFF2-40B4-BE49-F238E27FC236}">
                <a16:creationId xmlns:a16="http://schemas.microsoft.com/office/drawing/2014/main" id="{528FD1F8-2600-0B2D-DEA5-8A08495F2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Accelerated development process</a:t>
            </a:r>
            <a:r>
              <a:rPr lang="en-US" altLang="en-US" sz="2800">
                <a:solidFill>
                  <a:srgbClr val="FFFF00"/>
                </a:solidFill>
              </a:rPr>
              <a:t> must give quick responses </a:t>
            </a:r>
            <a:r>
              <a:rPr lang="en-US" altLang="en-US" sz="2800"/>
              <a:t>to the user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Risk of </a:t>
            </a:r>
            <a:r>
              <a:rPr lang="en-US" altLang="en-US" sz="2800">
                <a:solidFill>
                  <a:srgbClr val="FFFF00"/>
                </a:solidFill>
              </a:rPr>
              <a:t>never achieving closure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Hard to use with </a:t>
            </a:r>
            <a:r>
              <a:rPr lang="en-US" altLang="en-US" sz="2800">
                <a:solidFill>
                  <a:srgbClr val="FFFF00"/>
                </a:solidFill>
              </a:rPr>
              <a:t>legacy systems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Requires a system that can be </a:t>
            </a:r>
            <a:r>
              <a:rPr lang="en-US" altLang="en-US" sz="2800">
                <a:solidFill>
                  <a:srgbClr val="FFFF00"/>
                </a:solidFill>
              </a:rPr>
              <a:t>modularized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Developers and customers must be </a:t>
            </a:r>
            <a:r>
              <a:rPr lang="en-US" altLang="en-US" sz="2800">
                <a:solidFill>
                  <a:srgbClr val="FFFF00"/>
                </a:solidFill>
              </a:rPr>
              <a:t>committed to rapid-fire activities </a:t>
            </a:r>
            <a:r>
              <a:rPr lang="en-US" altLang="en-US" sz="2800"/>
              <a:t>in an abbreviated time frame. 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>
            <a:extLst>
              <a:ext uri="{FF2B5EF4-FFF2-40B4-BE49-F238E27FC236}">
                <a16:creationId xmlns:a16="http://schemas.microsoft.com/office/drawing/2014/main" id="{A8182B2D-4686-092F-395A-541F44A45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SDLC Model</a:t>
            </a:r>
          </a:p>
        </p:txBody>
      </p:sp>
      <p:sp>
        <p:nvSpPr>
          <p:cNvPr id="416773" name="Rectangle 5">
            <a:extLst>
              <a:ext uri="{FF2B5EF4-FFF2-40B4-BE49-F238E27FC236}">
                <a16:creationId xmlns:a16="http://schemas.microsoft.com/office/drawing/2014/main" id="{86129A12-A6BB-8422-AC0C-484F3F1CF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   A framework that describes the activities performed at each stage of a software/system development project.  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A lot of books and articles refer to THE SDLC … however, there are MANY different models for this!!!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39C8E8A5-89D6-9FFE-B395-110AC6CAC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RAD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15EA55C4-B892-0227-0425-B4C5E9431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Reasonably </a:t>
            </a:r>
            <a:r>
              <a:rPr lang="en-US" altLang="en-US">
                <a:solidFill>
                  <a:srgbClr val="FFFF00"/>
                </a:solidFill>
              </a:rPr>
              <a:t>well-known requirements</a:t>
            </a:r>
          </a:p>
          <a:p>
            <a:r>
              <a:rPr lang="en-US" altLang="en-US"/>
              <a:t>User involved </a:t>
            </a:r>
            <a:r>
              <a:rPr lang="en-US" altLang="en-US">
                <a:solidFill>
                  <a:srgbClr val="FFFF00"/>
                </a:solidFill>
              </a:rPr>
              <a:t>throughout the life cycle</a:t>
            </a:r>
          </a:p>
          <a:p>
            <a:r>
              <a:rPr lang="en-US" altLang="en-US"/>
              <a:t>Project can be </a:t>
            </a:r>
            <a:r>
              <a:rPr lang="en-US" altLang="en-US">
                <a:solidFill>
                  <a:srgbClr val="FFFF00"/>
                </a:solidFill>
              </a:rPr>
              <a:t>time-boxed </a:t>
            </a:r>
          </a:p>
          <a:p>
            <a:r>
              <a:rPr lang="en-US" altLang="en-US"/>
              <a:t>Functionality delivered in </a:t>
            </a:r>
            <a:r>
              <a:rPr lang="en-US" altLang="en-US">
                <a:solidFill>
                  <a:srgbClr val="FFFF00"/>
                </a:solidFill>
              </a:rPr>
              <a:t>increments</a:t>
            </a:r>
          </a:p>
          <a:p>
            <a:r>
              <a:rPr lang="en-US" altLang="en-US">
                <a:solidFill>
                  <a:srgbClr val="FFFF00"/>
                </a:solidFill>
              </a:rPr>
              <a:t>High performance not required</a:t>
            </a:r>
          </a:p>
          <a:p>
            <a:r>
              <a:rPr lang="en-US" altLang="en-US">
                <a:solidFill>
                  <a:srgbClr val="FFFF00"/>
                </a:solidFill>
              </a:rPr>
              <a:t>Low technical risks </a:t>
            </a:r>
          </a:p>
          <a:p>
            <a:r>
              <a:rPr lang="en-US" altLang="en-US"/>
              <a:t>System </a:t>
            </a:r>
            <a:r>
              <a:rPr lang="en-US" altLang="en-US">
                <a:solidFill>
                  <a:srgbClr val="FFFF00"/>
                </a:solidFill>
              </a:rPr>
              <a:t>can be modularized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964F3EDA-7493-C98E-B714-A3EBF2BE1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5. Incremental SDLC Model</a:t>
            </a:r>
          </a:p>
        </p:txBody>
      </p:sp>
      <p:pic>
        <p:nvPicPr>
          <p:cNvPr id="459782" name="Picture 6">
            <a:extLst>
              <a:ext uri="{FF2B5EF4-FFF2-40B4-BE49-F238E27FC236}">
                <a16:creationId xmlns:a16="http://schemas.microsoft.com/office/drawing/2014/main" id="{42C0757B-CEB4-892A-C6F2-1A8FF9B04582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143000"/>
            <a:ext cx="4953000" cy="4648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9779" name="Rectangle 3">
            <a:extLst>
              <a:ext uri="{FF2B5EF4-FFF2-40B4-BE49-F238E27FC236}">
                <a16:creationId xmlns:a16="http://schemas.microsoft.com/office/drawing/2014/main" id="{E57B6C16-A537-07E3-A77C-00F15C88B5B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295400"/>
            <a:ext cx="4038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Construct a partial implementation of a total system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Then slowly add increased functionality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incremental model prioritizes requirements of the system and then implements them in groups.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Each subsequent release of the system adds function to the previous release, until all designed functionality has been implemented.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 lvl="1">
              <a:lnSpc>
                <a:spcPct val="90000"/>
              </a:lnSpc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9E54234C-435A-66D6-BFFF-826035280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Incremental Model Strengths </a:t>
            </a:r>
          </a:p>
        </p:txBody>
      </p:sp>
      <p:sp>
        <p:nvSpPr>
          <p:cNvPr id="465923" name="Rectangle 3">
            <a:extLst>
              <a:ext uri="{FF2B5EF4-FFF2-40B4-BE49-F238E27FC236}">
                <a16:creationId xmlns:a16="http://schemas.microsoft.com/office/drawing/2014/main" id="{1535AB77-A18D-F414-0A8B-3AD04CA7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Develop high-risk or </a:t>
            </a:r>
            <a:r>
              <a:rPr lang="en-US" altLang="en-US" sz="2800">
                <a:solidFill>
                  <a:srgbClr val="FFFF00"/>
                </a:solidFill>
              </a:rPr>
              <a:t>major functions first</a:t>
            </a:r>
          </a:p>
          <a:p>
            <a:r>
              <a:rPr lang="en-US" altLang="en-US" sz="2800"/>
              <a:t>Each release delivers an </a:t>
            </a:r>
            <a:r>
              <a:rPr lang="en-US" altLang="en-US" sz="2800">
                <a:solidFill>
                  <a:srgbClr val="FFFF00"/>
                </a:solidFill>
              </a:rPr>
              <a:t>operational product</a:t>
            </a:r>
            <a:r>
              <a:rPr lang="en-US" altLang="en-US" sz="2800"/>
              <a:t> </a:t>
            </a:r>
          </a:p>
          <a:p>
            <a:r>
              <a:rPr lang="en-US" altLang="en-US" sz="2800"/>
              <a:t>Customer can </a:t>
            </a:r>
            <a:r>
              <a:rPr lang="en-US" altLang="en-US" sz="2800">
                <a:solidFill>
                  <a:srgbClr val="FFFF00"/>
                </a:solidFill>
              </a:rPr>
              <a:t>respond to each build</a:t>
            </a:r>
          </a:p>
          <a:p>
            <a:r>
              <a:rPr lang="en-US" altLang="en-US" sz="2800"/>
              <a:t>Uses  “divide and conquer” </a:t>
            </a:r>
            <a:r>
              <a:rPr lang="en-US" altLang="en-US" sz="2800">
                <a:solidFill>
                  <a:srgbClr val="FFFF00"/>
                </a:solidFill>
              </a:rPr>
              <a:t>breakdown of tasks</a:t>
            </a:r>
          </a:p>
          <a:p>
            <a:r>
              <a:rPr lang="en-US" altLang="en-US" sz="2800"/>
              <a:t>Lowers </a:t>
            </a:r>
            <a:r>
              <a:rPr lang="en-US" altLang="en-US" sz="2800">
                <a:solidFill>
                  <a:srgbClr val="FFFF00"/>
                </a:solidFill>
              </a:rPr>
              <a:t>initial delivery cost</a:t>
            </a:r>
            <a:r>
              <a:rPr lang="en-US" altLang="en-US" sz="2800"/>
              <a:t> </a:t>
            </a:r>
          </a:p>
          <a:p>
            <a:r>
              <a:rPr lang="en-US" altLang="en-US" sz="2800"/>
              <a:t>Initial </a:t>
            </a:r>
            <a:r>
              <a:rPr lang="en-US" altLang="en-US" sz="2800">
                <a:solidFill>
                  <a:srgbClr val="FFFF00"/>
                </a:solidFill>
              </a:rPr>
              <a:t>product delivery is faster</a:t>
            </a:r>
          </a:p>
          <a:p>
            <a:r>
              <a:rPr lang="en-US" altLang="en-US" sz="2800"/>
              <a:t>Customers get </a:t>
            </a:r>
            <a:r>
              <a:rPr lang="en-US" altLang="en-US" sz="2800">
                <a:solidFill>
                  <a:srgbClr val="FFFF00"/>
                </a:solidFill>
              </a:rPr>
              <a:t>important functionality early</a:t>
            </a:r>
          </a:p>
          <a:p>
            <a:r>
              <a:rPr lang="en-US" altLang="en-US" sz="2800"/>
              <a:t>Risk of </a:t>
            </a:r>
            <a:r>
              <a:rPr lang="en-US" altLang="en-US" sz="2800">
                <a:solidFill>
                  <a:srgbClr val="FFFF00"/>
                </a:solidFill>
              </a:rPr>
              <a:t>changing requirements is reduced</a:t>
            </a:r>
          </a:p>
          <a:p>
            <a:endParaRPr lang="en-US" altLang="en-US" sz="2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24381306-27B2-EE0F-74BF-D711CE703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Incremental Model Weaknesses </a:t>
            </a:r>
          </a:p>
        </p:txBody>
      </p:sp>
      <p:sp>
        <p:nvSpPr>
          <p:cNvPr id="466947" name="Rectangle 3">
            <a:extLst>
              <a:ext uri="{FF2B5EF4-FFF2-40B4-BE49-F238E27FC236}">
                <a16:creationId xmlns:a16="http://schemas.microsoft.com/office/drawing/2014/main" id="{079A8E8A-2852-0942-8C2B-86C72B055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Requires </a:t>
            </a:r>
            <a:r>
              <a:rPr lang="en-US" altLang="en-US">
                <a:solidFill>
                  <a:srgbClr val="FFFF00"/>
                </a:solidFill>
              </a:rPr>
              <a:t>good planning and design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00"/>
                </a:solidFill>
              </a:rPr>
              <a:t>Requires early definition of a complete and fully functional system </a:t>
            </a:r>
            <a:r>
              <a:rPr lang="en-US" altLang="en-US"/>
              <a:t>to allow for the definition of increments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FF00"/>
                </a:solidFill>
              </a:rPr>
              <a:t>Well-defined module interfaces</a:t>
            </a:r>
            <a:r>
              <a:rPr lang="en-US" altLang="en-US"/>
              <a:t> are required (some will be developed long before others)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Total cost of the complete system is </a:t>
            </a:r>
            <a:r>
              <a:rPr lang="en-US" altLang="en-US">
                <a:solidFill>
                  <a:srgbClr val="FFFF00"/>
                </a:solidFill>
              </a:rPr>
              <a:t>not lower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37CA060C-E9EA-7164-E519-2C7AB94A2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to use the Incremental Model </a:t>
            </a:r>
          </a:p>
        </p:txBody>
      </p:sp>
      <p:sp>
        <p:nvSpPr>
          <p:cNvPr id="467971" name="Rectangle 3">
            <a:extLst>
              <a:ext uri="{FF2B5EF4-FFF2-40B4-BE49-F238E27FC236}">
                <a16:creationId xmlns:a16="http://schemas.microsoft.com/office/drawing/2014/main" id="{06473496-D595-6686-C58D-E359AB98C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495800"/>
          </a:xfrm>
        </p:spPr>
        <p:txBody>
          <a:bodyPr/>
          <a:lstStyle/>
          <a:p>
            <a:r>
              <a:rPr lang="en-US" altLang="en-US" sz="2800"/>
              <a:t>Risk, funding, schedule, program complexity, or need for </a:t>
            </a:r>
            <a:r>
              <a:rPr lang="en-US" altLang="en-US" sz="2800">
                <a:solidFill>
                  <a:srgbClr val="FFFF00"/>
                </a:solidFill>
              </a:rPr>
              <a:t>early realization of benefits.</a:t>
            </a:r>
          </a:p>
          <a:p>
            <a:r>
              <a:rPr lang="en-US" altLang="en-US" sz="2800"/>
              <a:t>Most of the requirements are known up-front but are expected to </a:t>
            </a:r>
            <a:r>
              <a:rPr lang="en-US" altLang="en-US" sz="2800">
                <a:solidFill>
                  <a:srgbClr val="FFFF00"/>
                </a:solidFill>
              </a:rPr>
              <a:t>evolve over time</a:t>
            </a:r>
          </a:p>
          <a:p>
            <a:r>
              <a:rPr lang="en-US" altLang="en-US" sz="2800"/>
              <a:t>A need to </a:t>
            </a:r>
            <a:r>
              <a:rPr lang="en-US" altLang="en-US" sz="2800">
                <a:solidFill>
                  <a:srgbClr val="FFFF00"/>
                </a:solidFill>
              </a:rPr>
              <a:t>get basic functionality to the market early</a:t>
            </a:r>
          </a:p>
          <a:p>
            <a:r>
              <a:rPr lang="en-US" altLang="en-US" sz="2800"/>
              <a:t>On projects which have </a:t>
            </a:r>
            <a:r>
              <a:rPr lang="en-US" altLang="en-US" sz="2800">
                <a:solidFill>
                  <a:srgbClr val="FFFF00"/>
                </a:solidFill>
              </a:rPr>
              <a:t>lengthy development schedules</a:t>
            </a:r>
          </a:p>
          <a:p>
            <a:r>
              <a:rPr lang="en-US" altLang="en-US" sz="2800"/>
              <a:t>On a project with </a:t>
            </a:r>
            <a:r>
              <a:rPr lang="en-US" altLang="en-US" sz="2800">
                <a:solidFill>
                  <a:srgbClr val="FFFF00"/>
                </a:solidFill>
              </a:rPr>
              <a:t>new technology</a:t>
            </a:r>
          </a:p>
          <a:p>
            <a:endParaRPr lang="en-US" altLang="en-US" sz="2800">
              <a:solidFill>
                <a:srgbClr val="FFFF00"/>
              </a:solidFill>
            </a:endParaRP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3BFC6558-E800-75BF-3BC3-7607B5A90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6. Spiral SDLC Model</a:t>
            </a:r>
          </a:p>
        </p:txBody>
      </p:sp>
      <p:sp>
        <p:nvSpPr>
          <p:cNvPr id="468997" name="Rectangle 5">
            <a:extLst>
              <a:ext uri="{FF2B5EF4-FFF2-40B4-BE49-F238E27FC236}">
                <a16:creationId xmlns:a16="http://schemas.microsoft.com/office/drawing/2014/main" id="{460803E4-0B2A-3652-F6D3-73CDD0D8AB2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295400"/>
            <a:ext cx="4038600" cy="4495800"/>
          </a:xfrm>
        </p:spPr>
        <p:txBody>
          <a:bodyPr/>
          <a:lstStyle/>
          <a:p>
            <a:r>
              <a:rPr lang="en-US" altLang="en-US" sz="2800" dirty="0"/>
              <a:t>Adds risk analysis, and RAD prototyping to the waterfall model</a:t>
            </a:r>
          </a:p>
          <a:p>
            <a:r>
              <a:rPr lang="en-US" altLang="en-US" sz="2800" dirty="0"/>
              <a:t>Each cycle involves the same sequence of steps as the waterfall process model </a:t>
            </a:r>
          </a:p>
        </p:txBody>
      </p:sp>
      <p:pic>
        <p:nvPicPr>
          <p:cNvPr id="469000" name="Picture 8">
            <a:extLst>
              <a:ext uri="{FF2B5EF4-FFF2-40B4-BE49-F238E27FC236}">
                <a16:creationId xmlns:a16="http://schemas.microsoft.com/office/drawing/2014/main" id="{C740EF99-C5FF-F84A-67C4-84CBDEE4CF23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0"/>
            <a:ext cx="4953000" cy="3657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BD5E83D2-8A3D-905B-51FD-2EFE97ECF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Spiral Quadrant</a:t>
            </a:r>
            <a:br>
              <a:rPr lang="en-US" altLang="en-US" sz="2800"/>
            </a:br>
            <a:r>
              <a:rPr lang="en-US" altLang="en-US" sz="2800">
                <a:solidFill>
                  <a:srgbClr val="FFFF00"/>
                </a:solidFill>
              </a:rPr>
              <a:t>Determine objectives, alternatives and constraints</a:t>
            </a:r>
            <a:br>
              <a:rPr lang="en-US" altLang="en-US" sz="2800">
                <a:solidFill>
                  <a:srgbClr val="FFFF00"/>
                </a:solidFill>
              </a:rPr>
            </a:br>
            <a:endParaRPr lang="en-US" altLang="en-US" sz="2800">
              <a:solidFill>
                <a:srgbClr val="FFFF00"/>
              </a:solidFill>
            </a:endParaRPr>
          </a:p>
        </p:txBody>
      </p:sp>
      <p:sp>
        <p:nvSpPr>
          <p:cNvPr id="471043" name="Rectangle 3">
            <a:extLst>
              <a:ext uri="{FF2B5EF4-FFF2-40B4-BE49-F238E27FC236}">
                <a16:creationId xmlns:a16="http://schemas.microsoft.com/office/drawing/2014/main" id="{4ADF3A25-40E5-D01D-CEF6-22D10340A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r>
              <a:rPr lang="en-US" altLang="en-US" sz="2400">
                <a:solidFill>
                  <a:srgbClr val="FFFF00"/>
                </a:solidFill>
              </a:rPr>
              <a:t>Objectives</a:t>
            </a:r>
            <a:r>
              <a:rPr lang="en-US" altLang="en-US" sz="2400"/>
              <a:t>:  functionality, performance, hardware/software interface, critical success factors, etc.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Alternatives</a:t>
            </a:r>
            <a:r>
              <a:rPr lang="en-US" altLang="en-US" sz="2400"/>
              <a:t>: build, reuse, buy, sub-contract, etc.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Constraints</a:t>
            </a:r>
            <a:r>
              <a:rPr lang="en-US" altLang="en-US" sz="2400"/>
              <a:t>:  cost, schedule, interface, etc.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4F304DE5-EDEF-FD40-7096-DB68C741D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Spiral Quadrant</a:t>
            </a:r>
            <a:br>
              <a:rPr lang="en-US" altLang="en-US" sz="2800"/>
            </a:br>
            <a:r>
              <a:rPr lang="en-US" altLang="en-US" sz="2800">
                <a:solidFill>
                  <a:srgbClr val="FFFF00"/>
                </a:solidFill>
              </a:rPr>
              <a:t>Evaluate alternatives,  identify and resolve risks </a:t>
            </a:r>
          </a:p>
        </p:txBody>
      </p:sp>
      <p:sp>
        <p:nvSpPr>
          <p:cNvPr id="472067" name="Rectangle 3">
            <a:extLst>
              <a:ext uri="{FF2B5EF4-FFF2-40B4-BE49-F238E27FC236}">
                <a16:creationId xmlns:a16="http://schemas.microsoft.com/office/drawing/2014/main" id="{A423FCA0-858D-4003-C8DA-8909F3B2D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FFFF00"/>
                </a:solidFill>
              </a:rPr>
              <a:t>Study alternatives </a:t>
            </a:r>
            <a:r>
              <a:rPr lang="en-US" altLang="en-US" sz="2400"/>
              <a:t>relative to objectives and constraints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Identify risks </a:t>
            </a:r>
            <a:r>
              <a:rPr lang="en-US" altLang="en-US" sz="2400"/>
              <a:t>(lack of experience, new technology, tight schedules, poor process, etc.</a:t>
            </a:r>
          </a:p>
          <a:p>
            <a:r>
              <a:rPr lang="en-US" altLang="en-US" sz="2400">
                <a:solidFill>
                  <a:srgbClr val="FFFF00"/>
                </a:solidFill>
              </a:rPr>
              <a:t>Resolve risks</a:t>
            </a:r>
            <a:r>
              <a:rPr lang="en-US" altLang="en-US" sz="2400"/>
              <a:t> (evaluate if money could be lost by continuing system development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650D8E3E-F560-C6F9-E8D1-D3FE8FE5B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Spiral Quadrant</a:t>
            </a:r>
            <a:br>
              <a:rPr lang="en-US" altLang="en-US" sz="3200"/>
            </a:br>
            <a:r>
              <a:rPr lang="en-US" altLang="en-US" sz="3200">
                <a:solidFill>
                  <a:srgbClr val="FFFF00"/>
                </a:solidFill>
              </a:rPr>
              <a:t>Develop next-level product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58D1E8A7-8200-9024-D8BE-B2FF3B106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Typical activites:</a:t>
            </a:r>
          </a:p>
          <a:p>
            <a:pPr lvl="1"/>
            <a:r>
              <a:rPr lang="en-US" altLang="en-US" sz="2400"/>
              <a:t>Create a design</a:t>
            </a:r>
          </a:p>
          <a:p>
            <a:pPr lvl="1"/>
            <a:r>
              <a:rPr lang="en-US" altLang="en-US" sz="2400"/>
              <a:t>Review design</a:t>
            </a:r>
          </a:p>
          <a:p>
            <a:pPr lvl="1"/>
            <a:r>
              <a:rPr lang="en-US" altLang="en-US" sz="2400"/>
              <a:t>Develop code</a:t>
            </a:r>
          </a:p>
          <a:p>
            <a:pPr lvl="1"/>
            <a:r>
              <a:rPr lang="en-US" altLang="en-US" sz="2400"/>
              <a:t>Inspect code</a:t>
            </a:r>
          </a:p>
          <a:p>
            <a:pPr lvl="1"/>
            <a:r>
              <a:rPr lang="en-US" altLang="en-US" sz="2400"/>
              <a:t>Test product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69D1E87B-90F7-6DBF-A7B5-74F62826A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Spiral Quadrant</a:t>
            </a:r>
            <a:br>
              <a:rPr lang="en-US" altLang="en-US" sz="3200"/>
            </a:br>
            <a:r>
              <a:rPr lang="en-US" altLang="en-US" sz="3200">
                <a:solidFill>
                  <a:srgbClr val="FFFF00"/>
                </a:solidFill>
              </a:rPr>
              <a:t>Plan next phase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2A0C17F8-F7EB-EE3D-A4F1-574F1DE81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rgbClr val="FFFF00"/>
                </a:solidFill>
              </a:rPr>
              <a:t>Typical activities</a:t>
            </a:r>
          </a:p>
          <a:p>
            <a:pPr lvl="1"/>
            <a:r>
              <a:rPr lang="en-US" altLang="en-US" sz="2400"/>
              <a:t>Develop project plan</a:t>
            </a:r>
          </a:p>
          <a:p>
            <a:pPr lvl="1"/>
            <a:r>
              <a:rPr lang="en-US" altLang="en-US" sz="2400"/>
              <a:t>Develop configuration management plan</a:t>
            </a:r>
          </a:p>
          <a:p>
            <a:pPr lvl="1"/>
            <a:r>
              <a:rPr lang="en-US" altLang="en-US" sz="2400"/>
              <a:t>Develop a test plan</a:t>
            </a:r>
          </a:p>
          <a:p>
            <a:pPr lvl="1"/>
            <a:r>
              <a:rPr lang="en-US" altLang="en-US" sz="2400"/>
              <a:t>Develop an installation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E6A3454C-C8E8-CD37-9545-29BFBF602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Waterfall Model</a:t>
            </a:r>
          </a:p>
        </p:txBody>
      </p:sp>
      <p:pic>
        <p:nvPicPr>
          <p:cNvPr id="422923" name="Picture 11">
            <a:extLst>
              <a:ext uri="{FF2B5EF4-FFF2-40B4-BE49-F238E27FC236}">
                <a16:creationId xmlns:a16="http://schemas.microsoft.com/office/drawing/2014/main" id="{AD4D8037-8491-ACA1-4F33-E63FFB440AC6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71600"/>
            <a:ext cx="3810000" cy="3886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2915" name="Rectangle 3">
            <a:extLst>
              <a:ext uri="{FF2B5EF4-FFF2-40B4-BE49-F238E27FC236}">
                <a16:creationId xmlns:a16="http://schemas.microsoft.com/office/drawing/2014/main" id="{9ACC36E9-A728-FCA3-F6EF-2A8A5261C7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295400"/>
            <a:ext cx="4800600" cy="4495800"/>
          </a:xfrm>
        </p:spPr>
        <p:txBody>
          <a:bodyPr/>
          <a:lstStyle/>
          <a:p>
            <a:r>
              <a:rPr lang="en-US" altLang="en-US" sz="2400" b="1">
                <a:solidFill>
                  <a:srgbClr val="FFFF00"/>
                </a:solidFill>
              </a:rPr>
              <a:t>Requirements</a:t>
            </a:r>
            <a:r>
              <a:rPr lang="en-US" altLang="en-US" sz="2400" b="1"/>
              <a:t> </a:t>
            </a:r>
            <a:r>
              <a:rPr lang="en-US" altLang="en-US" sz="2400"/>
              <a:t>– defines needed information, function, behavior, performance and interfaces.</a:t>
            </a:r>
          </a:p>
          <a:p>
            <a:r>
              <a:rPr lang="en-US" altLang="en-US" sz="2400" b="1">
                <a:solidFill>
                  <a:srgbClr val="FFFF00"/>
                </a:solidFill>
              </a:rPr>
              <a:t>Design </a:t>
            </a:r>
            <a:r>
              <a:rPr lang="en-US" altLang="en-US" sz="2400"/>
              <a:t>– data structures, software architecture, interface representations, algorithmic details.</a:t>
            </a:r>
          </a:p>
          <a:p>
            <a:r>
              <a:rPr lang="en-US" altLang="en-US" sz="2400" b="1">
                <a:solidFill>
                  <a:srgbClr val="FFFF00"/>
                </a:solidFill>
              </a:rPr>
              <a:t>Implementation </a:t>
            </a:r>
            <a:r>
              <a:rPr lang="en-US" altLang="en-US" sz="2400"/>
              <a:t>– source code, database, user documentation, testing.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8B6B9937-6FFF-EF35-0E9D-1C79CBC17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Spiral Model Strengths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393FDC32-AA69-E0A7-C707-78143990C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Provides early indication of insurmountable risks, without much cost</a:t>
            </a:r>
          </a:p>
          <a:p>
            <a:r>
              <a:rPr lang="en-US" altLang="en-US" sz="2800"/>
              <a:t>Users see the system early because of rapid prototyping tools</a:t>
            </a:r>
          </a:p>
          <a:p>
            <a:r>
              <a:rPr lang="en-US" altLang="en-US" sz="2800"/>
              <a:t>Critical high-risk functions are developed first</a:t>
            </a:r>
          </a:p>
          <a:p>
            <a:r>
              <a:rPr lang="en-US" altLang="en-US" sz="2800"/>
              <a:t>The design does not have to be perfect </a:t>
            </a:r>
          </a:p>
          <a:p>
            <a:r>
              <a:rPr lang="en-US" altLang="en-US" sz="2800"/>
              <a:t>Users can be closely tied to all lifecycle steps</a:t>
            </a:r>
          </a:p>
          <a:p>
            <a:r>
              <a:rPr lang="en-US" altLang="en-US" sz="2800"/>
              <a:t>Early and frequent feedback from users</a:t>
            </a:r>
          </a:p>
          <a:p>
            <a:r>
              <a:rPr lang="en-US" altLang="en-US" sz="2800"/>
              <a:t>Cumulative costs assessed frequently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4DB3D668-A9A1-9BE0-5DBE-4D9618092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Spiral Model Weaknesses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A428CCE1-3981-4900-D990-F9FC7821E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Time spent for evaluating risks too large for small or low-risk projects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Time spent planning, resetting objectives, doing risk analysis and prototyping may  be excessive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model is complex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Risk assessment expertise is required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Spiral may continue indefinitely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Developers must be reassigned during non-development phase activities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May be hard to define objective, verifiable milestones that indicate readiness to proceed through the next iteration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BB0D43F6-378F-0DFD-6004-0B393DDAA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to use Spiral Model</a:t>
            </a:r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13D3B924-A42F-A9D5-67FE-E819F6EAE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When creation of a prototype is appropriate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When costs and risk evaluation is important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For medium to high-risk projects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Long-term project commitment unwise because of potential changes to economic priorities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Users are unsure of their needs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Requirements are complex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New product line 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Significant changes are expected (research and exploration)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C5C671DA-156F-653B-ACF4-7A48E7CE4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7. Agile SDLC’s</a:t>
            </a:r>
          </a:p>
        </p:txBody>
      </p:sp>
      <p:sp>
        <p:nvSpPr>
          <p:cNvPr id="480259" name="Rectangle 3">
            <a:extLst>
              <a:ext uri="{FF2B5EF4-FFF2-40B4-BE49-F238E27FC236}">
                <a16:creationId xmlns:a16="http://schemas.microsoft.com/office/drawing/2014/main" id="{63382E2C-0D35-B399-7883-05FE28B50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Speed up or bypass one or more life cycle phases </a:t>
            </a:r>
          </a:p>
          <a:p>
            <a:r>
              <a:rPr lang="en-US" altLang="en-US"/>
              <a:t>Usually less formal and reduced scope</a:t>
            </a:r>
          </a:p>
          <a:p>
            <a:r>
              <a:rPr lang="en-US" altLang="en-US"/>
              <a:t>Used for time-critical applications</a:t>
            </a:r>
          </a:p>
          <a:p>
            <a:r>
              <a:rPr lang="en-US" altLang="en-US"/>
              <a:t>Used in organizations that employ disciplined methods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>
            <a:extLst>
              <a:ext uri="{FF2B5EF4-FFF2-40B4-BE49-F238E27FC236}">
                <a16:creationId xmlns:a16="http://schemas.microsoft.com/office/drawing/2014/main" id="{6CC81246-4989-0023-79DF-FAA8771FC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Agile Methods</a:t>
            </a:r>
          </a:p>
        </p:txBody>
      </p:sp>
      <p:sp>
        <p:nvSpPr>
          <p:cNvPr id="501763" name="Rectangle 3">
            <a:extLst>
              <a:ext uri="{FF2B5EF4-FFF2-40B4-BE49-F238E27FC236}">
                <a16:creationId xmlns:a16="http://schemas.microsoft.com/office/drawing/2014/main" id="{ADB93103-FAE9-24E4-54E5-E8389B3D1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Adaptive Software Development (ASD)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Feature Driven Development (FDD)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Crystal Clear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Dynamic Software Development Method (DSDM)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Rapid Application Development (RAD)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Scrum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Extreme Programming (XP)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Rational Unify Process (RUP)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295B6174-D689-8138-53EA-B9464DDFE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8. Extreme Programming - XP</a:t>
            </a:r>
          </a:p>
        </p:txBody>
      </p:sp>
      <p:sp>
        <p:nvSpPr>
          <p:cNvPr id="484355" name="Rectangle 3">
            <a:extLst>
              <a:ext uri="{FF2B5EF4-FFF2-40B4-BE49-F238E27FC236}">
                <a16:creationId xmlns:a16="http://schemas.microsoft.com/office/drawing/2014/main" id="{C4AD9F18-B7E5-3E2A-A6DF-6BEC428A9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For small-to-medium-sized teams developing software with vague or rapidly changing requirements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/>
              <a:t>Coding is the key activity throughout a software project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Communication among teammates is done with code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Life cycle and behavior of complex objects defined in test cases – again in code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E6A4A17F-6FF3-AAAB-EB95-A53B3E696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Practices (1-6)</a:t>
            </a:r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990A5BD1-C5CE-B43E-4A28-93F799C4F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958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400">
                <a:solidFill>
                  <a:srgbClr val="FFFF00"/>
                </a:solidFill>
              </a:rPr>
              <a:t>Planning game </a:t>
            </a:r>
            <a:r>
              <a:rPr lang="en-US" altLang="en-US" sz="2400"/>
              <a:t>– determine scope of the next release by combining business priorities and technical estimates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400">
                <a:solidFill>
                  <a:srgbClr val="FFFF00"/>
                </a:solidFill>
              </a:rPr>
              <a:t>Small releases </a:t>
            </a:r>
            <a:r>
              <a:rPr lang="en-US" altLang="en-US" sz="2400"/>
              <a:t>– put a simple system into production, then release new versions in very short cycle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400">
                <a:solidFill>
                  <a:srgbClr val="FFFF00"/>
                </a:solidFill>
              </a:rPr>
              <a:t>Metaphor </a:t>
            </a:r>
            <a:r>
              <a:rPr lang="en-US" altLang="en-US" sz="2400"/>
              <a:t>– all development is guided by a simple shared story of how the whole system works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400">
                <a:solidFill>
                  <a:srgbClr val="FFFF00"/>
                </a:solidFill>
              </a:rPr>
              <a:t>Simple design </a:t>
            </a:r>
            <a:r>
              <a:rPr lang="en-US" altLang="en-US" sz="2400"/>
              <a:t>– system is designed as simply as possible (extra complexity removed as soon as found)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400">
                <a:solidFill>
                  <a:srgbClr val="FFFF00"/>
                </a:solidFill>
              </a:rPr>
              <a:t>Testing </a:t>
            </a:r>
            <a:r>
              <a:rPr lang="en-US" altLang="en-US" sz="2400"/>
              <a:t>– programmers continuously write unit tests; customers write tests for features</a:t>
            </a:r>
          </a:p>
          <a:p>
            <a:pPr marL="533400" indent="-533400">
              <a:lnSpc>
                <a:spcPct val="80000"/>
              </a:lnSpc>
              <a:buFontTx/>
              <a:buAutoNum type="arabicPeriod"/>
            </a:pPr>
            <a:r>
              <a:rPr lang="en-US" altLang="en-US" sz="2400">
                <a:solidFill>
                  <a:srgbClr val="FFFF00"/>
                </a:solidFill>
              </a:rPr>
              <a:t>Refactoring </a:t>
            </a:r>
            <a:r>
              <a:rPr lang="en-US" altLang="en-US" sz="2400"/>
              <a:t>– programmers continuously restructure the system without changing its behavior to remove duplication and simplify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E96665E0-DF02-E73E-56E6-3C857B6B0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XP Practices (7 – 12)</a:t>
            </a:r>
          </a:p>
        </p:txBody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31AE372C-D77B-406C-8A6D-06D99EBC27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altLang="en-US" sz="2400">
                <a:solidFill>
                  <a:srgbClr val="FFFF00"/>
                </a:solidFill>
              </a:rPr>
              <a:t>Pair-programming </a:t>
            </a:r>
            <a:r>
              <a:rPr lang="en-US" altLang="en-US" sz="2400"/>
              <a:t>--  all production code is written with two programmers at one machine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altLang="en-US" sz="2400">
                <a:solidFill>
                  <a:srgbClr val="FFFF00"/>
                </a:solidFill>
              </a:rPr>
              <a:t>Collective ownership </a:t>
            </a:r>
            <a:r>
              <a:rPr lang="en-US" altLang="en-US" sz="2400"/>
              <a:t>– anyone can change any code anywhere in the system at any time.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altLang="en-US" sz="2400">
                <a:solidFill>
                  <a:srgbClr val="FFFF00"/>
                </a:solidFill>
              </a:rPr>
              <a:t>Continuous integration </a:t>
            </a:r>
            <a:r>
              <a:rPr lang="en-US" altLang="en-US" sz="2400"/>
              <a:t>– integrate and build the system many times a day – every time a task is completed.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altLang="en-US" sz="2400">
                <a:solidFill>
                  <a:srgbClr val="FFFF00"/>
                </a:solidFill>
              </a:rPr>
              <a:t>40-hour week </a:t>
            </a:r>
            <a:r>
              <a:rPr lang="en-US" altLang="en-US" sz="2400"/>
              <a:t>– work no more than 40 hours a week as a rule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altLang="en-US" sz="2400">
                <a:solidFill>
                  <a:srgbClr val="FFFF00"/>
                </a:solidFill>
              </a:rPr>
              <a:t>On-site customer </a:t>
            </a:r>
            <a:r>
              <a:rPr lang="en-US" altLang="en-US" sz="2400"/>
              <a:t>– a user is on the team and available full-time to answer questions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7"/>
            </a:pPr>
            <a:r>
              <a:rPr lang="en-US" altLang="en-US" sz="2400">
                <a:solidFill>
                  <a:srgbClr val="FFFF00"/>
                </a:solidFill>
              </a:rPr>
              <a:t>Coding standards</a:t>
            </a:r>
            <a:r>
              <a:rPr lang="en-US" altLang="en-US" sz="2400"/>
              <a:t> – programmers write all code in accordance with rules emphasizing communication through the code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4A42DD67-7162-6464-011C-D1B0620CF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is “extreme” because</a:t>
            </a:r>
          </a:p>
        </p:txBody>
      </p:sp>
      <p:sp>
        <p:nvSpPr>
          <p:cNvPr id="493571" name="Rectangle 3">
            <a:extLst>
              <a:ext uri="{FF2B5EF4-FFF2-40B4-BE49-F238E27FC236}">
                <a16:creationId xmlns:a16="http://schemas.microsoft.com/office/drawing/2014/main" id="{2058A82C-0646-734B-9CE8-E426DE82C8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Commonsense practices taken to extreme levels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000"/>
              <a:t>If code reviews are good, </a:t>
            </a:r>
            <a:r>
              <a:rPr lang="en-US" altLang="en-US" sz="2000">
                <a:solidFill>
                  <a:srgbClr val="FFFF00"/>
                </a:solidFill>
              </a:rPr>
              <a:t>review code all the time </a:t>
            </a:r>
            <a:r>
              <a:rPr lang="en-US" altLang="en-US" sz="2000"/>
              <a:t>(pair programming)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If testing is good, everybody will </a:t>
            </a:r>
            <a:r>
              <a:rPr lang="en-US" altLang="en-US" sz="2000">
                <a:solidFill>
                  <a:srgbClr val="FFFF00"/>
                </a:solidFill>
              </a:rPr>
              <a:t>test all the time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If simplicity is good, keep the system in the simplest design that supports its current functionality. (</a:t>
            </a:r>
            <a:r>
              <a:rPr lang="en-US" altLang="en-US" sz="2000">
                <a:solidFill>
                  <a:srgbClr val="FFFF00"/>
                </a:solidFill>
              </a:rPr>
              <a:t>simplest thing that works</a:t>
            </a:r>
            <a:r>
              <a:rPr lang="en-US" altLang="en-US" sz="200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If design is good, everybody will design daily (</a:t>
            </a:r>
            <a:r>
              <a:rPr lang="en-US" altLang="en-US" sz="2000">
                <a:solidFill>
                  <a:srgbClr val="FFFF00"/>
                </a:solidFill>
              </a:rPr>
              <a:t>refactoring</a:t>
            </a:r>
            <a:r>
              <a:rPr lang="en-US" altLang="en-US" sz="200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If architecture is important, everybody will work at defining and refining the architecture (</a:t>
            </a:r>
            <a:r>
              <a:rPr lang="en-US" altLang="en-US" sz="2000">
                <a:solidFill>
                  <a:srgbClr val="FFFF00"/>
                </a:solidFill>
              </a:rPr>
              <a:t>metaphor</a:t>
            </a:r>
            <a:r>
              <a:rPr lang="en-US" altLang="en-US" sz="2000"/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If integration testing is important, build and </a:t>
            </a:r>
            <a:r>
              <a:rPr lang="en-US" altLang="en-US" sz="2000">
                <a:solidFill>
                  <a:srgbClr val="FFFF00"/>
                </a:solidFill>
              </a:rPr>
              <a:t>integrate test several times a day </a:t>
            </a:r>
            <a:r>
              <a:rPr lang="en-US" altLang="en-US" sz="2000"/>
              <a:t>(continuous integration)</a:t>
            </a:r>
          </a:p>
          <a:p>
            <a:pPr>
              <a:lnSpc>
                <a:spcPct val="80000"/>
              </a:lnSpc>
            </a:pPr>
            <a:r>
              <a:rPr lang="en-US" altLang="en-US" sz="2000"/>
              <a:t>If short iterations are good, </a:t>
            </a:r>
            <a:r>
              <a:rPr lang="en-US" altLang="en-US" sz="2000">
                <a:solidFill>
                  <a:srgbClr val="FFFF00"/>
                </a:solidFill>
              </a:rPr>
              <a:t>make iterations really, really short </a:t>
            </a:r>
            <a:r>
              <a:rPr lang="en-US" altLang="en-US" sz="2000"/>
              <a:t>(hours rather than weeks)</a:t>
            </a:r>
          </a:p>
          <a:p>
            <a:pPr>
              <a:lnSpc>
                <a:spcPct val="80000"/>
              </a:lnSpc>
            </a:pP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1A5C6CCD-87E9-9A44-9457-92AC577D3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XP References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0C222EB2-77F0-7CC4-96B3-00DE9AE0E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Online references to XP at 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 sz="2400">
                <a:hlinkClick r:id="rId2"/>
              </a:rPr>
              <a:t>http://www.extremeprogramming.org/</a:t>
            </a:r>
            <a:r>
              <a:rPr lang="en-US" altLang="en-US" sz="2400"/>
              <a:t> </a:t>
            </a:r>
          </a:p>
          <a:p>
            <a:r>
              <a:rPr lang="en-US" altLang="en-US" sz="2400">
                <a:hlinkClick r:id="rId3"/>
              </a:rPr>
              <a:t>http://c2.com/cgi/wiki?ExtremeProgrammingRoadmap</a:t>
            </a:r>
            <a:r>
              <a:rPr lang="en-US" altLang="en-US"/>
              <a:t>  </a:t>
            </a:r>
          </a:p>
          <a:p>
            <a:r>
              <a:rPr lang="en-US" altLang="en-US" sz="2400">
                <a:hlinkClick r:id="rId4"/>
              </a:rPr>
              <a:t>http://www.xprogramming.com/</a:t>
            </a:r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D1000804-0182-56EF-F073-1F1C64319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Strengths</a:t>
            </a:r>
          </a:p>
        </p:txBody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593773C0-7713-0200-0F9F-40AA9CA3D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FF00"/>
                </a:solidFill>
              </a:rPr>
              <a:t>Easy to understand</a:t>
            </a:r>
            <a:r>
              <a:rPr lang="en-US" altLang="en-US" sz="2800"/>
              <a:t>, easy to use</a:t>
            </a:r>
          </a:p>
          <a:p>
            <a:r>
              <a:rPr lang="en-US" altLang="en-US" sz="2800">
                <a:solidFill>
                  <a:srgbClr val="FFFF00"/>
                </a:solidFill>
              </a:rPr>
              <a:t>Provides structure </a:t>
            </a:r>
            <a:r>
              <a:rPr lang="en-US" altLang="en-US" sz="2800"/>
              <a:t>to inexperienced staff</a:t>
            </a:r>
          </a:p>
          <a:p>
            <a:r>
              <a:rPr lang="en-US" altLang="en-US" sz="2800">
                <a:solidFill>
                  <a:srgbClr val="FFFF00"/>
                </a:solidFill>
              </a:rPr>
              <a:t>Milestones are well understood</a:t>
            </a:r>
          </a:p>
          <a:p>
            <a:r>
              <a:rPr lang="en-US" altLang="en-US" sz="2800"/>
              <a:t>Sets </a:t>
            </a:r>
            <a:r>
              <a:rPr lang="en-US" altLang="en-US" sz="2800">
                <a:solidFill>
                  <a:srgbClr val="FFFF00"/>
                </a:solidFill>
              </a:rPr>
              <a:t>requirements stability</a:t>
            </a:r>
          </a:p>
          <a:p>
            <a:r>
              <a:rPr lang="en-US" altLang="en-US" sz="2800"/>
              <a:t>Good for </a:t>
            </a:r>
            <a:r>
              <a:rPr lang="en-US" altLang="en-US" sz="2800">
                <a:solidFill>
                  <a:srgbClr val="FFFF00"/>
                </a:solidFill>
              </a:rPr>
              <a:t>management control </a:t>
            </a:r>
            <a:r>
              <a:rPr lang="en-US" altLang="en-US" sz="2800"/>
              <a:t>(plan, staff, track)</a:t>
            </a:r>
          </a:p>
          <a:p>
            <a:r>
              <a:rPr lang="en-US" altLang="en-US" sz="2800"/>
              <a:t>Works well when </a:t>
            </a:r>
            <a:r>
              <a:rPr lang="en-US" altLang="en-US" sz="2800">
                <a:solidFill>
                  <a:srgbClr val="FFFF00"/>
                </a:solidFill>
              </a:rPr>
              <a:t>quality is more important </a:t>
            </a:r>
            <a:r>
              <a:rPr lang="en-US" altLang="en-US" sz="2800"/>
              <a:t>than cost or schedule</a:t>
            </a:r>
          </a:p>
          <a:p>
            <a:endParaRPr lang="en-US" altLang="en-US" sz="2800"/>
          </a:p>
          <a:p>
            <a:endParaRPr lang="en-US" altLang="en-US" sz="24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D451B7E2-2D4D-F6DC-955D-DD04662C5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Feature Driven Design (FDD)</a:t>
            </a:r>
          </a:p>
        </p:txBody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7E965192-957A-E82F-5530-05EA9C7C27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/>
              <a:t>Five FDD process activities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1800">
                <a:solidFill>
                  <a:srgbClr val="FFFF00"/>
                </a:solidFill>
              </a:rPr>
              <a:t>Develop an overall model </a:t>
            </a:r>
            <a:r>
              <a:rPr lang="en-US" altLang="en-US" sz="1800"/>
              <a:t>– Produce class and sequence diagrams from chief architect meeting with domain experts and developers. 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1800">
                <a:solidFill>
                  <a:srgbClr val="FFFF00"/>
                </a:solidFill>
              </a:rPr>
              <a:t>Build a features list</a:t>
            </a:r>
            <a:r>
              <a:rPr lang="en-US" altLang="en-US" sz="1800"/>
              <a:t> – Identify all the features that support requirements.  The features are functionally decomposed into Business Activities steps within Subject Areas.  </a:t>
            </a:r>
          </a:p>
          <a:p>
            <a:pPr marL="1371600" lvl="2" indent="-457200"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Features </a:t>
            </a:r>
            <a:r>
              <a:rPr lang="en-US" altLang="en-US" sz="1400"/>
              <a:t>are functions that can be developed in two weeks and expressed in client terms with the template:  &lt;action&gt; &lt;result&gt; &lt;object&gt;                                   </a:t>
            </a:r>
          </a:p>
          <a:p>
            <a:pPr marL="1371600" lvl="2" indent="-457200">
              <a:lnSpc>
                <a:spcPct val="80000"/>
              </a:lnSpc>
              <a:buFontTx/>
              <a:buNone/>
            </a:pPr>
            <a:r>
              <a:rPr lang="en-US" altLang="en-US" sz="1400"/>
              <a:t>i.e.     Calculate the total of a sale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altLang="en-US" sz="1800">
                <a:solidFill>
                  <a:srgbClr val="FFFF00"/>
                </a:solidFill>
              </a:rPr>
              <a:t>Plan by feature </a:t>
            </a:r>
            <a:r>
              <a:rPr lang="en-US" altLang="en-US" sz="1800"/>
              <a:t>--  the development staff plans the development sequence of features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altLang="en-US" sz="1800">
                <a:solidFill>
                  <a:srgbClr val="FFFF00"/>
                </a:solidFill>
              </a:rPr>
              <a:t>Design by feature</a:t>
            </a:r>
            <a:r>
              <a:rPr lang="en-US" altLang="en-US" sz="1800"/>
              <a:t> --  the team produces sequence diagrams for the selected features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altLang="en-US" sz="1800">
                <a:solidFill>
                  <a:srgbClr val="FFFF00"/>
                </a:solidFill>
              </a:rPr>
              <a:t>Build by feature </a:t>
            </a:r>
            <a:r>
              <a:rPr lang="en-US" altLang="en-US" sz="1800"/>
              <a:t>– the team writes and tests the code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altLang="en-US" sz="1800"/>
              <a:t>	</a:t>
            </a:r>
            <a:r>
              <a:rPr lang="en-US" altLang="en-US" sz="1800">
                <a:hlinkClick r:id="rId2"/>
              </a:rPr>
              <a:t>http://www.nebulon.com/articles/index.html</a:t>
            </a:r>
            <a:endParaRPr lang="en-US" altLang="en-US" sz="180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marL="609600" indent="-609600">
              <a:lnSpc>
                <a:spcPct val="80000"/>
              </a:lnSpc>
            </a:pPr>
            <a:endParaRPr lang="en-US" altLang="en-US" sz="1800"/>
          </a:p>
          <a:p>
            <a:pPr marL="609600" indent="-609600">
              <a:lnSpc>
                <a:spcPct val="80000"/>
              </a:lnSpc>
            </a:pPr>
            <a:endParaRPr lang="en-US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2D0D4B21-C60F-4FD5-E981-F210C62BF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Dynamic Systems Development Method (DSDM)</a:t>
            </a:r>
          </a:p>
        </p:txBody>
      </p:sp>
      <p:sp>
        <p:nvSpPr>
          <p:cNvPr id="490499" name="Rectangle 3">
            <a:extLst>
              <a:ext uri="{FF2B5EF4-FFF2-40B4-BE49-F238E27FC236}">
                <a16:creationId xmlns:a16="http://schemas.microsoft.com/office/drawing/2014/main" id="{49F4AEFE-509D-217A-2E07-537A5B1F9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Applies a framework for RAD and short time frames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Paradigm is the 80/20 rule </a:t>
            </a:r>
          </a:p>
          <a:p>
            <a:pPr>
              <a:buFontTx/>
              <a:buNone/>
            </a:pPr>
            <a:r>
              <a:rPr lang="en-US" altLang="en-US"/>
              <a:t>	– majority of the requirements can be delivered in a relatively short amount of time.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05D22E66-1607-9BCA-F46A-5BFD6E33A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DSDM Principles</a:t>
            </a:r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FF6B70F9-1947-804F-9E10-3B538765D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Active user involvement imperative (Ambassador users)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DSDM teams empowered to make decisions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Focus on frequent product delivery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Product acceptance is fitness for business purpose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Iterative and incremental development - to converge on a solution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Requirements initially agreed at a high level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All changes made during development are reversible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Testing is integrated throughout the life cycle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400"/>
              <a:t>Collaborative and co-operative approach among all stakeholders essential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400"/>
          </a:p>
          <a:p>
            <a:pPr marL="609600" indent="-609600"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>
            <a:extLst>
              <a:ext uri="{FF2B5EF4-FFF2-40B4-BE49-F238E27FC236}">
                <a16:creationId xmlns:a16="http://schemas.microsoft.com/office/drawing/2014/main" id="{C9F8E8CA-1F45-6E74-F29C-9BEEFEA45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DSDM Lifecycle </a:t>
            </a:r>
          </a:p>
        </p:txBody>
      </p:sp>
      <p:sp>
        <p:nvSpPr>
          <p:cNvPr id="495619" name="Rectangle 3">
            <a:extLst>
              <a:ext uri="{FF2B5EF4-FFF2-40B4-BE49-F238E27FC236}">
                <a16:creationId xmlns:a16="http://schemas.microsoft.com/office/drawing/2014/main" id="{FFFA0C22-A3D5-C31F-EEA9-AE309219F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Feasibility study</a:t>
            </a:r>
          </a:p>
          <a:p>
            <a:r>
              <a:rPr lang="en-US" altLang="en-US"/>
              <a:t>Business study – prioritized requirements</a:t>
            </a:r>
          </a:p>
          <a:p>
            <a:r>
              <a:rPr lang="en-US" altLang="en-US"/>
              <a:t>Functional model iteration	</a:t>
            </a:r>
          </a:p>
          <a:p>
            <a:pPr lvl="1"/>
            <a:r>
              <a:rPr lang="en-US" altLang="en-US"/>
              <a:t>risk analysis</a:t>
            </a:r>
          </a:p>
          <a:p>
            <a:pPr lvl="1"/>
            <a:r>
              <a:rPr lang="en-US" altLang="en-US"/>
              <a:t>Time-box plan</a:t>
            </a:r>
          </a:p>
          <a:p>
            <a:r>
              <a:rPr lang="en-US" altLang="en-US"/>
              <a:t>Design and build iteration</a:t>
            </a:r>
          </a:p>
          <a:p>
            <a:r>
              <a:rPr lang="en-US" altLang="en-US"/>
              <a:t>Implementation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F554DBB6-F402-247F-57D3-3653E7162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Adaptive SDLC	</a:t>
            </a:r>
          </a:p>
        </p:txBody>
      </p:sp>
      <p:sp>
        <p:nvSpPr>
          <p:cNvPr id="496643" name="Rectangle 3">
            <a:extLst>
              <a:ext uri="{FF2B5EF4-FFF2-40B4-BE49-F238E27FC236}">
                <a16:creationId xmlns:a16="http://schemas.microsoft.com/office/drawing/2014/main" id="{F92F1DDC-5A8C-5A39-D638-3C730ECB0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Combines RAD with software engineering best practices </a:t>
            </a:r>
          </a:p>
          <a:p>
            <a:r>
              <a:rPr lang="en-US" altLang="en-US"/>
              <a:t>Project initiation</a:t>
            </a:r>
          </a:p>
          <a:p>
            <a:r>
              <a:rPr lang="en-US" altLang="en-US"/>
              <a:t>Adaptive cycle planning</a:t>
            </a:r>
          </a:p>
          <a:p>
            <a:r>
              <a:rPr lang="en-US" altLang="en-US"/>
              <a:t>Concurrent component engineering</a:t>
            </a:r>
          </a:p>
          <a:p>
            <a:r>
              <a:rPr lang="en-US" altLang="en-US"/>
              <a:t>Quality review</a:t>
            </a:r>
          </a:p>
          <a:p>
            <a:r>
              <a:rPr lang="en-US" altLang="en-US"/>
              <a:t>Final QA and release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496644" name="Rectangle 4">
            <a:extLst>
              <a:ext uri="{FF2B5EF4-FFF2-40B4-BE49-F238E27FC236}">
                <a16:creationId xmlns:a16="http://schemas.microsoft.com/office/drawing/2014/main" id="{85369F66-D660-5A59-34AB-E3B541A5BEF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05400" y="1600200"/>
            <a:ext cx="4038600" cy="4495800"/>
          </a:xfrm>
        </p:spPr>
        <p:txBody>
          <a:bodyPr/>
          <a:lstStyle/>
          <a:p>
            <a:endParaRPr lang="en-US" altLang="en-US" sz="2400"/>
          </a:p>
          <a:p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71DE102B-6837-0029-C28E-9A3BAE079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Adaptive Steps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BFB38503-C9A6-E175-5CB5-D4D163BDD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Project initialization – determine intent of project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Determine the project time-box (estimation duration of the project)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Determine the optimal number of cycles and the time-box for each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Write an objective statement for each cycle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Assign primary components to each cycle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Develop a project task list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Review the success of a cycle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altLang="en-US" sz="2800"/>
              <a:t>Plan the next cycle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endParaRPr lang="en-US" altLang="en-US" sz="2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>
            <a:extLst>
              <a:ext uri="{FF2B5EF4-FFF2-40B4-BE49-F238E27FC236}">
                <a16:creationId xmlns:a16="http://schemas.microsoft.com/office/drawing/2014/main" id="{3522FEEF-3118-DE43-D70E-646AFE042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Tailored SDLC Models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1D621F47-3025-DE4E-BF37-D52FAA6A3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Any one model does not fit all projects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If there is nothing that fits a particular project, pick a model that comes close and modify it for your needs.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Project should consider risk but complete spiral too much – start with spiral &amp; pare it done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Project delivered in increments but there are serious reliability issues – combine incremental model with the V-shaped model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Each team must pick or customize a SDLC model to fit its project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FC339B91-06A0-D681-F9E2-AE3D76869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Agile Web references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B62A9455-9091-7AB7-EC4B-F4DF56257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/>
              <a:t>DePaul web site has links to many Agile references</a:t>
            </a:r>
          </a:p>
          <a:p>
            <a:pPr>
              <a:buFontTx/>
              <a:buNone/>
            </a:pPr>
            <a:r>
              <a:rPr lang="en-US" altLang="en-US" sz="2400"/>
              <a:t>       </a:t>
            </a:r>
            <a:r>
              <a:rPr lang="en-US" altLang="en-US" sz="2400">
                <a:hlinkClick r:id="rId2"/>
              </a:rPr>
              <a:t>http://se.cs.depaul.edu/ise/agile.htm</a:t>
            </a:r>
            <a:endParaRPr lang="en-US" altLang="en-US" sz="2400"/>
          </a:p>
          <a:p>
            <a:pPr>
              <a:buFontTx/>
              <a:buNone/>
            </a:pPr>
            <a:r>
              <a:rPr lang="en-US" altLang="en-US" sz="2800"/>
              <a:t>	 </a:t>
            </a:r>
          </a:p>
          <a:p>
            <a:pPr>
              <a:buFontTx/>
              <a:buNone/>
            </a:pPr>
            <a:r>
              <a:rPr lang="en-US" altLang="en-US" sz="2800"/>
              <a:t>	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2D29898A-6932-F310-04AA-124E7952A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3400" cy="1676400"/>
          </a:xfrm>
        </p:spPr>
        <p:txBody>
          <a:bodyPr/>
          <a:lstStyle/>
          <a:p>
            <a:r>
              <a:rPr lang="en-US" altLang="en-US" sz="3200"/>
              <a:t>Quality – the degree to which the software satisfies stated and implied requirements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C1BF0CE8-FC40-153C-82C1-DC28283FB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4495800"/>
          </a:xfrm>
        </p:spPr>
        <p:txBody>
          <a:bodyPr/>
          <a:lstStyle/>
          <a:p>
            <a:r>
              <a:rPr lang="en-US" altLang="en-US" sz="2400"/>
              <a:t>Absence of system crashes</a:t>
            </a:r>
          </a:p>
          <a:p>
            <a:r>
              <a:rPr lang="en-US" altLang="en-US" sz="2400"/>
              <a:t>Correspondence between the software and the users’ expectations</a:t>
            </a:r>
          </a:p>
          <a:p>
            <a:r>
              <a:rPr lang="en-US" altLang="en-US" sz="2400"/>
              <a:t>Performance to specified requirements</a:t>
            </a:r>
          </a:p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Quality must be controlled because it lowers production speed, increases maintenance costs and can adversely affect business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E76AC34D-0644-19D5-644F-0F815DDA3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Quality Assurance Plan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C5655BEC-228C-B940-CA63-EFAB9377D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plan for quality assurance activities should be in writing 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Decide if a separate group should perform the quality assurance activities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Some elements that should be considered by the plan are: defect tracking, unit testing, source-code tracking, technical reviews, integration testing and system testing.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B6A1E798-F063-4E02-0640-B9ED2D8C6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Waterfall Deficiencies</a:t>
            </a:r>
          </a:p>
        </p:txBody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19CB7773-C313-6917-9958-775A7EFA2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All </a:t>
            </a:r>
            <a:r>
              <a:rPr lang="en-US" altLang="en-US" sz="2800">
                <a:solidFill>
                  <a:srgbClr val="FFFF00"/>
                </a:solidFill>
              </a:rPr>
              <a:t>requirements must be known </a:t>
            </a:r>
            <a:r>
              <a:rPr lang="en-US" altLang="en-US" sz="2800"/>
              <a:t>upfront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Deliverables created for each phase are considered frozen – </a:t>
            </a:r>
            <a:r>
              <a:rPr lang="en-US" altLang="en-US" sz="2800">
                <a:solidFill>
                  <a:srgbClr val="FFFF00"/>
                </a:solidFill>
              </a:rPr>
              <a:t>inhibits flexibility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Can give a </a:t>
            </a:r>
            <a:r>
              <a:rPr lang="en-US" altLang="en-US" sz="2800">
                <a:solidFill>
                  <a:srgbClr val="FFFF00"/>
                </a:solidFill>
              </a:rPr>
              <a:t>false impression of progress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Does not reflect problem-solving nature </a:t>
            </a:r>
            <a:r>
              <a:rPr lang="en-US" altLang="en-US" sz="2800"/>
              <a:t>of software development – iterations of phases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Integration is </a:t>
            </a:r>
            <a:r>
              <a:rPr lang="en-US" altLang="en-US" sz="2800">
                <a:solidFill>
                  <a:srgbClr val="FFFF00"/>
                </a:solidFill>
              </a:rPr>
              <a:t>one big bang at the end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Little opportunity for customer </a:t>
            </a:r>
            <a:r>
              <a:rPr lang="en-US" altLang="en-US" sz="2800"/>
              <a:t>to preview the system (until it may be too late)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E88CCC0E-36BC-4B6A-8488-6B942C3DA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Quality Assurance Plan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63CF3A82-2DA8-55DB-7380-33B61D1177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FF00"/>
                </a:solidFill>
              </a:rPr>
              <a:t>Defect tracing </a:t>
            </a:r>
            <a:r>
              <a:rPr lang="en-US" altLang="en-US" sz="2400"/>
              <a:t>– keeps track of each defect found, its source, when it was detected, when it was resolved, how it was resolved, etc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FF00"/>
                </a:solidFill>
              </a:rPr>
              <a:t>Unit testing </a:t>
            </a:r>
            <a:r>
              <a:rPr lang="en-US" altLang="en-US" sz="2400"/>
              <a:t>– each individual module is tested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FF00"/>
                </a:solidFill>
              </a:rPr>
              <a:t>Source code tracing </a:t>
            </a:r>
            <a:r>
              <a:rPr lang="en-US" altLang="en-US" sz="2400"/>
              <a:t>– step through source code line by line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FF00"/>
                </a:solidFill>
              </a:rPr>
              <a:t>Technical reviews </a:t>
            </a:r>
            <a:r>
              <a:rPr lang="en-US" altLang="en-US" sz="2400"/>
              <a:t>– completed work is reviewed by peers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FF00"/>
                </a:solidFill>
              </a:rPr>
              <a:t>Integration testing </a:t>
            </a:r>
            <a:r>
              <a:rPr lang="en-US" altLang="en-US" sz="2400"/>
              <a:t>--  exercise new code in combination with code that already has been integrated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FF00"/>
                </a:solidFill>
              </a:rPr>
              <a:t>System testing </a:t>
            </a:r>
            <a:r>
              <a:rPr lang="en-US" altLang="en-US" sz="2400"/>
              <a:t>– execution of the software for the purpose of finding defects.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D69C9190-D639-03BE-91C6-0257D06657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When to use the Waterfall Model</a:t>
            </a: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157EC10C-D532-2CBE-3C92-1D5A2C2B7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Requirements are very </a:t>
            </a:r>
            <a:r>
              <a:rPr lang="en-US" altLang="en-US" sz="2800">
                <a:solidFill>
                  <a:srgbClr val="FFFF00"/>
                </a:solidFill>
              </a:rPr>
              <a:t>well known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Product definition is </a:t>
            </a:r>
            <a:r>
              <a:rPr lang="en-US" altLang="en-US" sz="2800">
                <a:solidFill>
                  <a:srgbClr val="FFFF00"/>
                </a:solidFill>
              </a:rPr>
              <a:t>stable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Technology is </a:t>
            </a:r>
            <a:r>
              <a:rPr lang="en-US" altLang="en-US" sz="2800">
                <a:solidFill>
                  <a:srgbClr val="FFFF00"/>
                </a:solidFill>
              </a:rPr>
              <a:t>understood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New </a:t>
            </a:r>
            <a:r>
              <a:rPr lang="en-US" altLang="en-US" sz="2800">
                <a:solidFill>
                  <a:srgbClr val="FFFF00"/>
                </a:solidFill>
              </a:rPr>
              <a:t>version of an existing product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FF00"/>
                </a:solidFill>
              </a:rPr>
              <a:t>Porting an existing product </a:t>
            </a:r>
            <a:r>
              <a:rPr lang="en-US" altLang="en-US" sz="2800"/>
              <a:t>to a new platform.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>
            <a:extLst>
              <a:ext uri="{FF2B5EF4-FFF2-40B4-BE49-F238E27FC236}">
                <a16:creationId xmlns:a16="http://schemas.microsoft.com/office/drawing/2014/main" id="{225DB70E-4D89-E6D0-2B94-5B0ABF7EA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2. V-Shaped SDLC Model</a:t>
            </a:r>
          </a:p>
        </p:txBody>
      </p:sp>
      <p:pic>
        <p:nvPicPr>
          <p:cNvPr id="452613" name="Picture 5">
            <a:extLst>
              <a:ext uri="{FF2B5EF4-FFF2-40B4-BE49-F238E27FC236}">
                <a16:creationId xmlns:a16="http://schemas.microsoft.com/office/drawing/2014/main" id="{31E99E92-5FAB-6792-D53C-F54AB9D14ABC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00200"/>
            <a:ext cx="5181600" cy="37576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52611" name="Rectangle 3">
            <a:extLst>
              <a:ext uri="{FF2B5EF4-FFF2-40B4-BE49-F238E27FC236}">
                <a16:creationId xmlns:a16="http://schemas.microsoft.com/office/drawing/2014/main" id="{7BE96A01-95E1-9083-F1DA-853B68E8897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05400" y="1524000"/>
            <a:ext cx="4038600" cy="4495800"/>
          </a:xfrm>
        </p:spPr>
        <p:txBody>
          <a:bodyPr/>
          <a:lstStyle/>
          <a:p>
            <a:r>
              <a:rPr lang="en-US" altLang="en-US" sz="2400"/>
              <a:t>A variant of the Waterfall that emphasizes the verification and validation of the product.</a:t>
            </a:r>
          </a:p>
          <a:p>
            <a:r>
              <a:rPr lang="en-US" altLang="en-US" sz="2400"/>
              <a:t>Testing of the product is planned in parallel with a corresponding phase of development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847B98EB-DF07-005E-AA5A-D2B53E15B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V-Shaped Steps</a:t>
            </a:r>
          </a:p>
        </p:txBody>
      </p:sp>
      <p:sp>
        <p:nvSpPr>
          <p:cNvPr id="454659" name="Rectangle 3">
            <a:extLst>
              <a:ext uri="{FF2B5EF4-FFF2-40B4-BE49-F238E27FC236}">
                <a16:creationId xmlns:a16="http://schemas.microsoft.com/office/drawing/2014/main" id="{E60DE82E-E1A6-B8F3-5AB8-6867757D21F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4038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Project and Requirements Planning </a:t>
            </a:r>
            <a:r>
              <a:rPr lang="en-US" altLang="en-US" sz="1800"/>
              <a:t>– allocate resources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Product Requirements and Specification Analysis </a:t>
            </a:r>
            <a:r>
              <a:rPr lang="en-US" altLang="en-US" sz="1800"/>
              <a:t>– complete specification of the software system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Architecture or High-Level Design </a:t>
            </a:r>
            <a:r>
              <a:rPr lang="en-US" altLang="en-US" sz="1800"/>
              <a:t>– defines how software functions fulfill the design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Detailed Design </a:t>
            </a:r>
            <a:r>
              <a:rPr lang="en-US" altLang="en-US" sz="1800"/>
              <a:t>– develop algorithms for each architectural component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endParaRPr lang="en-US" altLang="en-US" sz="1800"/>
          </a:p>
        </p:txBody>
      </p:sp>
      <p:sp>
        <p:nvSpPr>
          <p:cNvPr id="454660" name="Rectangle 4">
            <a:extLst>
              <a:ext uri="{FF2B5EF4-FFF2-40B4-BE49-F238E27FC236}">
                <a16:creationId xmlns:a16="http://schemas.microsoft.com/office/drawing/2014/main" id="{8488143E-5BFF-AF86-57EB-EC40121C320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219200"/>
            <a:ext cx="4038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Production, operation and maintenance </a:t>
            </a:r>
            <a:r>
              <a:rPr lang="en-US" altLang="en-US" sz="1800"/>
              <a:t>– provide for enhancement and corrections</a:t>
            </a: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System and acceptance testing </a:t>
            </a:r>
            <a:r>
              <a:rPr lang="en-US" altLang="en-US" sz="1800"/>
              <a:t>– check the entire software system in its environment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Integration and Testing</a:t>
            </a:r>
            <a:r>
              <a:rPr lang="en-US" altLang="en-US" sz="1800"/>
              <a:t> – check that modules  interconnect correctly</a:t>
            </a:r>
          </a:p>
          <a:p>
            <a:pPr>
              <a:lnSpc>
                <a:spcPct val="80000"/>
              </a:lnSpc>
            </a:pPr>
            <a:endParaRPr lang="en-US" altLang="en-US" sz="180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1800">
                <a:solidFill>
                  <a:srgbClr val="FFFF00"/>
                </a:solidFill>
              </a:rPr>
              <a:t>Unit testing </a:t>
            </a:r>
            <a:r>
              <a:rPr lang="en-US" altLang="en-US" sz="1800"/>
              <a:t>– check that each module acts as expected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1800"/>
              <a:t> </a:t>
            </a:r>
            <a:r>
              <a:rPr lang="en-US" altLang="en-US" sz="1800">
                <a:solidFill>
                  <a:srgbClr val="FFFF00"/>
                </a:solidFill>
              </a:rPr>
              <a:t>Coding </a:t>
            </a:r>
            <a:r>
              <a:rPr lang="en-US" altLang="en-US" sz="1800"/>
              <a:t>– transform algorithms into software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/>
          </a:p>
        </p:txBody>
      </p:sp>
      <p:sp>
        <p:nvSpPr>
          <p:cNvPr id="454662" name="Text Box 6">
            <a:extLst>
              <a:ext uri="{FF2B5EF4-FFF2-40B4-BE49-F238E27FC236}">
                <a16:creationId xmlns:a16="http://schemas.microsoft.com/office/drawing/2014/main" id="{03C61F67-180A-4985-8F43-347DE78A1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181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03ED7D88-E613-185A-6DB0-8E7FFA50E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V-Shaped Strengths</a:t>
            </a:r>
          </a:p>
        </p:txBody>
      </p:sp>
      <p:sp>
        <p:nvSpPr>
          <p:cNvPr id="456707" name="Rectangle 3">
            <a:extLst>
              <a:ext uri="{FF2B5EF4-FFF2-40B4-BE49-F238E27FC236}">
                <a16:creationId xmlns:a16="http://schemas.microsoft.com/office/drawing/2014/main" id="{CD93BBE6-CBB7-C8E3-496B-EEF5B4E86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Emphasize planning for </a:t>
            </a:r>
            <a:r>
              <a:rPr lang="en-US" altLang="en-US">
                <a:solidFill>
                  <a:srgbClr val="FFFF00"/>
                </a:solidFill>
              </a:rPr>
              <a:t>verification and validation </a:t>
            </a:r>
            <a:r>
              <a:rPr lang="en-US" altLang="en-US"/>
              <a:t>of the product in early stages of product development</a:t>
            </a:r>
          </a:p>
          <a:p>
            <a:r>
              <a:rPr lang="en-US" altLang="en-US">
                <a:solidFill>
                  <a:srgbClr val="FFFF00"/>
                </a:solidFill>
              </a:rPr>
              <a:t>Each deliverable must be testable</a:t>
            </a:r>
          </a:p>
          <a:p>
            <a:r>
              <a:rPr lang="en-US" altLang="en-US"/>
              <a:t>Project management can </a:t>
            </a:r>
            <a:r>
              <a:rPr lang="en-US" altLang="en-US">
                <a:solidFill>
                  <a:srgbClr val="FFFF00"/>
                </a:solidFill>
              </a:rPr>
              <a:t>track progress by milestones</a:t>
            </a:r>
          </a:p>
          <a:p>
            <a:r>
              <a:rPr lang="en-US" altLang="en-US">
                <a:solidFill>
                  <a:srgbClr val="FFFF00"/>
                </a:solidFill>
              </a:rPr>
              <a:t>Easy to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1557</TotalTime>
  <Words>2654</Words>
  <Application>Microsoft Macintosh PowerPoint</Application>
  <PresentationFormat>On-screen Show (4:3)</PresentationFormat>
  <Paragraphs>336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Wingdings</vt:lpstr>
      <vt:lpstr>Mountain Top</vt:lpstr>
      <vt:lpstr>System Development Life Cycle (SDLC)</vt:lpstr>
      <vt:lpstr>SDLC Model</vt:lpstr>
      <vt:lpstr>1. Waterfall Model</vt:lpstr>
      <vt:lpstr>Waterfall Strengths</vt:lpstr>
      <vt:lpstr>Waterfall Deficiencies</vt:lpstr>
      <vt:lpstr>When to use the Waterfall Model</vt:lpstr>
      <vt:lpstr>2. V-Shaped SDLC Model</vt:lpstr>
      <vt:lpstr>V-Shaped Steps</vt:lpstr>
      <vt:lpstr>V-Shaped Strengths</vt:lpstr>
      <vt:lpstr>V-Shaped Weaknesses</vt:lpstr>
      <vt:lpstr>When to use the V-Shaped Model</vt:lpstr>
      <vt:lpstr>3. Structured Evolutionary Prototyping Model</vt:lpstr>
      <vt:lpstr>Structured Evolutionary Prototyping Steps</vt:lpstr>
      <vt:lpstr>Structured Evolutionary Prototyping Strengths</vt:lpstr>
      <vt:lpstr>Structured Evolutionary Prototyping Weaknesses</vt:lpstr>
      <vt:lpstr>When to use Structured Evolutionary Prototyping</vt:lpstr>
      <vt:lpstr>4. Rapid Application Design Model (RAD)</vt:lpstr>
      <vt:lpstr>RAD Strengths</vt:lpstr>
      <vt:lpstr>RAD Weaknesses</vt:lpstr>
      <vt:lpstr>When to use RAD</vt:lpstr>
      <vt:lpstr>5. Incremental SDLC Model</vt:lpstr>
      <vt:lpstr>Incremental Model Strengths </vt:lpstr>
      <vt:lpstr>Incremental Model Weaknesses </vt:lpstr>
      <vt:lpstr>When to use the Incremental Model </vt:lpstr>
      <vt:lpstr>6. Spiral SDLC Model</vt:lpstr>
      <vt:lpstr>Spiral Quadrant Determine objectives, alternatives and constraints </vt:lpstr>
      <vt:lpstr>Spiral Quadrant Evaluate alternatives,  identify and resolve risks </vt:lpstr>
      <vt:lpstr>Spiral Quadrant Develop next-level product</vt:lpstr>
      <vt:lpstr>Spiral Quadrant Plan next phase</vt:lpstr>
      <vt:lpstr>Spiral Model Strengths</vt:lpstr>
      <vt:lpstr>Spiral Model Weaknesses</vt:lpstr>
      <vt:lpstr>When to use Spiral Model</vt:lpstr>
      <vt:lpstr>7. Agile SDLC’s</vt:lpstr>
      <vt:lpstr>Some Agile Methods</vt:lpstr>
      <vt:lpstr>8. Extreme Programming - XP</vt:lpstr>
      <vt:lpstr>XP Practices (1-6)</vt:lpstr>
      <vt:lpstr>XP Practices (7 – 12)</vt:lpstr>
      <vt:lpstr>XP is “extreme” because</vt:lpstr>
      <vt:lpstr>XP References</vt:lpstr>
      <vt:lpstr>Feature Driven Design (FDD)</vt:lpstr>
      <vt:lpstr>Dynamic Systems Development Method (DSDM)</vt:lpstr>
      <vt:lpstr>DSDM Principles</vt:lpstr>
      <vt:lpstr>DSDM Lifecycle </vt:lpstr>
      <vt:lpstr>Adaptive SDLC </vt:lpstr>
      <vt:lpstr>Adaptive Steps</vt:lpstr>
      <vt:lpstr>Tailored SDLC Models</vt:lpstr>
      <vt:lpstr>Agile Web references</vt:lpstr>
      <vt:lpstr>Quality – the degree to which the software satisfies stated and implied requirements</vt:lpstr>
      <vt:lpstr>Quality Assurance Plan</vt:lpstr>
      <vt:lpstr>Quality Assurance Plan</vt:lpstr>
    </vt:vector>
  </TitlesOfParts>
  <Company>DePaul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</dc:title>
  <dc:creator> John Petlicki</dc:creator>
  <cp:lastModifiedBy>Edward Brash</cp:lastModifiedBy>
  <cp:revision>65</cp:revision>
  <cp:lastPrinted>1601-01-01T00:00:00Z</cp:lastPrinted>
  <dcterms:created xsi:type="dcterms:W3CDTF">2003-04-01T22:59:55Z</dcterms:created>
  <dcterms:modified xsi:type="dcterms:W3CDTF">2023-04-07T14:08:03Z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