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65" y="-10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7D2E7D-5013-4C7E-80C3-E0CA64723335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93D1608-4036-4EB7-B882-496598803DB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grapov/TeachingDem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teachingdemos/files/Network%20Mapping/Introduction%20to%20Network%20Mapping.zip/down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763000" cy="1470025"/>
          </a:xfrm>
        </p:spPr>
        <p:txBody>
          <a:bodyPr/>
          <a:lstStyle/>
          <a:p>
            <a:pPr algn="ctr"/>
            <a:r>
              <a:rPr lang="en-US" sz="7200" dirty="0" smtClean="0"/>
              <a:t>Introduction to Network mapping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8763000" cy="15087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Dmitry Grapov, PhD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42" y="0"/>
            <a:ext cx="2607458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943600"/>
            <a:ext cx="265906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Modify Edge properties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the </a:t>
            </a:r>
            <a:r>
              <a:rPr lang="en-US" sz="2000" dirty="0" err="1" smtClean="0"/>
              <a:t>VizMapper</a:t>
            </a:r>
            <a:r>
              <a:rPr lang="en-US" sz="2000" dirty="0" smtClean="0"/>
              <a:t> to map “extra columns” in edge list (attributes) to aesthetics.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6248400" cy="46340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14400" y="4038600"/>
            <a:ext cx="6096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4190" y="38862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IMPORT Node Attributes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20" y="70640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file for the  node attributes. Extra options can be used to select node ID (must match edge list), change the file delimiter, etc.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2788456" cy="192442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97002"/>
            <a:ext cx="5257800" cy="511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1980" y="1697002"/>
            <a:ext cx="410210" cy="36039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3000" y="1392202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65266" y="3048000"/>
            <a:ext cx="41021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50406" y="2763211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05800" y="2057400"/>
            <a:ext cx="0" cy="48290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20075" y="1620802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50406" y="2968810"/>
            <a:ext cx="811127" cy="106979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04026" y="3901424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21856" y="4724400"/>
            <a:ext cx="545697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04026" y="4473081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53325" y="6494301"/>
            <a:ext cx="459972" cy="18050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12025" y="6213997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Set Node Attributes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the </a:t>
            </a:r>
            <a:r>
              <a:rPr lang="en-US" sz="2000" dirty="0" err="1" smtClean="0"/>
              <a:t>VizMapper</a:t>
            </a:r>
            <a:r>
              <a:rPr lang="en-US" sz="2000" dirty="0" smtClean="0"/>
              <a:t> to map node attributes.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82795"/>
            <a:ext cx="6408294" cy="36736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030210" y="3962400"/>
            <a:ext cx="48439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8760" y="3782201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Set Node Attributes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the </a:t>
            </a:r>
            <a:r>
              <a:rPr lang="en-US" sz="2000" dirty="0" err="1" smtClean="0"/>
              <a:t>VizMapper</a:t>
            </a:r>
            <a:r>
              <a:rPr lang="en-US" sz="2000" dirty="0" smtClean="0"/>
              <a:t> to map node attributes.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00" y="2819400"/>
            <a:ext cx="6408294" cy="36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Set Node Attributes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0176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columns can be added to the node attributes and change the mapping in existing networks. Here I’ll add a </a:t>
            </a:r>
            <a:r>
              <a:rPr lang="en-US" sz="2000" dirty="0" err="1" smtClean="0"/>
              <a:t>url</a:t>
            </a:r>
            <a:r>
              <a:rPr lang="en-US" sz="2000" dirty="0" smtClean="0"/>
              <a:t> for a .</a:t>
            </a:r>
            <a:r>
              <a:rPr lang="en-US" sz="2000" dirty="0" err="1" smtClean="0"/>
              <a:t>png</a:t>
            </a:r>
            <a:r>
              <a:rPr lang="en-US" sz="2000" dirty="0" smtClean="0"/>
              <a:t> to use as a custom node image. Custom images can also be defined as local file path (e.g. windows: file:///C:\.....)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2286000"/>
            <a:ext cx="4915326" cy="4480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81200"/>
            <a:ext cx="3558849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Override mapped Aesthetics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Right-click on an edge or node to manually change their aesthetics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5545218" cy="425252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334000" y="3657600"/>
            <a:ext cx="541020" cy="5559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60745" y="3408398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28360" y="3921196"/>
            <a:ext cx="541020" cy="5559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55105" y="3671994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08445" y="4460665"/>
            <a:ext cx="541020" cy="5559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35190" y="4211463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Export </a:t>
            </a:r>
            <a:r>
              <a:rPr lang="en-US" dirty="0" err="1" smtClean="0"/>
              <a:t>NEtwork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Export as .</a:t>
            </a:r>
            <a:r>
              <a:rPr lang="en-US" sz="2000" dirty="0" err="1" smtClean="0"/>
              <a:t>pdf</a:t>
            </a:r>
            <a:r>
              <a:rPr lang="en-US" sz="2000" dirty="0" smtClean="0"/>
              <a:t> or .</a:t>
            </a:r>
            <a:r>
              <a:rPr lang="en-US" sz="2000" dirty="0" err="1" smtClean="0"/>
              <a:t>svg</a:t>
            </a:r>
            <a:r>
              <a:rPr lang="en-US" sz="2000" dirty="0" smtClean="0"/>
              <a:t> to further modify (and beautify) the network.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06800"/>
            <a:ext cx="6473180" cy="387544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57400" y="2209800"/>
            <a:ext cx="0" cy="58839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71675" y="1849402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81800" y="3657600"/>
            <a:ext cx="0" cy="58839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96075" y="3297202"/>
            <a:ext cx="171450" cy="3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Final Touches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dirty="0" err="1" smtClean="0"/>
              <a:t>irfanview</a:t>
            </a:r>
            <a:r>
              <a:rPr lang="en-US" sz="2000" dirty="0" smtClean="0"/>
              <a:t> (http://www.irfanview.com/) for minor edits or </a:t>
            </a:r>
            <a:r>
              <a:rPr lang="en-US" sz="2000" dirty="0" err="1" smtClean="0"/>
              <a:t>inkscape</a:t>
            </a:r>
            <a:r>
              <a:rPr lang="en-US" sz="2000" dirty="0" smtClean="0"/>
              <a:t> (http://www.inkscape.org/en/) for complete control of final touches including making legends.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3510"/>
            <a:ext cx="3657600" cy="4000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43200"/>
            <a:ext cx="3907434" cy="38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Network Examples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00" y="914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Partial correlation of metabolites in cancer vs. normal tissue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399"/>
            <a:ext cx="5423265" cy="49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r>
              <a:rPr lang="en-US" dirty="0"/>
              <a:t>Biochemical interaction and chemical similarity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04944"/>
            <a:ext cx="508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Edge list calculated using </a:t>
            </a:r>
            <a:r>
              <a:rPr lang="en-US" sz="2000" dirty="0" err="1" smtClean="0"/>
              <a:t>MetaMapR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https://github.com/dgrapov/MetaMapR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See file “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biochem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network edge list.xlsx</a:t>
            </a:r>
            <a:r>
              <a:rPr lang="en-US" sz="2000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To generate need some metabolite ID or name (e.g. KEGG ID and </a:t>
            </a:r>
            <a:r>
              <a:rPr lang="en-US" sz="2000" dirty="0" err="1" smtClean="0"/>
              <a:t>PubChem</a:t>
            </a:r>
            <a:r>
              <a:rPr lang="en-US" sz="2000" dirty="0" smtClean="0"/>
              <a:t> CID)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Node attributes calculated using </a:t>
            </a:r>
            <a:r>
              <a:rPr lang="en-US" sz="2000" dirty="0" err="1" smtClean="0"/>
              <a:t>DeviumWeb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https://github.com/dgrapov/DeviumWeb</a:t>
            </a:r>
            <a:endParaRPr lang="en-US" sz="2000" dirty="0"/>
          </a:p>
          <a:p>
            <a:r>
              <a:rPr lang="en-US" sz="2000" dirty="0" smtClean="0"/>
              <a:t>See file “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biochem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network node attributes.xlsx</a:t>
            </a:r>
            <a:r>
              <a:rPr lang="en-US" sz="2000" dirty="0" smtClean="0"/>
              <a:t>” for an overview of mapped objects and </a:t>
            </a:r>
            <a:r>
              <a:rPr lang="en-US" sz="2000" dirty="0" err="1" smtClean="0"/>
              <a:t>cytoscape</a:t>
            </a:r>
            <a:r>
              <a:rPr lang="en-US" sz="2000" dirty="0" smtClean="0"/>
              <a:t> file “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biochemical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network.cys</a:t>
            </a:r>
            <a:r>
              <a:rPr lang="en-US" sz="2000" dirty="0" smtClean="0"/>
              <a:t>” for how the mappings were assigned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29" y="1524000"/>
            <a:ext cx="2286000" cy="284785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0" y="4572000"/>
            <a:ext cx="2607458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763000" cy="990600"/>
          </a:xfrm>
        </p:spPr>
        <p:txBody>
          <a:bodyPr/>
          <a:lstStyle/>
          <a:p>
            <a:pPr algn="ctr"/>
            <a:r>
              <a:rPr lang="en-US" dirty="0" smtClean="0"/>
              <a:t>Lets Make a (your) </a:t>
            </a:r>
            <a:r>
              <a:rPr lang="en-US" u="sng" dirty="0" smtClean="0"/>
              <a:t>Name</a:t>
            </a:r>
            <a:r>
              <a:rPr lang="en-US" dirty="0" smtClean="0"/>
              <a:t> Network!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4343400" cy="463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4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00" y="914400"/>
            <a:ext cx="914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Mapped networks cab be used to represent virtually any type of object or data. </a:t>
            </a:r>
          </a:p>
          <a:p>
            <a:r>
              <a:rPr lang="en-US" sz="2600" dirty="0" smtClean="0"/>
              <a:t>These visualizations are particularly useful for high-dimensional data like metabolomics, proteomics or genomics.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 smtClean="0"/>
              <a:t>Check out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http://imdevsoftware.wordpress.com/category/uncategorized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https://github.com/dgrapov/TeachingDemo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600" dirty="0" smtClean="0"/>
              <a:t>for more demonstrations and examples.</a:t>
            </a:r>
          </a:p>
          <a:p>
            <a:endParaRPr lang="en-US" sz="2600" dirty="0"/>
          </a:p>
          <a:p>
            <a:r>
              <a:rPr lang="en-US" sz="2600" dirty="0" smtClean="0"/>
              <a:t>If you have any questions contact me at </a:t>
            </a:r>
            <a:r>
              <a:rPr lang="en-US" sz="2600" dirty="0" err="1" smtClean="0"/>
              <a:t>dgrapov</a:t>
            </a:r>
            <a:r>
              <a:rPr lang="en-US" sz="2600" dirty="0" smtClean="0"/>
              <a:t> at ucdavis.edu</a:t>
            </a:r>
          </a:p>
          <a:p>
            <a:endParaRPr lang="en-US" sz="2600" dirty="0"/>
          </a:p>
          <a:p>
            <a:pPr algn="ctr"/>
            <a:r>
              <a:rPr lang="en-US" sz="2600" dirty="0" smtClean="0"/>
              <a:t>Happy network mapping!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732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8229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Make Edge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Make Node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Generate Network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Map node attributes</a:t>
            </a: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Final touches</a:t>
            </a:r>
          </a:p>
          <a:p>
            <a:r>
              <a:rPr lang="en-US" sz="3000" dirty="0" smtClean="0"/>
              <a:t>Metabolomic Examples</a:t>
            </a:r>
          </a:p>
          <a:p>
            <a:r>
              <a:rPr lang="en-US" sz="3200" dirty="0" smtClean="0"/>
              <a:t>Download </a:t>
            </a:r>
            <a:r>
              <a:rPr lang="en-US" sz="3200" dirty="0"/>
              <a:t>demo </a:t>
            </a:r>
            <a:r>
              <a:rPr lang="en-US" sz="3200" dirty="0" smtClean="0"/>
              <a:t>files:</a:t>
            </a:r>
            <a:endParaRPr lang="en-US" sz="3200" dirty="0"/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https://sourceforge.net/projects/teachingdemos/files/Network%20Mapping/Introduction%20to%20Network%20Mapping.zip/download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35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Edge List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0"/>
            <a:ext cx="2746251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1485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000" y="1155173"/>
            <a:ext cx="5329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/>
              <a:t>Minimum Requirements: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2 column matrix with source (start) and target (end) nodes (e.g. letters)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/>
              <a:t>e</a:t>
            </a:r>
            <a:r>
              <a:rPr lang="en-US" sz="2600" dirty="0" smtClean="0"/>
              <a:t>xtra columns can be used to set edge (connection) aesthetics (e.g. width, color, etc.)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See file “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name edge list.xlsx</a:t>
            </a:r>
            <a:r>
              <a:rPr lang="en-US" sz="2600" dirty="0" smtClean="0"/>
              <a:t>” for an example edge list defining how the letters in my name (Dmitry Grapov) are connected with an extra column identifying consonants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415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Node Attributes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37" y="1981200"/>
            <a:ext cx="4221163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000" y="1155173"/>
            <a:ext cx="471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/>
              <a:t>Minimum Requirements: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ID for nodes (rows) must match the edge ID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Extra columns can be used to set each nodes properties (e.g. color, size, image, etc.)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See file “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node attributes.xlsx</a:t>
            </a:r>
            <a:r>
              <a:rPr lang="en-US" sz="3000" dirty="0" smtClean="0"/>
              <a:t>” for an example node attributes file</a:t>
            </a:r>
          </a:p>
        </p:txBody>
      </p:sp>
    </p:spTree>
    <p:extLst>
      <p:ext uri="{BB962C8B-B14F-4D97-AF65-F5344CB8AC3E}">
        <p14:creationId xmlns:p14="http://schemas.microsoft.com/office/powerpoint/2010/main" val="2231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Network Generation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Get </a:t>
            </a:r>
            <a:r>
              <a:rPr lang="en-US" sz="3000" dirty="0" err="1" smtClean="0"/>
              <a:t>Cytoscape</a:t>
            </a:r>
            <a:r>
              <a:rPr lang="en-US" sz="3000" dirty="0" smtClean="0"/>
              <a:t> (its free and awesome): http://www.cytoscape.org/ </a:t>
            </a:r>
          </a:p>
          <a:p>
            <a:r>
              <a:rPr lang="en-US" sz="3000" dirty="0" smtClean="0"/>
              <a:t>(I am using v 2.83)</a:t>
            </a:r>
          </a:p>
          <a:p>
            <a:endParaRPr lang="en-US" sz="3000" dirty="0" smtClean="0"/>
          </a:p>
          <a:p>
            <a:r>
              <a:rPr lang="en-US" sz="3000" dirty="0" smtClean="0"/>
              <a:t>Step 1:</a:t>
            </a:r>
            <a:endParaRPr lang="en-US" sz="3000" dirty="0"/>
          </a:p>
          <a:p>
            <a:r>
              <a:rPr lang="en-US" sz="3000" dirty="0" smtClean="0"/>
              <a:t>Import Edge list (this can be many forms I am using .</a:t>
            </a:r>
            <a:r>
              <a:rPr lang="en-US" sz="3000" dirty="0" err="1" smtClean="0"/>
              <a:t>xlsx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33800"/>
            <a:ext cx="4416503" cy="30479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81200" y="4038600"/>
            <a:ext cx="6096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72200" y="5029200"/>
            <a:ext cx="6096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38300" y="38652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47000" y="48768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Import Edge 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551600" cy="4479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85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Select file for edge list</a:t>
            </a:r>
          </a:p>
          <a:p>
            <a:r>
              <a:rPr lang="en-US" sz="2000" dirty="0" smtClean="0"/>
              <a:t>2. Identify columns for edge (connection) source and target.</a:t>
            </a:r>
          </a:p>
          <a:p>
            <a:r>
              <a:rPr lang="en-US" sz="2000" dirty="0" smtClean="0"/>
              <a:t>Double click column to enable edge attributes.</a:t>
            </a:r>
          </a:p>
          <a:p>
            <a:r>
              <a:rPr lang="en-US" sz="2000" dirty="0" smtClean="0"/>
              <a:t>Hint: Show Text File Import Options&gt;&gt;Transfer first line…..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45100" y="2977200"/>
            <a:ext cx="5334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07300" y="27912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3886200"/>
            <a:ext cx="4572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30900" y="37338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608658"/>
            <a:ext cx="4572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80650" y="4456258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81200" y="3352800"/>
            <a:ext cx="4572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7100" y="32004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410100" y="3398400"/>
            <a:ext cx="5334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72300" y="32124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10200" y="6531775"/>
            <a:ext cx="4572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3000" y="6379375"/>
            <a:ext cx="37575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23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NODE Layout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Cytoscape</a:t>
            </a:r>
            <a:r>
              <a:rPr lang="en-US" sz="2000" dirty="0" smtClean="0"/>
              <a:t> provides many options to help auto-optimize the node (letters) layout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04" y="2362200"/>
            <a:ext cx="7087992" cy="42602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200150" y="2133600"/>
            <a:ext cx="609600" cy="3810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7250" y="19602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038600"/>
            <a:ext cx="5715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57600" y="388620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52700" y="3200400"/>
            <a:ext cx="5715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52470" y="3048000"/>
            <a:ext cx="2628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 </a:t>
            </a:r>
            <a:r>
              <a:rPr lang="en-US" sz="2000" dirty="0" smtClean="0">
                <a:solidFill>
                  <a:srgbClr val="FF0000"/>
                </a:solidFill>
              </a:rPr>
              <a:t>(3 default add-ins)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36200" cy="990600"/>
          </a:xfrm>
        </p:spPr>
        <p:txBody>
          <a:bodyPr/>
          <a:lstStyle/>
          <a:p>
            <a:pPr algn="ctr"/>
            <a:r>
              <a:rPr lang="en-US" dirty="0" smtClean="0"/>
              <a:t>Setting Global defaults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defaults to modify global node, edge and other options.</a:t>
            </a:r>
          </a:p>
          <a:p>
            <a:r>
              <a:rPr lang="en-US" sz="2000" dirty="0" smtClean="0"/>
              <a:t>Double-click on Defaults image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8251152" cy="36198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524000" y="3505200"/>
            <a:ext cx="7620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34264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82080" y="5524870"/>
            <a:ext cx="50800" cy="3048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61430" y="5797020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089900" y="4324535"/>
            <a:ext cx="53340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72500" y="4111175"/>
            <a:ext cx="342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656</Words>
  <Application>Microsoft Office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Introduction to Network mapping</vt:lpstr>
      <vt:lpstr>Lets Make a (your) Name Network!</vt:lpstr>
      <vt:lpstr>Steps:</vt:lpstr>
      <vt:lpstr>Edge List</vt:lpstr>
      <vt:lpstr>Node Attributes</vt:lpstr>
      <vt:lpstr>Network Generation</vt:lpstr>
      <vt:lpstr>Import Edge List</vt:lpstr>
      <vt:lpstr>NODE Layout</vt:lpstr>
      <vt:lpstr>Setting Global defaults</vt:lpstr>
      <vt:lpstr>Modify Edge properties</vt:lpstr>
      <vt:lpstr>IMPORT Node Attributes</vt:lpstr>
      <vt:lpstr>Set Node Attributes</vt:lpstr>
      <vt:lpstr>Set Node Attributes</vt:lpstr>
      <vt:lpstr>Set Node Attributes</vt:lpstr>
      <vt:lpstr>Override mapped Aesthetics </vt:lpstr>
      <vt:lpstr>Export NEtwork</vt:lpstr>
      <vt:lpstr>Final Touches</vt:lpstr>
      <vt:lpstr>Network Examples</vt:lpstr>
      <vt:lpstr>Biochemical interaction and chemical similarity network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Demonstration: Network Mapping</dc:title>
  <dc:creator>Dmitry Grapov</dc:creator>
  <cp:lastModifiedBy>Dmitry Grapov</cp:lastModifiedBy>
  <cp:revision>16</cp:revision>
  <dcterms:created xsi:type="dcterms:W3CDTF">2014-01-31T02:07:38Z</dcterms:created>
  <dcterms:modified xsi:type="dcterms:W3CDTF">2014-01-31T22:34:22Z</dcterms:modified>
</cp:coreProperties>
</file>