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6" r:id="rId7"/>
    <p:sldId id="283" r:id="rId8"/>
    <p:sldId id="282" r:id="rId9"/>
    <p:sldId id="288" r:id="rId10"/>
    <p:sldId id="28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ne\Documents\NSS\Python\projects\Movie_Capstone\data\c_movie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[c_movie_data.xlsx]budget2!PivotTable3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budget2!$B$3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budget2!$A$4:$A$7</c:f>
              <c:strCache>
                <c:ptCount val="3"/>
                <c:pt idx="0">
                  <c:v>Big Budget</c:v>
                </c:pt>
                <c:pt idx="1">
                  <c:v>Medium Budget</c:v>
                </c:pt>
                <c:pt idx="2">
                  <c:v>Small Budget</c:v>
                </c:pt>
              </c:strCache>
            </c:strRef>
          </c:cat>
          <c:val>
            <c:numRef>
              <c:f>budget2!$B$4:$B$7</c:f>
              <c:numCache>
                <c:formatCode>0%</c:formatCode>
                <c:ptCount val="3"/>
                <c:pt idx="0">
                  <c:v>2.0636548223350251</c:v>
                </c:pt>
                <c:pt idx="1">
                  <c:v>1.7982072829131655</c:v>
                </c:pt>
                <c:pt idx="2">
                  <c:v>2.4291203703703697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0-47FD-A0CB-5BF896670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257232"/>
        <c:axId val="261256400"/>
      </c:barChart>
      <c:catAx>
        <c:axId val="26125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56400"/>
        <c:crosses val="autoZero"/>
        <c:auto val="1"/>
        <c:lblAlgn val="ctr"/>
        <c:lblOffset val="100"/>
        <c:noMultiLvlLbl val="0"/>
      </c:catAx>
      <c:valAx>
        <c:axId val="26125640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5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[c_movie_data.xlsx]Genre2!PivotTable2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</a:t>
            </a:r>
            <a:r>
              <a:rPr lang="en-US"/>
              <a:t>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1783582065197E-2"/>
          <c:y val="0.10692167213949129"/>
          <c:w val="0.88737292962615066"/>
          <c:h val="0.79670996362049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Genre2!$B$3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Genre2!$A$4:$A$9</c:f>
              <c:strCache>
                <c:ptCount val="5"/>
                <c:pt idx="0">
                  <c:v>Musical</c:v>
                </c:pt>
                <c:pt idx="1">
                  <c:v>Horror</c:v>
                </c:pt>
                <c:pt idx="2">
                  <c:v>Romantic Comedy</c:v>
                </c:pt>
                <c:pt idx="3">
                  <c:v>Adventure</c:v>
                </c:pt>
                <c:pt idx="4">
                  <c:v>Drama</c:v>
                </c:pt>
              </c:strCache>
            </c:strRef>
          </c:cat>
          <c:val>
            <c:numRef>
              <c:f>Genre2!$B$4:$B$9</c:f>
              <c:numCache>
                <c:formatCode>0.00%</c:formatCode>
                <c:ptCount val="5"/>
                <c:pt idx="0">
                  <c:v>4.7705882352941185</c:v>
                </c:pt>
                <c:pt idx="1">
                  <c:v>3.8087931034482758</c:v>
                </c:pt>
                <c:pt idx="2">
                  <c:v>2.3130232558139534</c:v>
                </c:pt>
                <c:pt idx="3">
                  <c:v>2.1594578313253012</c:v>
                </c:pt>
                <c:pt idx="4">
                  <c:v>2.1170338983050851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2E-4AE7-B1EB-A636AC9E1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88288"/>
        <c:axId val="62190368"/>
      </c:barChart>
      <c:catAx>
        <c:axId val="6218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90368"/>
        <c:crosses val="autoZero"/>
        <c:auto val="1"/>
        <c:lblAlgn val="ctr"/>
        <c:lblOffset val="100"/>
        <c:noMultiLvlLbl val="0"/>
      </c:catAx>
      <c:valAx>
        <c:axId val="6219036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8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[c_movie_data.xlsx]Budget!PivotTable4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Average Budget vs. Box Office Totals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Budget!$B$3</c:f>
              <c:strCache>
                <c:ptCount val="1"/>
                <c:pt idx="0">
                  <c:v>Average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Budget!$A$4:$A$7</c:f>
              <c:strCache>
                <c:ptCount val="3"/>
                <c:pt idx="0">
                  <c:v>Big Budget</c:v>
                </c:pt>
                <c:pt idx="1">
                  <c:v>Medium Budget</c:v>
                </c:pt>
                <c:pt idx="2">
                  <c:v>Small Budget</c:v>
                </c:pt>
              </c:strCache>
            </c:strRef>
          </c:cat>
          <c:val>
            <c:numRef>
              <c:f>Budget!$B$4:$B$7</c:f>
              <c:numCache>
                <c:formatCode>General</c:formatCode>
                <c:ptCount val="3"/>
                <c:pt idx="0">
                  <c:v>150908629.44162437</c:v>
                </c:pt>
                <c:pt idx="1">
                  <c:v>53492156.862745099</c:v>
                </c:pt>
                <c:pt idx="2">
                  <c:v>20127083.333333332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F-41A8-AE90-F9E1DC93749D}"/>
            </c:ext>
          </c:extLst>
        </c:ser>
        <c:ser>
          <c:idx val="1"/>
          <c:order val="1"/>
          <c:tx>
            <c:strRef>
              <c:f>Budget!$C$3</c:f>
              <c:strCache>
                <c:ptCount val="1"/>
                <c:pt idx="0">
                  <c:v>Average of Total Box Office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Budget!$A$4:$A$7</c:f>
              <c:strCache>
                <c:ptCount val="3"/>
                <c:pt idx="0">
                  <c:v>Big Budget</c:v>
                </c:pt>
                <c:pt idx="1">
                  <c:v>Medium Budget</c:v>
                </c:pt>
                <c:pt idx="2">
                  <c:v>Small Budget</c:v>
                </c:pt>
              </c:strCache>
            </c:strRef>
          </c:cat>
          <c:val>
            <c:numRef>
              <c:f>Budget!$C$4:$C$7</c:f>
              <c:numCache>
                <c:formatCode>General</c:formatCode>
                <c:ptCount val="3"/>
                <c:pt idx="0">
                  <c:v>470338450.39086294</c:v>
                </c:pt>
                <c:pt idx="1">
                  <c:v>149544135.87114847</c:v>
                </c:pt>
                <c:pt idx="2">
                  <c:v>64235564.53240741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DF-41A8-AE90-F9E1DC937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58768"/>
        <c:axId val="62363760"/>
      </c:barChart>
      <c:catAx>
        <c:axId val="623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3760"/>
        <c:crosses val="autoZero"/>
        <c:auto val="1"/>
        <c:lblAlgn val="ctr"/>
        <c:lblOffset val="100"/>
        <c:noMultiLvlLbl val="0"/>
      </c:catAx>
      <c:valAx>
        <c:axId val="62363760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[c_movie_data.xlsx]Sheet5!PivotTable7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Avatar</c:v>
                </c:pt>
                <c:pt idx="1">
                  <c:v>Frozen</c:v>
                </c:pt>
                <c:pt idx="2">
                  <c:v>Aquaman</c:v>
                </c:pt>
              </c:strCache>
            </c:strRef>
          </c:cat>
          <c:val>
            <c:numRef>
              <c:f>Sheet5!$B$4:$B$7</c:f>
              <c:numCache>
                <c:formatCode>"$"#,##0</c:formatCode>
                <c:ptCount val="3"/>
                <c:pt idx="0">
                  <c:v>425000000</c:v>
                </c:pt>
                <c:pt idx="1">
                  <c:v>150000000</c:v>
                </c:pt>
                <c:pt idx="2">
                  <c:v>160000000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1-444B-B044-9CD220B8BADE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Sheet5!$A$4:$A$7</c:f>
              <c:strCache>
                <c:ptCount val="3"/>
                <c:pt idx="0">
                  <c:v>Avatar</c:v>
                </c:pt>
                <c:pt idx="1">
                  <c:v>Frozen</c:v>
                </c:pt>
                <c:pt idx="2">
                  <c:v>Aquaman</c:v>
                </c:pt>
              </c:strCache>
            </c:strRef>
          </c:cat>
          <c:val>
            <c:numRef>
              <c:f>Sheet5!$C$4:$C$7</c:f>
              <c:numCache>
                <c:formatCode>"$"#,##0</c:formatCode>
                <c:ptCount val="3"/>
                <c:pt idx="0">
                  <c:v>2776345279</c:v>
                </c:pt>
                <c:pt idx="1">
                  <c:v>1272469910</c:v>
                </c:pt>
                <c:pt idx="2">
                  <c:v>1139409277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1-444B-B044-9CD220B8B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112191"/>
        <c:axId val="976111775"/>
      </c:barChart>
      <c:catAx>
        <c:axId val="9761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111775"/>
        <c:crosses val="autoZero"/>
        <c:auto val="1"/>
        <c:lblAlgn val="ctr"/>
        <c:lblOffset val="100"/>
        <c:noMultiLvlLbl val="0"/>
      </c:catAx>
      <c:valAx>
        <c:axId val="97611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11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[c_movie_data.xlsx]Sheet6!PivotTable8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3"/>
                <c:pt idx="0">
                  <c:v>Bohemian Rhapsody</c:v>
                </c:pt>
                <c:pt idx="1">
                  <c:v>Despicable Me 2</c:v>
                </c:pt>
                <c:pt idx="2">
                  <c:v>Despicable Me 3</c:v>
                </c:pt>
              </c:strCache>
            </c:strRef>
          </c:cat>
          <c:val>
            <c:numRef>
              <c:f>Sheet6!$B$4:$B$7</c:f>
              <c:numCache>
                <c:formatCode>"$"#,##0</c:formatCode>
                <c:ptCount val="3"/>
                <c:pt idx="0">
                  <c:v>55000000</c:v>
                </c:pt>
                <c:pt idx="1">
                  <c:v>76000000</c:v>
                </c:pt>
                <c:pt idx="2">
                  <c:v>75000000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F-457C-8275-99057676612C}"/>
            </c:ext>
          </c:extLst>
        </c:ser>
        <c:ser>
          <c:idx val="1"/>
          <c:order val="1"/>
          <c:tx>
            <c:strRef>
              <c:f>Sheet6!$C$3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3"/>
                <c:pt idx="0">
                  <c:v>Bohemian Rhapsody</c:v>
                </c:pt>
                <c:pt idx="1">
                  <c:v>Despicable Me 2</c:v>
                </c:pt>
                <c:pt idx="2">
                  <c:v>Despicable Me 3</c:v>
                </c:pt>
              </c:strCache>
            </c:strRef>
          </c:cat>
          <c:val>
            <c:numRef>
              <c:f>Sheet6!$C$4:$C$7</c:f>
              <c:numCache>
                <c:formatCode>"$"#,##0</c:formatCode>
                <c:ptCount val="3"/>
                <c:pt idx="0">
                  <c:v>868558377</c:v>
                </c:pt>
                <c:pt idx="1">
                  <c:v>975216835</c:v>
                </c:pt>
                <c:pt idx="2">
                  <c:v>1034822373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F-457C-8275-990576766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655727"/>
        <c:axId val="701659887"/>
      </c:barChart>
      <c:catAx>
        <c:axId val="70165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9887"/>
        <c:crosses val="autoZero"/>
        <c:auto val="1"/>
        <c:lblAlgn val="ctr"/>
        <c:lblOffset val="100"/>
        <c:noMultiLvlLbl val="0"/>
      </c:catAx>
      <c:valAx>
        <c:axId val="70165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[c_movie_data.xlsx]SB_t3!PivotTable9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SB_t3!$B$3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SB_t3!$A$4:$A$7</c:f>
              <c:strCache>
                <c:ptCount val="3"/>
                <c:pt idx="0">
                  <c:v>Baby Driver</c:v>
                </c:pt>
                <c:pt idx="1">
                  <c:v>The Longest Ride</c:v>
                </c:pt>
                <c:pt idx="2">
                  <c:v>The Maze Runner</c:v>
                </c:pt>
              </c:strCache>
            </c:strRef>
          </c:cat>
          <c:val>
            <c:numRef>
              <c:f>SB_t3!$B$4:$B$7</c:f>
              <c:numCache>
                <c:formatCode>"$"#,##0</c:formatCode>
                <c:ptCount val="3"/>
                <c:pt idx="0">
                  <c:v>34000000</c:v>
                </c:pt>
                <c:pt idx="1">
                  <c:v>34000000</c:v>
                </c:pt>
                <c:pt idx="2">
                  <c:v>34000000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A-4EED-B77A-B2D3B02AC7EF}"/>
            </c:ext>
          </c:extLst>
        </c:ser>
        <c:ser>
          <c:idx val="1"/>
          <c:order val="1"/>
          <c:tx>
            <c:strRef>
              <c:f>SB_t3!$C$3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SB_t3!$A$4:$A$7</c:f>
              <c:strCache>
                <c:ptCount val="3"/>
                <c:pt idx="0">
                  <c:v>Baby Driver</c:v>
                </c:pt>
                <c:pt idx="1">
                  <c:v>The Longest Ride</c:v>
                </c:pt>
                <c:pt idx="2">
                  <c:v>The Maze Runner</c:v>
                </c:pt>
              </c:strCache>
            </c:strRef>
          </c:cat>
          <c:val>
            <c:numRef>
              <c:f>SB_t3!$C$4:$C$7</c:f>
              <c:numCache>
                <c:formatCode>"$"#,##0</c:formatCode>
                <c:ptCount val="3"/>
                <c:pt idx="0">
                  <c:v>228104185</c:v>
                </c:pt>
                <c:pt idx="1">
                  <c:v>63802928</c:v>
                </c:pt>
                <c:pt idx="2">
                  <c:v>348319861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A-4EED-B77A-B2D3B02AC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9278495"/>
        <c:axId val="969280159"/>
      </c:barChart>
      <c:catAx>
        <c:axId val="96927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280159"/>
        <c:crosses val="autoZero"/>
        <c:auto val="1"/>
        <c:lblAlgn val="ctr"/>
        <c:lblOffset val="100"/>
        <c:noMultiLvlLbl val="0"/>
      </c:catAx>
      <c:valAx>
        <c:axId val="96928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27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[c_movie_data.xlsx]BB_b3!PivotTable2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BB_b3!$B$3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BB_b3!$A$4:$A$7</c:f>
              <c:strCache>
                <c:ptCount val="3"/>
                <c:pt idx="0">
                  <c:v>Land of the Lost</c:v>
                </c:pt>
                <c:pt idx="1">
                  <c:v>Robin Hood (2018)</c:v>
                </c:pt>
                <c:pt idx="2">
                  <c:v>Speed Racer</c:v>
                </c:pt>
              </c:strCache>
            </c:strRef>
          </c:cat>
          <c:val>
            <c:numRef>
              <c:f>BB_b3!$B$4:$B$7</c:f>
              <c:numCache>
                <c:formatCode>"$"#,##0</c:formatCode>
                <c:ptCount val="3"/>
                <c:pt idx="0">
                  <c:v>100000000</c:v>
                </c:pt>
                <c:pt idx="1">
                  <c:v>99000000</c:v>
                </c:pt>
                <c:pt idx="2">
                  <c:v>120000000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0-4C92-A52B-58E3E65E62DD}"/>
            </c:ext>
          </c:extLst>
        </c:ser>
        <c:ser>
          <c:idx val="1"/>
          <c:order val="1"/>
          <c:tx>
            <c:strRef>
              <c:f>BB_b3!$C$3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BB_b3!$A$4:$A$7</c:f>
              <c:strCache>
                <c:ptCount val="3"/>
                <c:pt idx="0">
                  <c:v>Land of the Lost</c:v>
                </c:pt>
                <c:pt idx="1">
                  <c:v>Robin Hood (2018)</c:v>
                </c:pt>
                <c:pt idx="2">
                  <c:v>Speed Racer</c:v>
                </c:pt>
              </c:strCache>
            </c:strRef>
          </c:cat>
          <c:val>
            <c:numRef>
              <c:f>BB_b3!$C$4:$C$7</c:f>
              <c:numCache>
                <c:formatCode>"$"#,##0</c:formatCode>
                <c:ptCount val="3"/>
                <c:pt idx="0">
                  <c:v>69548641</c:v>
                </c:pt>
                <c:pt idx="1">
                  <c:v>84747441</c:v>
                </c:pt>
                <c:pt idx="2">
                  <c:v>93394462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A0-4C92-A52B-58E3E65E6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886255"/>
        <c:axId val="107892911"/>
      </c:barChart>
      <c:catAx>
        <c:axId val="10788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2911"/>
        <c:crosses val="autoZero"/>
        <c:auto val="1"/>
        <c:lblAlgn val="ctr"/>
        <c:lblOffset val="100"/>
        <c:noMultiLvlLbl val="0"/>
      </c:catAx>
      <c:valAx>
        <c:axId val="1078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86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[c_movie_data.xlsx]SB_b3!PivotTable4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SB_b3!$B$3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SB_b3!$A$4:$A$7</c:f>
              <c:strCache>
                <c:ptCount val="3"/>
                <c:pt idx="0">
                  <c:v>Casino Jack</c:v>
                </c:pt>
                <c:pt idx="1">
                  <c:v>My All-American</c:v>
                </c:pt>
                <c:pt idx="2">
                  <c:v>Rosewater</c:v>
                </c:pt>
              </c:strCache>
            </c:strRef>
          </c:cat>
          <c:val>
            <c:numRef>
              <c:f>SB_b3!$B$4:$B$7</c:f>
              <c:numCache>
                <c:formatCode>"$"#,##0</c:formatCode>
                <c:ptCount val="3"/>
                <c:pt idx="0">
                  <c:v>12500000</c:v>
                </c:pt>
                <c:pt idx="1">
                  <c:v>20000000</c:v>
                </c:pt>
                <c:pt idx="2">
                  <c:v>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0-41AC-A523-E5CBADF0805D}"/>
            </c:ext>
          </c:extLst>
        </c:ser>
        <c:ser>
          <c:idx val="1"/>
          <c:order val="1"/>
          <c:tx>
            <c:strRef>
              <c:f>SB_b3!$C$3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SB_b3!$A$4:$A$7</c:f>
              <c:strCache>
                <c:ptCount val="3"/>
                <c:pt idx="0">
                  <c:v>Casino Jack</c:v>
                </c:pt>
                <c:pt idx="1">
                  <c:v>My All-American</c:v>
                </c:pt>
                <c:pt idx="2">
                  <c:v>Rosewater</c:v>
                </c:pt>
              </c:strCache>
            </c:strRef>
          </c:cat>
          <c:val>
            <c:numRef>
              <c:f>SB_b3!$C$4:$C$7</c:f>
              <c:numCache>
                <c:formatCode>"$"#,##0</c:formatCode>
                <c:ptCount val="3"/>
                <c:pt idx="0">
                  <c:v>2272186</c:v>
                </c:pt>
                <c:pt idx="1">
                  <c:v>2246000</c:v>
                </c:pt>
                <c:pt idx="2">
                  <c:v>3185717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A0-41AC-A523-E5CBADF08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861583"/>
        <c:axId val="562862831"/>
      </c:barChart>
      <c:catAx>
        <c:axId val="56286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62831"/>
        <c:crosses val="autoZero"/>
        <c:auto val="1"/>
        <c:lblAlgn val="ctr"/>
        <c:lblOffset val="100"/>
        <c:noMultiLvlLbl val="0"/>
      </c:catAx>
      <c:valAx>
        <c:axId val="562862831"/>
        <c:scaling>
          <c:orientation val="minMax"/>
          <c:max val="14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61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[c_movie_data.xlsx]MB_b3!PivotTable3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MB_b3!$B$3</c:f>
              <c:strCache>
                <c:ptCount val="1"/>
                <c:pt idx="0">
                  <c:v>Sum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MB_b3!$A$4:$A$7</c:f>
              <c:strCache>
                <c:ptCount val="3"/>
                <c:pt idx="0">
                  <c:v>All the King's Men</c:v>
                </c:pt>
                <c:pt idx="1">
                  <c:v>Lucky You</c:v>
                </c:pt>
                <c:pt idx="2">
                  <c:v>The Warrior's Way</c:v>
                </c:pt>
              </c:strCache>
            </c:strRef>
          </c:cat>
          <c:val>
            <c:numRef>
              <c:f>MB_b3!$B$4:$B$7</c:f>
              <c:numCache>
                <c:formatCode>"$"#,##0</c:formatCode>
                <c:ptCount val="3"/>
                <c:pt idx="0">
                  <c:v>55000000</c:v>
                </c:pt>
                <c:pt idx="1">
                  <c:v>55000000</c:v>
                </c:pt>
                <c:pt idx="2">
                  <c:v>42000000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7-480F-B2D0-211E4A3C2B0C}"/>
            </c:ext>
          </c:extLst>
        </c:ser>
        <c:ser>
          <c:idx val="1"/>
          <c:order val="1"/>
          <c:tx>
            <c:strRef>
              <c:f>MB_b3!$C$3</c:f>
              <c:strCache>
                <c:ptCount val="1"/>
                <c:pt idx="0">
                  <c:v>Sum of Total Box Office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MB_b3!$A$4:$A$7</c:f>
              <c:strCache>
                <c:ptCount val="3"/>
                <c:pt idx="0">
                  <c:v>All the King's Men</c:v>
                </c:pt>
                <c:pt idx="1">
                  <c:v>Lucky You</c:v>
                </c:pt>
                <c:pt idx="2">
                  <c:v>The Warrior's Way</c:v>
                </c:pt>
              </c:strCache>
            </c:strRef>
          </c:cat>
          <c:val>
            <c:numRef>
              <c:f>MB_b3!$C$4:$C$7</c:f>
              <c:numCache>
                <c:formatCode>"$"#,##0</c:formatCode>
                <c:ptCount val="3"/>
                <c:pt idx="0">
                  <c:v>9521458</c:v>
                </c:pt>
                <c:pt idx="1">
                  <c:v>6521829</c:v>
                </c:pt>
                <c:pt idx="2">
                  <c:v>8514325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7-480F-B2D0-211E4A3C2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884047"/>
        <c:axId val="562868239"/>
      </c:barChart>
      <c:catAx>
        <c:axId val="56288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98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68239"/>
        <c:crosses val="autoZero"/>
        <c:auto val="1"/>
        <c:lblAlgn val="ctr"/>
        <c:lblOffset val="100"/>
        <c:noMultiLvlLbl val="0"/>
      </c:catAx>
      <c:valAx>
        <c:axId val="562868239"/>
        <c:scaling>
          <c:orientation val="minMax"/>
          <c:max val="14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8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[c_movie_data.xlsx]Genre!PivotTable1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Budget vs. Box Office Totals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384211364680219"/>
          <c:y val="0.16341521576920465"/>
          <c:w val="0.53047603196927928"/>
          <c:h val="0.69199749366598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Genre!$B$3</c:f>
              <c:strCache>
                <c:ptCount val="1"/>
                <c:pt idx="0">
                  <c:v>Average of  Production Budget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Genre!$A$4:$A$9</c:f>
              <c:strCache>
                <c:ptCount val="5"/>
                <c:pt idx="0">
                  <c:v>Adventure</c:v>
                </c:pt>
                <c:pt idx="1">
                  <c:v>Musical</c:v>
                </c:pt>
                <c:pt idx="2">
                  <c:v>Romantic Comedy</c:v>
                </c:pt>
                <c:pt idx="3">
                  <c:v>Horror</c:v>
                </c:pt>
                <c:pt idx="4">
                  <c:v>Drama</c:v>
                </c:pt>
              </c:strCache>
            </c:strRef>
          </c:cat>
          <c:val>
            <c:numRef>
              <c:f>Genre!$B$4:$B$9</c:f>
              <c:numCache>
                <c:formatCode>General</c:formatCode>
                <c:ptCount val="5"/>
                <c:pt idx="0">
                  <c:v>109253012.04819277</c:v>
                </c:pt>
                <c:pt idx="1">
                  <c:v>82041176.470588237</c:v>
                </c:pt>
                <c:pt idx="2">
                  <c:v>32141860.465116277</c:v>
                </c:pt>
                <c:pt idx="3">
                  <c:v>25328448.275862068</c:v>
                </c:pt>
                <c:pt idx="4">
                  <c:v>33700211.864406779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E-4C92-BB65-BCF490A54DF6}"/>
            </c:ext>
          </c:extLst>
        </c:ser>
        <c:ser>
          <c:idx val="1"/>
          <c:order val="1"/>
          <c:tx>
            <c:strRef>
              <c:f>Genre!$C$3</c:f>
              <c:strCache>
                <c:ptCount val="1"/>
                <c:pt idx="0">
                  <c:v>Average of Total Box Office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Genre!$A$4:$A$9</c:f>
              <c:strCache>
                <c:ptCount val="5"/>
                <c:pt idx="0">
                  <c:v>Adventure</c:v>
                </c:pt>
                <c:pt idx="1">
                  <c:v>Musical</c:v>
                </c:pt>
                <c:pt idx="2">
                  <c:v>Romantic Comedy</c:v>
                </c:pt>
                <c:pt idx="3">
                  <c:v>Horror</c:v>
                </c:pt>
                <c:pt idx="4">
                  <c:v>Drama</c:v>
                </c:pt>
              </c:strCache>
            </c:strRef>
          </c:cat>
          <c:val>
            <c:numRef>
              <c:f>Genre!$C$4:$C$9</c:f>
              <c:numCache>
                <c:formatCode>General</c:formatCode>
                <c:ptCount val="5"/>
                <c:pt idx="0">
                  <c:v>348330246.27710843</c:v>
                </c:pt>
                <c:pt idx="1">
                  <c:v>344278935.11764705</c:v>
                </c:pt>
                <c:pt idx="2">
                  <c:v>104926434.93023255</c:v>
                </c:pt>
                <c:pt idx="3">
                  <c:v>94970554.637931034</c:v>
                </c:pt>
                <c:pt idx="4">
                  <c:v>94350541.033898309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E-4C92-BB65-BCF490A54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573200"/>
        <c:axId val="252572784"/>
      </c:barChart>
      <c:catAx>
        <c:axId val="25257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572784"/>
        <c:crosses val="autoZero"/>
        <c:auto val="1"/>
        <c:lblAlgn val="ctr"/>
        <c:lblOffset val="100"/>
        <c:noMultiLvlLbl val="0"/>
      </c:catAx>
      <c:valAx>
        <c:axId val="25257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5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Movie Analysis Capstone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Rodney Coleman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533"/>
            <a:ext cx="10353762" cy="3714749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	With an interest in movies and always spending weekends with my family to go to the movies. I had always wondered what it took for a movie to be considered successful. This led me to collecting data of movies from 2006 to 2018 so that I could analyze it to see if there is any correlation with movie budgets with their success. I decided a good way for me to gauge success in movies was by how profitable they were. If there weren’t was I able to find something that successful movies have in common.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86F-805B-B193-2527-A1BEB3EC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63418"/>
            <a:ext cx="10353762" cy="12573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F80B-B5FA-125C-68AD-050FC20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Data used in this analysis was gathered from IMDb.com, BoxOfficeMojo.com, and The-Numbers.com </a:t>
            </a:r>
          </a:p>
          <a:p>
            <a:r>
              <a:rPr lang="en-US" dirty="0"/>
              <a:t>The movies range from the years 2006 to 2018</a:t>
            </a:r>
          </a:p>
          <a:p>
            <a:r>
              <a:rPr lang="en-US" dirty="0"/>
              <a:t>The Data only shows select movies from Box Office Mojo top 200 movies for each year and with data provided by the-numbers and IMDB that’s filtered down to only 986 movies. </a:t>
            </a:r>
          </a:p>
          <a:p>
            <a:r>
              <a:rPr lang="en-US" dirty="0"/>
              <a:t>This data includes information on movies’ genre, ratings (IMDb), gross income, parental ratings, and year produced.</a:t>
            </a:r>
          </a:p>
          <a:p>
            <a:r>
              <a:rPr lang="en-US" dirty="0"/>
              <a:t>Movies were chosen due to available merged data from the above three websites. </a:t>
            </a:r>
          </a:p>
          <a:p>
            <a:r>
              <a:rPr lang="en-US" sz="2400" dirty="0"/>
              <a:t>Big budget movies account for movies with budgets of $90 million dollars or more.</a:t>
            </a:r>
          </a:p>
          <a:p>
            <a:r>
              <a:rPr lang="en-US" sz="2400" dirty="0"/>
              <a:t>Medium Budget movies are from $35 million to right under $90 million </a:t>
            </a:r>
          </a:p>
          <a:p>
            <a:r>
              <a:rPr lang="en-US" sz="2400" dirty="0"/>
              <a:t>Small Budget movies have a budget of less than $35 million</a:t>
            </a:r>
          </a:p>
          <a:p>
            <a:r>
              <a:rPr lang="en-US" sz="2400" dirty="0"/>
              <a:t>All Budgets provided by websites are estimates.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7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FAA66-E428-6EDC-1889-2ED806C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Production Budget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B9762E-8DE5-79C2-4705-8E59E921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600" b="1" dirty="0"/>
              <a:t>Top Ten movies by profit margin </a:t>
            </a:r>
          </a:p>
          <a:p>
            <a:r>
              <a:rPr lang="en-US" dirty="0"/>
              <a:t>Big budget movies top ten accounted for $25,838,549,758 of total profits which is about 42% of the total profits made.</a:t>
            </a:r>
          </a:p>
          <a:p>
            <a:r>
              <a:rPr lang="en-US" dirty="0"/>
              <a:t>Medium budget movies top ten accounted for $10,504,108,419 of total profits and is 31% of the total profit made.</a:t>
            </a:r>
          </a:p>
          <a:p>
            <a:r>
              <a:rPr lang="en-US" dirty="0"/>
              <a:t>Small budget movies top ten accounted for $3,802,104,491 of total profits with it being only 20% of total profit made.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463288-090C-6140-419D-09F88AA49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66519"/>
              </p:ext>
            </p:extLst>
          </p:nvPr>
        </p:nvGraphicFramePr>
        <p:xfrm>
          <a:off x="6724072" y="2401454"/>
          <a:ext cx="4777509" cy="298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520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8BF1-6989-D9A5-09C3-9ED733AA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Production Budgets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7C40CB-ACE7-E647-8BEC-3D61FCDD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Only 5.1% of Big Budget (196*) movies lost money </a:t>
            </a:r>
          </a:p>
          <a:p>
            <a:r>
              <a:rPr lang="en-US" sz="1800" dirty="0"/>
              <a:t>17.56% of medium budget (357*) movies lost money</a:t>
            </a:r>
          </a:p>
          <a:p>
            <a:r>
              <a:rPr lang="en-US" sz="1800" dirty="0"/>
              <a:t>19.68% of small budget (432*) movies lost money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4E77C-58F2-9F97-E530-64844B85FA22}"/>
              </a:ext>
            </a:extLst>
          </p:cNvPr>
          <p:cNvSpPr txBox="1"/>
          <p:nvPr/>
        </p:nvSpPr>
        <p:spPr>
          <a:xfrm>
            <a:off x="7897091" y="6354618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 total number of movies in each budget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38728D-4B07-9B9A-6BF1-EC1718000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90170"/>
              </p:ext>
            </p:extLst>
          </p:nvPr>
        </p:nvGraphicFramePr>
        <p:xfrm>
          <a:off x="4271880" y="1516062"/>
          <a:ext cx="7845021" cy="382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581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BAD3-8750-4AD9-1759-C76E80D3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Box Office Gross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772A-79B2-B392-AB1D-E42F5FCA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81" y="1885950"/>
            <a:ext cx="3300984" cy="764782"/>
          </a:xfrm>
        </p:spPr>
        <p:txBody>
          <a:bodyPr/>
          <a:lstStyle/>
          <a:p>
            <a:r>
              <a:rPr lang="en-US" dirty="0"/>
              <a:t>Big Budgets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976E1-21EF-9925-2824-2FC07CEDE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93028" y="1908592"/>
            <a:ext cx="3300984" cy="764783"/>
          </a:xfrm>
        </p:spPr>
        <p:txBody>
          <a:bodyPr/>
          <a:lstStyle/>
          <a:p>
            <a:r>
              <a:rPr lang="en-US" dirty="0"/>
              <a:t>Medium Budgets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1993A1-AD14-67FA-4DC6-087753A63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0435" y="1885950"/>
            <a:ext cx="3300984" cy="764782"/>
          </a:xfrm>
        </p:spPr>
        <p:txBody>
          <a:bodyPr/>
          <a:lstStyle/>
          <a:p>
            <a:r>
              <a:rPr lang="en-US" dirty="0"/>
              <a:t>Small Budgets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C37A609-B2D9-4531-C547-F79BC0F07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779787"/>
              </p:ext>
            </p:extLst>
          </p:nvPr>
        </p:nvGraphicFramePr>
        <p:xfrm>
          <a:off x="715387" y="3019889"/>
          <a:ext cx="3642837" cy="3369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6136369-62CC-E91D-FCC0-62BC0203B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988939"/>
              </p:ext>
            </p:extLst>
          </p:nvPr>
        </p:nvGraphicFramePr>
        <p:xfrm>
          <a:off x="4501670" y="3019889"/>
          <a:ext cx="3332107" cy="351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75DA43-DE0B-1D86-15C6-953132CAC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580091"/>
              </p:ext>
            </p:extLst>
          </p:nvPr>
        </p:nvGraphicFramePr>
        <p:xfrm>
          <a:off x="7833777" y="3069420"/>
          <a:ext cx="4090368" cy="331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619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2640-4529-D0AB-FC30-FC4A073B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3 Box Office Gross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1468-5435-94D1-F6F6-DE8DCB5CF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Budget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29840-23E5-8753-256D-AAE4FF277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Medium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B79667-259D-454F-022F-ECB20961AE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Small Budget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4C6579-E86B-1E3A-4962-340D41529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86781"/>
              </p:ext>
            </p:extLst>
          </p:nvPr>
        </p:nvGraphicFramePr>
        <p:xfrm>
          <a:off x="924444" y="2881479"/>
          <a:ext cx="3308763" cy="3500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2F4B3BE-2CE3-59F1-4DA6-18A28B978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065098"/>
              </p:ext>
            </p:extLst>
          </p:nvPr>
        </p:nvGraphicFramePr>
        <p:xfrm>
          <a:off x="7982497" y="2794793"/>
          <a:ext cx="4052485" cy="3800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D286D7-88FB-61C5-904D-408A4F56C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725420"/>
              </p:ext>
            </p:extLst>
          </p:nvPr>
        </p:nvGraphicFramePr>
        <p:xfrm>
          <a:off x="4209504" y="2837576"/>
          <a:ext cx="3837709" cy="354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528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161-A9C2-7A8F-0A67-6C6D873D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951"/>
            <a:ext cx="10353762" cy="1261872"/>
          </a:xfrm>
        </p:spPr>
        <p:txBody>
          <a:bodyPr>
            <a:normAutofit/>
          </a:bodyPr>
          <a:lstStyle/>
          <a:p>
            <a:r>
              <a:rPr lang="en-US" dirty="0"/>
              <a:t>Movie Genres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3C17F-7085-034A-B3B7-44697F75F9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15.52% of Horror (58*) movies lost money</a:t>
            </a:r>
          </a:p>
          <a:p>
            <a:r>
              <a:rPr lang="en-US" sz="2400" dirty="0"/>
              <a:t>23.53% of Musicals (17*) movies lost money</a:t>
            </a:r>
          </a:p>
          <a:p>
            <a:r>
              <a:rPr lang="en-US" sz="2400" dirty="0"/>
              <a:t>9.3% of Romantic Comedy (43*) movies lost money</a:t>
            </a:r>
          </a:p>
          <a:p>
            <a:r>
              <a:rPr lang="en-US" sz="2400" dirty="0"/>
              <a:t>5.45% of Adventure (165*) movies lost money</a:t>
            </a:r>
          </a:p>
          <a:p>
            <a:r>
              <a:rPr lang="en-US" sz="2400" dirty="0"/>
              <a:t>22.03% of Drama (236*) movies lost money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F02D7-8977-F231-073E-CBA608FE15EA}"/>
              </a:ext>
            </a:extLst>
          </p:cNvPr>
          <p:cNvSpPr txBox="1"/>
          <p:nvPr/>
        </p:nvSpPr>
        <p:spPr>
          <a:xfrm>
            <a:off x="0" y="6378369"/>
            <a:ext cx="43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total number of movies in each budget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40769F-0E6A-3597-B9B1-AAE46ADD2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915767"/>
              </p:ext>
            </p:extLst>
          </p:nvPr>
        </p:nvGraphicFramePr>
        <p:xfrm>
          <a:off x="5864532" y="1381605"/>
          <a:ext cx="5599876" cy="285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6F6E8F-84EC-1355-A921-39E53E3A8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324356"/>
              </p:ext>
            </p:extLst>
          </p:nvPr>
        </p:nvGraphicFramePr>
        <p:xfrm>
          <a:off x="5606474" y="4241559"/>
          <a:ext cx="6115992" cy="261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9443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{5D515277-21E5-43DB-B69A-0B4822340F75}tf55705232_win32</Template>
  <TotalTime>6499</TotalTime>
  <Words>482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Movie Analysis Capstone </vt:lpstr>
      <vt:lpstr>Introduction </vt:lpstr>
      <vt:lpstr>Data</vt:lpstr>
      <vt:lpstr>Production Budget</vt:lpstr>
      <vt:lpstr>Production Budgets</vt:lpstr>
      <vt:lpstr>Top 3 Box Office Gross</vt:lpstr>
      <vt:lpstr>Bottom 3 Box Office Gross </vt:lpstr>
      <vt:lpstr>Movie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rj coleman</dc:creator>
  <cp:lastModifiedBy>rj coleman</cp:lastModifiedBy>
  <cp:revision>11</cp:revision>
  <dcterms:created xsi:type="dcterms:W3CDTF">2022-08-11T18:20:32Z</dcterms:created>
  <dcterms:modified xsi:type="dcterms:W3CDTF">2022-08-18T18:33:39Z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