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6" r:id="rId7"/>
    <p:sldId id="283" r:id="rId8"/>
    <p:sldId id="282" r:id="rId9"/>
    <p:sldId id="288" r:id="rId10"/>
    <p:sldId id="28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[c_movie_data.xlsx]budget2!PivotTable3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budget2!$B$3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budget2!$A$4:$A$7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budget2!$B$4:$B$7</c:f>
              <c:numCache>
                <c:formatCode>0%</c:formatCode>
                <c:ptCount val="3"/>
                <c:pt idx="0">
                  <c:v>2.0636548223350251</c:v>
                </c:pt>
                <c:pt idx="1">
                  <c:v>1.7982072829131655</c:v>
                </c:pt>
                <c:pt idx="2">
                  <c:v>2.4291203703703697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0-47FD-A0CB-5BF896670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257232"/>
        <c:axId val="261256400"/>
      </c:barChart>
      <c:catAx>
        <c:axId val="2612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56400"/>
        <c:crosses val="autoZero"/>
        <c:auto val="1"/>
        <c:lblAlgn val="ctr"/>
        <c:lblOffset val="100"/>
        <c:noMultiLvlLbl val="0"/>
      </c:catAx>
      <c:valAx>
        <c:axId val="2612564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5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[c_movie_data.xlsx]Budget!PivotTable4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Budget vs. Box Office Totals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Budget!$B$3</c:f>
              <c:strCache>
                <c:ptCount val="1"/>
                <c:pt idx="0">
                  <c:v>Average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Budget!$B$4:$B$7</c:f>
              <c:numCache>
                <c:formatCode>General</c:formatCode>
                <c:ptCount val="3"/>
                <c:pt idx="0">
                  <c:v>150908629.44162437</c:v>
                </c:pt>
                <c:pt idx="1">
                  <c:v>53492156.862745099</c:v>
                </c:pt>
                <c:pt idx="2">
                  <c:v>20127083.333333332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F-41A8-AE90-F9E1DC93749D}"/>
            </c:ext>
          </c:extLst>
        </c:ser>
        <c:ser>
          <c:idx val="1"/>
          <c:order val="1"/>
          <c:tx>
            <c:strRef>
              <c:f>Budget!$C$3</c:f>
              <c:strCache>
                <c:ptCount val="1"/>
                <c:pt idx="0">
                  <c:v>Average of Total Box Office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Budget!$C$4:$C$7</c:f>
              <c:numCache>
                <c:formatCode>General</c:formatCode>
                <c:ptCount val="3"/>
                <c:pt idx="0">
                  <c:v>470338450.39086294</c:v>
                </c:pt>
                <c:pt idx="1">
                  <c:v>149544135.87114847</c:v>
                </c:pt>
                <c:pt idx="2">
                  <c:v>64235564.53240741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DF-41A8-AE90-F9E1DC937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58768"/>
        <c:axId val="62363760"/>
      </c:barChart>
      <c:catAx>
        <c:axId val="623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3760"/>
        <c:crosses val="autoZero"/>
        <c:auto val="1"/>
        <c:lblAlgn val="ctr"/>
        <c:lblOffset val="100"/>
        <c:noMultiLvlLbl val="0"/>
      </c:catAx>
      <c:valAx>
        <c:axId val="62363760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[c_movie_data.xlsx]Sheet5!PivotTable7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Avatar</c:v>
                </c:pt>
                <c:pt idx="1">
                  <c:v>Frozen</c:v>
                </c:pt>
                <c:pt idx="2">
                  <c:v>Aquaman</c:v>
                </c:pt>
              </c:strCache>
            </c:strRef>
          </c:cat>
          <c:val>
            <c:numRef>
              <c:f>Sheet5!$B$4:$B$7</c:f>
              <c:numCache>
                <c:formatCode>"$"#,##0</c:formatCode>
                <c:ptCount val="3"/>
                <c:pt idx="0">
                  <c:v>425000000</c:v>
                </c:pt>
                <c:pt idx="1">
                  <c:v>150000000</c:v>
                </c:pt>
                <c:pt idx="2">
                  <c:v>160000000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1-444B-B044-9CD220B8BADE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Avatar</c:v>
                </c:pt>
                <c:pt idx="1">
                  <c:v>Frozen</c:v>
                </c:pt>
                <c:pt idx="2">
                  <c:v>Aquaman</c:v>
                </c:pt>
              </c:strCache>
            </c:strRef>
          </c:cat>
          <c:val>
            <c:numRef>
              <c:f>Sheet5!$C$4:$C$7</c:f>
              <c:numCache>
                <c:formatCode>"$"#,##0</c:formatCode>
                <c:ptCount val="3"/>
                <c:pt idx="0">
                  <c:v>2776345279</c:v>
                </c:pt>
                <c:pt idx="1">
                  <c:v>1272469910</c:v>
                </c:pt>
                <c:pt idx="2">
                  <c:v>1139409277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1-444B-B044-9CD220B8B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112191"/>
        <c:axId val="976111775"/>
      </c:barChart>
      <c:catAx>
        <c:axId val="9761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11775"/>
        <c:crosses val="autoZero"/>
        <c:auto val="1"/>
        <c:lblAlgn val="ctr"/>
        <c:lblOffset val="100"/>
        <c:noMultiLvlLbl val="0"/>
      </c:catAx>
      <c:valAx>
        <c:axId val="97611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[c_movie_data.xlsx]Sheet6!PivotTable8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Sheet6!$B$4:$B$7</c:f>
              <c:numCache>
                <c:formatCode>"$"#,##0</c:formatCode>
                <c:ptCount val="3"/>
                <c:pt idx="0">
                  <c:v>55000000</c:v>
                </c:pt>
                <c:pt idx="1">
                  <c:v>76000000</c:v>
                </c:pt>
                <c:pt idx="2">
                  <c:v>75000000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F-457C-8275-99057676612C}"/>
            </c:ext>
          </c:extLst>
        </c:ser>
        <c:ser>
          <c:idx val="1"/>
          <c:order val="1"/>
          <c:tx>
            <c:strRef>
              <c:f>Sheet6!$C$3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Sheet6!$C$4:$C$7</c:f>
              <c:numCache>
                <c:formatCode>"$"#,##0</c:formatCode>
                <c:ptCount val="3"/>
                <c:pt idx="0">
                  <c:v>868558377</c:v>
                </c:pt>
                <c:pt idx="1">
                  <c:v>975216835</c:v>
                </c:pt>
                <c:pt idx="2">
                  <c:v>1034822373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F-457C-8275-990576766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655727"/>
        <c:axId val="701659887"/>
      </c:barChart>
      <c:catAx>
        <c:axId val="70165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9887"/>
        <c:crosses val="autoZero"/>
        <c:auto val="1"/>
        <c:lblAlgn val="ctr"/>
        <c:lblOffset val="100"/>
        <c:noMultiLvlLbl val="0"/>
      </c:catAx>
      <c:valAx>
        <c:axId val="70165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[c_movie_data.xlsx]Sheet6!PivotTable8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350581957598113"/>
          <c:y val="4.6296296296296294E-2"/>
          <c:w val="0.34359645416011203"/>
          <c:h val="0.61944371536891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Sheet6!$B$4:$B$7</c:f>
              <c:numCache>
                <c:formatCode>"$"#,##0</c:formatCode>
                <c:ptCount val="3"/>
                <c:pt idx="0">
                  <c:v>55000000</c:v>
                </c:pt>
                <c:pt idx="1">
                  <c:v>76000000</c:v>
                </c:pt>
                <c:pt idx="2">
                  <c:v>75000000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D-4440-BAB6-3AB9C8CD633B}"/>
            </c:ext>
          </c:extLst>
        </c:ser>
        <c:ser>
          <c:idx val="1"/>
          <c:order val="1"/>
          <c:tx>
            <c:strRef>
              <c:f>Sheet6!$C$3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Sheet6!$C$4:$C$7</c:f>
              <c:numCache>
                <c:formatCode>"$"#,##0</c:formatCode>
                <c:ptCount val="3"/>
                <c:pt idx="0">
                  <c:v>868558377</c:v>
                </c:pt>
                <c:pt idx="1">
                  <c:v>975216835</c:v>
                </c:pt>
                <c:pt idx="2">
                  <c:v>1034822373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4D-4440-BAB6-3AB9C8CD6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655727"/>
        <c:axId val="701659887"/>
      </c:barChart>
      <c:catAx>
        <c:axId val="70165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9887"/>
        <c:crosses val="autoZero"/>
        <c:auto val="1"/>
        <c:lblAlgn val="ctr"/>
        <c:lblOffset val="100"/>
        <c:noMultiLvlLbl val="0"/>
      </c:catAx>
      <c:valAx>
        <c:axId val="70165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[c_movie_data.xlsx]Sheet4!PivotTable6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</a:t>
            </a:r>
            <a:r>
              <a:rPr lang="en-US"/>
              <a:t>Net Porfit Margin</a:t>
            </a:r>
          </a:p>
        </c:rich>
      </c:tx>
      <c:layout>
        <c:manualLayout>
          <c:xMode val="edge"/>
          <c:yMode val="edge"/>
          <c:x val="0.37441916167664668"/>
          <c:y val="1.7825311942959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3"/>
                <c:pt idx="0">
                  <c:v>Horror</c:v>
                </c:pt>
                <c:pt idx="1">
                  <c:v>Musical</c:v>
                </c:pt>
                <c:pt idx="2">
                  <c:v>Romantic Comedy</c:v>
                </c:pt>
              </c:strCache>
            </c:strRef>
          </c:cat>
          <c:val>
            <c:numRef>
              <c:f>Sheet4!$B$4:$B$7</c:f>
              <c:numCache>
                <c:formatCode>0%</c:formatCode>
                <c:ptCount val="3"/>
                <c:pt idx="0">
                  <c:v>3.8087931034482745</c:v>
                </c:pt>
                <c:pt idx="1">
                  <c:v>4.7705882352941194</c:v>
                </c:pt>
                <c:pt idx="2">
                  <c:v>2.3130232558139534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3-45D7-8D69-5B0BD939B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652751"/>
        <c:axId val="820649839"/>
      </c:barChart>
      <c:catAx>
        <c:axId val="82065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649839"/>
        <c:crosses val="autoZero"/>
        <c:auto val="1"/>
        <c:lblAlgn val="ctr"/>
        <c:lblOffset val="100"/>
        <c:noMultiLvlLbl val="0"/>
      </c:catAx>
      <c:valAx>
        <c:axId val="82064983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652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[c_movie_data.xlsx]Sheet3!PivotTable5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Budget vs. Box Office Totals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Average of Total Box Office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3"/>
                <c:pt idx="0">
                  <c:v>Horror</c:v>
                </c:pt>
                <c:pt idx="1">
                  <c:v>Musical</c:v>
                </c:pt>
                <c:pt idx="2">
                  <c:v>Romantic Comedy</c:v>
                </c:pt>
              </c:strCache>
            </c:strRef>
          </c:cat>
          <c:val>
            <c:numRef>
              <c:f>Sheet3!$B$4:$B$7</c:f>
              <c:numCache>
                <c:formatCode>"$"#,##0</c:formatCode>
                <c:ptCount val="3"/>
                <c:pt idx="0">
                  <c:v>94970554.637931034</c:v>
                </c:pt>
                <c:pt idx="1">
                  <c:v>344278935.11764705</c:v>
                </c:pt>
                <c:pt idx="2">
                  <c:v>104926434.93023255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3-4296-9B52-89CFA91AD4EE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Average of  Production Budget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3"/>
                <c:pt idx="0">
                  <c:v>Horror</c:v>
                </c:pt>
                <c:pt idx="1">
                  <c:v>Musical</c:v>
                </c:pt>
                <c:pt idx="2">
                  <c:v>Romantic Comedy</c:v>
                </c:pt>
              </c:strCache>
            </c:strRef>
          </c:cat>
          <c:val>
            <c:numRef>
              <c:f>Sheet3!$C$4:$C$7</c:f>
              <c:numCache>
                <c:formatCode>"$"#,##0</c:formatCode>
                <c:ptCount val="3"/>
                <c:pt idx="0">
                  <c:v>25328448.275862068</c:v>
                </c:pt>
                <c:pt idx="1">
                  <c:v>82041176.470588237</c:v>
                </c:pt>
                <c:pt idx="2">
                  <c:v>32141860.465116277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13-4296-9B52-89CFA91AD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982671"/>
        <c:axId val="678982255"/>
      </c:barChart>
      <c:catAx>
        <c:axId val="67898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82255"/>
        <c:crosses val="autoZero"/>
        <c:auto val="1"/>
        <c:lblAlgn val="ctr"/>
        <c:lblOffset val="100"/>
        <c:noMultiLvlLbl val="0"/>
      </c:catAx>
      <c:valAx>
        <c:axId val="678982255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8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Movie Analysis Capstone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Rodney Coleman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533"/>
            <a:ext cx="10353762" cy="3714749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	With an interest in movies and always spending weekends with my family to go to the movies. I had always wondered what it took for a movie to be considered successful. This led me to collecting data of movies from 2006 to 2018 so that I could analyze it to see if there is any correlation with movie budgets with their success. I decided a good way for me to gauge success in movies was by how profitable they were. If there weren’t was I able to find something that successful movies have in common.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6F-805B-B193-2527-A1BEB3E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F80B-B5FA-125C-68AD-050FC20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used in this analysis was gathered from IMDb.com, BoxOfficeMojo.com, and The-Numbers.com </a:t>
            </a:r>
          </a:p>
          <a:p>
            <a:r>
              <a:rPr lang="en-US" dirty="0"/>
              <a:t>The movies range from the years 2006 to 2018 </a:t>
            </a:r>
          </a:p>
          <a:p>
            <a:r>
              <a:rPr lang="en-US" dirty="0"/>
              <a:t>This data includes information on movies’ genre, ratings (IMDb), gross income, parental ratings, and year produced.</a:t>
            </a:r>
          </a:p>
          <a:p>
            <a:r>
              <a:rPr lang="en-US" dirty="0"/>
              <a:t>Movies were used from available merged data from the above three websites. </a:t>
            </a:r>
          </a:p>
          <a:p>
            <a:r>
              <a:rPr lang="en-US" sz="2400" dirty="0"/>
              <a:t>Big budget movies account for movies with budgets of $90 million dollars or more.</a:t>
            </a:r>
          </a:p>
          <a:p>
            <a:r>
              <a:rPr lang="en-US" sz="2400" dirty="0"/>
              <a:t>Medium Budget movies are from $35 million to right under $90 million </a:t>
            </a:r>
          </a:p>
          <a:p>
            <a:r>
              <a:rPr lang="en-US" sz="2400" dirty="0"/>
              <a:t>Small Budget movies have a budget of less than $35 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7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FAA66-E428-6EDC-1889-2ED806C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Production 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B9762E-8DE5-79C2-4705-8E59E921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600" b="1" dirty="0"/>
              <a:t>Top Ten movies by profit margin </a:t>
            </a:r>
          </a:p>
          <a:p>
            <a:r>
              <a:rPr lang="en-US" dirty="0"/>
              <a:t>Big budget movies top ten accounted for $25,838,549,758 of total profits which is about 42% of the total profits made.</a:t>
            </a:r>
          </a:p>
          <a:p>
            <a:r>
              <a:rPr lang="en-US" dirty="0"/>
              <a:t>Medium budget movies top ten accounted for $10,504,108,419 of total profits and is 31% of the total profit made.</a:t>
            </a:r>
          </a:p>
          <a:p>
            <a:r>
              <a:rPr lang="en-US" dirty="0"/>
              <a:t>Small budget movies top ten accounted for $3,802,104,491 of total profits with it being only 20% of total profit made.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463288-090C-6140-419D-09F88AA49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66519"/>
              </p:ext>
            </p:extLst>
          </p:nvPr>
        </p:nvGraphicFramePr>
        <p:xfrm>
          <a:off x="6724072" y="2401454"/>
          <a:ext cx="4777509" cy="298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520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8BF1-6989-D9A5-09C3-9ED733A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Production Budgets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7C40CB-ACE7-E647-8BEC-3D61FCDD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Only 5.1% of Big Budget (196*) movies lost money </a:t>
            </a:r>
          </a:p>
          <a:p>
            <a:r>
              <a:rPr lang="en-US" sz="1800" dirty="0"/>
              <a:t>17.56% of medium budget (357*) movies lost money</a:t>
            </a:r>
          </a:p>
          <a:p>
            <a:r>
              <a:rPr lang="en-US" sz="1800" dirty="0"/>
              <a:t>19.68% of small budget (432*) movies lost money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4E77C-58F2-9F97-E530-64844B85FA22}"/>
              </a:ext>
            </a:extLst>
          </p:cNvPr>
          <p:cNvSpPr txBox="1"/>
          <p:nvPr/>
        </p:nvSpPr>
        <p:spPr>
          <a:xfrm>
            <a:off x="7897091" y="6354618"/>
            <a:ext cx="42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Are total number of movies in each budget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38728D-4B07-9B9A-6BF1-EC1718000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0170"/>
              </p:ext>
            </p:extLst>
          </p:nvPr>
        </p:nvGraphicFramePr>
        <p:xfrm>
          <a:off x="4271880" y="1516062"/>
          <a:ext cx="7845021" cy="382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581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BAD3-8750-4AD9-1759-C76E80D3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Movies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772A-79B2-B392-AB1D-E42F5FCA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81" y="1885950"/>
            <a:ext cx="3300984" cy="764782"/>
          </a:xfrm>
        </p:spPr>
        <p:txBody>
          <a:bodyPr/>
          <a:lstStyle/>
          <a:p>
            <a:r>
              <a:rPr lang="en-US" dirty="0"/>
              <a:t>Big Budgets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976E1-21EF-9925-2824-2FC07CED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93028" y="1908592"/>
            <a:ext cx="3300984" cy="764783"/>
          </a:xfrm>
        </p:spPr>
        <p:txBody>
          <a:bodyPr/>
          <a:lstStyle/>
          <a:p>
            <a:r>
              <a:rPr lang="en-US" dirty="0"/>
              <a:t>Medium Budgets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1993A1-AD14-67FA-4DC6-087753A63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0435" y="1885950"/>
            <a:ext cx="3300984" cy="764782"/>
          </a:xfrm>
        </p:spPr>
        <p:txBody>
          <a:bodyPr/>
          <a:lstStyle/>
          <a:p>
            <a:r>
              <a:rPr lang="en-US" dirty="0"/>
              <a:t>Small Budgets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C37A609-B2D9-4531-C547-F79BC0F07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81314"/>
              </p:ext>
            </p:extLst>
          </p:nvPr>
        </p:nvGraphicFramePr>
        <p:xfrm>
          <a:off x="1067889" y="3019890"/>
          <a:ext cx="32903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6136369-62CC-E91D-FCC0-62BC0203B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917087"/>
              </p:ext>
            </p:extLst>
          </p:nvPr>
        </p:nvGraphicFramePr>
        <p:xfrm>
          <a:off x="4501671" y="3019890"/>
          <a:ext cx="33087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6136369-62CC-E91D-FCC0-62BC0203B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982999"/>
              </p:ext>
            </p:extLst>
          </p:nvPr>
        </p:nvGraphicFramePr>
        <p:xfrm>
          <a:off x="8097329" y="2956632"/>
          <a:ext cx="33792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619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AB14D-E160-7629-AEAB-63502231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Movie Genres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33C83-0823-150A-6874-342D5BBB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EFD36D-78E2-D21A-793B-DB546C87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84800"/>
              </p:ext>
            </p:extLst>
          </p:nvPr>
        </p:nvGraphicFramePr>
        <p:xfrm>
          <a:off x="6762750" y="2132822"/>
          <a:ext cx="4897582" cy="3525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43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161-A9C2-7A8F-0A67-6C6D873D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Genres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3C17F-7085-034A-B3B7-44697F75F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2198E4-B091-D22D-7928-4EEE15131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404661"/>
              </p:ext>
            </p:extLst>
          </p:nvPr>
        </p:nvGraphicFramePr>
        <p:xfrm>
          <a:off x="6090676" y="1792285"/>
          <a:ext cx="584835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443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{5D515277-21E5-43DB-B69A-0B4822340F75}tf55705232_win32</Template>
  <TotalTime>3352</TotalTime>
  <Words>373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Movie Analysis Capstone </vt:lpstr>
      <vt:lpstr>Introduction </vt:lpstr>
      <vt:lpstr>Data</vt:lpstr>
      <vt:lpstr>Production Budget</vt:lpstr>
      <vt:lpstr>Production Budgets</vt:lpstr>
      <vt:lpstr>Top 3 Movies</vt:lpstr>
      <vt:lpstr>Movie Genres </vt:lpstr>
      <vt:lpstr>Movie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rj coleman</dc:creator>
  <cp:lastModifiedBy>rj coleman</cp:lastModifiedBy>
  <cp:revision>5</cp:revision>
  <dcterms:created xsi:type="dcterms:W3CDTF">2022-08-11T18:20:32Z</dcterms:created>
  <dcterms:modified xsi:type="dcterms:W3CDTF">2022-08-15T20:43:39Z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