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6" r:id="rId4"/>
    <p:sldId id="278" r:id="rId5"/>
    <p:sldId id="259" r:id="rId6"/>
    <p:sldId id="279" r:id="rId7"/>
    <p:sldId id="263" r:id="rId8"/>
    <p:sldId id="264" r:id="rId9"/>
    <p:sldId id="280" r:id="rId10"/>
    <p:sldId id="270" r:id="rId11"/>
    <p:sldId id="269" r:id="rId12"/>
    <p:sldId id="268" r:id="rId13"/>
    <p:sldId id="28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LFO1fu70HTHDmycRezpAhVA+2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384BA-22BE-AF49-A10F-FA7D6F39FE70}" v="12" dt="2024-08-09T17:40:05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56"/>
    <p:restoredTop sz="94771"/>
  </p:normalViewPr>
  <p:slideViewPr>
    <p:cSldViewPr snapToGrid="0">
      <p:cViewPr varScale="1">
        <p:scale>
          <a:sx n="204" d="100"/>
          <a:sy n="204" d="100"/>
        </p:scale>
        <p:origin x="86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de512cb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de512cb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Test bed, no tracked, </a:t>
            </a:r>
            <a:r>
              <a:rPr lang="en-CA" dirty="0" err="1"/>
              <a:t>inexprensive</a:t>
            </a:r>
            <a:r>
              <a:rPr lang="en-CA"/>
              <a:t> </a:t>
            </a:r>
            <a:endParaRPr dirty="0"/>
          </a:p>
        </p:txBody>
      </p:sp>
      <p:sp>
        <p:nvSpPr>
          <p:cNvPr id="80" name="Google Shape;80;g1ede512cbc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Presentation notes: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1: BC most common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2: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BCS, primary treatment option. Goal to minimize healthy tissue loss.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3: Reference second diagram. Up to 30% of cases have a positive margin. Need revision surgery. (</a:t>
            </a:r>
            <a:r>
              <a:rPr lang="en-US" b="0" i="0" dirty="0">
                <a:solidFill>
                  <a:srgbClr val="201F1E"/>
                </a:solidFill>
                <a:effectLst/>
                <a:latin typeface="Times New Roman" panose="02020603050405020304" pitchFamily="18" charset="0"/>
              </a:rPr>
              <a:t>Hargreaves 2014)</a:t>
            </a: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4: Results in significant physical, emotional, and financial stress.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5: One of the ways we can help deal with this is by recognizing if there is any cancer left in the cavity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AB302-6763-4E75-90C3-F1BCB29DF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3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My focus is in the optical domain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AB302-6763-4E75-90C3-F1BCB29DF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AB302-6763-4E75-90C3-F1BCB29DF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e512cbc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e512cbc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ede512cbc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91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Medi 1">
  <p:cSld name="TITLE_2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fdadec4c19_0_10"/>
          <p:cNvSpPr txBox="1">
            <a:spLocks noGrp="1"/>
          </p:cNvSpPr>
          <p:nvPr>
            <p:ph type="ctrTitle"/>
          </p:nvPr>
        </p:nvSpPr>
        <p:spPr>
          <a:xfrm>
            <a:off x="685800" y="126636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None/>
              <a:defRPr>
                <a:solidFill>
                  <a:srgbClr val="48484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None/>
              <a:defRPr>
                <a:solidFill>
                  <a:srgbClr val="48484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None/>
              <a:defRPr>
                <a:solidFill>
                  <a:srgbClr val="48484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None/>
              <a:defRPr>
                <a:solidFill>
                  <a:srgbClr val="48484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None/>
              <a:defRPr>
                <a:solidFill>
                  <a:srgbClr val="48484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None/>
              <a:defRPr>
                <a:solidFill>
                  <a:srgbClr val="48484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None/>
              <a:defRPr>
                <a:solidFill>
                  <a:srgbClr val="48484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400"/>
              <a:buNone/>
              <a:defRPr>
                <a:solidFill>
                  <a:srgbClr val="48484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1fdadec4c19_0_10"/>
          <p:cNvSpPr txBox="1">
            <a:spLocks noGrp="1"/>
          </p:cNvSpPr>
          <p:nvPr>
            <p:ph type="subTitle" idx="1"/>
          </p:nvPr>
        </p:nvSpPr>
        <p:spPr>
          <a:xfrm>
            <a:off x="1371600" y="2657138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g1fdadec4c19_0_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325" y="4571748"/>
            <a:ext cx="1617300" cy="5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1fdadec4c19_0_10"/>
          <p:cNvSpPr txBox="1"/>
          <p:nvPr/>
        </p:nvSpPr>
        <p:spPr>
          <a:xfrm>
            <a:off x="2433762" y="4572075"/>
            <a:ext cx="427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Laboratory for Percutaneous Surgery – Medical Informatics Laboratory Copyright © Queen’s University, </a:t>
            </a:r>
            <a:fld id="{A2E99603-55AB-2F4E-98A4-0492F87C8B86}" type="datetimeyyyy">
              <a:rPr lang="en-CA" sz="1100" b="0" i="0" u="none" strike="noStrike" cap="none" smtClean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fld>
            <a:endParaRPr sz="1100" b="0" i="0" u="none" strike="noStrike" cap="none" dirty="0">
              <a:solidFill>
                <a:srgbClr val="7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g1fdadec4c19_0_10"/>
          <p:cNvSpPr/>
          <p:nvPr/>
        </p:nvSpPr>
        <p:spPr>
          <a:xfrm>
            <a:off x="-45000" y="0"/>
            <a:ext cx="4626300" cy="97800"/>
          </a:xfrm>
          <a:prstGeom prst="rect">
            <a:avLst/>
          </a:prstGeom>
          <a:solidFill>
            <a:srgbClr val="E2CC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1fdadec4c19_0_10"/>
          <p:cNvSpPr/>
          <p:nvPr/>
        </p:nvSpPr>
        <p:spPr>
          <a:xfrm>
            <a:off x="4517775" y="0"/>
            <a:ext cx="4626300" cy="97800"/>
          </a:xfrm>
          <a:prstGeom prst="rect">
            <a:avLst/>
          </a:prstGeom>
          <a:solidFill>
            <a:srgbClr val="7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1fdadec4c19_0_10"/>
          <p:cNvSpPr/>
          <p:nvPr/>
        </p:nvSpPr>
        <p:spPr>
          <a:xfrm>
            <a:off x="0" y="4444425"/>
            <a:ext cx="9189000" cy="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g1fdadec4c19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4726" y="4571745"/>
            <a:ext cx="912919" cy="52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1fdadec4c19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8200" y="4571748"/>
            <a:ext cx="523825" cy="5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Medi" userDrawn="1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0"/>
            <a:ext cx="9144000" cy="97650"/>
            <a:chOff x="0" y="0"/>
            <a:chExt cx="9144000" cy="130200"/>
          </a:xfrm>
        </p:grpSpPr>
        <p:sp>
          <p:nvSpPr>
            <p:cNvPr id="50" name="Google Shape;50;p6"/>
            <p:cNvSpPr/>
            <p:nvPr/>
          </p:nvSpPr>
          <p:spPr>
            <a:xfrm>
              <a:off x="2891400" y="0"/>
              <a:ext cx="3045600" cy="130200"/>
            </a:xfrm>
            <a:prstGeom prst="rect">
              <a:avLst/>
            </a:prstGeom>
            <a:solidFill>
              <a:srgbClr val="E2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5937000" y="0"/>
              <a:ext cx="3207000" cy="130200"/>
            </a:xfrm>
            <a:prstGeom prst="rect">
              <a:avLst/>
            </a:prstGeom>
            <a:solidFill>
              <a:srgbClr val="7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0" y="0"/>
              <a:ext cx="2891400" cy="130200"/>
            </a:xfrm>
            <a:prstGeom prst="rect">
              <a:avLst/>
            </a:prstGeom>
            <a:solidFill>
              <a:srgbClr val="2B6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26" y="4571745"/>
            <a:ext cx="912919" cy="52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550" y="4571748"/>
            <a:ext cx="523825" cy="5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235700" y="4791150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sz="1400"/>
          </a:p>
        </p:txBody>
      </p:sp>
      <p:sp>
        <p:nvSpPr>
          <p:cNvPr id="2" name="Google Shape;30;g1fdadec4c19_1_82">
            <a:extLst>
              <a:ext uri="{FF2B5EF4-FFF2-40B4-BE49-F238E27FC236}">
                <a16:creationId xmlns:a16="http://schemas.microsoft.com/office/drawing/2014/main" id="{9146C3A4-7CCB-A4E8-FDCF-B24BDAFE8870}"/>
              </a:ext>
            </a:extLst>
          </p:cNvPr>
          <p:cNvSpPr txBox="1"/>
          <p:nvPr userDrawn="1"/>
        </p:nvSpPr>
        <p:spPr>
          <a:xfrm>
            <a:off x="2432712" y="4751100"/>
            <a:ext cx="427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Copyright © Perk/Med-</a:t>
            </a:r>
            <a:r>
              <a:rPr lang="en-US" sz="1100" b="0" i="0" u="none" strike="noStrike" cap="none" dirty="0" err="1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 b="0" i="0" u="none" strike="noStrike" cap="none" dirty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 Lab, </a:t>
            </a:r>
            <a:fld id="{AF6E95CA-6885-A042-B562-0582CACBBE92}" type="datetimeyyyy">
              <a:rPr lang="en-CA" sz="1100" b="0" i="0" u="none" strike="noStrike" cap="none" smtClean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fld>
            <a:endParaRPr sz="1100" b="0" i="0" u="none" strike="noStrike" cap="none" dirty="0">
              <a:solidFill>
                <a:srgbClr val="7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2;g1fdadec4c19_1_54">
            <a:extLst>
              <a:ext uri="{FF2B5EF4-FFF2-40B4-BE49-F238E27FC236}">
                <a16:creationId xmlns:a16="http://schemas.microsoft.com/office/drawing/2014/main" id="{59B119B8-823A-ACDA-B255-38C65F7182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80750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rgbClr val="48484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dadec4c19_1_54"/>
          <p:cNvSpPr/>
          <p:nvPr/>
        </p:nvSpPr>
        <p:spPr>
          <a:xfrm>
            <a:off x="0" y="0"/>
            <a:ext cx="9144000" cy="867600"/>
          </a:xfrm>
          <a:prstGeom prst="rect">
            <a:avLst/>
          </a:prstGeom>
          <a:solidFill>
            <a:srgbClr val="2B698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fdadec4c19_1_54"/>
          <p:cNvSpPr/>
          <p:nvPr/>
        </p:nvSpPr>
        <p:spPr>
          <a:xfrm>
            <a:off x="-45000" y="0"/>
            <a:ext cx="4626300" cy="97800"/>
          </a:xfrm>
          <a:prstGeom prst="rect">
            <a:avLst/>
          </a:prstGeom>
          <a:solidFill>
            <a:srgbClr val="E2CC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fdadec4c19_1_54"/>
          <p:cNvSpPr/>
          <p:nvPr/>
        </p:nvSpPr>
        <p:spPr>
          <a:xfrm>
            <a:off x="4517775" y="0"/>
            <a:ext cx="4626300" cy="97800"/>
          </a:xfrm>
          <a:prstGeom prst="rect">
            <a:avLst/>
          </a:prstGeom>
          <a:solidFill>
            <a:srgbClr val="7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1fdadec4c19_1_5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2" name="Google Shape;62;g1fdadec4c19_1_54"/>
          <p:cNvSpPr txBox="1">
            <a:spLocks noGrp="1"/>
          </p:cNvSpPr>
          <p:nvPr>
            <p:ph type="title"/>
          </p:nvPr>
        </p:nvSpPr>
        <p:spPr>
          <a:xfrm>
            <a:off x="457200" y="180750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63" name="Google Shape;63;g1fdadec4c19_1_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26" y="4571745"/>
            <a:ext cx="912919" cy="52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1fdadec4c19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550" y="4571748"/>
            <a:ext cx="523825" cy="5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fdadec4c19_1_54"/>
          <p:cNvSpPr txBox="1">
            <a:spLocks noGrp="1"/>
          </p:cNvSpPr>
          <p:nvPr>
            <p:ph type="sldNum" idx="12"/>
          </p:nvPr>
        </p:nvSpPr>
        <p:spPr>
          <a:xfrm>
            <a:off x="7235700" y="4791150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sz="1400"/>
          </a:p>
        </p:txBody>
      </p:sp>
      <p:sp>
        <p:nvSpPr>
          <p:cNvPr id="2" name="Google Shape;30;g1fdadec4c19_1_82">
            <a:extLst>
              <a:ext uri="{FF2B5EF4-FFF2-40B4-BE49-F238E27FC236}">
                <a16:creationId xmlns:a16="http://schemas.microsoft.com/office/drawing/2014/main" id="{7EE91D2C-F6FF-C68B-128A-D8DCABFA54E4}"/>
              </a:ext>
            </a:extLst>
          </p:cNvPr>
          <p:cNvSpPr txBox="1"/>
          <p:nvPr userDrawn="1"/>
        </p:nvSpPr>
        <p:spPr>
          <a:xfrm>
            <a:off x="2432712" y="4751100"/>
            <a:ext cx="427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Copyright © Perk/Med-</a:t>
            </a:r>
            <a:r>
              <a:rPr lang="en-US" sz="1100" b="0" i="0" u="none" strike="noStrike" cap="none" dirty="0" err="1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 b="0" i="0" u="none" strike="noStrike" cap="none" dirty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 Lab, </a:t>
            </a:r>
            <a:fld id="{AF6E95CA-6885-A042-B562-0582CACBBE92}" type="datetimeyyyy">
              <a:rPr lang="en-CA" sz="1100" b="0" i="0" u="none" strike="noStrike" cap="none" smtClean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fld>
            <a:endParaRPr sz="1100" b="0" i="0" u="none" strike="noStrike" cap="none" dirty="0">
              <a:solidFill>
                <a:srgbClr val="7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 userDrawn="1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dadec4c19_1_123"/>
          <p:cNvGrpSpPr/>
          <p:nvPr/>
        </p:nvGrpSpPr>
        <p:grpSpPr>
          <a:xfrm>
            <a:off x="0" y="0"/>
            <a:ext cx="9144000" cy="97650"/>
            <a:chOff x="0" y="0"/>
            <a:chExt cx="9144000" cy="130200"/>
          </a:xfrm>
        </p:grpSpPr>
        <p:sp>
          <p:nvSpPr>
            <p:cNvPr id="70" name="Google Shape;70;g1fdadec4c19_1_123"/>
            <p:cNvSpPr/>
            <p:nvPr/>
          </p:nvSpPr>
          <p:spPr>
            <a:xfrm>
              <a:off x="2891400" y="0"/>
              <a:ext cx="3045600" cy="130200"/>
            </a:xfrm>
            <a:prstGeom prst="rect">
              <a:avLst/>
            </a:prstGeom>
            <a:solidFill>
              <a:srgbClr val="E2C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dadec4c19_1_123"/>
            <p:cNvSpPr/>
            <p:nvPr/>
          </p:nvSpPr>
          <p:spPr>
            <a:xfrm>
              <a:off x="5937000" y="0"/>
              <a:ext cx="3207000" cy="130200"/>
            </a:xfrm>
            <a:prstGeom prst="rect">
              <a:avLst/>
            </a:prstGeom>
            <a:solidFill>
              <a:srgbClr val="7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1fdadec4c19_1_123"/>
            <p:cNvSpPr/>
            <p:nvPr/>
          </p:nvSpPr>
          <p:spPr>
            <a:xfrm>
              <a:off x="0" y="0"/>
              <a:ext cx="2891400" cy="130200"/>
            </a:xfrm>
            <a:prstGeom prst="rect">
              <a:avLst/>
            </a:prstGeom>
            <a:solidFill>
              <a:srgbClr val="2B6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g1fdadec4c19_1_123"/>
          <p:cNvSpPr txBox="1">
            <a:spLocks noGrp="1"/>
          </p:cNvSpPr>
          <p:nvPr>
            <p:ph type="sldNum" idx="12"/>
          </p:nvPr>
        </p:nvSpPr>
        <p:spPr>
          <a:xfrm>
            <a:off x="7235700" y="4791150"/>
            <a:ext cx="609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sz="1400"/>
          </a:p>
        </p:txBody>
      </p:sp>
      <p:pic>
        <p:nvPicPr>
          <p:cNvPr id="74" name="Google Shape;74;g1fdadec4c19_1_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226" y="4571745"/>
            <a:ext cx="912919" cy="523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fdadec4c19_1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550" y="4571748"/>
            <a:ext cx="523825" cy="5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0;g1fdadec4c19_1_82">
            <a:extLst>
              <a:ext uri="{FF2B5EF4-FFF2-40B4-BE49-F238E27FC236}">
                <a16:creationId xmlns:a16="http://schemas.microsoft.com/office/drawing/2014/main" id="{C61CD00C-6703-42BC-F6ED-B999ED2A25A4}"/>
              </a:ext>
            </a:extLst>
          </p:cNvPr>
          <p:cNvSpPr txBox="1"/>
          <p:nvPr userDrawn="1"/>
        </p:nvSpPr>
        <p:spPr>
          <a:xfrm>
            <a:off x="2432712" y="4751100"/>
            <a:ext cx="427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Copyright © Perk/Med-</a:t>
            </a:r>
            <a:r>
              <a:rPr lang="en-US" sz="1100" b="0" i="0" u="none" strike="noStrike" cap="none" dirty="0" err="1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100" b="0" i="0" u="none" strike="noStrike" cap="none" dirty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 Lab, </a:t>
            </a:r>
            <a:fld id="{AF6E95CA-6885-A042-B562-0582CACBBE92}" type="datetimeyyyy">
              <a:rPr lang="en-CA" sz="1100" b="0" i="0" u="none" strike="noStrike" cap="none" smtClean="0">
                <a:solidFill>
                  <a:srgbClr val="780000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fld>
            <a:endParaRPr sz="1100" b="0" i="0" u="none" strike="noStrike" cap="none" dirty="0">
              <a:solidFill>
                <a:srgbClr val="7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2;g1fdadec4c19_1_54">
            <a:extLst>
              <a:ext uri="{FF2B5EF4-FFF2-40B4-BE49-F238E27FC236}">
                <a16:creationId xmlns:a16="http://schemas.microsoft.com/office/drawing/2014/main" id="{DE317AAD-E83D-5E5B-76F4-D2183A3B6B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80750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rgbClr val="48484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86300"/>
            <a:ext cx="457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06991" y="4755357"/>
            <a:ext cx="2730019" cy="273844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Queen’s University, 2022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162800" y="4755357"/>
            <a:ext cx="609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 dirty="0"/>
              <a:t>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44FC3-92BA-734A-89ED-C977A2803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887" y="4686300"/>
            <a:ext cx="860174" cy="3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396B-E427-459A-3ED6-B4E1B7DB5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D50FC-266B-25ED-D0D0-CC93265DB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4416-4B63-D6C5-19DB-04997721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19CD-47E2-C826-5F18-2E0D28E9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98F0E-3545-C14B-0E2D-0FFE1A4A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0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84848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48484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Fz6Yo6vJVx8?feature=oembed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de512cbcc_0_0"/>
          <p:cNvSpPr txBox="1">
            <a:spLocks noGrp="1"/>
          </p:cNvSpPr>
          <p:nvPr>
            <p:ph type="ctrTitle"/>
          </p:nvPr>
        </p:nvSpPr>
        <p:spPr>
          <a:xfrm>
            <a:off x="685800" y="1266363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tracked tissue sensing for tumor bed inspection</a:t>
            </a:r>
          </a:p>
        </p:txBody>
      </p:sp>
      <p:sp>
        <p:nvSpPr>
          <p:cNvPr id="83" name="Google Shape;83;g1ede512cbcc_0_0"/>
          <p:cNvSpPr txBox="1">
            <a:spLocks noGrp="1"/>
          </p:cNvSpPr>
          <p:nvPr>
            <p:ph type="subTitle" idx="1"/>
          </p:nvPr>
        </p:nvSpPr>
        <p:spPr>
          <a:xfrm>
            <a:off x="1371600" y="2657138"/>
            <a:ext cx="6400800" cy="131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Coleman Farvolden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Kian Hashtrudi-Zaad, Laura Connolly, Gabor Fichtinger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54A182-8430-0728-81A3-8FD517D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55" y="971550"/>
            <a:ext cx="6083320" cy="36231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robot could possibly be used to complete an automated tissue scan with higher accuracy then a human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now a 3d slicer module that can move a robot to desired positions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now a platform to send a robot with any tool to points in a cavity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D8CD3-B1CD-1C15-7D93-A275104451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 smtClean="0"/>
              <a:t>10</a:t>
            </a:fld>
            <a:r>
              <a:rPr lang="en-US"/>
              <a:t> -</a:t>
            </a:r>
            <a:endParaRPr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9091AE-7F0A-8A08-048F-1A30D508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pic>
        <p:nvPicPr>
          <p:cNvPr id="7" name="Picture 6" descr="A machine on a table&#10;&#10;Description automatically generated">
            <a:extLst>
              <a:ext uri="{FF2B5EF4-FFF2-40B4-BE49-F238E27FC236}">
                <a16:creationId xmlns:a16="http://schemas.microsoft.com/office/drawing/2014/main" id="{72F32832-8244-25C5-633B-9ADD8FB4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348" y="1297200"/>
            <a:ext cx="233669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9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1F0798-DFEA-D321-9565-0A6B8C820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purchased is inexpensive and carries a positional error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hardware interface may contain error in positional data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for converting depth image to point cloud may have inaccuracies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Spectrometer is physically bent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278AA-AD01-1E51-143A-2830E102F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 smtClean="0"/>
              <a:t>11</a:t>
            </a:fld>
            <a:r>
              <a:rPr lang="en-US"/>
              <a:t> -</a:t>
            </a:r>
            <a:endParaRPr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62089-8326-219B-3CB8-60F589AE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2396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347E23-17AB-E723-B6F0-C47BEBF43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F6A8B-893E-22EE-B92F-014FFEC3A43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34400" y="4791075"/>
            <a:ext cx="609600" cy="274638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 smtClean="0"/>
              <a:t>12</a:t>
            </a:fld>
            <a:r>
              <a:rPr lang="en-US"/>
              <a:t> -</a:t>
            </a:r>
            <a:endParaRPr sz="1400"/>
          </a:p>
        </p:txBody>
      </p:sp>
      <p:pic>
        <p:nvPicPr>
          <p:cNvPr id="1034" name="Picture 10" descr="Natural Sciences and Engineering Research Council - Wikipedia">
            <a:extLst>
              <a:ext uri="{FF2B5EF4-FFF2-40B4-BE49-F238E27FC236}">
                <a16:creationId xmlns:a16="http://schemas.microsoft.com/office/drawing/2014/main" id="{FC0CF0D1-CA23-3968-D02F-51FD3AAA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20" y="3305425"/>
            <a:ext cx="2670772" cy="11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9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FBB3F7-52C9-F44C-9690-3C35CA5BD945}"/>
              </a:ext>
            </a:extLst>
          </p:cNvPr>
          <p:cNvSpPr/>
          <p:nvPr/>
        </p:nvSpPr>
        <p:spPr>
          <a:xfrm>
            <a:off x="2421443" y="1730826"/>
            <a:ext cx="1187659" cy="60345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>
                <a:solidFill>
                  <a:srgbClr val="555555"/>
                </a:solidFill>
              </a:rPr>
              <a:t>Linux</a:t>
            </a:r>
            <a:endParaRPr lang="en-US" sz="10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B1D5C4-5272-23B2-1E26-9E41F57ABE71}"/>
              </a:ext>
            </a:extLst>
          </p:cNvPr>
          <p:cNvSpPr/>
          <p:nvPr/>
        </p:nvSpPr>
        <p:spPr>
          <a:xfrm>
            <a:off x="2421442" y="3034040"/>
            <a:ext cx="1187659" cy="6034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MyCobot</a:t>
            </a:r>
            <a:endParaRPr lang="en-US" sz="10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F2DDA3-EAE4-6A3F-BA70-DCD21E4B3121}"/>
              </a:ext>
            </a:extLst>
          </p:cNvPr>
          <p:cNvSpPr/>
          <p:nvPr/>
        </p:nvSpPr>
        <p:spPr>
          <a:xfrm>
            <a:off x="5162689" y="1730826"/>
            <a:ext cx="1187659" cy="6034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Windows</a:t>
            </a:r>
            <a:endParaRPr lang="en-US" sz="10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F30E1B-2A22-B7BF-4B0E-4D63AE7F8170}"/>
              </a:ext>
            </a:extLst>
          </p:cNvPr>
          <p:cNvSpPr/>
          <p:nvPr/>
        </p:nvSpPr>
        <p:spPr>
          <a:xfrm>
            <a:off x="5156318" y="3051013"/>
            <a:ext cx="1187659" cy="6034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Mass Spectrometer</a:t>
            </a:r>
            <a:endParaRPr lang="en-US" sz="105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752637-5B13-4E96-E124-29BDFD0FF2A8}"/>
              </a:ext>
            </a:extLst>
          </p:cNvPr>
          <p:cNvCxnSpPr>
            <a:cxnSpLocks/>
          </p:cNvCxnSpPr>
          <p:nvPr/>
        </p:nvCxnSpPr>
        <p:spPr>
          <a:xfrm flipH="1">
            <a:off x="3008903" y="2332932"/>
            <a:ext cx="7703" cy="71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64BCD9-C2BE-C274-27EE-311E151441DF}"/>
              </a:ext>
            </a:extLst>
          </p:cNvPr>
          <p:cNvCxnSpPr>
            <a:cxnSpLocks/>
          </p:cNvCxnSpPr>
          <p:nvPr/>
        </p:nvCxnSpPr>
        <p:spPr>
          <a:xfrm flipH="1">
            <a:off x="5750148" y="2326512"/>
            <a:ext cx="7703" cy="71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1A25B4-C2D4-EC2D-CFDD-76703FA014A7}"/>
              </a:ext>
            </a:extLst>
          </p:cNvPr>
          <p:cNvCxnSpPr>
            <a:cxnSpLocks/>
          </p:cNvCxnSpPr>
          <p:nvPr/>
        </p:nvCxnSpPr>
        <p:spPr>
          <a:xfrm flipV="1">
            <a:off x="3597599" y="2001030"/>
            <a:ext cx="1565141" cy="1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B2192A-AE6E-D9E7-B2D6-BF71B19D3A91}"/>
              </a:ext>
            </a:extLst>
          </p:cNvPr>
          <p:cNvSpPr txBox="1"/>
          <p:nvPr/>
        </p:nvSpPr>
        <p:spPr>
          <a:xfrm>
            <a:off x="3657511" y="1968880"/>
            <a:ext cx="1450176" cy="264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44652">
              <a:spcAft>
                <a:spcPts val="450"/>
              </a:spcAft>
            </a:pPr>
            <a:r>
              <a:rPr lang="en-US" sz="126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OpenIGTLinkIF</a:t>
            </a:r>
            <a:endParaRPr lang="en-US" sz="10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8610C1-B392-2913-A291-8BBB8CC9DCA4}"/>
              </a:ext>
            </a:extLst>
          </p:cNvPr>
          <p:cNvSpPr txBox="1"/>
          <p:nvPr/>
        </p:nvSpPr>
        <p:spPr>
          <a:xfrm>
            <a:off x="4041137" y="1766743"/>
            <a:ext cx="750593" cy="264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Slicer</a:t>
            </a:r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26FF2-F878-E97B-6771-F1E33498D672}"/>
              </a:ext>
            </a:extLst>
          </p:cNvPr>
          <p:cNvSpPr txBox="1"/>
          <p:nvPr/>
        </p:nvSpPr>
        <p:spPr>
          <a:xfrm>
            <a:off x="562517" y="291017"/>
            <a:ext cx="797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– Overview of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C52F7-0B79-3A70-EBCA-A8E63BA714C1}"/>
              </a:ext>
            </a:extLst>
          </p:cNvPr>
          <p:cNvSpPr txBox="1"/>
          <p:nvPr/>
        </p:nvSpPr>
        <p:spPr>
          <a:xfrm rot="5400000">
            <a:off x="5507130" y="2536841"/>
            <a:ext cx="750593" cy="264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</a:t>
            </a:r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1C7F5-95C9-40E3-7AE5-11F721162A0F}"/>
              </a:ext>
            </a:extLst>
          </p:cNvPr>
          <p:cNvSpPr txBox="1"/>
          <p:nvPr/>
        </p:nvSpPr>
        <p:spPr>
          <a:xfrm rot="16200000">
            <a:off x="2441727" y="2526463"/>
            <a:ext cx="750593" cy="264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2012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F382-E15C-0D4A-985A-C8B886E7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6693-CFA2-EA4F-A965-0BDC1592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971551"/>
            <a:ext cx="6172200" cy="3623072"/>
          </a:xfrm>
        </p:spPr>
        <p:txBody>
          <a:bodyPr>
            <a:no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one of the most common surgically treated cancer in women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Conserving Surgery is a primary treatment option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20-30% of cases need revision surgery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D584A-B69E-0244-BE48-6645587947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026" name="Picture 2" descr="Breast Cancer Surgeries - dummie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3"/>
          <a:stretch/>
        </p:blipFill>
        <p:spPr bwMode="auto">
          <a:xfrm>
            <a:off x="1512746" y="2999422"/>
            <a:ext cx="2808776" cy="19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Surgical Margins in Breast Canc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CCEFF5"/>
              </a:clrFrom>
              <a:clrTo>
                <a:srgbClr val="CCEF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7" t="16942" r="9647" b="16987"/>
          <a:stretch/>
        </p:blipFill>
        <p:spPr bwMode="auto">
          <a:xfrm>
            <a:off x="4545272" y="3110707"/>
            <a:ext cx="3253856" cy="171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57750" y="5015200"/>
            <a:ext cx="26289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" dirty="0"/>
              <a:t>https://https://www.verywellhealth.com/how-surgical-margins-affect-breast-cancer-decisions-430114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0992" y="5005001"/>
            <a:ext cx="3028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" dirty="0"/>
              <a:t>https://www.dummies.com/article/home-auto-hobbies/food-drink/recipes/cancer-recipes/breast-cancer-surgeries-246228</a:t>
            </a:r>
          </a:p>
        </p:txBody>
      </p:sp>
    </p:spTree>
    <p:extLst>
      <p:ext uri="{BB962C8B-B14F-4D97-AF65-F5344CB8AC3E}">
        <p14:creationId xmlns:p14="http://schemas.microsoft.com/office/powerpoint/2010/main" val="316719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218E-5FF4-330C-8D29-B789869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Tissue Recognition</a:t>
            </a:r>
            <a:endParaRPr lang="en-CA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25CA-176C-5BF3-57C1-57C3468C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various properties to characterize and differentiate tissues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</a:t>
            </a: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</a:t>
            </a: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8D3C3-6511-F30C-8131-ED4B300876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Queen’s University,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7BDDA-125F-AE2A-9B6B-6AD87D4C7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2050" name="Picture 2" descr="Chemical Composition of Vinegar">
            <a:extLst>
              <a:ext uri="{FF2B5EF4-FFF2-40B4-BE49-F238E27FC236}">
                <a16:creationId xmlns:a16="http://schemas.microsoft.com/office/drawing/2014/main" id="{D93E8659-0563-6D6A-F40B-10644713D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1" y="1572013"/>
            <a:ext cx="1800224" cy="12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 Spectrum and its Benefits– Carex">
            <a:extLst>
              <a:ext uri="{FF2B5EF4-FFF2-40B4-BE49-F238E27FC236}">
                <a16:creationId xmlns:a16="http://schemas.microsoft.com/office/drawing/2014/main" id="{2FB30DA4-4D36-6F8F-3588-8551AF27E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28" b="27331"/>
          <a:stretch/>
        </p:blipFill>
        <p:spPr bwMode="auto">
          <a:xfrm>
            <a:off x="3943350" y="2911020"/>
            <a:ext cx="4661635" cy="80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portance and Applications of Ultrasonic Technology to Improve Food  Quality | IntechOpen">
            <a:extLst>
              <a:ext uri="{FF2B5EF4-FFF2-40B4-BE49-F238E27FC236}">
                <a16:creationId xmlns:a16="http://schemas.microsoft.com/office/drawing/2014/main" id="{55A837EC-EDA8-2736-6341-C551F6264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9"/>
          <a:stretch/>
        </p:blipFill>
        <p:spPr bwMode="auto">
          <a:xfrm>
            <a:off x="3943350" y="4057650"/>
            <a:ext cx="3539049" cy="101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0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AAE0-B6E8-1DB9-E56A-B6EE3BF6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Tissue Classification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2A7EA-A20B-544A-BC4F-7A0F6D79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683482"/>
            <a:ext cx="6343650" cy="181153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classification of spectra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of the classification (EMT)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with 3D tracked probe (Slicer + PLUS)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B8CB-6009-4526-44BA-8E0D414704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Queen’s University,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89AC7-F80C-447A-4EED-DA483ED2D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70CC6C-D051-657D-7F26-C23BB4AA132E}"/>
              </a:ext>
            </a:extLst>
          </p:cNvPr>
          <p:cNvGrpSpPr/>
          <p:nvPr/>
        </p:nvGrpSpPr>
        <p:grpSpPr>
          <a:xfrm>
            <a:off x="2291617" y="2571750"/>
            <a:ext cx="4560766" cy="2534181"/>
            <a:chOff x="1531489" y="3429000"/>
            <a:chExt cx="6081021" cy="3378908"/>
          </a:xfrm>
        </p:grpSpPr>
        <p:pic>
          <p:nvPicPr>
            <p:cNvPr id="15" name="Picture 14" descr="Diagram&#10;&#10;Description automatically generated">
              <a:extLst>
                <a:ext uri="{FF2B5EF4-FFF2-40B4-BE49-F238E27FC236}">
                  <a16:creationId xmlns:a16="http://schemas.microsoft.com/office/drawing/2014/main" id="{8DFEC706-F18C-8B45-69B4-62A1D91C3F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9" t="4899" r="1074" b="3156"/>
            <a:stretch/>
          </p:blipFill>
          <p:spPr bwMode="auto">
            <a:xfrm>
              <a:off x="1531489" y="3429000"/>
              <a:ext cx="6081021" cy="337890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9B3375-7B42-17C1-52BC-09E1FE7A2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18"/>
            <a:stretch/>
          </p:blipFill>
          <p:spPr>
            <a:xfrm>
              <a:off x="1600200" y="4724400"/>
              <a:ext cx="2133600" cy="1222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5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g1ede512cbcc_0_6">
            <a:extLst>
              <a:ext uri="{FF2B5EF4-FFF2-40B4-BE49-F238E27FC236}">
                <a16:creationId xmlns:a16="http://schemas.microsoft.com/office/drawing/2014/main" id="{E25703C9-8C55-89A0-FFF4-A9D8E79CE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Intraoperative spectrometry tissue classification with a robot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g1ede512cbcc_0_20"/>
          <p:cNvSpPr txBox="1">
            <a:spLocks noGrp="1"/>
          </p:cNvSpPr>
          <p:nvPr>
            <p:ph type="sldNum" idx="4294967295"/>
          </p:nvPr>
        </p:nvSpPr>
        <p:spPr>
          <a:xfrm>
            <a:off x="8534400" y="4791075"/>
            <a:ext cx="609600" cy="274638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5</a:t>
            </a:fld>
            <a:r>
              <a:rPr lang="en-US"/>
              <a:t> -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D6BE4-00BB-8374-7A05-C6D5637F3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 smtClean="0"/>
              <a:t>6</a:t>
            </a:fld>
            <a:r>
              <a:rPr lang="en-US"/>
              <a:t> -</a:t>
            </a:r>
            <a:endParaRPr sz="1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B8F720-3046-47C0-D534-6521A604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- Slicer module </a:t>
            </a:r>
          </a:p>
        </p:txBody>
      </p:sp>
      <p:pic>
        <p:nvPicPr>
          <p:cNvPr id="5" name="Picture 4" descr="A purple and white image of a camera&#10;&#10;Description automatically generated">
            <a:extLst>
              <a:ext uri="{FF2B5EF4-FFF2-40B4-BE49-F238E27FC236}">
                <a16:creationId xmlns:a16="http://schemas.microsoft.com/office/drawing/2014/main" id="{3D6F99CE-402D-4889-B45D-118DA5D916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10" b="16744"/>
          <a:stretch/>
        </p:blipFill>
        <p:spPr>
          <a:xfrm>
            <a:off x="6870846" y="180750"/>
            <a:ext cx="1856331" cy="1450332"/>
          </a:xfrm>
          <a:prstGeom prst="rect">
            <a:avLst/>
          </a:prstGeom>
        </p:spPr>
      </p:pic>
      <p:pic>
        <p:nvPicPr>
          <p:cNvPr id="6" name="Picture 5" descr="A yellow and purple rectangle&#10;&#10;Description automatically generated">
            <a:extLst>
              <a:ext uri="{FF2B5EF4-FFF2-40B4-BE49-F238E27FC236}">
                <a16:creationId xmlns:a16="http://schemas.microsoft.com/office/drawing/2014/main" id="{BF652CE8-BAD6-23C3-4C88-6B0A146104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4" r="22049" b="26524"/>
          <a:stretch/>
        </p:blipFill>
        <p:spPr>
          <a:xfrm>
            <a:off x="4751961" y="1596616"/>
            <a:ext cx="2046486" cy="1155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A1B6C8-1111-2B9B-61D9-358BDD1E4A0F}"/>
              </a:ext>
            </a:extLst>
          </p:cNvPr>
          <p:cNvSpPr txBox="1"/>
          <p:nvPr/>
        </p:nvSpPr>
        <p:spPr>
          <a:xfrm>
            <a:off x="128978" y="849822"/>
            <a:ext cx="4698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tilizes a depth-scanned image obtained from an Intel RealSense camera.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depth image is then converted using a Jupyter notebook into a point cloud representation of the cavity.</a:t>
            </a:r>
            <a:r>
              <a:rPr lang="en-CA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is then able to send each point of the point cloud to move the robot to the desired position using Slicer-Ros2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optical data from the spectrometer and the 3D position data from the robot are sent to the 3D Slicer module using PLUS and an OpenIGTLink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module classifies each point in 3D space as cancerous and non-cancerous with spectrometer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nk object with a arrow pointing to the top&#10;&#10;Description automatically generated with medium confidence">
            <a:extLst>
              <a:ext uri="{FF2B5EF4-FFF2-40B4-BE49-F238E27FC236}">
                <a16:creationId xmlns:a16="http://schemas.microsoft.com/office/drawing/2014/main" id="{5AD6C4CC-CC6D-42E7-EF58-499ED9FFB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19" b="12128"/>
          <a:stretch/>
        </p:blipFill>
        <p:spPr>
          <a:xfrm>
            <a:off x="6901123" y="2887579"/>
            <a:ext cx="1888353" cy="15016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5127C8-E027-2B07-D151-9A4019E7CA6E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5775204" y="905916"/>
            <a:ext cx="1095642" cy="69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41BACE-7D66-8278-B1F0-4F729CC56F60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5775204" y="2751649"/>
            <a:ext cx="1125919" cy="88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0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585FA-52E0-5505-02FF-7542D570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5206815" cy="3819600"/>
          </a:xfrm>
        </p:spPr>
        <p:txBody>
          <a:bodyPr>
            <a:normAutofit/>
          </a:bodyPr>
          <a:lstStyle/>
          <a:p>
            <a:r>
              <a:rPr lang="en-CA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robotic arm is controlled using ROS2 Humble, an open-source robotics platform</a:t>
            </a:r>
          </a:p>
          <a:p>
            <a:endParaRPr lang="en-CA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desired end defector pose (end of the robot position) is sent to the robot from slicer</a:t>
            </a:r>
            <a:endParaRPr lang="en-CA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desired position is executed using MoveIt2, a powerful motion planning framework within ROS</a:t>
            </a:r>
            <a:r>
              <a:rPr lang="en-CA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robot iterates through each point in the cloud, scanning the entire tumor cavity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8896C-8942-CE92-43E6-0AF9912A28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 smtClean="0"/>
              <a:t>7</a:t>
            </a:fld>
            <a:r>
              <a:rPr lang="en-US"/>
              <a:t> -</a:t>
            </a:r>
            <a:endParaRPr sz="14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EFD903C-32DB-01E7-81ED-C0B92D01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– Robot</a:t>
            </a:r>
          </a:p>
        </p:txBody>
      </p:sp>
      <p:pic>
        <p:nvPicPr>
          <p:cNvPr id="2" name="Content Placeholder 4" descr="A red pipe with a metal handle&#10;&#10;Description automatically generated with medium confidence">
            <a:extLst>
              <a:ext uri="{FF2B5EF4-FFF2-40B4-BE49-F238E27FC236}">
                <a16:creationId xmlns:a16="http://schemas.microsoft.com/office/drawing/2014/main" id="{7648C8DE-13EC-ED51-5FD7-E4885A21F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3" y="340255"/>
            <a:ext cx="1672388" cy="219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robotic arm holding a pipette&#10;&#10;Description automatically generated">
            <a:extLst>
              <a:ext uri="{FF2B5EF4-FFF2-40B4-BE49-F238E27FC236}">
                <a16:creationId xmlns:a16="http://schemas.microsoft.com/office/drawing/2014/main" id="{59491C4D-A86F-BC37-B15E-A87E0F086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81" b="14429"/>
          <a:stretch/>
        </p:blipFill>
        <p:spPr>
          <a:xfrm>
            <a:off x="6009771" y="2827920"/>
            <a:ext cx="2935705" cy="15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6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F3A83E-243D-FED5-4803-77C182F71CAE}"/>
              </a:ext>
            </a:extLst>
          </p:cNvPr>
          <p:cNvSpPr/>
          <p:nvPr/>
        </p:nvSpPr>
        <p:spPr>
          <a:xfrm>
            <a:off x="482601" y="1348783"/>
            <a:ext cx="1187659" cy="6034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Windows</a:t>
            </a:r>
            <a:endParaRPr lang="en-US" sz="10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FBB3F7-52C9-F44C-9690-3C35CA5BD945}"/>
              </a:ext>
            </a:extLst>
          </p:cNvPr>
          <p:cNvSpPr/>
          <p:nvPr/>
        </p:nvSpPr>
        <p:spPr>
          <a:xfrm>
            <a:off x="4732495" y="1348782"/>
            <a:ext cx="1187659" cy="60345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>
                <a:solidFill>
                  <a:srgbClr val="555555"/>
                </a:solidFill>
              </a:rPr>
              <a:t>Linux</a:t>
            </a:r>
            <a:endParaRPr lang="en-US" sz="105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30DDDD-168F-F851-2CE9-A9D92E6CA3C3}"/>
              </a:ext>
            </a:extLst>
          </p:cNvPr>
          <p:cNvSpPr/>
          <p:nvPr/>
        </p:nvSpPr>
        <p:spPr>
          <a:xfrm>
            <a:off x="482601" y="2651997"/>
            <a:ext cx="1187659" cy="6034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Camera</a:t>
            </a:r>
            <a:endParaRPr lang="en-US" sz="10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3C3E10-FC29-1B51-A11D-8F62639426AF}"/>
              </a:ext>
            </a:extLst>
          </p:cNvPr>
          <p:cNvSpPr/>
          <p:nvPr/>
        </p:nvSpPr>
        <p:spPr>
          <a:xfrm>
            <a:off x="3236686" y="2651996"/>
            <a:ext cx="1187659" cy="6034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MyCobot</a:t>
            </a:r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D4606A-BCA1-EF93-ABC3-411B5F685C27}"/>
              </a:ext>
            </a:extLst>
          </p:cNvPr>
          <p:cNvSpPr/>
          <p:nvPr/>
        </p:nvSpPr>
        <p:spPr>
          <a:xfrm>
            <a:off x="3236685" y="1348781"/>
            <a:ext cx="1187659" cy="60345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>
                <a:solidFill>
                  <a:srgbClr val="555555"/>
                </a:solidFill>
              </a:rPr>
              <a:t>Linux</a:t>
            </a:r>
            <a:endParaRPr lang="en-US" sz="10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B1D5C4-5272-23B2-1E26-9E41F57ABE71}"/>
              </a:ext>
            </a:extLst>
          </p:cNvPr>
          <p:cNvSpPr/>
          <p:nvPr/>
        </p:nvSpPr>
        <p:spPr>
          <a:xfrm>
            <a:off x="4732494" y="2651996"/>
            <a:ext cx="1187659" cy="6034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MyCobot</a:t>
            </a:r>
            <a:endParaRPr lang="en-US" sz="10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F2DDA3-EAE4-6A3F-BA70-DCD21E4B3121}"/>
              </a:ext>
            </a:extLst>
          </p:cNvPr>
          <p:cNvSpPr/>
          <p:nvPr/>
        </p:nvSpPr>
        <p:spPr>
          <a:xfrm>
            <a:off x="7473741" y="1348782"/>
            <a:ext cx="1187659" cy="60345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Windows</a:t>
            </a:r>
            <a:endParaRPr lang="en-US" sz="10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F30E1B-2A22-B7BF-4B0E-4D63AE7F8170}"/>
              </a:ext>
            </a:extLst>
          </p:cNvPr>
          <p:cNvSpPr/>
          <p:nvPr/>
        </p:nvSpPr>
        <p:spPr>
          <a:xfrm>
            <a:off x="6119166" y="2651996"/>
            <a:ext cx="1187659" cy="6034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Mass Spectrometer</a:t>
            </a:r>
            <a:endParaRPr lang="en-US" sz="10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D5174E-B516-96E0-BF54-5B7FC0114D98}"/>
              </a:ext>
            </a:extLst>
          </p:cNvPr>
          <p:cNvSpPr/>
          <p:nvPr/>
        </p:nvSpPr>
        <p:spPr>
          <a:xfrm>
            <a:off x="7473739" y="2651996"/>
            <a:ext cx="1187659" cy="6034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EM</a:t>
            </a:r>
            <a:endParaRPr lang="en-US" sz="10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B3AD87-BD5B-5B16-F03E-785E622CE248}"/>
              </a:ext>
            </a:extLst>
          </p:cNvPr>
          <p:cNvCxnSpPr>
            <a:cxnSpLocks/>
          </p:cNvCxnSpPr>
          <p:nvPr/>
        </p:nvCxnSpPr>
        <p:spPr>
          <a:xfrm flipH="1">
            <a:off x="1108581" y="1950889"/>
            <a:ext cx="7703" cy="71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8DA3B7-EACB-0251-8565-72D362BEB694}"/>
              </a:ext>
            </a:extLst>
          </p:cNvPr>
          <p:cNvCxnSpPr>
            <a:cxnSpLocks/>
          </p:cNvCxnSpPr>
          <p:nvPr/>
        </p:nvCxnSpPr>
        <p:spPr>
          <a:xfrm flipH="1">
            <a:off x="3824147" y="1944469"/>
            <a:ext cx="7703" cy="71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752637-5B13-4E96-E124-29BDFD0FF2A8}"/>
              </a:ext>
            </a:extLst>
          </p:cNvPr>
          <p:cNvCxnSpPr>
            <a:cxnSpLocks/>
          </p:cNvCxnSpPr>
          <p:nvPr/>
        </p:nvCxnSpPr>
        <p:spPr>
          <a:xfrm flipH="1">
            <a:off x="5319955" y="1950888"/>
            <a:ext cx="7703" cy="71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7DEB82-1DEF-961B-D8DF-7ED3C9F83590}"/>
              </a:ext>
            </a:extLst>
          </p:cNvPr>
          <p:cNvSpPr/>
          <p:nvPr/>
        </p:nvSpPr>
        <p:spPr>
          <a:xfrm>
            <a:off x="3981380" y="4000150"/>
            <a:ext cx="1187659" cy="60345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44652">
              <a:spcAft>
                <a:spcPts val="450"/>
              </a:spcAft>
            </a:pPr>
            <a:r>
              <a:rPr lang="en-US" sz="1269" kern="1200" dirty="0">
                <a:solidFill>
                  <a:srgbClr val="555555"/>
                </a:solidFill>
              </a:rPr>
              <a:t>Breast</a:t>
            </a:r>
            <a:endParaRPr lang="en-US" sz="105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64BCD9-C2BE-C274-27EE-311E151441DF}"/>
              </a:ext>
            </a:extLst>
          </p:cNvPr>
          <p:cNvCxnSpPr>
            <a:cxnSpLocks/>
          </p:cNvCxnSpPr>
          <p:nvPr/>
        </p:nvCxnSpPr>
        <p:spPr>
          <a:xfrm flipH="1">
            <a:off x="8061200" y="1944468"/>
            <a:ext cx="7703" cy="71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C4E42-A822-038E-94B8-DBF9092F2976}"/>
              </a:ext>
            </a:extLst>
          </p:cNvPr>
          <p:cNvCxnSpPr>
            <a:cxnSpLocks/>
          </p:cNvCxnSpPr>
          <p:nvPr/>
        </p:nvCxnSpPr>
        <p:spPr>
          <a:xfrm flipH="1">
            <a:off x="6687366" y="1880270"/>
            <a:ext cx="823016" cy="76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38AFCF-312E-8551-2530-ABDA6F10365F}"/>
              </a:ext>
            </a:extLst>
          </p:cNvPr>
          <p:cNvCxnSpPr/>
          <p:nvPr/>
        </p:nvCxnSpPr>
        <p:spPr>
          <a:xfrm>
            <a:off x="3855927" y="3278179"/>
            <a:ext cx="692051" cy="698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2D5CFC-83D1-E6A9-6FB5-8CFDF6753A88}"/>
              </a:ext>
            </a:extLst>
          </p:cNvPr>
          <p:cNvCxnSpPr>
            <a:cxnSpLocks/>
          </p:cNvCxnSpPr>
          <p:nvPr/>
        </p:nvCxnSpPr>
        <p:spPr>
          <a:xfrm flipH="1">
            <a:off x="4554398" y="3226820"/>
            <a:ext cx="797337" cy="749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BA7AD1-6817-9EAC-98BE-0DD7D5B9BE0D}"/>
              </a:ext>
            </a:extLst>
          </p:cNvPr>
          <p:cNvCxnSpPr/>
          <p:nvPr/>
        </p:nvCxnSpPr>
        <p:spPr>
          <a:xfrm flipV="1">
            <a:off x="1671598" y="1618986"/>
            <a:ext cx="1565141" cy="1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1A25B4-C2D4-EC2D-CFDD-76703FA014A7}"/>
              </a:ext>
            </a:extLst>
          </p:cNvPr>
          <p:cNvCxnSpPr>
            <a:cxnSpLocks/>
          </p:cNvCxnSpPr>
          <p:nvPr/>
        </p:nvCxnSpPr>
        <p:spPr>
          <a:xfrm flipV="1">
            <a:off x="5908651" y="1618986"/>
            <a:ext cx="1565141" cy="1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2783FD-A2C9-F8DE-A1E7-D5608C17C4AC}"/>
              </a:ext>
            </a:extLst>
          </p:cNvPr>
          <p:cNvSpPr txBox="1"/>
          <p:nvPr/>
        </p:nvSpPr>
        <p:spPr>
          <a:xfrm>
            <a:off x="1731509" y="1586836"/>
            <a:ext cx="1450176" cy="264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44652">
              <a:spcAft>
                <a:spcPts val="450"/>
              </a:spcAft>
            </a:pPr>
            <a:r>
              <a:rPr lang="en-US" sz="126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OpenIGTLinkIF</a:t>
            </a:r>
            <a:endParaRPr lang="en-US" sz="10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B2192A-AE6E-D9E7-B2D6-BF71B19D3A91}"/>
              </a:ext>
            </a:extLst>
          </p:cNvPr>
          <p:cNvSpPr txBox="1"/>
          <p:nvPr/>
        </p:nvSpPr>
        <p:spPr>
          <a:xfrm>
            <a:off x="5968563" y="1586836"/>
            <a:ext cx="1450176" cy="264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44652">
              <a:spcAft>
                <a:spcPts val="450"/>
              </a:spcAft>
            </a:pPr>
            <a:r>
              <a:rPr lang="en-US" sz="126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OpenIGTLinkIF</a:t>
            </a:r>
            <a:endParaRPr lang="en-US" sz="10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61803B-D4EB-4CDD-2F0F-EE651322C4C2}"/>
              </a:ext>
            </a:extLst>
          </p:cNvPr>
          <p:cNvSpPr txBox="1"/>
          <p:nvPr/>
        </p:nvSpPr>
        <p:spPr>
          <a:xfrm>
            <a:off x="2083036" y="1384700"/>
            <a:ext cx="750593" cy="264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44652">
              <a:spcAft>
                <a:spcPts val="450"/>
              </a:spcAft>
            </a:pPr>
            <a:r>
              <a:rPr lang="en-US" sz="126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Slicer</a:t>
            </a:r>
            <a:endParaRPr lang="en-US" sz="10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8610C1-B392-2913-A291-8BBB8CC9DCA4}"/>
              </a:ext>
            </a:extLst>
          </p:cNvPr>
          <p:cNvSpPr txBox="1"/>
          <p:nvPr/>
        </p:nvSpPr>
        <p:spPr>
          <a:xfrm>
            <a:off x="6352189" y="1384699"/>
            <a:ext cx="750593" cy="2645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644652">
              <a:spcAft>
                <a:spcPts val="450"/>
              </a:spcAft>
            </a:pPr>
            <a:r>
              <a:rPr lang="en-US" sz="1269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Slicer</a:t>
            </a:r>
            <a:endParaRPr lang="en-US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26FF2-F878-E97B-6771-F1E33498D672}"/>
              </a:ext>
            </a:extLst>
          </p:cNvPr>
          <p:cNvSpPr txBox="1"/>
          <p:nvPr/>
        </p:nvSpPr>
        <p:spPr>
          <a:xfrm>
            <a:off x="562517" y="291017"/>
            <a:ext cx="7970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– Overview of workflow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A970-3543-F0F8-B745-34F5212D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137" y="241935"/>
            <a:ext cx="6073726" cy="487650"/>
          </a:xfrm>
        </p:spPr>
        <p:txBody>
          <a:bodyPr>
            <a:normAutofit fontScale="90000"/>
          </a:bodyPr>
          <a:lstStyle/>
          <a:p>
            <a:r>
              <a:rPr lang="en-US" dirty="0"/>
              <a:t>Video of scanning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10C4E-3703-3A32-7828-F31F8578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pic>
        <p:nvPicPr>
          <p:cNvPr id="5" name="Online Media 4" descr="Robot scanning of breast cancer tumor bed">
            <a:hlinkClick r:id="" action="ppaction://media"/>
            <a:extLst>
              <a:ext uri="{FF2B5EF4-FFF2-40B4-BE49-F238E27FC236}">
                <a16:creationId xmlns:a16="http://schemas.microsoft.com/office/drawing/2014/main" id="{BB0E1E71-2B5E-82E9-E766-B341E1F7B1B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87513" y="851095"/>
            <a:ext cx="7168974" cy="40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7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8913</TotalTime>
  <Words>565</Words>
  <Application>Microsoft Macintosh PowerPoint</Application>
  <PresentationFormat>On-screen Show (16:9)</PresentationFormat>
  <Paragraphs>103</Paragraphs>
  <Slides>13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Robotic tracked tissue sensing for tumor bed inspection</vt:lpstr>
      <vt:lpstr>Background</vt:lpstr>
      <vt:lpstr>Tissue Recognition</vt:lpstr>
      <vt:lpstr>Tissue Classification platform</vt:lpstr>
      <vt:lpstr>Objective: Intraoperative spectrometry tissue classification with a robot</vt:lpstr>
      <vt:lpstr>Methods - Slicer module </vt:lpstr>
      <vt:lpstr>Methods – Robot</vt:lpstr>
      <vt:lpstr>PowerPoint Presentation</vt:lpstr>
      <vt:lpstr>Video of scanning</vt:lpstr>
      <vt:lpstr>Conclusions</vt:lpstr>
      <vt:lpstr>Limitations</vt:lpstr>
      <vt:lpstr>Thanks For Listening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Paweena U-Thainual</dc:creator>
  <cp:lastModifiedBy>Coleman Farvolden</cp:lastModifiedBy>
  <cp:revision>11</cp:revision>
  <cp:lastPrinted>2024-08-01T17:25:35Z</cp:lastPrinted>
  <dcterms:created xsi:type="dcterms:W3CDTF">2013-01-28T22:14:32Z</dcterms:created>
  <dcterms:modified xsi:type="dcterms:W3CDTF">2024-08-12T17:45:20Z</dcterms:modified>
</cp:coreProperties>
</file>