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6" r:id="rId4"/>
    <p:sldId id="274" r:id="rId5"/>
    <p:sldId id="275" r:id="rId6"/>
    <p:sldId id="276" r:id="rId7"/>
    <p:sldId id="277" r:id="rId8"/>
    <p:sldId id="264" r:id="rId9"/>
    <p:sldId id="268" r:id="rId10"/>
    <p:sldId id="271" r:id="rId11"/>
    <p:sldId id="273" r:id="rId12"/>
    <p:sldId id="263" r:id="rId13"/>
    <p:sldId id="259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F7AB2D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209" d="100"/>
          <a:sy n="209" d="100"/>
        </p:scale>
        <p:origin x="70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2024-01-09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2024-01-09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2024-01-09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2024-01-09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185" y="1917627"/>
            <a:ext cx="62349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 err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Flink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4.0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86812" y="390696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江湖人称：猛哥</a:t>
            </a:r>
            <a:endParaRPr lang="en-US" altLang="zh-CN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4" y="1663866"/>
            <a:ext cx="4898182" cy="27416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277" y="12009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HBase</a:t>
            </a:r>
            <a:r>
              <a:rPr lang="zh-CN" altLang="en-US" sz="1800" b="1" dirty="0"/>
              <a:t>的异步客户端使用</a:t>
            </a:r>
            <a:endParaRPr lang="en-US" altLang="zh-CN" sz="1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28" y="1663866"/>
            <a:ext cx="2190089" cy="29201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7477" y="12477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DIM</a:t>
            </a:r>
            <a:r>
              <a:rPr lang="zh-CN" altLang="en-US" sz="1800" b="1" dirty="0"/>
              <a:t>层读取维度数据的旁路缓存</a:t>
            </a:r>
            <a:endParaRPr lang="en-US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D1296A-1A77-8570-B052-4BBD738E4EEB}"/>
              </a:ext>
            </a:extLst>
          </p:cNvPr>
          <p:cNvSpPr txBox="1"/>
          <p:nvPr/>
        </p:nvSpPr>
        <p:spPr>
          <a:xfrm>
            <a:off x="-3541723" y="33800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8D0C9F-0206-25C6-0162-60C849799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25" y="5503635"/>
            <a:ext cx="6542950" cy="3680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B41E69-9803-FDB5-7148-17264BD1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62" y="1225549"/>
            <a:ext cx="6542950" cy="3680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C5CE56-90C1-2485-8533-3C4C0EA6E99B}"/>
              </a:ext>
            </a:extLst>
          </p:cNvPr>
          <p:cNvSpPr txBox="1"/>
          <p:nvPr/>
        </p:nvSpPr>
        <p:spPr>
          <a:xfrm>
            <a:off x="4676502" y="-3765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6" y="85734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对角圆角矩形 10"/>
          <p:cNvSpPr/>
          <p:nvPr/>
        </p:nvSpPr>
        <p:spPr>
          <a:xfrm>
            <a:off x="1460501" y="924023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课程前置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3886" y="1847656"/>
            <a:ext cx="8030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AF92"/>
                </a:solidFill>
              </a:rPr>
              <a:t>电商数仓采集项目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AF92"/>
                </a:solidFill>
              </a:rPr>
              <a:t>Flink</a:t>
            </a:r>
            <a:r>
              <a:rPr lang="zh-CN" altLang="en-US" sz="2400" b="1" dirty="0">
                <a:solidFill>
                  <a:srgbClr val="00AF92"/>
                </a:solidFill>
              </a:rPr>
              <a:t>框架代码编写和使用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HBase</a:t>
            </a:r>
            <a:r>
              <a:rPr lang="zh-CN" altLang="en-US" sz="2400" b="1" dirty="0">
                <a:solidFill>
                  <a:srgbClr val="00AF92"/>
                </a:solidFill>
              </a:rPr>
              <a:t>、</a:t>
            </a:r>
            <a:r>
              <a:rPr lang="en-US" altLang="zh-CN" sz="2400" b="1" dirty="0">
                <a:solidFill>
                  <a:srgbClr val="00AF92"/>
                </a:solidFill>
              </a:rPr>
              <a:t>Redis</a:t>
            </a:r>
            <a:r>
              <a:rPr lang="zh-CN" altLang="en-US" sz="2400" b="1" dirty="0">
                <a:solidFill>
                  <a:srgbClr val="00AF92"/>
                </a:solidFill>
              </a:rPr>
              <a:t>等非关系型数据库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Doris</a:t>
            </a:r>
            <a:r>
              <a:rPr lang="zh-CN" altLang="en-US" sz="2400" b="1" dirty="0">
                <a:solidFill>
                  <a:srgbClr val="00AF92"/>
                </a:solidFill>
              </a:rPr>
              <a:t>的基础运用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295" y="1905810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2"/>
          <p:cNvSpPr/>
          <p:nvPr/>
        </p:nvSpPr>
        <p:spPr>
          <a:xfrm>
            <a:off x="2344544" y="1871261"/>
            <a:ext cx="3883120" cy="88070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全新在何处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624" y="2888273"/>
            <a:ext cx="1748204" cy="17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D8E09A-C5DC-D041-2B66-83686C59D75F}"/>
              </a:ext>
            </a:extLst>
          </p:cNvPr>
          <p:cNvSpPr txBox="1"/>
          <p:nvPr/>
        </p:nvSpPr>
        <p:spPr>
          <a:xfrm>
            <a:off x="9651361" y="1742327"/>
            <a:ext cx="474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完全跟进企业级开发</a:t>
            </a:r>
            <a:r>
              <a:rPr lang="en-US" altLang="zh-CN" sz="2400" b="1" dirty="0">
                <a:solidFill>
                  <a:srgbClr val="FDA007"/>
                </a:solidFill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8454B-DF9B-689D-2219-F0B76059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50" y="5237429"/>
            <a:ext cx="4339815" cy="26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82AA2C-AF6D-7C08-40FC-E6D84B90DEE0}"/>
              </a:ext>
            </a:extLst>
          </p:cNvPr>
          <p:cNvSpPr txBox="1"/>
          <p:nvPr/>
        </p:nvSpPr>
        <p:spPr>
          <a:xfrm>
            <a:off x="2344544" y="1097461"/>
            <a:ext cx="474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A007"/>
                </a:solidFill>
              </a:rPr>
              <a:t>实时数仓</a:t>
            </a:r>
            <a:r>
              <a:rPr lang="en-US" altLang="zh-CN" sz="2400" b="1" dirty="0">
                <a:solidFill>
                  <a:srgbClr val="FDA007"/>
                </a:solidFill>
              </a:rPr>
              <a:t>3.0 -&gt; </a:t>
            </a:r>
            <a:r>
              <a:rPr lang="zh-CN" altLang="en-US" sz="2400" b="1" dirty="0">
                <a:solidFill>
                  <a:srgbClr val="FDA007"/>
                </a:solidFill>
              </a:rPr>
              <a:t>实时数仓</a:t>
            </a:r>
            <a:r>
              <a:rPr lang="en-US" altLang="zh-CN" sz="2400" b="1" dirty="0">
                <a:solidFill>
                  <a:srgbClr val="FDA007"/>
                </a:solidFill>
              </a:rPr>
              <a:t>4.0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5" y="428478"/>
            <a:ext cx="1309468" cy="13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167894" y="1791054"/>
            <a:ext cx="319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A007"/>
                </a:solidFill>
              </a:rPr>
              <a:t> 完全跟进企业级开发</a:t>
            </a:r>
            <a:r>
              <a:rPr lang="en-US" altLang="zh-CN" sz="2400" b="1" dirty="0">
                <a:solidFill>
                  <a:srgbClr val="FDA007"/>
                </a:solidFill>
              </a:rPr>
              <a:t>!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2D5AB4-27C1-8675-A413-9EAB418EF3AF}"/>
              </a:ext>
            </a:extLst>
          </p:cNvPr>
          <p:cNvSpPr txBox="1"/>
          <p:nvPr/>
        </p:nvSpPr>
        <p:spPr>
          <a:xfrm>
            <a:off x="-3296965" y="2103985"/>
            <a:ext cx="390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1. </a:t>
            </a:r>
            <a:r>
              <a:rPr lang="zh-CN" altLang="en-US" sz="2400" b="1" dirty="0">
                <a:solidFill>
                  <a:srgbClr val="FDA007"/>
                </a:solidFill>
              </a:rPr>
              <a:t>多模块结构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E93067-C6B6-5C64-C941-A8F881FCE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6158" y="2725837"/>
            <a:ext cx="3104614" cy="2363878"/>
          </a:xfrm>
          <a:prstGeom prst="rect">
            <a:avLst/>
          </a:prstGeom>
        </p:spPr>
      </p:pic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0FAFAEF-0972-62C2-5CBB-993A91FAD224}"/>
              </a:ext>
            </a:extLst>
          </p:cNvPr>
          <p:cNvSpPr/>
          <p:nvPr/>
        </p:nvSpPr>
        <p:spPr>
          <a:xfrm>
            <a:off x="604904" y="458962"/>
            <a:ext cx="3883120" cy="88070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全新在何处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6D62AD-ACC5-500A-EBA6-86191CC8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22" y="2282203"/>
            <a:ext cx="4339815" cy="26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603" y="-552666"/>
            <a:ext cx="1309468" cy="13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20706" y="487033"/>
            <a:ext cx="3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A007"/>
                </a:solidFill>
              </a:rPr>
              <a:t>完全跟进企业级开发</a:t>
            </a:r>
            <a:r>
              <a:rPr lang="en-US" altLang="zh-CN" sz="2400" b="1" dirty="0">
                <a:solidFill>
                  <a:srgbClr val="FDA007"/>
                </a:solidFill>
              </a:rPr>
              <a:t>!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2D5AB4-27C1-8675-A413-9EAB418EF3AF}"/>
              </a:ext>
            </a:extLst>
          </p:cNvPr>
          <p:cNvSpPr txBox="1"/>
          <p:nvPr/>
        </p:nvSpPr>
        <p:spPr>
          <a:xfrm>
            <a:off x="319177" y="1218513"/>
            <a:ext cx="390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1. </a:t>
            </a:r>
            <a:r>
              <a:rPr lang="zh-CN" altLang="en-US" sz="2400" b="1" dirty="0">
                <a:solidFill>
                  <a:srgbClr val="FDA007"/>
                </a:solidFill>
              </a:rPr>
              <a:t>多模块结构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E93067-C6B6-5C64-C941-A8F881FCE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92" y="1864832"/>
            <a:ext cx="3104614" cy="236387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0FAFAEF-0972-62C2-5CBB-993A91FAD224}"/>
              </a:ext>
            </a:extLst>
          </p:cNvPr>
          <p:cNvSpPr/>
          <p:nvPr/>
        </p:nvSpPr>
        <p:spPr>
          <a:xfrm>
            <a:off x="-91020" y="-1048306"/>
            <a:ext cx="3883120" cy="88070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全新在何处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B4D617-6DD3-1B4E-4C08-158D5DE10A52}"/>
              </a:ext>
            </a:extLst>
          </p:cNvPr>
          <p:cNvSpPr txBox="1"/>
          <p:nvPr/>
        </p:nvSpPr>
        <p:spPr>
          <a:xfrm>
            <a:off x="9324046" y="2110085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2. GitLab</a:t>
            </a:r>
            <a:r>
              <a:rPr lang="zh-CN" altLang="en-US" sz="2400" b="1" dirty="0">
                <a:solidFill>
                  <a:srgbClr val="FDA007"/>
                </a:solidFill>
              </a:rPr>
              <a:t>安装与</a:t>
            </a:r>
            <a:r>
              <a:rPr lang="en-US" altLang="zh-CN" sz="2400" b="1" dirty="0" err="1">
                <a:solidFill>
                  <a:srgbClr val="FDA007"/>
                </a:solidFill>
              </a:rPr>
              <a:t>GitFlow</a:t>
            </a:r>
            <a:r>
              <a:rPr lang="zh-CN" altLang="en-US" sz="2400" b="1" dirty="0">
                <a:solidFill>
                  <a:srgbClr val="FDA007"/>
                </a:solidFill>
              </a:rPr>
              <a:t>任务流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0AF75-9F0D-3359-8001-239A45C08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984" y="2739919"/>
            <a:ext cx="4510159" cy="2149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00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2D5AB4-27C1-8675-A413-9EAB418EF3AF}"/>
              </a:ext>
            </a:extLst>
          </p:cNvPr>
          <p:cNvSpPr txBox="1"/>
          <p:nvPr/>
        </p:nvSpPr>
        <p:spPr>
          <a:xfrm>
            <a:off x="-3241263" y="1966825"/>
            <a:ext cx="390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1. </a:t>
            </a:r>
            <a:r>
              <a:rPr lang="zh-CN" altLang="en-US" sz="2400" b="1" dirty="0">
                <a:solidFill>
                  <a:srgbClr val="FDA007"/>
                </a:solidFill>
              </a:rPr>
              <a:t>多模块结构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EDE99-BB0A-4688-6468-A35E81ABE6A9}"/>
              </a:ext>
            </a:extLst>
          </p:cNvPr>
          <p:cNvSpPr txBox="1"/>
          <p:nvPr/>
        </p:nvSpPr>
        <p:spPr>
          <a:xfrm>
            <a:off x="660606" y="1278241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2. GitLab</a:t>
            </a:r>
            <a:r>
              <a:rPr lang="zh-CN" altLang="en-US" sz="2400" b="1" dirty="0">
                <a:solidFill>
                  <a:srgbClr val="FDA007"/>
                </a:solidFill>
              </a:rPr>
              <a:t>安装与</a:t>
            </a:r>
            <a:r>
              <a:rPr lang="en-US" altLang="zh-CN" sz="2400" b="1" dirty="0" err="1">
                <a:solidFill>
                  <a:srgbClr val="FDA007"/>
                </a:solidFill>
              </a:rPr>
              <a:t>GitFlow</a:t>
            </a:r>
            <a:r>
              <a:rPr lang="zh-CN" altLang="en-US" sz="2400" b="1" dirty="0">
                <a:solidFill>
                  <a:srgbClr val="FDA007"/>
                </a:solidFill>
              </a:rPr>
              <a:t>任务流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E93067-C6B6-5C64-C941-A8F881FC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2347" y="2428490"/>
            <a:ext cx="3104614" cy="23638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A35757-BFE2-0692-3817-E156E573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544" y="1908075"/>
            <a:ext cx="4510159" cy="214937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867791E-B8A3-8733-E60F-F86610A231D1}"/>
              </a:ext>
            </a:extLst>
          </p:cNvPr>
          <p:cNvSpPr txBox="1"/>
          <p:nvPr/>
        </p:nvSpPr>
        <p:spPr>
          <a:xfrm>
            <a:off x="2720706" y="487033"/>
            <a:ext cx="3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A007"/>
                </a:solidFill>
              </a:rPr>
              <a:t>完全跟进企业级开发</a:t>
            </a:r>
            <a:r>
              <a:rPr lang="en-US" altLang="zh-CN" sz="2400" b="1" dirty="0">
                <a:solidFill>
                  <a:srgbClr val="FDA007"/>
                </a:solidFill>
              </a:rPr>
              <a:t>!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BF7C79-2E9E-6A0E-213E-6B783C038F3E}"/>
              </a:ext>
            </a:extLst>
          </p:cNvPr>
          <p:cNvSpPr txBox="1"/>
          <p:nvPr/>
        </p:nvSpPr>
        <p:spPr>
          <a:xfrm>
            <a:off x="660606" y="5341001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3. </a:t>
            </a:r>
            <a:r>
              <a:rPr lang="en-US" altLang="zh-CN" sz="2400" b="1" dirty="0" err="1">
                <a:solidFill>
                  <a:srgbClr val="FDA007"/>
                </a:solidFill>
              </a:rPr>
              <a:t>StreamPark</a:t>
            </a:r>
            <a:r>
              <a:rPr lang="zh-CN" altLang="en-US" sz="2400" b="1" dirty="0">
                <a:solidFill>
                  <a:srgbClr val="FDA007"/>
                </a:solidFill>
              </a:rPr>
              <a:t>在线部署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22C680-E71A-C3CA-95B2-97AC4165B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81" y="6076998"/>
            <a:ext cx="6103321" cy="30039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803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EDE99-BB0A-4688-6468-A35E81ABE6A9}"/>
              </a:ext>
            </a:extLst>
          </p:cNvPr>
          <p:cNvSpPr txBox="1"/>
          <p:nvPr/>
        </p:nvSpPr>
        <p:spPr>
          <a:xfrm>
            <a:off x="-6558755" y="1392248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3. GitLab</a:t>
            </a:r>
            <a:r>
              <a:rPr lang="zh-CN" altLang="en-US" sz="2400" b="1" dirty="0">
                <a:solidFill>
                  <a:srgbClr val="FDA007"/>
                </a:solidFill>
              </a:rPr>
              <a:t>安装与</a:t>
            </a:r>
            <a:r>
              <a:rPr lang="en-US" altLang="zh-CN" sz="2400" b="1" dirty="0" err="1">
                <a:solidFill>
                  <a:srgbClr val="FDA007"/>
                </a:solidFill>
              </a:rPr>
              <a:t>GitFlow</a:t>
            </a:r>
            <a:r>
              <a:rPr lang="zh-CN" altLang="en-US" sz="2400" b="1" dirty="0">
                <a:solidFill>
                  <a:srgbClr val="FDA007"/>
                </a:solidFill>
              </a:rPr>
              <a:t>任务流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A35757-BFE2-0692-3817-E156E573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8737" y="2055576"/>
            <a:ext cx="4510159" cy="21493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B32A27-7FE5-51B4-FF5B-2C76A00707D7}"/>
              </a:ext>
            </a:extLst>
          </p:cNvPr>
          <p:cNvSpPr txBox="1"/>
          <p:nvPr/>
        </p:nvSpPr>
        <p:spPr>
          <a:xfrm>
            <a:off x="602412" y="1326268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3. </a:t>
            </a:r>
            <a:r>
              <a:rPr lang="en-US" altLang="zh-CN" sz="2400" b="1" dirty="0" err="1">
                <a:solidFill>
                  <a:srgbClr val="FDA007"/>
                </a:solidFill>
              </a:rPr>
              <a:t>StreamPark</a:t>
            </a:r>
            <a:r>
              <a:rPr lang="zh-CN" altLang="en-US" sz="2400" b="1" dirty="0">
                <a:solidFill>
                  <a:srgbClr val="FDA007"/>
                </a:solidFill>
              </a:rPr>
              <a:t>在线部署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6054D-F390-423D-1F5B-13C6668B5AD3}"/>
              </a:ext>
            </a:extLst>
          </p:cNvPr>
          <p:cNvSpPr txBox="1"/>
          <p:nvPr/>
        </p:nvSpPr>
        <p:spPr>
          <a:xfrm>
            <a:off x="2720706" y="487033"/>
            <a:ext cx="3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A007"/>
                </a:solidFill>
              </a:rPr>
              <a:t>完全跟进企业级开发</a:t>
            </a:r>
            <a:r>
              <a:rPr lang="en-US" altLang="zh-CN" sz="2400" b="1" dirty="0">
                <a:solidFill>
                  <a:srgbClr val="FDA007"/>
                </a:solidFill>
              </a:rPr>
              <a:t>!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5D58AE2-E07D-33AF-8D53-02C2B3D9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042" y="1882056"/>
            <a:ext cx="6103321" cy="30039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0132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24DF98-F256-3763-FE5B-0AD37B301C01}"/>
              </a:ext>
            </a:extLst>
          </p:cNvPr>
          <p:cNvSpPr/>
          <p:nvPr/>
        </p:nvSpPr>
        <p:spPr>
          <a:xfrm>
            <a:off x="730455" y="-1677168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对角圆角矩形 12">
            <a:extLst>
              <a:ext uri="{FF2B5EF4-FFF2-40B4-BE49-F238E27FC236}">
                <a16:creationId xmlns:a16="http://schemas.microsoft.com/office/drawing/2014/main" id="{CAA34250-AFFC-91EF-B3F7-798D3267167F}"/>
              </a:ext>
            </a:extLst>
          </p:cNvPr>
          <p:cNvSpPr/>
          <p:nvPr/>
        </p:nvSpPr>
        <p:spPr>
          <a:xfrm>
            <a:off x="1644681" y="-1619842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课程特色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93D5BF-47A3-EEE1-3F52-CADBDB48C9DB}"/>
              </a:ext>
            </a:extLst>
          </p:cNvPr>
          <p:cNvSpPr txBox="1"/>
          <p:nvPr/>
        </p:nvSpPr>
        <p:spPr>
          <a:xfrm>
            <a:off x="991848" y="-6001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完善</a:t>
            </a:r>
            <a:r>
              <a:rPr lang="zh-CN" altLang="en-US" sz="1800" b="1" dirty="0">
                <a:solidFill>
                  <a:srgbClr val="FDA007"/>
                </a:solidFill>
              </a:rPr>
              <a:t>的实时数仓架构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C7718-32C6-8C9A-B3F1-D8082D448737}"/>
              </a:ext>
            </a:extLst>
          </p:cNvPr>
          <p:cNvSpPr txBox="1"/>
          <p:nvPr/>
        </p:nvSpPr>
        <p:spPr>
          <a:xfrm>
            <a:off x="935578" y="5487038"/>
            <a:ext cx="462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2800BE-DA8B-D9BB-3986-1A05EC37B367}"/>
              </a:ext>
            </a:extLst>
          </p:cNvPr>
          <p:cNvSpPr txBox="1"/>
          <p:nvPr/>
        </p:nvSpPr>
        <p:spPr>
          <a:xfrm>
            <a:off x="935578" y="6074221"/>
            <a:ext cx="489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B32A27-7FE5-51B4-FF5B-2C76A00707D7}"/>
              </a:ext>
            </a:extLst>
          </p:cNvPr>
          <p:cNvSpPr txBox="1"/>
          <p:nvPr/>
        </p:nvSpPr>
        <p:spPr>
          <a:xfrm>
            <a:off x="602412" y="1326268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4. </a:t>
            </a:r>
            <a:r>
              <a:rPr lang="en-US" altLang="zh-CN" sz="2400" b="1" dirty="0" err="1">
                <a:solidFill>
                  <a:srgbClr val="FDA007"/>
                </a:solidFill>
              </a:rPr>
              <a:t>ClickHouse</a:t>
            </a:r>
            <a:r>
              <a:rPr lang="zh-CN" altLang="en-US" sz="2400" b="1" dirty="0">
                <a:solidFill>
                  <a:srgbClr val="FDA007"/>
                </a:solidFill>
              </a:rPr>
              <a:t>升级为</a:t>
            </a:r>
            <a:r>
              <a:rPr lang="en-US" altLang="zh-CN" sz="2400" b="1" dirty="0">
                <a:solidFill>
                  <a:srgbClr val="FDA007"/>
                </a:solidFill>
              </a:rPr>
              <a:t>Doris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6054D-F390-423D-1F5B-13C6668B5AD3}"/>
              </a:ext>
            </a:extLst>
          </p:cNvPr>
          <p:cNvSpPr txBox="1"/>
          <p:nvPr/>
        </p:nvSpPr>
        <p:spPr>
          <a:xfrm>
            <a:off x="2720706" y="487033"/>
            <a:ext cx="3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A007"/>
                </a:solidFill>
              </a:rPr>
              <a:t>完全跟进企业级开发</a:t>
            </a:r>
            <a:r>
              <a:rPr lang="en-US" altLang="zh-CN" sz="2400" b="1" dirty="0">
                <a:solidFill>
                  <a:srgbClr val="FDA007"/>
                </a:solidFill>
              </a:rPr>
              <a:t>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22597E-26C1-733A-5B3B-BB3B251AFE33}"/>
              </a:ext>
            </a:extLst>
          </p:cNvPr>
          <p:cNvSpPr txBox="1"/>
          <p:nvPr/>
        </p:nvSpPr>
        <p:spPr>
          <a:xfrm>
            <a:off x="-7275741" y="1583733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3. </a:t>
            </a:r>
            <a:r>
              <a:rPr lang="en-US" altLang="zh-CN" sz="2400" b="1" dirty="0" err="1">
                <a:solidFill>
                  <a:srgbClr val="FDA007"/>
                </a:solidFill>
              </a:rPr>
              <a:t>StreamPark</a:t>
            </a:r>
            <a:r>
              <a:rPr lang="zh-CN" altLang="en-US" sz="2400" b="1" dirty="0">
                <a:solidFill>
                  <a:srgbClr val="FDA007"/>
                </a:solidFill>
              </a:rPr>
              <a:t>在线部署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E54F89-E514-11C0-CA44-7FE78BD3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26111" y="2139521"/>
            <a:ext cx="6103321" cy="30039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8135A8-BD3E-358F-FA38-C1CF720F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01" y="1758597"/>
            <a:ext cx="6526519" cy="31939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035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98954" y="8603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对角圆角矩形 12"/>
          <p:cNvSpPr/>
          <p:nvPr/>
        </p:nvSpPr>
        <p:spPr>
          <a:xfrm>
            <a:off x="1455569" y="9269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课程特色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0" y="-7200"/>
            <a:ext cx="428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0347" y="19373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完善</a:t>
            </a:r>
            <a:r>
              <a:rPr lang="zh-CN" altLang="en-US" sz="1800" b="1" dirty="0">
                <a:solidFill>
                  <a:srgbClr val="FDA007"/>
                </a:solidFill>
              </a:rPr>
              <a:t>的实时数仓架构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347" y="2477378"/>
            <a:ext cx="462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0347" y="3064561"/>
            <a:ext cx="489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EF3C52-3730-EB72-E69C-83E7A874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626" y="561108"/>
            <a:ext cx="1309468" cy="13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72C090-E2FD-6E5B-6769-049F55C09FBC}"/>
              </a:ext>
            </a:extLst>
          </p:cNvPr>
          <p:cNvSpPr txBox="1"/>
          <p:nvPr/>
        </p:nvSpPr>
        <p:spPr>
          <a:xfrm>
            <a:off x="10159158" y="2242714"/>
            <a:ext cx="366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2. </a:t>
            </a:r>
            <a:r>
              <a:rPr lang="en-US" altLang="zh-CN" sz="2400" b="1" dirty="0" err="1">
                <a:solidFill>
                  <a:srgbClr val="FDA007"/>
                </a:solidFill>
              </a:rPr>
              <a:t>GitFlow</a:t>
            </a:r>
            <a:r>
              <a:rPr lang="zh-CN" altLang="en-US" sz="2400" b="1" dirty="0">
                <a:solidFill>
                  <a:srgbClr val="FDA007"/>
                </a:solidFill>
              </a:rPr>
              <a:t>任务流</a:t>
            </a:r>
            <a:endParaRPr lang="en-US" altLang="zh-CN" sz="2400" b="1" dirty="0">
              <a:solidFill>
                <a:srgbClr val="FDA007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84C12A-CA89-5AC0-9C2A-AD7CC642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131" y="2710481"/>
            <a:ext cx="4510159" cy="21493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E007B5-3A82-514F-EA20-557D5493040D}"/>
              </a:ext>
            </a:extLst>
          </p:cNvPr>
          <p:cNvSpPr txBox="1"/>
          <p:nvPr/>
        </p:nvSpPr>
        <p:spPr>
          <a:xfrm>
            <a:off x="-8418939" y="1299599"/>
            <a:ext cx="604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DA007"/>
                </a:solidFill>
              </a:rPr>
              <a:t>4. </a:t>
            </a:r>
            <a:r>
              <a:rPr lang="en-US" altLang="zh-CN" sz="2400" b="1" dirty="0" err="1">
                <a:solidFill>
                  <a:srgbClr val="FDA007"/>
                </a:solidFill>
              </a:rPr>
              <a:t>ClickHouse</a:t>
            </a:r>
            <a:r>
              <a:rPr lang="zh-CN" altLang="en-US" sz="2400" b="1" dirty="0">
                <a:solidFill>
                  <a:srgbClr val="FDA007"/>
                </a:solidFill>
              </a:rPr>
              <a:t>升级为</a:t>
            </a:r>
            <a:r>
              <a:rPr lang="en-US" altLang="zh-CN" sz="2400" b="1" dirty="0">
                <a:solidFill>
                  <a:srgbClr val="FDA007"/>
                </a:solidFill>
              </a:rPr>
              <a:t>Doris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CD285E-6011-00F1-B384-2654E8801B9C}"/>
              </a:ext>
            </a:extLst>
          </p:cNvPr>
          <p:cNvSpPr txBox="1"/>
          <p:nvPr/>
        </p:nvSpPr>
        <p:spPr>
          <a:xfrm>
            <a:off x="-7629160" y="534678"/>
            <a:ext cx="3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A007"/>
                </a:solidFill>
              </a:rPr>
              <a:t>完全跟进企业级开发</a:t>
            </a:r>
            <a:r>
              <a:rPr lang="en-US" altLang="zh-CN" sz="2400" b="1" dirty="0">
                <a:solidFill>
                  <a:srgbClr val="FDA007"/>
                </a:solidFill>
              </a:rPr>
              <a:t>!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926FA9-5D70-5F87-36C6-C11456E01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83437" y="1937338"/>
            <a:ext cx="6526519" cy="319394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电商实时数仓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-2899579" y="7245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全面多样的调优技术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84DA08-3AE3-910D-6CE6-A7466624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83" y="1312288"/>
            <a:ext cx="6727848" cy="34513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2659FE-7475-1792-F98F-048E988ACF1B}"/>
              </a:ext>
            </a:extLst>
          </p:cNvPr>
          <p:cNvSpPr txBox="1"/>
          <p:nvPr/>
        </p:nvSpPr>
        <p:spPr>
          <a:xfrm>
            <a:off x="740207" y="6490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完善</a:t>
            </a:r>
            <a:r>
              <a:rPr lang="zh-CN" altLang="en-US" sz="1800" b="1" dirty="0">
                <a:solidFill>
                  <a:srgbClr val="FDA007"/>
                </a:solidFill>
              </a:rPr>
              <a:t>的实时数仓架构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g2ZjZhYzk3NmVkNmViM2ExMWViNmYxOWI4ZWU0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全屏显示(16:9)</PresentationFormat>
  <Paragraphs>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思源黑体 Medium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2018-03-01T02:03:00Z</dcterms:created>
  <dcterms:modified xsi:type="dcterms:W3CDTF">2024-01-09T07:05:15Z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E4AAFE025F6948C19A4CA35262A209AE_12</vt:lpwstr>
  </property>
</Properties>
</file>