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2" r:id="rId1"/>
  </p:sldMasterIdLst>
  <p:notesMasterIdLst>
    <p:notesMasterId r:id="rId53"/>
  </p:notesMasterIdLst>
  <p:handoutMasterIdLst>
    <p:handoutMasterId r:id="rId54"/>
  </p:handoutMasterIdLst>
  <p:sldIdLst>
    <p:sldId id="648" r:id="rId2"/>
    <p:sldId id="649" r:id="rId3"/>
    <p:sldId id="651" r:id="rId4"/>
    <p:sldId id="652" r:id="rId5"/>
    <p:sldId id="549" r:id="rId6"/>
    <p:sldId id="655" r:id="rId7"/>
    <p:sldId id="653" r:id="rId8"/>
    <p:sldId id="654" r:id="rId9"/>
    <p:sldId id="550" r:id="rId10"/>
    <p:sldId id="623" r:id="rId11"/>
    <p:sldId id="656" r:id="rId12"/>
    <p:sldId id="657" r:id="rId13"/>
    <p:sldId id="658" r:id="rId14"/>
    <p:sldId id="688" r:id="rId15"/>
    <p:sldId id="663" r:id="rId16"/>
    <p:sldId id="664" r:id="rId17"/>
    <p:sldId id="569" r:id="rId18"/>
    <p:sldId id="685" r:id="rId19"/>
    <p:sldId id="682" r:id="rId20"/>
    <p:sldId id="683" r:id="rId21"/>
    <p:sldId id="642" r:id="rId22"/>
    <p:sldId id="634" r:id="rId23"/>
    <p:sldId id="646" r:id="rId24"/>
    <p:sldId id="680" r:id="rId25"/>
    <p:sldId id="625" r:id="rId26"/>
    <p:sldId id="647" r:id="rId27"/>
    <p:sldId id="546" r:id="rId28"/>
    <p:sldId id="679" r:id="rId29"/>
    <p:sldId id="577" r:id="rId30"/>
    <p:sldId id="524" r:id="rId31"/>
    <p:sldId id="681" r:id="rId32"/>
    <p:sldId id="576" r:id="rId33"/>
    <p:sldId id="689" r:id="rId34"/>
    <p:sldId id="638" r:id="rId35"/>
    <p:sldId id="644" r:id="rId36"/>
    <p:sldId id="665" r:id="rId37"/>
    <p:sldId id="666" r:id="rId38"/>
    <p:sldId id="667" r:id="rId39"/>
    <p:sldId id="580" r:id="rId40"/>
    <p:sldId id="668" r:id="rId41"/>
    <p:sldId id="670" r:id="rId42"/>
    <p:sldId id="672" r:id="rId43"/>
    <p:sldId id="673" r:id="rId44"/>
    <p:sldId id="674" r:id="rId45"/>
    <p:sldId id="684" r:id="rId46"/>
    <p:sldId id="686" r:id="rId47"/>
    <p:sldId id="687" r:id="rId48"/>
    <p:sldId id="675" r:id="rId49"/>
    <p:sldId id="601" r:id="rId50"/>
    <p:sldId id="676" r:id="rId51"/>
    <p:sldId id="425" r:id="rId52"/>
  </p:sldIdLst>
  <p:sldSz cx="9144000" cy="6858000" type="screen4x3"/>
  <p:notesSz cx="7023100" cy="93091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1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1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1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son, Andrea - ERS" initials="CA-E" lastIdx="14" clrIdx="0">
    <p:extLst>
      <p:ext uri="{19B8F6BF-5375-455C-9EA6-DF929625EA0E}">
        <p15:presenceInfo xmlns:p15="http://schemas.microsoft.com/office/powerpoint/2012/main" userId="S-1-5-21-2443529608-3098792306-3041422421-1178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643C"/>
    <a:srgbClr val="3C5B19"/>
    <a:srgbClr val="CC0000"/>
    <a:srgbClr val="3399FF"/>
    <a:srgbClr val="FF6600"/>
    <a:srgbClr val="71CCF1"/>
    <a:srgbClr val="FFCC00"/>
    <a:srgbClr val="DDDDDD"/>
    <a:srgbClr val="CCFF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1" autoAdjust="0"/>
    <p:restoredTop sz="94673" autoAdjust="0"/>
  </p:normalViewPr>
  <p:slideViewPr>
    <p:cSldViewPr>
      <p:cViewPr>
        <p:scale>
          <a:sx n="75" d="100"/>
          <a:sy n="75" d="100"/>
        </p:scale>
        <p:origin x="1110" y="-66"/>
      </p:cViewPr>
      <p:guideLst>
        <p:guide orient="horz" pos="2160"/>
        <p:guide pos="2880"/>
      </p:guideLst>
    </p:cSldViewPr>
  </p:slideViewPr>
  <p:outlineViewPr>
    <p:cViewPr>
      <p:scale>
        <a:sx n="33" d="100"/>
        <a:sy n="33" d="100"/>
      </p:scale>
      <p:origin x="0" y="18252"/>
    </p:cViewPr>
  </p:outlineViewPr>
  <p:notesTextViewPr>
    <p:cViewPr>
      <p:scale>
        <a:sx n="75" d="100"/>
        <a:sy n="7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onanno\Dropbox\Project%20Added%20Sugar\Simulation%20for%20AAEA\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onanno\Dropbox\Project%20Added%20Sugar\Simulation%20for%20AAEA\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onanno\Dropbox\Project%20Added%20Sugar\Simulation%20for%20AAEA\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onanno\Dropbox\Project%20Added%20Sugar\Simulation%20for%20AAEA\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bonanno\Dropbox\Project%20Added%20Sugar\Estimates%20and%20Presentation\Tables%20for%20presentation_UM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bonanno\Dropbox\Project%20Added%20Sugar\Estimates%20and%20Presentation\Tables%20for%20presentation_UM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bonanno\Dropbox\Project%20Added%20Sugar\Estimates%20and%20Presentation\Tables%20for%20presentation_UM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bonanno\Dropbox\Project%20Added%20Sugar\Estimates%20and%20Presentation\Tables%20for%20presentation_UM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bonanno\Dropbox\Project%20Added%20Sugar\Estimates%20and%20Presentation\Tables%20for%20presentation_UM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5"/>
            <c:spPr>
              <a:solidFill>
                <a:schemeClr val="accent1"/>
              </a:solidFill>
              <a:ln w="25400">
                <a:solidFill>
                  <a:schemeClr val="accent1"/>
                </a:solidFill>
              </a:ln>
              <a:effectLst/>
            </c:spPr>
          </c:marker>
          <c:xVal>
            <c:numRef>
              <c:f>Graphs!$B$8:$B$100</c:f>
              <c:numCache>
                <c:formatCode>General</c:formatCode>
                <c:ptCount val="93"/>
                <c:pt idx="0">
                  <c:v>12.06179</c:v>
                </c:pt>
                <c:pt idx="1">
                  <c:v>0</c:v>
                </c:pt>
                <c:pt idx="2">
                  <c:v>7.1680140000000003</c:v>
                </c:pt>
                <c:pt idx="3">
                  <c:v>11.94272</c:v>
                </c:pt>
                <c:pt idx="4">
                  <c:v>0</c:v>
                </c:pt>
                <c:pt idx="5">
                  <c:v>9.6208559999999999</c:v>
                </c:pt>
                <c:pt idx="6">
                  <c:v>3.0124710000000001</c:v>
                </c:pt>
                <c:pt idx="7">
                  <c:v>5.6701040000000003</c:v>
                </c:pt>
                <c:pt idx="8">
                  <c:v>7.6681080000000001</c:v>
                </c:pt>
                <c:pt idx="9">
                  <c:v>9.2517390000000006</c:v>
                </c:pt>
                <c:pt idx="10">
                  <c:v>1.250235</c:v>
                </c:pt>
                <c:pt idx="11">
                  <c:v>5.381964</c:v>
                </c:pt>
                <c:pt idx="12">
                  <c:v>15.70533</c:v>
                </c:pt>
                <c:pt idx="13">
                  <c:v>9.0493199999999998</c:v>
                </c:pt>
                <c:pt idx="14">
                  <c:v>8.6802030000000006</c:v>
                </c:pt>
                <c:pt idx="15">
                  <c:v>3.3934950000000002</c:v>
                </c:pt>
                <c:pt idx="16">
                  <c:v>6.0368490000000001</c:v>
                </c:pt>
                <c:pt idx="17">
                  <c:v>5.6320110000000003</c:v>
                </c:pt>
                <c:pt idx="18">
                  <c:v>0</c:v>
                </c:pt>
                <c:pt idx="19">
                  <c:v>9.4422510000000006</c:v>
                </c:pt>
                <c:pt idx="20">
                  <c:v>4.5365669999999998</c:v>
                </c:pt>
                <c:pt idx="21">
                  <c:v>3.1077270000000001</c:v>
                </c:pt>
                <c:pt idx="22">
                  <c:v>9.8470890000000004</c:v>
                </c:pt>
                <c:pt idx="23">
                  <c:v>7.9181549999999996</c:v>
                </c:pt>
                <c:pt idx="24">
                  <c:v>3.9293100000000001</c:v>
                </c:pt>
                <c:pt idx="25">
                  <c:v>5.1200099999999997</c:v>
                </c:pt>
                <c:pt idx="26">
                  <c:v>4.4889390000000002</c:v>
                </c:pt>
                <c:pt idx="27">
                  <c:v>4.2031710000000002</c:v>
                </c:pt>
                <c:pt idx="28">
                  <c:v>0</c:v>
                </c:pt>
                <c:pt idx="29">
                  <c:v>9.2517390000000006</c:v>
                </c:pt>
                <c:pt idx="30">
                  <c:v>6.1916399999999996</c:v>
                </c:pt>
                <c:pt idx="31">
                  <c:v>7.5728520000000001</c:v>
                </c:pt>
                <c:pt idx="32">
                  <c:v>15.70533</c:v>
                </c:pt>
                <c:pt idx="33">
                  <c:v>3.4613939999999999</c:v>
                </c:pt>
                <c:pt idx="34">
                  <c:v>2.7267030000000001</c:v>
                </c:pt>
                <c:pt idx="35">
                  <c:v>12.06179</c:v>
                </c:pt>
                <c:pt idx="36">
                  <c:v>6.0249420000000002</c:v>
                </c:pt>
                <c:pt idx="37">
                  <c:v>11.442629999999999</c:v>
                </c:pt>
                <c:pt idx="38">
                  <c:v>6.5726639999999996</c:v>
                </c:pt>
                <c:pt idx="39">
                  <c:v>4.1198220000000001</c:v>
                </c:pt>
                <c:pt idx="40">
                  <c:v>3.3934950000000002</c:v>
                </c:pt>
                <c:pt idx="41">
                  <c:v>5.47722</c:v>
                </c:pt>
                <c:pt idx="42">
                  <c:v>1.940841</c:v>
                </c:pt>
                <c:pt idx="43">
                  <c:v>6.2630819999999998</c:v>
                </c:pt>
                <c:pt idx="44">
                  <c:v>5.381964</c:v>
                </c:pt>
                <c:pt idx="45">
                  <c:v>14.883749999999999</c:v>
                </c:pt>
                <c:pt idx="46">
                  <c:v>9.0493199999999998</c:v>
                </c:pt>
                <c:pt idx="47">
                  <c:v>4.6556369999999996</c:v>
                </c:pt>
                <c:pt idx="48">
                  <c:v>12.680949999999999</c:v>
                </c:pt>
                <c:pt idx="49">
                  <c:v>9.7529679999999992</c:v>
                </c:pt>
                <c:pt idx="50">
                  <c:v>5.47722</c:v>
                </c:pt>
                <c:pt idx="51">
                  <c:v>4.4770320000000003</c:v>
                </c:pt>
                <c:pt idx="52">
                  <c:v>8.0253180000000004</c:v>
                </c:pt>
                <c:pt idx="53">
                  <c:v>12.728579999999999</c:v>
                </c:pt>
                <c:pt idx="54">
                  <c:v>0</c:v>
                </c:pt>
                <c:pt idx="55">
                  <c:v>8.1801089999999999</c:v>
                </c:pt>
                <c:pt idx="56">
                  <c:v>5.5486620000000002</c:v>
                </c:pt>
                <c:pt idx="57">
                  <c:v>5.47722</c:v>
                </c:pt>
                <c:pt idx="58">
                  <c:v>12.037979999999999</c:v>
                </c:pt>
                <c:pt idx="59">
                  <c:v>9.0493199999999998</c:v>
                </c:pt>
                <c:pt idx="60">
                  <c:v>2.7267030000000001</c:v>
                </c:pt>
                <c:pt idx="61">
                  <c:v>9.6208559999999999</c:v>
                </c:pt>
                <c:pt idx="62">
                  <c:v>9.8470890000000004</c:v>
                </c:pt>
                <c:pt idx="63">
                  <c:v>5.381964</c:v>
                </c:pt>
                <c:pt idx="64">
                  <c:v>4.6675440000000004</c:v>
                </c:pt>
                <c:pt idx="65">
                  <c:v>1.940841</c:v>
                </c:pt>
                <c:pt idx="66">
                  <c:v>12.728579999999999</c:v>
                </c:pt>
                <c:pt idx="67">
                  <c:v>3.8102399999999998</c:v>
                </c:pt>
                <c:pt idx="68">
                  <c:v>4.5365669999999998</c:v>
                </c:pt>
                <c:pt idx="69">
                  <c:v>7.335801</c:v>
                </c:pt>
                <c:pt idx="70">
                  <c:v>8.9183430000000001</c:v>
                </c:pt>
                <c:pt idx="71">
                  <c:v>6.5726639999999996</c:v>
                </c:pt>
                <c:pt idx="72">
                  <c:v>12.680960000000001</c:v>
                </c:pt>
                <c:pt idx="73">
                  <c:v>8.1801089999999999</c:v>
                </c:pt>
                <c:pt idx="74">
                  <c:v>12.680949999999999</c:v>
                </c:pt>
                <c:pt idx="75">
                  <c:v>8.6802030000000006</c:v>
                </c:pt>
                <c:pt idx="76">
                  <c:v>12.728579999999999</c:v>
                </c:pt>
                <c:pt idx="77">
                  <c:v>11.59742</c:v>
                </c:pt>
                <c:pt idx="78">
                  <c:v>5.5486620000000002</c:v>
                </c:pt>
                <c:pt idx="79">
                  <c:v>9.0493199999999998</c:v>
                </c:pt>
                <c:pt idx="80">
                  <c:v>9.2517390000000006</c:v>
                </c:pt>
                <c:pt idx="81">
                  <c:v>7.1680140000000003</c:v>
                </c:pt>
                <c:pt idx="82">
                  <c:v>3.9293100000000001</c:v>
                </c:pt>
                <c:pt idx="83">
                  <c:v>5.381964</c:v>
                </c:pt>
                <c:pt idx="84">
                  <c:v>0</c:v>
                </c:pt>
                <c:pt idx="85">
                  <c:v>3.9293100000000001</c:v>
                </c:pt>
                <c:pt idx="86">
                  <c:v>9.0135989999999993</c:v>
                </c:pt>
                <c:pt idx="87">
                  <c:v>5.381964</c:v>
                </c:pt>
                <c:pt idx="88">
                  <c:v>4.6556369999999996</c:v>
                </c:pt>
                <c:pt idx="89">
                  <c:v>10.490069999999999</c:v>
                </c:pt>
                <c:pt idx="90">
                  <c:v>0</c:v>
                </c:pt>
                <c:pt idx="91">
                  <c:v>4.7628000000000004</c:v>
                </c:pt>
                <c:pt idx="92">
                  <c:v>9.6208559999999999</c:v>
                </c:pt>
              </c:numCache>
            </c:numRef>
          </c:xVal>
          <c:yVal>
            <c:numRef>
              <c:f>Graphs!$C$8:$C$100</c:f>
              <c:numCache>
                <c:formatCode>General</c:formatCode>
                <c:ptCount val="93"/>
                <c:pt idx="0">
                  <c:v>7.9890000000000003E-2</c:v>
                </c:pt>
                <c:pt idx="1">
                  <c:v>9.3550000000000008E-2</c:v>
                </c:pt>
                <c:pt idx="2">
                  <c:v>9.7220000000000001E-2</c:v>
                </c:pt>
                <c:pt idx="3">
                  <c:v>8.9849999999999999E-2</c:v>
                </c:pt>
                <c:pt idx="4">
                  <c:v>7.739E-2</c:v>
                </c:pt>
                <c:pt idx="5">
                  <c:v>6.7290000000000003E-2</c:v>
                </c:pt>
                <c:pt idx="6">
                  <c:v>8.6940000000000003E-2</c:v>
                </c:pt>
                <c:pt idx="7">
                  <c:v>5.3490000000000003E-2</c:v>
                </c:pt>
                <c:pt idx="8">
                  <c:v>0.11037</c:v>
                </c:pt>
                <c:pt idx="9">
                  <c:v>6.828999999999999E-2</c:v>
                </c:pt>
                <c:pt idx="10">
                  <c:v>7.6659999999999992E-2</c:v>
                </c:pt>
                <c:pt idx="11">
                  <c:v>7.059E-2</c:v>
                </c:pt>
                <c:pt idx="12">
                  <c:v>7.8270000000000006E-2</c:v>
                </c:pt>
                <c:pt idx="13">
                  <c:v>7.4069999999999997E-2</c:v>
                </c:pt>
                <c:pt idx="14">
                  <c:v>6.6879999999999995E-2</c:v>
                </c:pt>
                <c:pt idx="15">
                  <c:v>7.3550000000000004E-2</c:v>
                </c:pt>
                <c:pt idx="16">
                  <c:v>6.4199999999999993E-2</c:v>
                </c:pt>
                <c:pt idx="17">
                  <c:v>7.085000000000001E-2</c:v>
                </c:pt>
                <c:pt idx="18">
                  <c:v>5.7229999999999996E-2</c:v>
                </c:pt>
                <c:pt idx="19">
                  <c:v>6.3980000000000009E-2</c:v>
                </c:pt>
                <c:pt idx="20">
                  <c:v>5.4969999999999998E-2</c:v>
                </c:pt>
                <c:pt idx="21">
                  <c:v>5.8250000000000003E-2</c:v>
                </c:pt>
                <c:pt idx="22">
                  <c:v>6.8139999999999992E-2</c:v>
                </c:pt>
                <c:pt idx="23">
                  <c:v>5.5369999999999996E-2</c:v>
                </c:pt>
                <c:pt idx="24">
                  <c:v>6.4000000000000001E-2</c:v>
                </c:pt>
                <c:pt idx="25">
                  <c:v>5.7109999999999994E-2</c:v>
                </c:pt>
                <c:pt idx="26">
                  <c:v>5.2740000000000002E-2</c:v>
                </c:pt>
                <c:pt idx="27">
                  <c:v>5.9690000000000007E-2</c:v>
                </c:pt>
                <c:pt idx="28">
                  <c:v>5.4379999999999998E-2</c:v>
                </c:pt>
                <c:pt idx="29">
                  <c:v>4.8469999999999999E-2</c:v>
                </c:pt>
                <c:pt idx="30">
                  <c:v>9.393E-2</c:v>
                </c:pt>
                <c:pt idx="31">
                  <c:v>5.7530000000000005E-2</c:v>
                </c:pt>
                <c:pt idx="32">
                  <c:v>5.8189999999999999E-2</c:v>
                </c:pt>
                <c:pt idx="33">
                  <c:v>0.14191999999999999</c:v>
                </c:pt>
                <c:pt idx="34">
                  <c:v>5.0330000000000007E-2</c:v>
                </c:pt>
                <c:pt idx="35">
                  <c:v>5.5329999999999997E-2</c:v>
                </c:pt>
                <c:pt idx="36">
                  <c:v>5.4149999999999997E-2</c:v>
                </c:pt>
                <c:pt idx="37">
                  <c:v>4.5679999999999998E-2</c:v>
                </c:pt>
                <c:pt idx="38">
                  <c:v>4.666E-2</c:v>
                </c:pt>
                <c:pt idx="39">
                  <c:v>5.1490000000000001E-2</c:v>
                </c:pt>
                <c:pt idx="40">
                  <c:v>4.8390000000000002E-2</c:v>
                </c:pt>
                <c:pt idx="41">
                  <c:v>4.6129999999999997E-2</c:v>
                </c:pt>
                <c:pt idx="42">
                  <c:v>4.9829999999999999E-2</c:v>
                </c:pt>
                <c:pt idx="43">
                  <c:v>4.861E-2</c:v>
                </c:pt>
                <c:pt idx="44">
                  <c:v>5.4659999999999993E-2</c:v>
                </c:pt>
                <c:pt idx="45">
                  <c:v>4.8299999999999996E-2</c:v>
                </c:pt>
                <c:pt idx="46">
                  <c:v>5.8009999999999992E-2</c:v>
                </c:pt>
                <c:pt idx="47">
                  <c:v>4.6959999999999995E-2</c:v>
                </c:pt>
                <c:pt idx="48">
                  <c:v>4.367E-2</c:v>
                </c:pt>
                <c:pt idx="49">
                  <c:v>5.1299999999999998E-2</c:v>
                </c:pt>
                <c:pt idx="50">
                  <c:v>3.6069999999999998E-2</c:v>
                </c:pt>
                <c:pt idx="51">
                  <c:v>4.0320000000000002E-2</c:v>
                </c:pt>
                <c:pt idx="52">
                  <c:v>4.487E-2</c:v>
                </c:pt>
                <c:pt idx="53">
                  <c:v>3.6790000000000003E-2</c:v>
                </c:pt>
                <c:pt idx="54">
                  <c:v>4.1279999999999997E-2</c:v>
                </c:pt>
                <c:pt idx="55">
                  <c:v>4.2910000000000004E-2</c:v>
                </c:pt>
                <c:pt idx="56">
                  <c:v>8.9499999999999996E-2</c:v>
                </c:pt>
                <c:pt idx="57">
                  <c:v>5.008E-2</c:v>
                </c:pt>
                <c:pt idx="58">
                  <c:v>4.6940000000000003E-2</c:v>
                </c:pt>
                <c:pt idx="59">
                  <c:v>3.9350000000000003E-2</c:v>
                </c:pt>
                <c:pt idx="60">
                  <c:v>4.8329999999999998E-2</c:v>
                </c:pt>
                <c:pt idx="61">
                  <c:v>4.4850000000000001E-2</c:v>
                </c:pt>
                <c:pt idx="62">
                  <c:v>3.2469999999999999E-2</c:v>
                </c:pt>
                <c:pt idx="63">
                  <c:v>4.419E-2</c:v>
                </c:pt>
                <c:pt idx="64">
                  <c:v>3.2009999999999997E-2</c:v>
                </c:pt>
                <c:pt idx="65">
                  <c:v>6.6489999999999994E-2</c:v>
                </c:pt>
                <c:pt idx="66">
                  <c:v>4.0120000000000003E-2</c:v>
                </c:pt>
                <c:pt idx="67">
                  <c:v>4.3609999999999996E-2</c:v>
                </c:pt>
                <c:pt idx="68">
                  <c:v>4.675E-2</c:v>
                </c:pt>
                <c:pt idx="69">
                  <c:v>4.5080000000000002E-2</c:v>
                </c:pt>
                <c:pt idx="70">
                  <c:v>3.3589999999999995E-2</c:v>
                </c:pt>
                <c:pt idx="71">
                  <c:v>5.8130000000000001E-2</c:v>
                </c:pt>
                <c:pt idx="72">
                  <c:v>3.1960000000000002E-2</c:v>
                </c:pt>
                <c:pt idx="73">
                  <c:v>3.2590000000000001E-2</c:v>
                </c:pt>
                <c:pt idx="74">
                  <c:v>3.6150000000000002E-2</c:v>
                </c:pt>
                <c:pt idx="75">
                  <c:v>3.1910000000000001E-2</c:v>
                </c:pt>
                <c:pt idx="76">
                  <c:v>3.4509999999999999E-2</c:v>
                </c:pt>
                <c:pt idx="77">
                  <c:v>8.6720000000000005E-2</c:v>
                </c:pt>
                <c:pt idx="78">
                  <c:v>3.4160000000000003E-2</c:v>
                </c:pt>
                <c:pt idx="79">
                  <c:v>0.16092000000000001</c:v>
                </c:pt>
                <c:pt idx="80">
                  <c:v>3.363E-2</c:v>
                </c:pt>
                <c:pt idx="81">
                  <c:v>3.4619999999999998E-2</c:v>
                </c:pt>
                <c:pt idx="82">
                  <c:v>3.6319999999999998E-2</c:v>
                </c:pt>
                <c:pt idx="83">
                  <c:v>2.9559999999999996E-2</c:v>
                </c:pt>
                <c:pt idx="84">
                  <c:v>5.8520000000000003E-2</c:v>
                </c:pt>
                <c:pt idx="85">
                  <c:v>3.2440000000000004E-2</c:v>
                </c:pt>
                <c:pt idx="86">
                  <c:v>3.0039999999999997E-2</c:v>
                </c:pt>
                <c:pt idx="87">
                  <c:v>2.9770000000000001E-2</c:v>
                </c:pt>
                <c:pt idx="88">
                  <c:v>2.971E-2</c:v>
                </c:pt>
                <c:pt idx="89">
                  <c:v>2.9980000000000003E-2</c:v>
                </c:pt>
                <c:pt idx="90">
                  <c:v>2.7769999999999996E-2</c:v>
                </c:pt>
                <c:pt idx="91">
                  <c:v>2.3460000000000002E-2</c:v>
                </c:pt>
                <c:pt idx="92">
                  <c:v>4.6559999999999997E-2</c:v>
                </c:pt>
              </c:numCache>
            </c:numRef>
          </c:yVal>
          <c:smooth val="0"/>
        </c:ser>
        <c:dLbls>
          <c:showLegendKey val="0"/>
          <c:showVal val="0"/>
          <c:showCatName val="0"/>
          <c:showSerName val="0"/>
          <c:showPercent val="0"/>
          <c:showBubbleSize val="0"/>
        </c:dLbls>
        <c:axId val="270552208"/>
        <c:axId val="271123648"/>
      </c:scatterChart>
      <c:valAx>
        <c:axId val="270552208"/>
        <c:scaling>
          <c:orientation val="minMax"/>
          <c:max val="16"/>
          <c:min val="0"/>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Sugar (g/OZ)</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1123648"/>
        <c:crosses val="autoZero"/>
        <c:crossBetween val="midCat"/>
        <c:majorUnit val="1"/>
      </c:valAx>
      <c:valAx>
        <c:axId val="27112364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Sj (Market Share)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0552208"/>
        <c:crosses val="autoZero"/>
        <c:crossBetween val="midCat"/>
      </c:valAx>
      <c:spPr>
        <a:noFill/>
        <a:ln>
          <a:noFill/>
        </a:ln>
        <a:effectLst/>
      </c:spPr>
    </c:plotArea>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07492251252024"/>
          <c:y val="6.4585327064349551E-2"/>
          <c:w val="0.78700081201690697"/>
          <c:h val="0.70634202946792235"/>
        </c:manualLayout>
      </c:layout>
      <c:scatterChart>
        <c:scatterStyle val="lineMarker"/>
        <c:varyColors val="0"/>
        <c:ser>
          <c:idx val="0"/>
          <c:order val="0"/>
          <c:tx>
            <c:strRef>
              <c:f>Graphs!$M$7</c:f>
              <c:strCache>
                <c:ptCount val="1"/>
                <c:pt idx="0">
                  <c:v>Share</c:v>
                </c:pt>
              </c:strCache>
            </c:strRef>
          </c:tx>
          <c:spPr>
            <a:ln w="28575" cap="rnd">
              <a:noFill/>
              <a:round/>
            </a:ln>
            <a:effectLst/>
          </c:spPr>
          <c:marker>
            <c:symbol val="circle"/>
            <c:size val="5"/>
            <c:spPr>
              <a:solidFill>
                <a:schemeClr val="accent1"/>
              </a:solidFill>
              <a:ln w="25400">
                <a:solidFill>
                  <a:schemeClr val="accent1"/>
                </a:solidFill>
              </a:ln>
              <a:effectLst/>
            </c:spPr>
          </c:marker>
          <c:xVal>
            <c:numRef>
              <c:f>Graphs!$L$8:$L$100</c:f>
              <c:numCache>
                <c:formatCode>General</c:formatCode>
                <c:ptCount val="93"/>
                <c:pt idx="0">
                  <c:v>0.96257910571636063</c:v>
                </c:pt>
                <c:pt idx="1">
                  <c:v>0</c:v>
                </c:pt>
                <c:pt idx="2">
                  <c:v>0.96873563218390812</c:v>
                </c:pt>
                <c:pt idx="3">
                  <c:v>0.98425225403418537</c:v>
                </c:pt>
                <c:pt idx="4">
                  <c:v>0</c:v>
                </c:pt>
                <c:pt idx="5">
                  <c:v>0.97517241379310338</c:v>
                </c:pt>
                <c:pt idx="6">
                  <c:v>0.91603448275862065</c:v>
                </c:pt>
                <c:pt idx="7">
                  <c:v>0.97269321115478524</c:v>
                </c:pt>
                <c:pt idx="8">
                  <c:v>0.75342618384401117</c:v>
                </c:pt>
                <c:pt idx="9">
                  <c:v>0.94866279069767445</c:v>
                </c:pt>
                <c:pt idx="10">
                  <c:v>0.36749999999999999</c:v>
                </c:pt>
                <c:pt idx="11">
                  <c:v>0.93517241379310345</c:v>
                </c:pt>
                <c:pt idx="12">
                  <c:v>0.98572934907454479</c:v>
                </c:pt>
                <c:pt idx="13">
                  <c:v>0.96144578313253004</c:v>
                </c:pt>
                <c:pt idx="14">
                  <c:v>0.97821086261980839</c:v>
                </c:pt>
                <c:pt idx="15">
                  <c:v>0.9653225806451613</c:v>
                </c:pt>
                <c:pt idx="16">
                  <c:v>0.75779359430604987</c:v>
                </c:pt>
                <c:pt idx="17">
                  <c:v>0.89891402714932134</c:v>
                </c:pt>
                <c:pt idx="18">
                  <c:v>0</c:v>
                </c:pt>
                <c:pt idx="19">
                  <c:v>0.97385964912280709</c:v>
                </c:pt>
                <c:pt idx="20">
                  <c:v>0.50037523452157595</c:v>
                </c:pt>
                <c:pt idx="21">
                  <c:v>0.93772455089820361</c:v>
                </c:pt>
                <c:pt idx="22">
                  <c:v>0.98035514281077751</c:v>
                </c:pt>
                <c:pt idx="23">
                  <c:v>0.93411371237458196</c:v>
                </c:pt>
                <c:pt idx="24">
                  <c:v>0.9</c:v>
                </c:pt>
                <c:pt idx="25">
                  <c:v>0.88442703232125364</c:v>
                </c:pt>
                <c:pt idx="26">
                  <c:v>0.96548780487804886</c:v>
                </c:pt>
                <c:pt idx="27">
                  <c:v>0.94493307839388163</c:v>
                </c:pt>
                <c:pt idx="28">
                  <c:v>0</c:v>
                </c:pt>
                <c:pt idx="29">
                  <c:v>0.94866279069767445</c:v>
                </c:pt>
                <c:pt idx="30">
                  <c:v>0.97937219730941694</c:v>
                </c:pt>
                <c:pt idx="31">
                  <c:v>0.95400000000000007</c:v>
                </c:pt>
                <c:pt idx="32">
                  <c:v>0.98572934907454479</c:v>
                </c:pt>
                <c:pt idx="33">
                  <c:v>0.77242206978856875</c:v>
                </c:pt>
                <c:pt idx="34">
                  <c:v>0.78836065573770497</c:v>
                </c:pt>
                <c:pt idx="35">
                  <c:v>0.96257910571636063</c:v>
                </c:pt>
                <c:pt idx="36">
                  <c:v>0.95300448430493279</c:v>
                </c:pt>
                <c:pt idx="37">
                  <c:v>0.92361580279200417</c:v>
                </c:pt>
                <c:pt idx="38">
                  <c:v>0.96599999999999986</c:v>
                </c:pt>
                <c:pt idx="39">
                  <c:v>0.93153846153846154</c:v>
                </c:pt>
                <c:pt idx="40">
                  <c:v>0.9653225806451613</c:v>
                </c:pt>
                <c:pt idx="41">
                  <c:v>0.97625063163213754</c:v>
                </c:pt>
                <c:pt idx="42">
                  <c:v>0.84518518518518526</c:v>
                </c:pt>
                <c:pt idx="43">
                  <c:v>0.92049999999999998</c:v>
                </c:pt>
                <c:pt idx="44">
                  <c:v>0.93517241379310345</c:v>
                </c:pt>
                <c:pt idx="45">
                  <c:v>0.97947761194029836</c:v>
                </c:pt>
                <c:pt idx="46">
                  <c:v>0.96144578313253004</c:v>
                </c:pt>
                <c:pt idx="47">
                  <c:v>0.98808664259927803</c:v>
                </c:pt>
                <c:pt idx="48">
                  <c:v>0.97877423114476358</c:v>
                </c:pt>
                <c:pt idx="49">
                  <c:v>0.9740295875066538</c:v>
                </c:pt>
                <c:pt idx="50">
                  <c:v>0.97625063163213754</c:v>
                </c:pt>
                <c:pt idx="51">
                  <c:v>0.69876106194690268</c:v>
                </c:pt>
                <c:pt idx="52">
                  <c:v>0.98634146341463425</c:v>
                </c:pt>
                <c:pt idx="53">
                  <c:v>0.99331834995551804</c:v>
                </c:pt>
                <c:pt idx="54">
                  <c:v>0</c:v>
                </c:pt>
                <c:pt idx="55">
                  <c:v>0.97151515151515144</c:v>
                </c:pt>
                <c:pt idx="56">
                  <c:v>0.78476343223736966</c:v>
                </c:pt>
                <c:pt idx="57">
                  <c:v>0.97625063163213754</c:v>
                </c:pt>
                <c:pt idx="58">
                  <c:v>0.98223440339237778</c:v>
                </c:pt>
                <c:pt idx="59">
                  <c:v>0.96144578313253004</c:v>
                </c:pt>
                <c:pt idx="60">
                  <c:v>0.78836065573770497</c:v>
                </c:pt>
                <c:pt idx="61">
                  <c:v>0.97517241379310338</c:v>
                </c:pt>
                <c:pt idx="62">
                  <c:v>0.98035514281077751</c:v>
                </c:pt>
                <c:pt idx="63">
                  <c:v>0.93517241379310345</c:v>
                </c:pt>
                <c:pt idx="64">
                  <c:v>0.64564705882352946</c:v>
                </c:pt>
                <c:pt idx="65">
                  <c:v>0.84518518518518526</c:v>
                </c:pt>
                <c:pt idx="66">
                  <c:v>0.99331834995551804</c:v>
                </c:pt>
                <c:pt idx="67">
                  <c:v>0.66076696165191728</c:v>
                </c:pt>
                <c:pt idx="68">
                  <c:v>0.49541795665634675</c:v>
                </c:pt>
                <c:pt idx="69">
                  <c:v>0.9555031623896667</c:v>
                </c:pt>
                <c:pt idx="70">
                  <c:v>0.98</c:v>
                </c:pt>
                <c:pt idx="71">
                  <c:v>0.96599999999999986</c:v>
                </c:pt>
                <c:pt idx="72">
                  <c:v>0.97877500299090392</c:v>
                </c:pt>
                <c:pt idx="73">
                  <c:v>0.97151515151515144</c:v>
                </c:pt>
                <c:pt idx="74">
                  <c:v>0.97877423114476358</c:v>
                </c:pt>
                <c:pt idx="75">
                  <c:v>0.97821086261980839</c:v>
                </c:pt>
                <c:pt idx="76">
                  <c:v>0.99331834995551804</c:v>
                </c:pt>
                <c:pt idx="77">
                  <c:v>0.98100736342143224</c:v>
                </c:pt>
                <c:pt idx="78">
                  <c:v>0.78476343223736966</c:v>
                </c:pt>
                <c:pt idx="79">
                  <c:v>0.96144578313253004</c:v>
                </c:pt>
                <c:pt idx="80">
                  <c:v>0.94866279069767445</c:v>
                </c:pt>
                <c:pt idx="81">
                  <c:v>0.96873563218390812</c:v>
                </c:pt>
                <c:pt idx="82">
                  <c:v>0.9</c:v>
                </c:pt>
                <c:pt idx="83">
                  <c:v>0.93517241379310345</c:v>
                </c:pt>
                <c:pt idx="84">
                  <c:v>0</c:v>
                </c:pt>
                <c:pt idx="85">
                  <c:v>0.9</c:v>
                </c:pt>
                <c:pt idx="86">
                  <c:v>0.96345454545454545</c:v>
                </c:pt>
                <c:pt idx="87">
                  <c:v>0.93517241379310345</c:v>
                </c:pt>
                <c:pt idx="88">
                  <c:v>0.98808664259927803</c:v>
                </c:pt>
                <c:pt idx="89">
                  <c:v>0.95860131041478192</c:v>
                </c:pt>
                <c:pt idx="90">
                  <c:v>0</c:v>
                </c:pt>
                <c:pt idx="91">
                  <c:v>0.92307692307692313</c:v>
                </c:pt>
                <c:pt idx="92">
                  <c:v>0.97517241379310338</c:v>
                </c:pt>
              </c:numCache>
            </c:numRef>
          </c:xVal>
          <c:yVal>
            <c:numRef>
              <c:f>Graphs!$M$8:$M$100</c:f>
              <c:numCache>
                <c:formatCode>General</c:formatCode>
                <c:ptCount val="93"/>
                <c:pt idx="0">
                  <c:v>7.9890000000000003E-2</c:v>
                </c:pt>
                <c:pt idx="1">
                  <c:v>9.3550000000000008E-2</c:v>
                </c:pt>
                <c:pt idx="2">
                  <c:v>9.7220000000000001E-2</c:v>
                </c:pt>
                <c:pt idx="3">
                  <c:v>8.9849999999999999E-2</c:v>
                </c:pt>
                <c:pt idx="4">
                  <c:v>7.739E-2</c:v>
                </c:pt>
                <c:pt idx="5">
                  <c:v>6.7290000000000003E-2</c:v>
                </c:pt>
                <c:pt idx="6">
                  <c:v>8.6940000000000003E-2</c:v>
                </c:pt>
                <c:pt idx="7">
                  <c:v>5.3490000000000003E-2</c:v>
                </c:pt>
                <c:pt idx="8">
                  <c:v>0.11037</c:v>
                </c:pt>
                <c:pt idx="9">
                  <c:v>6.828999999999999E-2</c:v>
                </c:pt>
                <c:pt idx="10">
                  <c:v>7.6659999999999992E-2</c:v>
                </c:pt>
                <c:pt idx="11">
                  <c:v>7.059E-2</c:v>
                </c:pt>
                <c:pt idx="12">
                  <c:v>7.8270000000000006E-2</c:v>
                </c:pt>
                <c:pt idx="13">
                  <c:v>7.4069999999999997E-2</c:v>
                </c:pt>
                <c:pt idx="14">
                  <c:v>6.6879999999999995E-2</c:v>
                </c:pt>
                <c:pt idx="15">
                  <c:v>7.3550000000000004E-2</c:v>
                </c:pt>
                <c:pt idx="16">
                  <c:v>6.4199999999999993E-2</c:v>
                </c:pt>
                <c:pt idx="17">
                  <c:v>7.085000000000001E-2</c:v>
                </c:pt>
                <c:pt idx="18">
                  <c:v>5.7229999999999996E-2</c:v>
                </c:pt>
                <c:pt idx="19">
                  <c:v>6.3980000000000009E-2</c:v>
                </c:pt>
                <c:pt idx="20">
                  <c:v>5.4969999999999998E-2</c:v>
                </c:pt>
                <c:pt idx="21">
                  <c:v>5.8250000000000003E-2</c:v>
                </c:pt>
                <c:pt idx="22">
                  <c:v>6.8139999999999992E-2</c:v>
                </c:pt>
                <c:pt idx="23">
                  <c:v>5.5369999999999996E-2</c:v>
                </c:pt>
                <c:pt idx="24">
                  <c:v>6.4000000000000001E-2</c:v>
                </c:pt>
                <c:pt idx="25">
                  <c:v>5.7109999999999994E-2</c:v>
                </c:pt>
                <c:pt idx="26">
                  <c:v>5.2740000000000002E-2</c:v>
                </c:pt>
                <c:pt idx="27">
                  <c:v>5.9690000000000007E-2</c:v>
                </c:pt>
                <c:pt idx="28">
                  <c:v>5.4379999999999998E-2</c:v>
                </c:pt>
                <c:pt idx="29">
                  <c:v>4.8469999999999999E-2</c:v>
                </c:pt>
                <c:pt idx="30">
                  <c:v>9.393E-2</c:v>
                </c:pt>
                <c:pt idx="31">
                  <c:v>5.7530000000000005E-2</c:v>
                </c:pt>
                <c:pt idx="32">
                  <c:v>5.8189999999999999E-2</c:v>
                </c:pt>
                <c:pt idx="33">
                  <c:v>0.14191999999999999</c:v>
                </c:pt>
                <c:pt idx="34">
                  <c:v>5.0330000000000007E-2</c:v>
                </c:pt>
                <c:pt idx="35">
                  <c:v>5.5329999999999997E-2</c:v>
                </c:pt>
                <c:pt idx="36">
                  <c:v>5.4149999999999997E-2</c:v>
                </c:pt>
                <c:pt idx="37">
                  <c:v>4.5679999999999998E-2</c:v>
                </c:pt>
                <c:pt idx="38">
                  <c:v>4.666E-2</c:v>
                </c:pt>
                <c:pt idx="39">
                  <c:v>5.1490000000000001E-2</c:v>
                </c:pt>
                <c:pt idx="40">
                  <c:v>4.8390000000000002E-2</c:v>
                </c:pt>
                <c:pt idx="41">
                  <c:v>4.6129999999999997E-2</c:v>
                </c:pt>
                <c:pt idx="42">
                  <c:v>4.9829999999999999E-2</c:v>
                </c:pt>
                <c:pt idx="43">
                  <c:v>4.861E-2</c:v>
                </c:pt>
                <c:pt idx="44">
                  <c:v>5.4659999999999993E-2</c:v>
                </c:pt>
                <c:pt idx="45">
                  <c:v>4.8299999999999996E-2</c:v>
                </c:pt>
                <c:pt idx="46">
                  <c:v>5.8009999999999992E-2</c:v>
                </c:pt>
                <c:pt idx="47">
                  <c:v>4.6959999999999995E-2</c:v>
                </c:pt>
                <c:pt idx="48">
                  <c:v>4.367E-2</c:v>
                </c:pt>
                <c:pt idx="49">
                  <c:v>5.1299999999999998E-2</c:v>
                </c:pt>
                <c:pt idx="50">
                  <c:v>3.6069999999999998E-2</c:v>
                </c:pt>
                <c:pt idx="51">
                  <c:v>4.0320000000000002E-2</c:v>
                </c:pt>
                <c:pt idx="52">
                  <c:v>4.487E-2</c:v>
                </c:pt>
                <c:pt idx="53">
                  <c:v>3.6790000000000003E-2</c:v>
                </c:pt>
                <c:pt idx="54">
                  <c:v>4.1279999999999997E-2</c:v>
                </c:pt>
                <c:pt idx="55">
                  <c:v>4.2910000000000004E-2</c:v>
                </c:pt>
                <c:pt idx="56">
                  <c:v>8.9499999999999996E-2</c:v>
                </c:pt>
                <c:pt idx="57">
                  <c:v>5.008E-2</c:v>
                </c:pt>
                <c:pt idx="58">
                  <c:v>4.6940000000000003E-2</c:v>
                </c:pt>
                <c:pt idx="59">
                  <c:v>3.9350000000000003E-2</c:v>
                </c:pt>
                <c:pt idx="60">
                  <c:v>4.8329999999999998E-2</c:v>
                </c:pt>
                <c:pt idx="61">
                  <c:v>4.4850000000000001E-2</c:v>
                </c:pt>
                <c:pt idx="62">
                  <c:v>3.2469999999999999E-2</c:v>
                </c:pt>
                <c:pt idx="63">
                  <c:v>4.419E-2</c:v>
                </c:pt>
                <c:pt idx="64">
                  <c:v>3.2009999999999997E-2</c:v>
                </c:pt>
                <c:pt idx="65">
                  <c:v>6.6489999999999994E-2</c:v>
                </c:pt>
                <c:pt idx="66">
                  <c:v>4.0120000000000003E-2</c:v>
                </c:pt>
                <c:pt idx="67">
                  <c:v>4.3609999999999996E-2</c:v>
                </c:pt>
                <c:pt idx="68">
                  <c:v>4.675E-2</c:v>
                </c:pt>
                <c:pt idx="69">
                  <c:v>4.5080000000000002E-2</c:v>
                </c:pt>
                <c:pt idx="70">
                  <c:v>3.3589999999999995E-2</c:v>
                </c:pt>
                <c:pt idx="71">
                  <c:v>5.8130000000000001E-2</c:v>
                </c:pt>
                <c:pt idx="72">
                  <c:v>3.1960000000000002E-2</c:v>
                </c:pt>
                <c:pt idx="73">
                  <c:v>3.2590000000000001E-2</c:v>
                </c:pt>
                <c:pt idx="74">
                  <c:v>3.6150000000000002E-2</c:v>
                </c:pt>
                <c:pt idx="75">
                  <c:v>3.1910000000000001E-2</c:v>
                </c:pt>
                <c:pt idx="76">
                  <c:v>3.4509999999999999E-2</c:v>
                </c:pt>
                <c:pt idx="77">
                  <c:v>8.6720000000000005E-2</c:v>
                </c:pt>
                <c:pt idx="78">
                  <c:v>3.4160000000000003E-2</c:v>
                </c:pt>
                <c:pt idx="79">
                  <c:v>0.16092000000000001</c:v>
                </c:pt>
                <c:pt idx="80">
                  <c:v>3.363E-2</c:v>
                </c:pt>
                <c:pt idx="81">
                  <c:v>3.4619999999999998E-2</c:v>
                </c:pt>
                <c:pt idx="82">
                  <c:v>3.6319999999999998E-2</c:v>
                </c:pt>
                <c:pt idx="83">
                  <c:v>2.9559999999999996E-2</c:v>
                </c:pt>
                <c:pt idx="84">
                  <c:v>5.8520000000000003E-2</c:v>
                </c:pt>
                <c:pt idx="85">
                  <c:v>3.2440000000000004E-2</c:v>
                </c:pt>
                <c:pt idx="86">
                  <c:v>3.0039999999999997E-2</c:v>
                </c:pt>
                <c:pt idx="87">
                  <c:v>2.9770000000000001E-2</c:v>
                </c:pt>
                <c:pt idx="88">
                  <c:v>2.971E-2</c:v>
                </c:pt>
                <c:pt idx="89">
                  <c:v>2.9980000000000003E-2</c:v>
                </c:pt>
                <c:pt idx="90">
                  <c:v>2.7769999999999996E-2</c:v>
                </c:pt>
                <c:pt idx="91">
                  <c:v>2.3460000000000002E-2</c:v>
                </c:pt>
                <c:pt idx="92">
                  <c:v>4.6559999999999997E-2</c:v>
                </c:pt>
              </c:numCache>
            </c:numRef>
          </c:yVal>
          <c:smooth val="0"/>
        </c:ser>
        <c:dLbls>
          <c:showLegendKey val="0"/>
          <c:showVal val="0"/>
          <c:showCatName val="0"/>
          <c:showSerName val="0"/>
          <c:showPercent val="0"/>
          <c:showBubbleSize val="0"/>
        </c:dLbls>
        <c:axId val="271125888"/>
        <c:axId val="271126448"/>
      </c:scatterChart>
      <c:valAx>
        <c:axId val="271125888"/>
        <c:scaling>
          <c:orientation val="minMax"/>
          <c:max val="1"/>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Added Sugar / Total Sugar</a:t>
                </a:r>
              </a:p>
            </c:rich>
          </c:tx>
          <c:layout>
            <c:manualLayout>
              <c:xMode val="edge"/>
              <c:yMode val="edge"/>
              <c:x val="0.39650363796056204"/>
              <c:y val="0.8972506160339893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1126448"/>
        <c:crosses val="autoZero"/>
        <c:crossBetween val="midCat"/>
        <c:majorUnit val="0.1"/>
      </c:valAx>
      <c:valAx>
        <c:axId val="27112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Sj (Market Share)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1125888"/>
        <c:crosses val="autoZero"/>
        <c:crossBetween val="midCat"/>
      </c:valAx>
      <c:spPr>
        <a:noFill/>
        <a:ln>
          <a:noFill/>
        </a:ln>
        <a:effectLst/>
      </c:spPr>
    </c:plotArea>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11888575692257"/>
          <c:y val="6.1066213127249476E-2"/>
          <c:w val="0.7383157685292655"/>
          <c:h val="0.75803436190500828"/>
        </c:manualLayout>
      </c:layout>
      <c:scatterChart>
        <c:scatterStyle val="lineMarker"/>
        <c:varyColors val="0"/>
        <c:ser>
          <c:idx val="0"/>
          <c:order val="0"/>
          <c:spPr>
            <a:ln w="28575" cap="rnd">
              <a:noFill/>
              <a:round/>
            </a:ln>
            <a:effectLst/>
          </c:spPr>
          <c:marker>
            <c:symbol val="circle"/>
            <c:size val="5"/>
            <c:spPr>
              <a:solidFill>
                <a:schemeClr val="accent1"/>
              </a:solidFill>
              <a:ln w="25400">
                <a:solidFill>
                  <a:schemeClr val="accent1"/>
                </a:solidFill>
              </a:ln>
              <a:effectLst/>
            </c:spPr>
          </c:marker>
          <c:trendline>
            <c:spPr>
              <a:ln w="25400" cap="rnd">
                <a:solidFill>
                  <a:srgbClr val="FF0000"/>
                </a:solidFill>
                <a:prstDash val="sysDot"/>
              </a:ln>
              <a:effectLst/>
            </c:spPr>
            <c:trendlineType val="linear"/>
            <c:dispRSqr val="0"/>
            <c:dispEq val="0"/>
          </c:trendline>
          <c:xVal>
            <c:numRef>
              <c:f>Sheet1!$E$8:$E$100</c:f>
              <c:numCache>
                <c:formatCode>General</c:formatCode>
                <c:ptCount val="93"/>
                <c:pt idx="0">
                  <c:v>12.06179</c:v>
                </c:pt>
                <c:pt idx="1">
                  <c:v>0</c:v>
                </c:pt>
                <c:pt idx="2">
                  <c:v>7.1680140000000003</c:v>
                </c:pt>
                <c:pt idx="3">
                  <c:v>11.94272</c:v>
                </c:pt>
                <c:pt idx="4">
                  <c:v>0</c:v>
                </c:pt>
                <c:pt idx="5">
                  <c:v>9.6208559999999999</c:v>
                </c:pt>
                <c:pt idx="6">
                  <c:v>3.0124710000000001</c:v>
                </c:pt>
                <c:pt idx="7">
                  <c:v>5.6701040000000003</c:v>
                </c:pt>
                <c:pt idx="8">
                  <c:v>7.6681080000000001</c:v>
                </c:pt>
                <c:pt idx="9">
                  <c:v>9.2517390000000006</c:v>
                </c:pt>
                <c:pt idx="10">
                  <c:v>1.250235</c:v>
                </c:pt>
                <c:pt idx="11">
                  <c:v>5.381964</c:v>
                </c:pt>
                <c:pt idx="12">
                  <c:v>15.70533</c:v>
                </c:pt>
                <c:pt idx="13">
                  <c:v>9.0493199999999998</c:v>
                </c:pt>
                <c:pt idx="14">
                  <c:v>8.6802030000000006</c:v>
                </c:pt>
                <c:pt idx="15">
                  <c:v>3.3934950000000002</c:v>
                </c:pt>
                <c:pt idx="16">
                  <c:v>6.0368490000000001</c:v>
                </c:pt>
                <c:pt idx="17">
                  <c:v>5.6320110000000003</c:v>
                </c:pt>
                <c:pt idx="18">
                  <c:v>0</c:v>
                </c:pt>
                <c:pt idx="19">
                  <c:v>9.4422510000000006</c:v>
                </c:pt>
                <c:pt idx="20">
                  <c:v>4.5365669999999998</c:v>
                </c:pt>
                <c:pt idx="21">
                  <c:v>3.1077270000000001</c:v>
                </c:pt>
                <c:pt idx="22">
                  <c:v>9.8470890000000004</c:v>
                </c:pt>
                <c:pt idx="23">
                  <c:v>7.9181549999999996</c:v>
                </c:pt>
                <c:pt idx="24">
                  <c:v>3.9293100000000001</c:v>
                </c:pt>
                <c:pt idx="25">
                  <c:v>5.1200099999999997</c:v>
                </c:pt>
                <c:pt idx="26">
                  <c:v>4.4889390000000002</c:v>
                </c:pt>
                <c:pt idx="27">
                  <c:v>4.2031710000000002</c:v>
                </c:pt>
                <c:pt idx="28">
                  <c:v>0</c:v>
                </c:pt>
                <c:pt idx="29">
                  <c:v>9.2517390000000006</c:v>
                </c:pt>
                <c:pt idx="30">
                  <c:v>6.1916399999999996</c:v>
                </c:pt>
                <c:pt idx="31">
                  <c:v>7.5728520000000001</c:v>
                </c:pt>
                <c:pt idx="32">
                  <c:v>15.70533</c:v>
                </c:pt>
                <c:pt idx="33">
                  <c:v>3.4613939999999999</c:v>
                </c:pt>
                <c:pt idx="34">
                  <c:v>2.7267030000000001</c:v>
                </c:pt>
                <c:pt idx="35">
                  <c:v>12.06179</c:v>
                </c:pt>
                <c:pt idx="36">
                  <c:v>6.0249420000000002</c:v>
                </c:pt>
                <c:pt idx="37">
                  <c:v>11.442629999999999</c:v>
                </c:pt>
                <c:pt idx="38">
                  <c:v>6.5726639999999996</c:v>
                </c:pt>
                <c:pt idx="39">
                  <c:v>4.1198220000000001</c:v>
                </c:pt>
                <c:pt idx="40">
                  <c:v>3.3934950000000002</c:v>
                </c:pt>
                <c:pt idx="41">
                  <c:v>5.47722</c:v>
                </c:pt>
                <c:pt idx="42">
                  <c:v>1.940841</c:v>
                </c:pt>
                <c:pt idx="43">
                  <c:v>6.2630819999999998</c:v>
                </c:pt>
                <c:pt idx="44">
                  <c:v>5.381964</c:v>
                </c:pt>
                <c:pt idx="45">
                  <c:v>14.883749999999999</c:v>
                </c:pt>
                <c:pt idx="46">
                  <c:v>9.0493199999999998</c:v>
                </c:pt>
                <c:pt idx="47">
                  <c:v>4.6556369999999996</c:v>
                </c:pt>
                <c:pt idx="48">
                  <c:v>12.680949999999999</c:v>
                </c:pt>
                <c:pt idx="49">
                  <c:v>9.7529679999999992</c:v>
                </c:pt>
                <c:pt idx="50">
                  <c:v>5.47722</c:v>
                </c:pt>
                <c:pt idx="51">
                  <c:v>4.4770320000000003</c:v>
                </c:pt>
                <c:pt idx="52">
                  <c:v>8.0253180000000004</c:v>
                </c:pt>
                <c:pt idx="53">
                  <c:v>12.728579999999999</c:v>
                </c:pt>
                <c:pt idx="54">
                  <c:v>0</c:v>
                </c:pt>
                <c:pt idx="55">
                  <c:v>8.1801089999999999</c:v>
                </c:pt>
                <c:pt idx="56">
                  <c:v>5.5486620000000002</c:v>
                </c:pt>
                <c:pt idx="57">
                  <c:v>5.47722</c:v>
                </c:pt>
                <c:pt idx="58">
                  <c:v>12.037979999999999</c:v>
                </c:pt>
                <c:pt idx="59">
                  <c:v>9.0493199999999998</c:v>
                </c:pt>
                <c:pt idx="60">
                  <c:v>2.7267030000000001</c:v>
                </c:pt>
                <c:pt idx="61">
                  <c:v>9.6208559999999999</c:v>
                </c:pt>
                <c:pt idx="62">
                  <c:v>9.8470890000000004</c:v>
                </c:pt>
                <c:pt idx="63">
                  <c:v>5.381964</c:v>
                </c:pt>
                <c:pt idx="64">
                  <c:v>4.6675440000000004</c:v>
                </c:pt>
                <c:pt idx="65">
                  <c:v>1.940841</c:v>
                </c:pt>
                <c:pt idx="66">
                  <c:v>12.728579999999999</c:v>
                </c:pt>
                <c:pt idx="67">
                  <c:v>3.8102399999999998</c:v>
                </c:pt>
                <c:pt idx="68">
                  <c:v>4.5365669999999998</c:v>
                </c:pt>
                <c:pt idx="69">
                  <c:v>7.335801</c:v>
                </c:pt>
                <c:pt idx="70">
                  <c:v>8.9183430000000001</c:v>
                </c:pt>
                <c:pt idx="71">
                  <c:v>6.5726639999999996</c:v>
                </c:pt>
                <c:pt idx="72">
                  <c:v>12.680960000000001</c:v>
                </c:pt>
                <c:pt idx="73">
                  <c:v>8.1801089999999999</c:v>
                </c:pt>
                <c:pt idx="74">
                  <c:v>12.680949999999999</c:v>
                </c:pt>
                <c:pt idx="75">
                  <c:v>8.6802030000000006</c:v>
                </c:pt>
                <c:pt idx="76">
                  <c:v>12.728579999999999</c:v>
                </c:pt>
                <c:pt idx="77">
                  <c:v>11.59742</c:v>
                </c:pt>
                <c:pt idx="78">
                  <c:v>5.5486620000000002</c:v>
                </c:pt>
                <c:pt idx="79">
                  <c:v>9.0493199999999998</c:v>
                </c:pt>
                <c:pt idx="80">
                  <c:v>9.2517390000000006</c:v>
                </c:pt>
                <c:pt idx="81">
                  <c:v>7.1680140000000003</c:v>
                </c:pt>
                <c:pt idx="82">
                  <c:v>3.9293100000000001</c:v>
                </c:pt>
                <c:pt idx="83">
                  <c:v>5.381964</c:v>
                </c:pt>
                <c:pt idx="84">
                  <c:v>0</c:v>
                </c:pt>
                <c:pt idx="85">
                  <c:v>3.9293100000000001</c:v>
                </c:pt>
                <c:pt idx="86">
                  <c:v>9.0135989999999993</c:v>
                </c:pt>
                <c:pt idx="87">
                  <c:v>5.381964</c:v>
                </c:pt>
                <c:pt idx="88">
                  <c:v>4.6556369999999996</c:v>
                </c:pt>
                <c:pt idx="89">
                  <c:v>10.490069999999999</c:v>
                </c:pt>
                <c:pt idx="90">
                  <c:v>0</c:v>
                </c:pt>
                <c:pt idx="91">
                  <c:v>4.7628000000000004</c:v>
                </c:pt>
                <c:pt idx="92">
                  <c:v>9.6208559999999999</c:v>
                </c:pt>
              </c:numCache>
            </c:numRef>
          </c:xVal>
          <c:yVal>
            <c:numRef>
              <c:f>Sheet1!$F$8:$F$100</c:f>
              <c:numCache>
                <c:formatCode>General</c:formatCode>
                <c:ptCount val="93"/>
                <c:pt idx="0">
                  <c:v>15.43585</c:v>
                </c:pt>
                <c:pt idx="1">
                  <c:v>21.04834</c:v>
                </c:pt>
                <c:pt idx="2">
                  <c:v>24.856159999999999</c:v>
                </c:pt>
                <c:pt idx="3">
                  <c:v>17.847439999999999</c:v>
                </c:pt>
                <c:pt idx="4">
                  <c:v>26.822369999999999</c:v>
                </c:pt>
                <c:pt idx="5">
                  <c:v>31.401979999999998</c:v>
                </c:pt>
                <c:pt idx="6">
                  <c:v>31.248940000000001</c:v>
                </c:pt>
                <c:pt idx="7">
                  <c:v>19.032150000000001</c:v>
                </c:pt>
                <c:pt idx="8">
                  <c:v>18.813610000000001</c:v>
                </c:pt>
                <c:pt idx="9">
                  <c:v>32.88888</c:v>
                </c:pt>
                <c:pt idx="10">
                  <c:v>28.622129999999999</c:v>
                </c:pt>
                <c:pt idx="11">
                  <c:v>23.65</c:v>
                </c:pt>
                <c:pt idx="12">
                  <c:v>14.2895</c:v>
                </c:pt>
                <c:pt idx="13">
                  <c:v>19.066089999999999</c:v>
                </c:pt>
                <c:pt idx="14">
                  <c:v>24.004670000000001</c:v>
                </c:pt>
                <c:pt idx="15">
                  <c:v>24.435580000000002</c:v>
                </c:pt>
                <c:pt idx="16">
                  <c:v>26.463059999999999</c:v>
                </c:pt>
                <c:pt idx="17">
                  <c:v>26.73798</c:v>
                </c:pt>
                <c:pt idx="18">
                  <c:v>18.1233</c:v>
                </c:pt>
                <c:pt idx="19">
                  <c:v>28.534369999999999</c:v>
                </c:pt>
                <c:pt idx="20">
                  <c:v>12.491300000000001</c:v>
                </c:pt>
                <c:pt idx="21">
                  <c:v>30.530270000000002</c:v>
                </c:pt>
                <c:pt idx="22">
                  <c:v>15.056850000000001</c:v>
                </c:pt>
                <c:pt idx="23">
                  <c:v>31.461040000000001</c:v>
                </c:pt>
                <c:pt idx="24">
                  <c:v>24.648140000000001</c:v>
                </c:pt>
                <c:pt idx="25">
                  <c:v>18.90136</c:v>
                </c:pt>
                <c:pt idx="26">
                  <c:v>29.883289999999999</c:v>
                </c:pt>
                <c:pt idx="27">
                  <c:v>24.848479999999999</c:v>
                </c:pt>
                <c:pt idx="28">
                  <c:v>23.662289999999999</c:v>
                </c:pt>
                <c:pt idx="29">
                  <c:v>32.736550000000001</c:v>
                </c:pt>
                <c:pt idx="30">
                  <c:v>14.107760000000001</c:v>
                </c:pt>
                <c:pt idx="31">
                  <c:v>28.77094</c:v>
                </c:pt>
                <c:pt idx="32">
                  <c:v>14.0182</c:v>
                </c:pt>
                <c:pt idx="33">
                  <c:v>16.231159999999999</c:v>
                </c:pt>
                <c:pt idx="34">
                  <c:v>25.705909999999999</c:v>
                </c:pt>
                <c:pt idx="35">
                  <c:v>14.27031</c:v>
                </c:pt>
                <c:pt idx="36">
                  <c:v>29.174520000000001</c:v>
                </c:pt>
                <c:pt idx="37">
                  <c:v>35.789099999999998</c:v>
                </c:pt>
                <c:pt idx="38">
                  <c:v>27.74043</c:v>
                </c:pt>
                <c:pt idx="39">
                  <c:v>31.00948</c:v>
                </c:pt>
                <c:pt idx="40">
                  <c:v>24.223400000000002</c:v>
                </c:pt>
                <c:pt idx="41">
                  <c:v>22.97308</c:v>
                </c:pt>
                <c:pt idx="42">
                  <c:v>24.967980000000001</c:v>
                </c:pt>
                <c:pt idx="43">
                  <c:v>26.692810000000001</c:v>
                </c:pt>
                <c:pt idx="44">
                  <c:v>21.992059999999999</c:v>
                </c:pt>
                <c:pt idx="45">
                  <c:v>21.67521</c:v>
                </c:pt>
                <c:pt idx="46">
                  <c:v>17.293209999999998</c:v>
                </c:pt>
                <c:pt idx="47">
                  <c:v>25.589880000000001</c:v>
                </c:pt>
                <c:pt idx="48">
                  <c:v>16.864740000000001</c:v>
                </c:pt>
                <c:pt idx="49">
                  <c:v>16.535620000000002</c:v>
                </c:pt>
                <c:pt idx="50">
                  <c:v>26.584520000000001</c:v>
                </c:pt>
                <c:pt idx="51">
                  <c:v>28.325980000000001</c:v>
                </c:pt>
                <c:pt idx="52">
                  <c:v>23.494430000000001</c:v>
                </c:pt>
                <c:pt idx="53">
                  <c:v>15.11946</c:v>
                </c:pt>
                <c:pt idx="54">
                  <c:v>26.440719999999999</c:v>
                </c:pt>
                <c:pt idx="55">
                  <c:v>27.416869999999999</c:v>
                </c:pt>
                <c:pt idx="56">
                  <c:v>14.3992</c:v>
                </c:pt>
                <c:pt idx="57">
                  <c:v>18.46585</c:v>
                </c:pt>
                <c:pt idx="58">
                  <c:v>23.740220000000001</c:v>
                </c:pt>
                <c:pt idx="59">
                  <c:v>33.74483</c:v>
                </c:pt>
                <c:pt idx="60">
                  <c:v>26.31559</c:v>
                </c:pt>
                <c:pt idx="61">
                  <c:v>26.089469999999999</c:v>
                </c:pt>
                <c:pt idx="62">
                  <c:v>16.330819999999999</c:v>
                </c:pt>
                <c:pt idx="63">
                  <c:v>23.8675</c:v>
                </c:pt>
                <c:pt idx="64">
                  <c:v>25.308979999999998</c:v>
                </c:pt>
                <c:pt idx="65">
                  <c:v>23.375640000000001</c:v>
                </c:pt>
                <c:pt idx="66">
                  <c:v>14.812799999999999</c:v>
                </c:pt>
                <c:pt idx="67">
                  <c:v>18.895779999999998</c:v>
                </c:pt>
                <c:pt idx="68">
                  <c:v>22.765940000000001</c:v>
                </c:pt>
                <c:pt idx="69">
                  <c:v>18.837679999999999</c:v>
                </c:pt>
                <c:pt idx="70">
                  <c:v>32.267180000000003</c:v>
                </c:pt>
                <c:pt idx="71">
                  <c:v>29.365559999999999</c:v>
                </c:pt>
                <c:pt idx="72">
                  <c:v>16.422889999999999</c:v>
                </c:pt>
                <c:pt idx="73">
                  <c:v>27.250340000000001</c:v>
                </c:pt>
                <c:pt idx="74">
                  <c:v>17.73592</c:v>
                </c:pt>
                <c:pt idx="75">
                  <c:v>37.515839999999997</c:v>
                </c:pt>
                <c:pt idx="76">
                  <c:v>17.336310000000001</c:v>
                </c:pt>
                <c:pt idx="77">
                  <c:v>12.243169999999999</c:v>
                </c:pt>
                <c:pt idx="78">
                  <c:v>20.501080000000002</c:v>
                </c:pt>
                <c:pt idx="79">
                  <c:v>11.90898</c:v>
                </c:pt>
                <c:pt idx="80">
                  <c:v>33.812199999999997</c:v>
                </c:pt>
                <c:pt idx="81">
                  <c:v>24.42022</c:v>
                </c:pt>
                <c:pt idx="82">
                  <c:v>26.45177</c:v>
                </c:pt>
                <c:pt idx="83">
                  <c:v>25.400040000000001</c:v>
                </c:pt>
                <c:pt idx="84">
                  <c:v>12.16625</c:v>
                </c:pt>
                <c:pt idx="85">
                  <c:v>26.42239</c:v>
                </c:pt>
                <c:pt idx="86">
                  <c:v>26.995339999999999</c:v>
                </c:pt>
                <c:pt idx="87">
                  <c:v>24.351569999999999</c:v>
                </c:pt>
                <c:pt idx="88">
                  <c:v>25.908259999999999</c:v>
                </c:pt>
                <c:pt idx="89">
                  <c:v>24.771049999999999</c:v>
                </c:pt>
                <c:pt idx="90">
                  <c:v>34.43974</c:v>
                </c:pt>
                <c:pt idx="91">
                  <c:v>33.997880000000002</c:v>
                </c:pt>
                <c:pt idx="92">
                  <c:v>32.523069999999997</c:v>
                </c:pt>
              </c:numCache>
            </c:numRef>
          </c:yVal>
          <c:smooth val="0"/>
        </c:ser>
        <c:dLbls>
          <c:showLegendKey val="0"/>
          <c:showVal val="0"/>
          <c:showCatName val="0"/>
          <c:showSerName val="0"/>
          <c:showPercent val="0"/>
          <c:showBubbleSize val="0"/>
        </c:dLbls>
        <c:axId val="271244496"/>
        <c:axId val="271035600"/>
      </c:scatterChart>
      <c:valAx>
        <c:axId val="271244496"/>
        <c:scaling>
          <c:orientation val="minMax"/>
          <c:max val="16"/>
          <c:min val="0"/>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a:t>Sugar(g/OZ)</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1035600"/>
        <c:crosses val="autoZero"/>
        <c:crossBetween val="midCat"/>
        <c:majorUnit val="2"/>
      </c:valAx>
      <c:valAx>
        <c:axId val="271035600"/>
        <c:scaling>
          <c:orientation val="minMax"/>
          <c:max val="4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a:t>Price (cents/OZ)</a:t>
                </a:r>
              </a:p>
            </c:rich>
          </c:tx>
          <c:layout>
            <c:manualLayout>
              <c:xMode val="edge"/>
              <c:yMode val="edge"/>
              <c:x val="6.83587208794703E-2"/>
              <c:y val="0.2999852306551228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1244496"/>
        <c:crosses val="autoZero"/>
        <c:crossBetween val="midCat"/>
      </c:valAx>
      <c:spPr>
        <a:noFill/>
        <a:ln>
          <a:noFill/>
        </a:ln>
        <a:effectLst/>
      </c:spPr>
    </c:plotArea>
    <c:plotVisOnly val="1"/>
    <c:dispBlanksAs val="gap"/>
    <c:showDLblsOverMax val="0"/>
  </c:chart>
  <c:spPr>
    <a:noFill/>
    <a:ln>
      <a:noFill/>
    </a:ln>
    <a:effectLst/>
  </c:spPr>
  <c:txPr>
    <a:bodyPr/>
    <a:lstStyle/>
    <a:p>
      <a:pPr>
        <a:defRPr sz="10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5"/>
            <c:spPr>
              <a:solidFill>
                <a:schemeClr val="accent1"/>
              </a:solidFill>
              <a:ln w="25400">
                <a:solidFill>
                  <a:schemeClr val="accent1"/>
                </a:solidFill>
              </a:ln>
              <a:effectLst/>
            </c:spPr>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power"/>
            <c:dispRSqr val="0"/>
            <c:dispEq val="0"/>
          </c:trendline>
          <c:trendline>
            <c:spPr>
              <a:ln w="19050" cap="rnd">
                <a:solidFill>
                  <a:schemeClr val="accent1"/>
                </a:solidFill>
                <a:prstDash val="sysDot"/>
              </a:ln>
              <a:effectLst/>
            </c:spPr>
            <c:trendlineType val="power"/>
            <c:dispRSqr val="0"/>
            <c:dispEq val="0"/>
          </c:trendline>
          <c:xVal>
            <c:numRef>
              <c:f>Sheet1!$O$8:$O$100</c:f>
              <c:numCache>
                <c:formatCode>General</c:formatCode>
                <c:ptCount val="93"/>
                <c:pt idx="0">
                  <c:v>0.96257910571636063</c:v>
                </c:pt>
                <c:pt idx="1">
                  <c:v>0</c:v>
                </c:pt>
                <c:pt idx="2">
                  <c:v>0.96873563218390812</c:v>
                </c:pt>
                <c:pt idx="3">
                  <c:v>0.98425225403418537</c:v>
                </c:pt>
                <c:pt idx="4">
                  <c:v>0</c:v>
                </c:pt>
                <c:pt idx="5">
                  <c:v>0.97517241379310338</c:v>
                </c:pt>
                <c:pt idx="6">
                  <c:v>0.91603448275862065</c:v>
                </c:pt>
                <c:pt idx="7">
                  <c:v>0.97269321115478524</c:v>
                </c:pt>
                <c:pt idx="8">
                  <c:v>0.75342618384401117</c:v>
                </c:pt>
                <c:pt idx="9">
                  <c:v>0.94866279069767445</c:v>
                </c:pt>
                <c:pt idx="10">
                  <c:v>0.36749999999999999</c:v>
                </c:pt>
                <c:pt idx="11">
                  <c:v>0.93517241379310345</c:v>
                </c:pt>
                <c:pt idx="12">
                  <c:v>0.98572934907454479</c:v>
                </c:pt>
                <c:pt idx="13">
                  <c:v>0.96144578313253004</c:v>
                </c:pt>
                <c:pt idx="14">
                  <c:v>0.97821086261980839</c:v>
                </c:pt>
                <c:pt idx="15">
                  <c:v>0.9653225806451613</c:v>
                </c:pt>
                <c:pt idx="16">
                  <c:v>0.75779359430604987</c:v>
                </c:pt>
                <c:pt idx="17">
                  <c:v>0.89891402714932134</c:v>
                </c:pt>
                <c:pt idx="18">
                  <c:v>0</c:v>
                </c:pt>
                <c:pt idx="19">
                  <c:v>0.97385964912280709</c:v>
                </c:pt>
                <c:pt idx="20">
                  <c:v>0.50037523452157595</c:v>
                </c:pt>
                <c:pt idx="21">
                  <c:v>0.93772455089820361</c:v>
                </c:pt>
                <c:pt idx="22">
                  <c:v>0.98035514281077751</c:v>
                </c:pt>
                <c:pt idx="23">
                  <c:v>0.93411371237458196</c:v>
                </c:pt>
                <c:pt idx="24">
                  <c:v>0.9</c:v>
                </c:pt>
                <c:pt idx="25">
                  <c:v>0.88442703232125364</c:v>
                </c:pt>
                <c:pt idx="26">
                  <c:v>0.96548780487804886</c:v>
                </c:pt>
                <c:pt idx="27">
                  <c:v>0.94493307839388163</c:v>
                </c:pt>
                <c:pt idx="28">
                  <c:v>0</c:v>
                </c:pt>
                <c:pt idx="29">
                  <c:v>0.94866279069767445</c:v>
                </c:pt>
                <c:pt idx="30">
                  <c:v>0.97937219730941694</c:v>
                </c:pt>
                <c:pt idx="31">
                  <c:v>0.95400000000000007</c:v>
                </c:pt>
                <c:pt idx="32">
                  <c:v>0.98572934907454479</c:v>
                </c:pt>
                <c:pt idx="33">
                  <c:v>0.77242206978856875</c:v>
                </c:pt>
                <c:pt idx="34">
                  <c:v>0.78836065573770497</c:v>
                </c:pt>
                <c:pt idx="35">
                  <c:v>0.96257910571636063</c:v>
                </c:pt>
                <c:pt idx="36">
                  <c:v>0.95300448430493279</c:v>
                </c:pt>
                <c:pt idx="37">
                  <c:v>0.92361580279200417</c:v>
                </c:pt>
                <c:pt idx="38">
                  <c:v>0.96599999999999986</c:v>
                </c:pt>
                <c:pt idx="39">
                  <c:v>0.93153846153846154</c:v>
                </c:pt>
                <c:pt idx="40">
                  <c:v>0.9653225806451613</c:v>
                </c:pt>
                <c:pt idx="41">
                  <c:v>0.97625063163213754</c:v>
                </c:pt>
                <c:pt idx="42">
                  <c:v>0.84518518518518526</c:v>
                </c:pt>
                <c:pt idx="43">
                  <c:v>0.92049999999999998</c:v>
                </c:pt>
                <c:pt idx="44">
                  <c:v>0.93517241379310345</c:v>
                </c:pt>
                <c:pt idx="45">
                  <c:v>0.97947761194029836</c:v>
                </c:pt>
                <c:pt idx="46">
                  <c:v>0.96144578313253004</c:v>
                </c:pt>
                <c:pt idx="47">
                  <c:v>0.98808664259927803</c:v>
                </c:pt>
                <c:pt idx="48">
                  <c:v>0.97877423114476358</c:v>
                </c:pt>
                <c:pt idx="49">
                  <c:v>0.9740295875066538</c:v>
                </c:pt>
                <c:pt idx="50">
                  <c:v>0.97625063163213754</c:v>
                </c:pt>
                <c:pt idx="51">
                  <c:v>0.69876106194690268</c:v>
                </c:pt>
                <c:pt idx="52">
                  <c:v>0.98634146341463425</c:v>
                </c:pt>
                <c:pt idx="53">
                  <c:v>0.99331834995551804</c:v>
                </c:pt>
                <c:pt idx="54">
                  <c:v>0</c:v>
                </c:pt>
                <c:pt idx="55">
                  <c:v>0.97151515151515144</c:v>
                </c:pt>
                <c:pt idx="56">
                  <c:v>0.78476343223736966</c:v>
                </c:pt>
                <c:pt idx="57">
                  <c:v>0.97625063163213754</c:v>
                </c:pt>
                <c:pt idx="58">
                  <c:v>0.98223440339237778</c:v>
                </c:pt>
                <c:pt idx="59">
                  <c:v>0.96144578313253004</c:v>
                </c:pt>
                <c:pt idx="60">
                  <c:v>0.78836065573770497</c:v>
                </c:pt>
                <c:pt idx="61">
                  <c:v>0.97517241379310338</c:v>
                </c:pt>
                <c:pt idx="62">
                  <c:v>0.98035514281077751</c:v>
                </c:pt>
                <c:pt idx="63">
                  <c:v>0.93517241379310345</c:v>
                </c:pt>
                <c:pt idx="64">
                  <c:v>0.64564705882352946</c:v>
                </c:pt>
                <c:pt idx="65">
                  <c:v>0.84518518518518526</c:v>
                </c:pt>
                <c:pt idx="66">
                  <c:v>0.99331834995551804</c:v>
                </c:pt>
                <c:pt idx="67">
                  <c:v>0.66076696165191728</c:v>
                </c:pt>
                <c:pt idx="68">
                  <c:v>0.49541795665634675</c:v>
                </c:pt>
                <c:pt idx="69">
                  <c:v>0.9555031623896667</c:v>
                </c:pt>
                <c:pt idx="70">
                  <c:v>0.98</c:v>
                </c:pt>
                <c:pt idx="71">
                  <c:v>0.96599999999999986</c:v>
                </c:pt>
                <c:pt idx="72">
                  <c:v>0.97877500299090392</c:v>
                </c:pt>
                <c:pt idx="73">
                  <c:v>0.97151515151515144</c:v>
                </c:pt>
                <c:pt idx="74">
                  <c:v>0.97877423114476358</c:v>
                </c:pt>
                <c:pt idx="75">
                  <c:v>0.97821086261980839</c:v>
                </c:pt>
                <c:pt idx="76">
                  <c:v>0.99331834995551804</c:v>
                </c:pt>
                <c:pt idx="77">
                  <c:v>0.98100736342143224</c:v>
                </c:pt>
                <c:pt idx="78">
                  <c:v>0.78476343223736966</c:v>
                </c:pt>
                <c:pt idx="79">
                  <c:v>0.96144578313253004</c:v>
                </c:pt>
                <c:pt idx="80">
                  <c:v>0.94866279069767445</c:v>
                </c:pt>
                <c:pt idx="81">
                  <c:v>0.96873563218390812</c:v>
                </c:pt>
                <c:pt idx="82">
                  <c:v>0.9</c:v>
                </c:pt>
                <c:pt idx="83">
                  <c:v>0.93517241379310345</c:v>
                </c:pt>
                <c:pt idx="84">
                  <c:v>0</c:v>
                </c:pt>
                <c:pt idx="85">
                  <c:v>0.9</c:v>
                </c:pt>
                <c:pt idx="86">
                  <c:v>0.96345454545454545</c:v>
                </c:pt>
                <c:pt idx="87">
                  <c:v>0.93517241379310345</c:v>
                </c:pt>
                <c:pt idx="88">
                  <c:v>0.98808664259927803</c:v>
                </c:pt>
                <c:pt idx="89">
                  <c:v>0.95860131041478192</c:v>
                </c:pt>
                <c:pt idx="90">
                  <c:v>0</c:v>
                </c:pt>
                <c:pt idx="91">
                  <c:v>0.92307692307692313</c:v>
                </c:pt>
                <c:pt idx="92">
                  <c:v>0.97517241379310338</c:v>
                </c:pt>
              </c:numCache>
            </c:numRef>
          </c:xVal>
          <c:yVal>
            <c:numRef>
              <c:f>Sheet1!$P$8:$P$100</c:f>
              <c:numCache>
                <c:formatCode>General</c:formatCode>
                <c:ptCount val="93"/>
                <c:pt idx="0">
                  <c:v>15.43585</c:v>
                </c:pt>
                <c:pt idx="1">
                  <c:v>21.04834</c:v>
                </c:pt>
                <c:pt idx="2">
                  <c:v>24.856159999999999</c:v>
                </c:pt>
                <c:pt idx="3">
                  <c:v>17.847439999999999</c:v>
                </c:pt>
                <c:pt idx="4">
                  <c:v>26.822369999999999</c:v>
                </c:pt>
                <c:pt idx="5">
                  <c:v>31.401979999999998</c:v>
                </c:pt>
                <c:pt idx="6">
                  <c:v>31.248940000000001</c:v>
                </c:pt>
                <c:pt idx="7">
                  <c:v>19.032150000000001</c:v>
                </c:pt>
                <c:pt idx="8">
                  <c:v>18.813610000000001</c:v>
                </c:pt>
                <c:pt idx="9">
                  <c:v>32.88888</c:v>
                </c:pt>
                <c:pt idx="10">
                  <c:v>28.622129999999999</c:v>
                </c:pt>
                <c:pt idx="11">
                  <c:v>23.65</c:v>
                </c:pt>
                <c:pt idx="12">
                  <c:v>14.2895</c:v>
                </c:pt>
                <c:pt idx="13">
                  <c:v>19.066089999999999</c:v>
                </c:pt>
                <c:pt idx="14">
                  <c:v>24.004670000000001</c:v>
                </c:pt>
                <c:pt idx="15">
                  <c:v>24.435580000000002</c:v>
                </c:pt>
                <c:pt idx="16">
                  <c:v>26.463059999999999</c:v>
                </c:pt>
                <c:pt idx="17">
                  <c:v>26.73798</c:v>
                </c:pt>
                <c:pt idx="18">
                  <c:v>18.1233</c:v>
                </c:pt>
                <c:pt idx="19">
                  <c:v>28.534369999999999</c:v>
                </c:pt>
                <c:pt idx="20">
                  <c:v>12.491300000000001</c:v>
                </c:pt>
                <c:pt idx="21">
                  <c:v>30.530270000000002</c:v>
                </c:pt>
                <c:pt idx="22">
                  <c:v>15.056850000000001</c:v>
                </c:pt>
                <c:pt idx="23">
                  <c:v>31.461040000000001</c:v>
                </c:pt>
                <c:pt idx="24">
                  <c:v>24.648140000000001</c:v>
                </c:pt>
                <c:pt idx="25">
                  <c:v>18.90136</c:v>
                </c:pt>
                <c:pt idx="26">
                  <c:v>29.883289999999999</c:v>
                </c:pt>
                <c:pt idx="27">
                  <c:v>24.848479999999999</c:v>
                </c:pt>
                <c:pt idx="28">
                  <c:v>23.662289999999999</c:v>
                </c:pt>
                <c:pt idx="29">
                  <c:v>32.736550000000001</c:v>
                </c:pt>
                <c:pt idx="30">
                  <c:v>14.107760000000001</c:v>
                </c:pt>
                <c:pt idx="31">
                  <c:v>28.77094</c:v>
                </c:pt>
                <c:pt idx="32">
                  <c:v>14.0182</c:v>
                </c:pt>
                <c:pt idx="33">
                  <c:v>16.231159999999999</c:v>
                </c:pt>
                <c:pt idx="34">
                  <c:v>25.705909999999999</c:v>
                </c:pt>
                <c:pt idx="35">
                  <c:v>14.27031</c:v>
                </c:pt>
                <c:pt idx="36">
                  <c:v>29.174520000000001</c:v>
                </c:pt>
                <c:pt idx="37">
                  <c:v>35.789099999999998</c:v>
                </c:pt>
                <c:pt idx="38">
                  <c:v>27.74043</c:v>
                </c:pt>
                <c:pt idx="39">
                  <c:v>31.00948</c:v>
                </c:pt>
                <c:pt idx="40">
                  <c:v>24.223400000000002</c:v>
                </c:pt>
                <c:pt idx="41">
                  <c:v>22.97308</c:v>
                </c:pt>
                <c:pt idx="42">
                  <c:v>24.967980000000001</c:v>
                </c:pt>
                <c:pt idx="43">
                  <c:v>26.692810000000001</c:v>
                </c:pt>
                <c:pt idx="44">
                  <c:v>21.992059999999999</c:v>
                </c:pt>
                <c:pt idx="45">
                  <c:v>21.67521</c:v>
                </c:pt>
                <c:pt idx="46">
                  <c:v>17.293209999999998</c:v>
                </c:pt>
                <c:pt idx="47">
                  <c:v>25.589880000000001</c:v>
                </c:pt>
                <c:pt idx="48">
                  <c:v>16.864740000000001</c:v>
                </c:pt>
                <c:pt idx="49">
                  <c:v>16.535620000000002</c:v>
                </c:pt>
                <c:pt idx="50">
                  <c:v>26.584520000000001</c:v>
                </c:pt>
                <c:pt idx="51">
                  <c:v>28.325980000000001</c:v>
                </c:pt>
                <c:pt idx="52">
                  <c:v>23.494430000000001</c:v>
                </c:pt>
                <c:pt idx="53">
                  <c:v>15.11946</c:v>
                </c:pt>
                <c:pt idx="54">
                  <c:v>26.440719999999999</c:v>
                </c:pt>
                <c:pt idx="55">
                  <c:v>27.416869999999999</c:v>
                </c:pt>
                <c:pt idx="56">
                  <c:v>14.3992</c:v>
                </c:pt>
                <c:pt idx="57">
                  <c:v>18.46585</c:v>
                </c:pt>
                <c:pt idx="58">
                  <c:v>23.740220000000001</c:v>
                </c:pt>
                <c:pt idx="59">
                  <c:v>33.74483</c:v>
                </c:pt>
                <c:pt idx="60">
                  <c:v>26.31559</c:v>
                </c:pt>
                <c:pt idx="61">
                  <c:v>26.089469999999999</c:v>
                </c:pt>
                <c:pt idx="62">
                  <c:v>16.330819999999999</c:v>
                </c:pt>
                <c:pt idx="63">
                  <c:v>23.8675</c:v>
                </c:pt>
                <c:pt idx="64">
                  <c:v>25.308979999999998</c:v>
                </c:pt>
                <c:pt idx="65">
                  <c:v>23.375640000000001</c:v>
                </c:pt>
                <c:pt idx="66">
                  <c:v>14.812799999999999</c:v>
                </c:pt>
                <c:pt idx="67">
                  <c:v>18.895779999999998</c:v>
                </c:pt>
                <c:pt idx="68">
                  <c:v>22.765940000000001</c:v>
                </c:pt>
                <c:pt idx="69">
                  <c:v>18.837679999999999</c:v>
                </c:pt>
                <c:pt idx="70">
                  <c:v>32.267180000000003</c:v>
                </c:pt>
                <c:pt idx="71">
                  <c:v>29.365559999999999</c:v>
                </c:pt>
                <c:pt idx="72">
                  <c:v>16.422889999999999</c:v>
                </c:pt>
                <c:pt idx="73">
                  <c:v>27.250340000000001</c:v>
                </c:pt>
                <c:pt idx="74">
                  <c:v>17.73592</c:v>
                </c:pt>
                <c:pt idx="75">
                  <c:v>37.515839999999997</c:v>
                </c:pt>
                <c:pt idx="76">
                  <c:v>17.336310000000001</c:v>
                </c:pt>
                <c:pt idx="77">
                  <c:v>12.243169999999999</c:v>
                </c:pt>
                <c:pt idx="78">
                  <c:v>20.501080000000002</c:v>
                </c:pt>
                <c:pt idx="79">
                  <c:v>11.90898</c:v>
                </c:pt>
                <c:pt idx="80">
                  <c:v>33.812199999999997</c:v>
                </c:pt>
                <c:pt idx="81">
                  <c:v>24.42022</c:v>
                </c:pt>
                <c:pt idx="82">
                  <c:v>26.45177</c:v>
                </c:pt>
                <c:pt idx="83">
                  <c:v>25.400040000000001</c:v>
                </c:pt>
                <c:pt idx="84">
                  <c:v>12.16625</c:v>
                </c:pt>
                <c:pt idx="85">
                  <c:v>26.42239</c:v>
                </c:pt>
                <c:pt idx="86">
                  <c:v>26.995339999999999</c:v>
                </c:pt>
                <c:pt idx="87">
                  <c:v>24.351569999999999</c:v>
                </c:pt>
                <c:pt idx="88">
                  <c:v>25.908259999999999</c:v>
                </c:pt>
                <c:pt idx="89">
                  <c:v>24.771049999999999</c:v>
                </c:pt>
                <c:pt idx="90">
                  <c:v>34.43974</c:v>
                </c:pt>
                <c:pt idx="91">
                  <c:v>33.997880000000002</c:v>
                </c:pt>
                <c:pt idx="92">
                  <c:v>32.523069999999997</c:v>
                </c:pt>
              </c:numCache>
            </c:numRef>
          </c:yVal>
          <c:smooth val="0"/>
        </c:ser>
        <c:dLbls>
          <c:showLegendKey val="0"/>
          <c:showVal val="0"/>
          <c:showCatName val="0"/>
          <c:showSerName val="0"/>
          <c:showPercent val="0"/>
          <c:showBubbleSize val="0"/>
        </c:dLbls>
        <c:axId val="271037840"/>
        <c:axId val="271038400"/>
      </c:scatterChart>
      <c:valAx>
        <c:axId val="271037840"/>
        <c:scaling>
          <c:orientation val="minMax"/>
          <c:max val="1"/>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a:t>Added Sugar / Total Sugar</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1038400"/>
        <c:crosses val="autoZero"/>
        <c:crossBetween val="midCat"/>
        <c:majorUnit val="0.1"/>
      </c:valAx>
      <c:valAx>
        <c:axId val="27103840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a:t>Price (cent/OZ)</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1037840"/>
        <c:crosses val="autoZero"/>
        <c:crossBetween val="midCat"/>
      </c:valAx>
      <c:spPr>
        <a:noFill/>
        <a:ln>
          <a:noFill/>
        </a:ln>
        <a:effectLst/>
      </c:spPr>
    </c:plotArea>
    <c:plotVisOnly val="1"/>
    <c:dispBlanksAs val="gap"/>
    <c:showDLblsOverMax val="0"/>
  </c:chart>
  <c:spPr>
    <a:noFill/>
    <a:ln>
      <a:noFill/>
    </a:ln>
    <a:effectLst/>
  </c:spPr>
  <c:txPr>
    <a:bodyPr/>
    <a:lstStyle/>
    <a:p>
      <a:pPr>
        <a:defRPr sz="10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90633715299859"/>
          <c:y val="4.0023010354659598E-2"/>
          <c:w val="0.7507198318929138"/>
          <c:h val="0.78110740742425"/>
        </c:manualLayout>
      </c:layout>
      <c:scatterChart>
        <c:scatterStyle val="lineMarker"/>
        <c:varyColors val="0"/>
        <c:ser>
          <c:idx val="0"/>
          <c:order val="0"/>
          <c:tx>
            <c:strRef>
              <c:f>'Share and P '!$W$1</c:f>
              <c:strCache>
                <c:ptCount val="1"/>
                <c:pt idx="0">
                  <c:v>∆S Spec 1</c:v>
                </c:pt>
              </c:strCache>
            </c:strRef>
          </c:tx>
          <c:spPr>
            <a:ln w="19050" cap="rnd">
              <a:noFill/>
              <a:round/>
            </a:ln>
            <a:effectLst/>
          </c:spPr>
          <c:marker>
            <c:symbol val="circle"/>
            <c:size val="5"/>
            <c:spPr>
              <a:solidFill>
                <a:srgbClr val="FF0000"/>
              </a:solidFill>
              <a:ln w="25400">
                <a:solidFill>
                  <a:srgbClr val="FF0000"/>
                </a:solidFill>
              </a:ln>
              <a:effectLst/>
            </c:spPr>
          </c:marker>
          <c:xVal>
            <c:numRef>
              <c:f>'Share and P '!$V$2:$V$94</c:f>
              <c:numCache>
                <c:formatCode>General</c:formatCode>
                <c:ptCount val="93"/>
                <c:pt idx="0">
                  <c:v>12.5307</c:v>
                </c:pt>
                <c:pt idx="1">
                  <c:v>0.25514999999999999</c:v>
                </c:pt>
                <c:pt idx="2">
                  <c:v>7.3993500000000001</c:v>
                </c:pt>
                <c:pt idx="3">
                  <c:v>12.133800000000001</c:v>
                </c:pt>
                <c:pt idx="4">
                  <c:v>5.3865000000000003E-2</c:v>
                </c:pt>
                <c:pt idx="5">
                  <c:v>9.8658000000000001</c:v>
                </c:pt>
                <c:pt idx="6">
                  <c:v>3.2886000000000002</c:v>
                </c:pt>
                <c:pt idx="7">
                  <c:v>5.8292830000000002</c:v>
                </c:pt>
                <c:pt idx="8">
                  <c:v>10.17765</c:v>
                </c:pt>
                <c:pt idx="9">
                  <c:v>9.7523999999999997</c:v>
                </c:pt>
                <c:pt idx="10">
                  <c:v>3.4020000000000001</c:v>
                </c:pt>
                <c:pt idx="11">
                  <c:v>5.7550499999999998</c:v>
                </c:pt>
                <c:pt idx="12">
                  <c:v>15.932700000000001</c:v>
                </c:pt>
                <c:pt idx="13">
                  <c:v>9.4122000000000003</c:v>
                </c:pt>
                <c:pt idx="14">
                  <c:v>8.8735499999999998</c:v>
                </c:pt>
                <c:pt idx="15">
                  <c:v>3.5154000000000001</c:v>
                </c:pt>
                <c:pt idx="16">
                  <c:v>7.9663500000000003</c:v>
                </c:pt>
                <c:pt idx="17">
                  <c:v>6.2653499999999998</c:v>
                </c:pt>
                <c:pt idx="18">
                  <c:v>0.25514999999999999</c:v>
                </c:pt>
                <c:pt idx="19">
                  <c:v>9.6957000000000004</c:v>
                </c:pt>
                <c:pt idx="20">
                  <c:v>9.0663300000000007</c:v>
                </c:pt>
                <c:pt idx="21">
                  <c:v>3.3141150000000001</c:v>
                </c:pt>
                <c:pt idx="22">
                  <c:v>10.044409999999999</c:v>
                </c:pt>
                <c:pt idx="23">
                  <c:v>8.4766499999999994</c:v>
                </c:pt>
                <c:pt idx="24">
                  <c:v>4.3658999999999999</c:v>
                </c:pt>
                <c:pt idx="25">
                  <c:v>5.7890699999999997</c:v>
                </c:pt>
                <c:pt idx="26">
                  <c:v>4.6494</c:v>
                </c:pt>
                <c:pt idx="27">
                  <c:v>4.4481149999999996</c:v>
                </c:pt>
                <c:pt idx="28">
                  <c:v>0.25514999999999999</c:v>
                </c:pt>
                <c:pt idx="29">
                  <c:v>9.7523999999999997</c:v>
                </c:pt>
                <c:pt idx="30">
                  <c:v>6.3220499999999999</c:v>
                </c:pt>
                <c:pt idx="31">
                  <c:v>7.9379999999999997</c:v>
                </c:pt>
                <c:pt idx="32">
                  <c:v>15.932700000000001</c:v>
                </c:pt>
                <c:pt idx="33">
                  <c:v>4.4812209999999997</c:v>
                </c:pt>
                <c:pt idx="34">
                  <c:v>3.4586999999999999</c:v>
                </c:pt>
                <c:pt idx="35">
                  <c:v>12.5307</c:v>
                </c:pt>
                <c:pt idx="36">
                  <c:v>6.3220499999999999</c:v>
                </c:pt>
                <c:pt idx="37">
                  <c:v>12.388949999999999</c:v>
                </c:pt>
                <c:pt idx="38">
                  <c:v>6.8040000000000003</c:v>
                </c:pt>
                <c:pt idx="39">
                  <c:v>4.4226000000000001</c:v>
                </c:pt>
                <c:pt idx="40">
                  <c:v>3.5154000000000001</c:v>
                </c:pt>
                <c:pt idx="41">
                  <c:v>5.6104649999999996</c:v>
                </c:pt>
                <c:pt idx="42">
                  <c:v>2.2963499999999999</c:v>
                </c:pt>
                <c:pt idx="43">
                  <c:v>6.8040000000000003</c:v>
                </c:pt>
                <c:pt idx="44">
                  <c:v>5.7550499999999998</c:v>
                </c:pt>
                <c:pt idx="45">
                  <c:v>15.195600000000001</c:v>
                </c:pt>
                <c:pt idx="46">
                  <c:v>9.4122000000000003</c:v>
                </c:pt>
                <c:pt idx="47">
                  <c:v>4.7117699999999996</c:v>
                </c:pt>
                <c:pt idx="48">
                  <c:v>12.95595</c:v>
                </c:pt>
                <c:pt idx="49">
                  <c:v>10.01301</c:v>
                </c:pt>
                <c:pt idx="50">
                  <c:v>5.6104649999999996</c:v>
                </c:pt>
                <c:pt idx="51">
                  <c:v>6.4070999999999998</c:v>
                </c:pt>
                <c:pt idx="52">
                  <c:v>8.13645</c:v>
                </c:pt>
                <c:pt idx="53">
                  <c:v>12.8142</c:v>
                </c:pt>
                <c:pt idx="54">
                  <c:v>5.3865000000000003E-2</c:v>
                </c:pt>
                <c:pt idx="55">
                  <c:v>8.41995</c:v>
                </c:pt>
                <c:pt idx="56">
                  <c:v>7.0704900000000004</c:v>
                </c:pt>
                <c:pt idx="57">
                  <c:v>5.6104649999999996</c:v>
                </c:pt>
                <c:pt idx="58">
                  <c:v>12.255710000000001</c:v>
                </c:pt>
                <c:pt idx="59">
                  <c:v>9.4122000000000003</c:v>
                </c:pt>
                <c:pt idx="60">
                  <c:v>3.4586999999999999</c:v>
                </c:pt>
                <c:pt idx="61">
                  <c:v>9.8658000000000001</c:v>
                </c:pt>
                <c:pt idx="62">
                  <c:v>10.044409999999999</c:v>
                </c:pt>
                <c:pt idx="63">
                  <c:v>5.7550499999999998</c:v>
                </c:pt>
                <c:pt idx="64">
                  <c:v>7.2292500000000004</c:v>
                </c:pt>
                <c:pt idx="65">
                  <c:v>2.2963499999999999</c:v>
                </c:pt>
                <c:pt idx="66">
                  <c:v>12.8142</c:v>
                </c:pt>
                <c:pt idx="67">
                  <c:v>5.7663900000000003</c:v>
                </c:pt>
                <c:pt idx="68">
                  <c:v>9.1570499999999999</c:v>
                </c:pt>
                <c:pt idx="69">
                  <c:v>7.677422</c:v>
                </c:pt>
                <c:pt idx="70">
                  <c:v>9.1003500000000006</c:v>
                </c:pt>
                <c:pt idx="71">
                  <c:v>6.8040000000000003</c:v>
                </c:pt>
                <c:pt idx="72">
                  <c:v>12.95595</c:v>
                </c:pt>
                <c:pt idx="73">
                  <c:v>8.41995</c:v>
                </c:pt>
                <c:pt idx="74">
                  <c:v>12.95595</c:v>
                </c:pt>
                <c:pt idx="75">
                  <c:v>8.8735499999999998</c:v>
                </c:pt>
                <c:pt idx="76">
                  <c:v>12.8142</c:v>
                </c:pt>
                <c:pt idx="77">
                  <c:v>11.821949999999999</c:v>
                </c:pt>
                <c:pt idx="78">
                  <c:v>7.0704900000000004</c:v>
                </c:pt>
                <c:pt idx="79">
                  <c:v>9.4122000000000003</c:v>
                </c:pt>
                <c:pt idx="80">
                  <c:v>9.7523999999999997</c:v>
                </c:pt>
                <c:pt idx="81">
                  <c:v>7.3993500000000001</c:v>
                </c:pt>
                <c:pt idx="82">
                  <c:v>4.3658999999999999</c:v>
                </c:pt>
                <c:pt idx="83">
                  <c:v>5.7550499999999998</c:v>
                </c:pt>
                <c:pt idx="84">
                  <c:v>2.5231499999999998</c:v>
                </c:pt>
                <c:pt idx="85">
                  <c:v>4.3658999999999999</c:v>
                </c:pt>
                <c:pt idx="86">
                  <c:v>9.3554999999999993</c:v>
                </c:pt>
                <c:pt idx="87">
                  <c:v>5.7550499999999998</c:v>
                </c:pt>
                <c:pt idx="88">
                  <c:v>4.7117699999999996</c:v>
                </c:pt>
                <c:pt idx="89">
                  <c:v>10.943099999999999</c:v>
                </c:pt>
                <c:pt idx="90">
                  <c:v>5.3865000000000003E-2</c:v>
                </c:pt>
                <c:pt idx="91">
                  <c:v>5.1597</c:v>
                </c:pt>
                <c:pt idx="92">
                  <c:v>9.8658000000000001</c:v>
                </c:pt>
              </c:numCache>
            </c:numRef>
          </c:xVal>
          <c:yVal>
            <c:numRef>
              <c:f>'Share and P '!$W$2:$W$94</c:f>
              <c:numCache>
                <c:formatCode>General</c:formatCode>
                <c:ptCount val="93"/>
                <c:pt idx="0">
                  <c:v>6.4773667597730093E-5</c:v>
                </c:pt>
                <c:pt idx="1">
                  <c:v>-7.3441681348531502E-4</c:v>
                </c:pt>
                <c:pt idx="2">
                  <c:v>-5.3489223067359299E-4</c:v>
                </c:pt>
                <c:pt idx="3">
                  <c:v>-5.9885689572966604E-4</c:v>
                </c:pt>
                <c:pt idx="4">
                  <c:v>-5.8165080576043902E-4</c:v>
                </c:pt>
                <c:pt idx="5">
                  <c:v>-4.7792301884800004E-4</c:v>
                </c:pt>
                <c:pt idx="6">
                  <c:v>-6.7087686798673494E-4</c:v>
                </c:pt>
                <c:pt idx="7">
                  <c:v>-3.9048008187427701E-4</c:v>
                </c:pt>
                <c:pt idx="8">
                  <c:v>2.378932633613801E-4</c:v>
                </c:pt>
                <c:pt idx="9">
                  <c:v>-4.9293840429138493E-4</c:v>
                </c:pt>
                <c:pt idx="10">
                  <c:v>-4.7043424761744596E-4</c:v>
                </c:pt>
                <c:pt idx="11">
                  <c:v>-3.71694806746836E-4</c:v>
                </c:pt>
                <c:pt idx="12">
                  <c:v>-5.8999734282447506E-4</c:v>
                </c:pt>
                <c:pt idx="13">
                  <c:v>-3.4500160496865595E-4</c:v>
                </c:pt>
                <c:pt idx="14">
                  <c:v>-4.8725869402898496E-4</c:v>
                </c:pt>
                <c:pt idx="15">
                  <c:v>-3.8265299485128505E-4</c:v>
                </c:pt>
                <c:pt idx="16">
                  <c:v>-2.3503794334807501E-4</c:v>
                </c:pt>
                <c:pt idx="17">
                  <c:v>-5.4201396979545503E-4</c:v>
                </c:pt>
                <c:pt idx="18">
                  <c:v>-4.6485535780278899E-4</c:v>
                </c:pt>
                <c:pt idx="19">
                  <c:v>-1.5184660724063004E-4</c:v>
                </c:pt>
                <c:pt idx="20">
                  <c:v>-1.8557326837170997E-4</c:v>
                </c:pt>
                <c:pt idx="21">
                  <c:v>-3.1269967669371001E-4</c:v>
                </c:pt>
                <c:pt idx="22">
                  <c:v>-4.8412556386832298E-4</c:v>
                </c:pt>
                <c:pt idx="23">
                  <c:v>-3.0250719107326098E-4</c:v>
                </c:pt>
                <c:pt idx="24">
                  <c:v>-4.8195693314590404E-4</c:v>
                </c:pt>
                <c:pt idx="25">
                  <c:v>-2.0373105850684197E-4</c:v>
                </c:pt>
                <c:pt idx="26">
                  <c:v>-3.7819757916740299E-4</c:v>
                </c:pt>
                <c:pt idx="27">
                  <c:v>-2.8671846856307602E-4</c:v>
                </c:pt>
                <c:pt idx="28">
                  <c:v>-3.8608326544344301E-4</c:v>
                </c:pt>
                <c:pt idx="29">
                  <c:v>-2.1200802601366802E-4</c:v>
                </c:pt>
                <c:pt idx="30">
                  <c:v>-6.9803148052496801E-4</c:v>
                </c:pt>
                <c:pt idx="31">
                  <c:v>-4.4053380714929104E-4</c:v>
                </c:pt>
                <c:pt idx="32">
                  <c:v>-4.2398373100342398E-4</c:v>
                </c:pt>
                <c:pt idx="33">
                  <c:v>-9.2485767286374504E-4</c:v>
                </c:pt>
                <c:pt idx="34">
                  <c:v>-3.7008931557380004E-4</c:v>
                </c:pt>
                <c:pt idx="35">
                  <c:v>-2.1738522849496693E-4</c:v>
                </c:pt>
                <c:pt idx="36">
                  <c:v>-3.4132396644524202E-4</c:v>
                </c:pt>
                <c:pt idx="37">
                  <c:v>-1.2325442682863298E-4</c:v>
                </c:pt>
                <c:pt idx="38">
                  <c:v>-3.5913109797436202E-4</c:v>
                </c:pt>
                <c:pt idx="39">
                  <c:v>-3.4818581163177501E-4</c:v>
                </c:pt>
                <c:pt idx="40">
                  <c:v>-3.9352107512783389E-4</c:v>
                </c:pt>
                <c:pt idx="41">
                  <c:v>-7.4525409673268977E-5</c:v>
                </c:pt>
                <c:pt idx="42">
                  <c:v>-2.8635052500581502E-4</c:v>
                </c:pt>
                <c:pt idx="43">
                  <c:v>-2.9514512543679704E-4</c:v>
                </c:pt>
                <c:pt idx="44">
                  <c:v>-3.1215240959799994E-4</c:v>
                </c:pt>
                <c:pt idx="45">
                  <c:v>-3.8393323612991286E-4</c:v>
                </c:pt>
                <c:pt idx="46">
                  <c:v>-2.4692918910778597E-4</c:v>
                </c:pt>
                <c:pt idx="47">
                  <c:v>-2.7103429496659799E-4</c:v>
                </c:pt>
                <c:pt idx="48">
                  <c:v>-2.0334085724026598E-4</c:v>
                </c:pt>
                <c:pt idx="49">
                  <c:v>-2.6296522569055098E-4</c:v>
                </c:pt>
                <c:pt idx="50">
                  <c:v>2.7718984192011994E-5</c:v>
                </c:pt>
                <c:pt idx="51">
                  <c:v>-3.0737619111884367E-4</c:v>
                </c:pt>
                <c:pt idx="52">
                  <c:v>-2.5929933388180604E-4</c:v>
                </c:pt>
                <c:pt idx="53">
                  <c:v>-1.73874205097693E-4</c:v>
                </c:pt>
                <c:pt idx="54">
                  <c:v>-3.1367837404150574E-4</c:v>
                </c:pt>
                <c:pt idx="55">
                  <c:v>-2.2007942191211403E-4</c:v>
                </c:pt>
                <c:pt idx="56">
                  <c:v>-3.2529622359808198E-4</c:v>
                </c:pt>
                <c:pt idx="57">
                  <c:v>-3.3338370058807803E-4</c:v>
                </c:pt>
                <c:pt idx="58">
                  <c:v>-2.7588251980097199E-4</c:v>
                </c:pt>
                <c:pt idx="59">
                  <c:v>-2.1823779881699403E-4</c:v>
                </c:pt>
                <c:pt idx="60">
                  <c:v>-4.4205199272904567E-4</c:v>
                </c:pt>
                <c:pt idx="61">
                  <c:v>-2.06627131303941E-4</c:v>
                </c:pt>
                <c:pt idx="62">
                  <c:v>-2.6774897713451116E-4</c:v>
                </c:pt>
                <c:pt idx="63">
                  <c:v>-2.6200300848399998E-4</c:v>
                </c:pt>
                <c:pt idx="64">
                  <c:v>-1.3955708355387097E-4</c:v>
                </c:pt>
                <c:pt idx="65">
                  <c:v>-3.5833929701898596E-4</c:v>
                </c:pt>
                <c:pt idx="66">
                  <c:v>-2.6881615330245299E-4</c:v>
                </c:pt>
                <c:pt idx="67">
                  <c:v>-1.4755311053767399E-4</c:v>
                </c:pt>
                <c:pt idx="68">
                  <c:v>-2.05712233093753E-4</c:v>
                </c:pt>
                <c:pt idx="69">
                  <c:v>-3.5381165733757201E-4</c:v>
                </c:pt>
                <c:pt idx="70">
                  <c:v>-2.6221164819109426E-4</c:v>
                </c:pt>
                <c:pt idx="71">
                  <c:v>-3.14134055983551E-4</c:v>
                </c:pt>
                <c:pt idx="72">
                  <c:v>-1.9516304634918701E-4</c:v>
                </c:pt>
                <c:pt idx="73">
                  <c:v>-1.7824098822249001E-4</c:v>
                </c:pt>
                <c:pt idx="74">
                  <c:v>-1.7781898902328099E-4</c:v>
                </c:pt>
                <c:pt idx="75">
                  <c:v>-2.6812724676752813E-4</c:v>
                </c:pt>
                <c:pt idx="76">
                  <c:v>-1.55033703696564E-4</c:v>
                </c:pt>
                <c:pt idx="77">
                  <c:v>-2.629485362706461E-4</c:v>
                </c:pt>
                <c:pt idx="78">
                  <c:v>-1.55348321594416E-4</c:v>
                </c:pt>
                <c:pt idx="79">
                  <c:v>-8.5039186344165404E-4</c:v>
                </c:pt>
                <c:pt idx="80">
                  <c:v>-1.8151388089275098E-4</c:v>
                </c:pt>
                <c:pt idx="81">
                  <c:v>-4.4172947295233992E-5</c:v>
                </c:pt>
                <c:pt idx="82">
                  <c:v>-2.07240257658994E-4</c:v>
                </c:pt>
                <c:pt idx="83">
                  <c:v>-1.7247272377540198E-4</c:v>
                </c:pt>
                <c:pt idx="84">
                  <c:v>-3.8734976682953406E-4</c:v>
                </c:pt>
                <c:pt idx="85">
                  <c:v>-1.6965344565994303E-4</c:v>
                </c:pt>
                <c:pt idx="86">
                  <c:v>-1.2715374130836698E-4</c:v>
                </c:pt>
                <c:pt idx="87">
                  <c:v>-1.5741100566878403E-4</c:v>
                </c:pt>
                <c:pt idx="88">
                  <c:v>-1.58648193619119E-4</c:v>
                </c:pt>
                <c:pt idx="89">
                  <c:v>-2.0901468220731363E-4</c:v>
                </c:pt>
                <c:pt idx="90">
                  <c:v>-1.4904649984268198E-4</c:v>
                </c:pt>
                <c:pt idx="91">
                  <c:v>-1.624921602312009E-4</c:v>
                </c:pt>
                <c:pt idx="92">
                  <c:v>-2.4836799101223201E-4</c:v>
                </c:pt>
              </c:numCache>
            </c:numRef>
          </c:yVal>
          <c:smooth val="0"/>
        </c:ser>
        <c:ser>
          <c:idx val="1"/>
          <c:order val="1"/>
          <c:tx>
            <c:strRef>
              <c:f>'Share and P '!$X$1</c:f>
              <c:strCache>
                <c:ptCount val="1"/>
                <c:pt idx="0">
                  <c:v>∆S Spec 2</c:v>
                </c:pt>
              </c:strCache>
            </c:strRef>
          </c:tx>
          <c:spPr>
            <a:ln w="19050" cap="rnd">
              <a:noFill/>
              <a:round/>
            </a:ln>
            <a:effectLst/>
          </c:spPr>
          <c:marker>
            <c:symbol val="circle"/>
            <c:size val="5"/>
            <c:spPr>
              <a:solidFill>
                <a:srgbClr val="002060"/>
              </a:solidFill>
              <a:ln w="25400">
                <a:solidFill>
                  <a:srgbClr val="002060"/>
                </a:solidFill>
              </a:ln>
              <a:effectLst/>
            </c:spPr>
          </c:marker>
          <c:xVal>
            <c:numRef>
              <c:f>'Share and P '!$V$2:$V$94</c:f>
              <c:numCache>
                <c:formatCode>General</c:formatCode>
                <c:ptCount val="93"/>
                <c:pt idx="0">
                  <c:v>12.5307</c:v>
                </c:pt>
                <c:pt idx="1">
                  <c:v>0.25514999999999999</c:v>
                </c:pt>
                <c:pt idx="2">
                  <c:v>7.3993500000000001</c:v>
                </c:pt>
                <c:pt idx="3">
                  <c:v>12.133800000000001</c:v>
                </c:pt>
                <c:pt idx="4">
                  <c:v>5.3865000000000003E-2</c:v>
                </c:pt>
                <c:pt idx="5">
                  <c:v>9.8658000000000001</c:v>
                </c:pt>
                <c:pt idx="6">
                  <c:v>3.2886000000000002</c:v>
                </c:pt>
                <c:pt idx="7">
                  <c:v>5.8292830000000002</c:v>
                </c:pt>
                <c:pt idx="8">
                  <c:v>10.17765</c:v>
                </c:pt>
                <c:pt idx="9">
                  <c:v>9.7523999999999997</c:v>
                </c:pt>
                <c:pt idx="10">
                  <c:v>3.4020000000000001</c:v>
                </c:pt>
                <c:pt idx="11">
                  <c:v>5.7550499999999998</c:v>
                </c:pt>
                <c:pt idx="12">
                  <c:v>15.932700000000001</c:v>
                </c:pt>
                <c:pt idx="13">
                  <c:v>9.4122000000000003</c:v>
                </c:pt>
                <c:pt idx="14">
                  <c:v>8.8735499999999998</c:v>
                </c:pt>
                <c:pt idx="15">
                  <c:v>3.5154000000000001</c:v>
                </c:pt>
                <c:pt idx="16">
                  <c:v>7.9663500000000003</c:v>
                </c:pt>
                <c:pt idx="17">
                  <c:v>6.2653499999999998</c:v>
                </c:pt>
                <c:pt idx="18">
                  <c:v>0.25514999999999999</c:v>
                </c:pt>
                <c:pt idx="19">
                  <c:v>9.6957000000000004</c:v>
                </c:pt>
                <c:pt idx="20">
                  <c:v>9.0663300000000007</c:v>
                </c:pt>
                <c:pt idx="21">
                  <c:v>3.3141150000000001</c:v>
                </c:pt>
                <c:pt idx="22">
                  <c:v>10.044409999999999</c:v>
                </c:pt>
                <c:pt idx="23">
                  <c:v>8.4766499999999994</c:v>
                </c:pt>
                <c:pt idx="24">
                  <c:v>4.3658999999999999</c:v>
                </c:pt>
                <c:pt idx="25">
                  <c:v>5.7890699999999997</c:v>
                </c:pt>
                <c:pt idx="26">
                  <c:v>4.6494</c:v>
                </c:pt>
                <c:pt idx="27">
                  <c:v>4.4481149999999996</c:v>
                </c:pt>
                <c:pt idx="28">
                  <c:v>0.25514999999999999</c:v>
                </c:pt>
                <c:pt idx="29">
                  <c:v>9.7523999999999997</c:v>
                </c:pt>
                <c:pt idx="30">
                  <c:v>6.3220499999999999</c:v>
                </c:pt>
                <c:pt idx="31">
                  <c:v>7.9379999999999997</c:v>
                </c:pt>
                <c:pt idx="32">
                  <c:v>15.932700000000001</c:v>
                </c:pt>
                <c:pt idx="33">
                  <c:v>4.4812209999999997</c:v>
                </c:pt>
                <c:pt idx="34">
                  <c:v>3.4586999999999999</c:v>
                </c:pt>
                <c:pt idx="35">
                  <c:v>12.5307</c:v>
                </c:pt>
                <c:pt idx="36">
                  <c:v>6.3220499999999999</c:v>
                </c:pt>
                <c:pt idx="37">
                  <c:v>12.388949999999999</c:v>
                </c:pt>
                <c:pt idx="38">
                  <c:v>6.8040000000000003</c:v>
                </c:pt>
                <c:pt idx="39">
                  <c:v>4.4226000000000001</c:v>
                </c:pt>
                <c:pt idx="40">
                  <c:v>3.5154000000000001</c:v>
                </c:pt>
                <c:pt idx="41">
                  <c:v>5.6104649999999996</c:v>
                </c:pt>
                <c:pt idx="42">
                  <c:v>2.2963499999999999</c:v>
                </c:pt>
                <c:pt idx="43">
                  <c:v>6.8040000000000003</c:v>
                </c:pt>
                <c:pt idx="44">
                  <c:v>5.7550499999999998</c:v>
                </c:pt>
                <c:pt idx="45">
                  <c:v>15.195600000000001</c:v>
                </c:pt>
                <c:pt idx="46">
                  <c:v>9.4122000000000003</c:v>
                </c:pt>
                <c:pt idx="47">
                  <c:v>4.7117699999999996</c:v>
                </c:pt>
                <c:pt idx="48">
                  <c:v>12.95595</c:v>
                </c:pt>
                <c:pt idx="49">
                  <c:v>10.01301</c:v>
                </c:pt>
                <c:pt idx="50">
                  <c:v>5.6104649999999996</c:v>
                </c:pt>
                <c:pt idx="51">
                  <c:v>6.4070999999999998</c:v>
                </c:pt>
                <c:pt idx="52">
                  <c:v>8.13645</c:v>
                </c:pt>
                <c:pt idx="53">
                  <c:v>12.8142</c:v>
                </c:pt>
                <c:pt idx="54">
                  <c:v>5.3865000000000003E-2</c:v>
                </c:pt>
                <c:pt idx="55">
                  <c:v>8.41995</c:v>
                </c:pt>
                <c:pt idx="56">
                  <c:v>7.0704900000000004</c:v>
                </c:pt>
                <c:pt idx="57">
                  <c:v>5.6104649999999996</c:v>
                </c:pt>
                <c:pt idx="58">
                  <c:v>12.255710000000001</c:v>
                </c:pt>
                <c:pt idx="59">
                  <c:v>9.4122000000000003</c:v>
                </c:pt>
                <c:pt idx="60">
                  <c:v>3.4586999999999999</c:v>
                </c:pt>
                <c:pt idx="61">
                  <c:v>9.8658000000000001</c:v>
                </c:pt>
                <c:pt idx="62">
                  <c:v>10.044409999999999</c:v>
                </c:pt>
                <c:pt idx="63">
                  <c:v>5.7550499999999998</c:v>
                </c:pt>
                <c:pt idx="64">
                  <c:v>7.2292500000000004</c:v>
                </c:pt>
                <c:pt idx="65">
                  <c:v>2.2963499999999999</c:v>
                </c:pt>
                <c:pt idx="66">
                  <c:v>12.8142</c:v>
                </c:pt>
                <c:pt idx="67">
                  <c:v>5.7663900000000003</c:v>
                </c:pt>
                <c:pt idx="68">
                  <c:v>9.1570499999999999</c:v>
                </c:pt>
                <c:pt idx="69">
                  <c:v>7.677422</c:v>
                </c:pt>
                <c:pt idx="70">
                  <c:v>9.1003500000000006</c:v>
                </c:pt>
                <c:pt idx="71">
                  <c:v>6.8040000000000003</c:v>
                </c:pt>
                <c:pt idx="72">
                  <c:v>12.95595</c:v>
                </c:pt>
                <c:pt idx="73">
                  <c:v>8.41995</c:v>
                </c:pt>
                <c:pt idx="74">
                  <c:v>12.95595</c:v>
                </c:pt>
                <c:pt idx="75">
                  <c:v>8.8735499999999998</c:v>
                </c:pt>
                <c:pt idx="76">
                  <c:v>12.8142</c:v>
                </c:pt>
                <c:pt idx="77">
                  <c:v>11.821949999999999</c:v>
                </c:pt>
                <c:pt idx="78">
                  <c:v>7.0704900000000004</c:v>
                </c:pt>
                <c:pt idx="79">
                  <c:v>9.4122000000000003</c:v>
                </c:pt>
                <c:pt idx="80">
                  <c:v>9.7523999999999997</c:v>
                </c:pt>
                <c:pt idx="81">
                  <c:v>7.3993500000000001</c:v>
                </c:pt>
                <c:pt idx="82">
                  <c:v>4.3658999999999999</c:v>
                </c:pt>
                <c:pt idx="83">
                  <c:v>5.7550499999999998</c:v>
                </c:pt>
                <c:pt idx="84">
                  <c:v>2.5231499999999998</c:v>
                </c:pt>
                <c:pt idx="85">
                  <c:v>4.3658999999999999</c:v>
                </c:pt>
                <c:pt idx="86">
                  <c:v>9.3554999999999993</c:v>
                </c:pt>
                <c:pt idx="87">
                  <c:v>5.7550499999999998</c:v>
                </c:pt>
                <c:pt idx="88">
                  <c:v>4.7117699999999996</c:v>
                </c:pt>
                <c:pt idx="89">
                  <c:v>10.943099999999999</c:v>
                </c:pt>
                <c:pt idx="90">
                  <c:v>5.3865000000000003E-2</c:v>
                </c:pt>
                <c:pt idx="91">
                  <c:v>5.1597</c:v>
                </c:pt>
                <c:pt idx="92">
                  <c:v>9.8658000000000001</c:v>
                </c:pt>
              </c:numCache>
            </c:numRef>
          </c:xVal>
          <c:yVal>
            <c:numRef>
              <c:f>'Share and P '!$X$2:$X$94</c:f>
              <c:numCache>
                <c:formatCode>General</c:formatCode>
                <c:ptCount val="93"/>
                <c:pt idx="0">
                  <c:v>-1.8746828490085593E-4</c:v>
                </c:pt>
                <c:pt idx="1">
                  <c:v>-7.1945000892110903E-4</c:v>
                </c:pt>
                <c:pt idx="2">
                  <c:v>-5.7891787387255394E-4</c:v>
                </c:pt>
                <c:pt idx="3">
                  <c:v>-6.2206992009199895E-4</c:v>
                </c:pt>
                <c:pt idx="4">
                  <c:v>-5.9074132770100803E-4</c:v>
                </c:pt>
                <c:pt idx="5">
                  <c:v>-4.8350008810501806E-4</c:v>
                </c:pt>
                <c:pt idx="6">
                  <c:v>-6.7653295402520094E-4</c:v>
                </c:pt>
                <c:pt idx="7">
                  <c:v>-4.1922859828517802E-4</c:v>
                </c:pt>
                <c:pt idx="8">
                  <c:v>1.4986814684720801E-3</c:v>
                </c:pt>
                <c:pt idx="9">
                  <c:v>-4.7349020480318192E-4</c:v>
                </c:pt>
                <c:pt idx="10">
                  <c:v>-1.2706804871924103E-4</c:v>
                </c:pt>
                <c:pt idx="11">
                  <c:v>-3.6895178452001298E-4</c:v>
                </c:pt>
                <c:pt idx="12">
                  <c:v>-6.1961771831410496E-4</c:v>
                </c:pt>
                <c:pt idx="13">
                  <c:v>-3.7102631529714294E-4</c:v>
                </c:pt>
                <c:pt idx="14">
                  <c:v>-4.9154672365522899E-4</c:v>
                </c:pt>
                <c:pt idx="15">
                  <c:v>-4.4460168634788004E-4</c:v>
                </c:pt>
                <c:pt idx="16">
                  <c:v>4.9484766066824047E-5</c:v>
                </c:pt>
                <c:pt idx="17">
                  <c:v>-5.3072473364980301E-4</c:v>
                </c:pt>
                <c:pt idx="18">
                  <c:v>-4.6160081737415398E-4</c:v>
                </c:pt>
                <c:pt idx="19">
                  <c:v>-2.6066728119998107E-4</c:v>
                </c:pt>
                <c:pt idx="20">
                  <c:v>1.4819077676947302E-3</c:v>
                </c:pt>
                <c:pt idx="21">
                  <c:v>-3.52455581278117E-4</c:v>
                </c:pt>
                <c:pt idx="22">
                  <c:v>-4.9722169988207997E-4</c:v>
                </c:pt>
                <c:pt idx="23">
                  <c:v>-3.3322697320433293E-4</c:v>
                </c:pt>
                <c:pt idx="24">
                  <c:v>-4.7509679787089706E-4</c:v>
                </c:pt>
                <c:pt idx="25">
                  <c:v>-2.0148261003443497E-4</c:v>
                </c:pt>
                <c:pt idx="26">
                  <c:v>-3.9554663436221704E-4</c:v>
                </c:pt>
                <c:pt idx="27">
                  <c:v>-3.3516722777788503E-4</c:v>
                </c:pt>
                <c:pt idx="28">
                  <c:v>-3.74822405681971E-4</c:v>
                </c:pt>
                <c:pt idx="29">
                  <c:v>-2.1111442986433601E-4</c:v>
                </c:pt>
                <c:pt idx="30">
                  <c:v>-6.9605417438567798E-4</c:v>
                </c:pt>
                <c:pt idx="31">
                  <c:v>-4.5501034786890403E-4</c:v>
                </c:pt>
                <c:pt idx="32">
                  <c:v>-4.48282724166416E-4</c:v>
                </c:pt>
                <c:pt idx="33">
                  <c:v>-7.5756838050645601E-4</c:v>
                </c:pt>
                <c:pt idx="34">
                  <c:v>-3.5755495183500605E-4</c:v>
                </c:pt>
                <c:pt idx="35">
                  <c:v>-2.7644870701402496E-4</c:v>
                </c:pt>
                <c:pt idx="36">
                  <c:v>-3.7570456919464295E-4</c:v>
                </c:pt>
                <c:pt idx="37">
                  <c:v>-1.0671569297832399E-4</c:v>
                </c:pt>
                <c:pt idx="38">
                  <c:v>-3.8199214135699723E-4</c:v>
                </c:pt>
                <c:pt idx="39">
                  <c:v>-3.6914640066517302E-4</c:v>
                </c:pt>
                <c:pt idx="40">
                  <c:v>-4.0217685220904549E-4</c:v>
                </c:pt>
                <c:pt idx="41">
                  <c:v>-1.8135831882272799E-4</c:v>
                </c:pt>
                <c:pt idx="42">
                  <c:v>-2.6615001005218802E-4</c:v>
                </c:pt>
                <c:pt idx="43">
                  <c:v>-3.10823413658714E-4</c:v>
                </c:pt>
                <c:pt idx="44">
                  <c:v>-1.2597303442051996E-4</c:v>
                </c:pt>
                <c:pt idx="45">
                  <c:v>-3.9852189677986027E-4</c:v>
                </c:pt>
                <c:pt idx="46">
                  <c:v>-2.5316621542981893E-4</c:v>
                </c:pt>
                <c:pt idx="47">
                  <c:v>-3.1630354607393296E-4</c:v>
                </c:pt>
                <c:pt idx="48">
                  <c:v>-2.3712833906723498E-4</c:v>
                </c:pt>
                <c:pt idx="49">
                  <c:v>-2.9320263592102298E-4</c:v>
                </c:pt>
                <c:pt idx="50">
                  <c:v>-8.0180580918957965E-5</c:v>
                </c:pt>
                <c:pt idx="51">
                  <c:v>-2.1639532179039699E-4</c:v>
                </c:pt>
                <c:pt idx="52">
                  <c:v>-3.1267668023421305E-4</c:v>
                </c:pt>
                <c:pt idx="53">
                  <c:v>-2.15394279660869E-4</c:v>
                </c:pt>
                <c:pt idx="54">
                  <c:v>-3.1831166423319898E-4</c:v>
                </c:pt>
                <c:pt idx="55">
                  <c:v>-2.3721978059818103E-4</c:v>
                </c:pt>
                <c:pt idx="56">
                  <c:v>-8.2228488122128925E-5</c:v>
                </c:pt>
                <c:pt idx="57">
                  <c:v>-3.73254904759523E-4</c:v>
                </c:pt>
                <c:pt idx="58">
                  <c:v>-3.0924894419409599E-4</c:v>
                </c:pt>
                <c:pt idx="59">
                  <c:v>-2.3492173019510801E-4</c:v>
                </c:pt>
                <c:pt idx="60">
                  <c:v>-4.3367880895886729E-4</c:v>
                </c:pt>
                <c:pt idx="61">
                  <c:v>-2.33406980710752E-4</c:v>
                </c:pt>
                <c:pt idx="62">
                  <c:v>-2.7134591982343718E-4</c:v>
                </c:pt>
                <c:pt idx="63">
                  <c:v>-2.60110404788075E-4</c:v>
                </c:pt>
                <c:pt idx="64">
                  <c:v>1.0242553423510804E-4</c:v>
                </c:pt>
                <c:pt idx="65">
                  <c:v>-3.2879279981053595E-4</c:v>
                </c:pt>
                <c:pt idx="66">
                  <c:v>-2.9694693451639902E-4</c:v>
                </c:pt>
                <c:pt idx="67">
                  <c:v>9.968460749029505E-5</c:v>
                </c:pt>
                <c:pt idx="68">
                  <c:v>1.0824206481262299E-3</c:v>
                </c:pt>
                <c:pt idx="69">
                  <c:v>-3.47357271918672E-4</c:v>
                </c:pt>
                <c:pt idx="70">
                  <c:v>-2.6798859815102625E-4</c:v>
                </c:pt>
                <c:pt idx="71">
                  <c:v>-3.7141087270419799E-4</c:v>
                </c:pt>
                <c:pt idx="72">
                  <c:v>-2.13090302090959E-4</c:v>
                </c:pt>
                <c:pt idx="73">
                  <c:v>-2.1464204513778001E-4</c:v>
                </c:pt>
                <c:pt idx="74">
                  <c:v>-2.0441454266937901E-4</c:v>
                </c:pt>
                <c:pt idx="75">
                  <c:v>-2.6934410184186938E-4</c:v>
                </c:pt>
                <c:pt idx="76">
                  <c:v>-1.9616786856948399E-4</c:v>
                </c:pt>
                <c:pt idx="77">
                  <c:v>-3.6638624706477208E-4</c:v>
                </c:pt>
                <c:pt idx="78">
                  <c:v>-6.6725236066744991E-5</c:v>
                </c:pt>
                <c:pt idx="79">
                  <c:v>-8.9212706567531408E-4</c:v>
                </c:pt>
                <c:pt idx="80">
                  <c:v>-1.8790108837344198E-4</c:v>
                </c:pt>
                <c:pt idx="81">
                  <c:v>-9.8894438192271021E-5</c:v>
                </c:pt>
                <c:pt idx="82">
                  <c:v>-2.1488351331435399E-4</c:v>
                </c:pt>
                <c:pt idx="83">
                  <c:v>-7.5056934608885964E-5</c:v>
                </c:pt>
                <c:pt idx="84">
                  <c:v>-7.3837987973170063E-5</c:v>
                </c:pt>
                <c:pt idx="85">
                  <c:v>-1.7730817174030803E-4</c:v>
                </c:pt>
                <c:pt idx="86">
                  <c:v>-1.6642421393376399E-4</c:v>
                </c:pt>
                <c:pt idx="87">
                  <c:v>-1.5628465504885803E-4</c:v>
                </c:pt>
                <c:pt idx="88">
                  <c:v>-1.9030890121590299E-4</c:v>
                </c:pt>
                <c:pt idx="89">
                  <c:v>-2.1336489157172954E-4</c:v>
                </c:pt>
                <c:pt idx="90">
                  <c:v>-1.6606150513045098E-4</c:v>
                </c:pt>
                <c:pt idx="91">
                  <c:v>-1.602471229255986E-4</c:v>
                </c:pt>
                <c:pt idx="92">
                  <c:v>-2.7365346613440495E-4</c:v>
                </c:pt>
              </c:numCache>
            </c:numRef>
          </c:yVal>
          <c:smooth val="0"/>
        </c:ser>
        <c:dLbls>
          <c:showLegendKey val="0"/>
          <c:showVal val="0"/>
          <c:showCatName val="0"/>
          <c:showSerName val="0"/>
          <c:showPercent val="0"/>
          <c:showBubbleSize val="0"/>
        </c:dLbls>
        <c:axId val="272800256"/>
        <c:axId val="272800816"/>
      </c:scatterChart>
      <c:valAx>
        <c:axId val="272800256"/>
        <c:scaling>
          <c:orientation val="minMax"/>
          <c:max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Sugar (gr/OZ)</a:t>
                </a:r>
              </a:p>
            </c:rich>
          </c:tx>
          <c:layout>
            <c:manualLayout>
              <c:xMode val="edge"/>
              <c:yMode val="edge"/>
              <c:x val="0.84450308645124028"/>
              <c:y val="0.4081945966594058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2800816"/>
        <c:crosses val="autoZero"/>
        <c:crossBetween val="midCat"/>
        <c:majorUnit val="2"/>
      </c:valAx>
      <c:valAx>
        <c:axId val="272800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∆Share</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280025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tx>
            <c:strRef>
              <c:f>'Share and P '!$S$1</c:f>
              <c:strCache>
                <c:ptCount val="1"/>
                <c:pt idx="0">
                  <c:v>∆S Spec 1</c:v>
                </c:pt>
              </c:strCache>
            </c:strRef>
          </c:tx>
          <c:spPr>
            <a:ln w="19050" cap="rnd">
              <a:noFill/>
              <a:round/>
            </a:ln>
            <a:effectLst/>
          </c:spPr>
          <c:marker>
            <c:symbol val="circle"/>
            <c:size val="5"/>
            <c:spPr>
              <a:solidFill>
                <a:srgbClr val="FF0000"/>
              </a:solidFill>
              <a:ln w="25400">
                <a:solidFill>
                  <a:srgbClr val="FF0000"/>
                </a:solidFill>
              </a:ln>
              <a:effectLst/>
            </c:spPr>
          </c:marker>
          <c:xVal>
            <c:numRef>
              <c:f>'Share and P '!$R$2:$R$94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'!$S$2:$S$94</c:f>
              <c:numCache>
                <c:formatCode>General</c:formatCode>
                <c:ptCount val="93"/>
                <c:pt idx="0">
                  <c:v>6.4773667597730093E-5</c:v>
                </c:pt>
                <c:pt idx="1">
                  <c:v>-7.3441681348531502E-4</c:v>
                </c:pt>
                <c:pt idx="2">
                  <c:v>-5.3489223067359299E-4</c:v>
                </c:pt>
                <c:pt idx="3">
                  <c:v>-5.9885689572966604E-4</c:v>
                </c:pt>
                <c:pt idx="4">
                  <c:v>-5.8165080576043902E-4</c:v>
                </c:pt>
                <c:pt idx="5">
                  <c:v>-4.7792301884800004E-4</c:v>
                </c:pt>
                <c:pt idx="6">
                  <c:v>-6.7087686798673494E-4</c:v>
                </c:pt>
                <c:pt idx="7">
                  <c:v>-3.9048008187427701E-4</c:v>
                </c:pt>
                <c:pt idx="8">
                  <c:v>2.378932633613801E-4</c:v>
                </c:pt>
                <c:pt idx="9">
                  <c:v>-4.9293840429138493E-4</c:v>
                </c:pt>
                <c:pt idx="10">
                  <c:v>-4.7043424761744596E-4</c:v>
                </c:pt>
                <c:pt idx="11">
                  <c:v>-3.71694806746836E-4</c:v>
                </c:pt>
                <c:pt idx="12">
                  <c:v>-5.8999734282447506E-4</c:v>
                </c:pt>
                <c:pt idx="13">
                  <c:v>-3.4500160496865595E-4</c:v>
                </c:pt>
                <c:pt idx="14">
                  <c:v>-4.8725869402898496E-4</c:v>
                </c:pt>
                <c:pt idx="15">
                  <c:v>-3.8265299485128505E-4</c:v>
                </c:pt>
                <c:pt idx="16">
                  <c:v>-2.3503794334807501E-4</c:v>
                </c:pt>
                <c:pt idx="17">
                  <c:v>-5.4201396979545503E-4</c:v>
                </c:pt>
                <c:pt idx="18">
                  <c:v>-4.6485535780278899E-4</c:v>
                </c:pt>
                <c:pt idx="19">
                  <c:v>-1.5184660724063004E-4</c:v>
                </c:pt>
                <c:pt idx="20">
                  <c:v>-1.8557326837170997E-4</c:v>
                </c:pt>
                <c:pt idx="21">
                  <c:v>-3.1269967669371001E-4</c:v>
                </c:pt>
                <c:pt idx="22">
                  <c:v>-4.8412556386832298E-4</c:v>
                </c:pt>
                <c:pt idx="23">
                  <c:v>-3.0250719107326098E-4</c:v>
                </c:pt>
                <c:pt idx="24">
                  <c:v>-4.8195693314590404E-4</c:v>
                </c:pt>
                <c:pt idx="25">
                  <c:v>-2.0373105850684197E-4</c:v>
                </c:pt>
                <c:pt idx="26">
                  <c:v>-3.7819757916740299E-4</c:v>
                </c:pt>
                <c:pt idx="27">
                  <c:v>-2.8671846856307602E-4</c:v>
                </c:pt>
                <c:pt idx="28">
                  <c:v>-3.8608326544344301E-4</c:v>
                </c:pt>
                <c:pt idx="29">
                  <c:v>-2.1200802601366802E-4</c:v>
                </c:pt>
                <c:pt idx="30">
                  <c:v>-6.9803148052496801E-4</c:v>
                </c:pt>
                <c:pt idx="31">
                  <c:v>-4.4053380714929104E-4</c:v>
                </c:pt>
                <c:pt idx="32">
                  <c:v>-4.2398373100342398E-4</c:v>
                </c:pt>
                <c:pt idx="33">
                  <c:v>-9.2485767286374504E-4</c:v>
                </c:pt>
                <c:pt idx="34">
                  <c:v>-3.7008931557380004E-4</c:v>
                </c:pt>
                <c:pt idx="35">
                  <c:v>-2.1738522849496693E-4</c:v>
                </c:pt>
                <c:pt idx="36">
                  <c:v>-3.4132396644524202E-4</c:v>
                </c:pt>
                <c:pt idx="37">
                  <c:v>-1.2325442682863298E-4</c:v>
                </c:pt>
                <c:pt idx="38">
                  <c:v>-3.5913109797436202E-4</c:v>
                </c:pt>
                <c:pt idx="39">
                  <c:v>-3.4818581163177501E-4</c:v>
                </c:pt>
                <c:pt idx="40">
                  <c:v>-3.9352107512783389E-4</c:v>
                </c:pt>
                <c:pt idx="41">
                  <c:v>-7.4525409673268977E-5</c:v>
                </c:pt>
                <c:pt idx="42">
                  <c:v>-2.8635052500581502E-4</c:v>
                </c:pt>
                <c:pt idx="43">
                  <c:v>-2.9514512543679704E-4</c:v>
                </c:pt>
                <c:pt idx="44">
                  <c:v>-3.1215240959799994E-4</c:v>
                </c:pt>
                <c:pt idx="45">
                  <c:v>-3.8393323612991286E-4</c:v>
                </c:pt>
                <c:pt idx="46">
                  <c:v>-2.4692918910778597E-4</c:v>
                </c:pt>
                <c:pt idx="47">
                  <c:v>-2.7103429496659799E-4</c:v>
                </c:pt>
                <c:pt idx="48">
                  <c:v>-2.0334085724026598E-4</c:v>
                </c:pt>
                <c:pt idx="49">
                  <c:v>-2.6296522569055098E-4</c:v>
                </c:pt>
                <c:pt idx="50">
                  <c:v>2.7718984192011994E-5</c:v>
                </c:pt>
                <c:pt idx="51">
                  <c:v>-3.0737619111884367E-4</c:v>
                </c:pt>
                <c:pt idx="52">
                  <c:v>-2.5929933388180604E-4</c:v>
                </c:pt>
                <c:pt idx="53">
                  <c:v>-1.73874205097693E-4</c:v>
                </c:pt>
                <c:pt idx="54">
                  <c:v>-3.1367837404150574E-4</c:v>
                </c:pt>
                <c:pt idx="55">
                  <c:v>-2.2007942191211403E-4</c:v>
                </c:pt>
                <c:pt idx="56">
                  <c:v>-3.2529622359808198E-4</c:v>
                </c:pt>
                <c:pt idx="57">
                  <c:v>-3.3338370058807803E-4</c:v>
                </c:pt>
                <c:pt idx="58">
                  <c:v>-2.7588251980097199E-4</c:v>
                </c:pt>
                <c:pt idx="59">
                  <c:v>-2.1823779881699403E-4</c:v>
                </c:pt>
                <c:pt idx="60">
                  <c:v>-4.4205199272904567E-4</c:v>
                </c:pt>
                <c:pt idx="61">
                  <c:v>-2.06627131303941E-4</c:v>
                </c:pt>
                <c:pt idx="62">
                  <c:v>-2.6774897713451116E-4</c:v>
                </c:pt>
                <c:pt idx="63">
                  <c:v>-2.6200300848399998E-4</c:v>
                </c:pt>
                <c:pt idx="64">
                  <c:v>-1.3955708355387097E-4</c:v>
                </c:pt>
                <c:pt idx="65">
                  <c:v>-3.5833929701898596E-4</c:v>
                </c:pt>
                <c:pt idx="66">
                  <c:v>-2.6881615330245299E-4</c:v>
                </c:pt>
                <c:pt idx="67">
                  <c:v>-1.4755311053767399E-4</c:v>
                </c:pt>
                <c:pt idx="68">
                  <c:v>-2.05712233093753E-4</c:v>
                </c:pt>
                <c:pt idx="69">
                  <c:v>-3.5381165733757201E-4</c:v>
                </c:pt>
                <c:pt idx="70">
                  <c:v>-2.6221164819109426E-4</c:v>
                </c:pt>
                <c:pt idx="71">
                  <c:v>-3.14134055983551E-4</c:v>
                </c:pt>
                <c:pt idx="72">
                  <c:v>-1.9516304634918701E-4</c:v>
                </c:pt>
                <c:pt idx="73">
                  <c:v>-1.7824098822249001E-4</c:v>
                </c:pt>
                <c:pt idx="74">
                  <c:v>-1.7781898902328099E-4</c:v>
                </c:pt>
                <c:pt idx="75">
                  <c:v>-2.6812724676752813E-4</c:v>
                </c:pt>
                <c:pt idx="76">
                  <c:v>-1.55033703696564E-4</c:v>
                </c:pt>
                <c:pt idx="77">
                  <c:v>-2.629485362706461E-4</c:v>
                </c:pt>
                <c:pt idx="78">
                  <c:v>-1.55348321594416E-4</c:v>
                </c:pt>
                <c:pt idx="79">
                  <c:v>-8.5039186344165404E-4</c:v>
                </c:pt>
                <c:pt idx="80">
                  <c:v>-1.8151388089275098E-4</c:v>
                </c:pt>
                <c:pt idx="81">
                  <c:v>-4.4172947295233992E-5</c:v>
                </c:pt>
                <c:pt idx="82">
                  <c:v>-2.07240257658994E-4</c:v>
                </c:pt>
                <c:pt idx="83">
                  <c:v>-1.7247272377540198E-4</c:v>
                </c:pt>
                <c:pt idx="84">
                  <c:v>-3.8734976682953406E-4</c:v>
                </c:pt>
                <c:pt idx="85">
                  <c:v>-1.6965344565994303E-4</c:v>
                </c:pt>
                <c:pt idx="86">
                  <c:v>-1.2715374130836698E-4</c:v>
                </c:pt>
                <c:pt idx="87">
                  <c:v>-1.5741100566878403E-4</c:v>
                </c:pt>
                <c:pt idx="88">
                  <c:v>-1.58648193619119E-4</c:v>
                </c:pt>
                <c:pt idx="89">
                  <c:v>-2.0901468220731363E-4</c:v>
                </c:pt>
                <c:pt idx="90">
                  <c:v>-1.4904649984268198E-4</c:v>
                </c:pt>
                <c:pt idx="91">
                  <c:v>-1.624921602312009E-4</c:v>
                </c:pt>
                <c:pt idx="92">
                  <c:v>-2.4836799101223201E-4</c:v>
                </c:pt>
              </c:numCache>
            </c:numRef>
          </c:yVal>
          <c:smooth val="0"/>
        </c:ser>
        <c:ser>
          <c:idx val="3"/>
          <c:order val="1"/>
          <c:tx>
            <c:strRef>
              <c:f>'Share and P '!$T$1</c:f>
              <c:strCache>
                <c:ptCount val="1"/>
                <c:pt idx="0">
                  <c:v>∆S Spec 2</c:v>
                </c:pt>
              </c:strCache>
            </c:strRef>
          </c:tx>
          <c:spPr>
            <a:ln w="19050" cap="rnd">
              <a:noFill/>
              <a:round/>
            </a:ln>
            <a:effectLst/>
          </c:spPr>
          <c:marker>
            <c:symbol val="circle"/>
            <c:size val="5"/>
            <c:spPr>
              <a:solidFill>
                <a:srgbClr val="002060"/>
              </a:solidFill>
              <a:ln w="25400">
                <a:solidFill>
                  <a:srgbClr val="002060"/>
                </a:solidFill>
              </a:ln>
              <a:effectLst/>
            </c:spPr>
          </c:marker>
          <c:xVal>
            <c:numRef>
              <c:f>'Share and P '!$R$2:$R$94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'!$T$2:$T$94</c:f>
              <c:numCache>
                <c:formatCode>General</c:formatCode>
                <c:ptCount val="93"/>
                <c:pt idx="0">
                  <c:v>-1.8746828490085593E-4</c:v>
                </c:pt>
                <c:pt idx="1">
                  <c:v>-7.1945000892110903E-4</c:v>
                </c:pt>
                <c:pt idx="2">
                  <c:v>-5.7891787387255394E-4</c:v>
                </c:pt>
                <c:pt idx="3">
                  <c:v>-6.2206992009199895E-4</c:v>
                </c:pt>
                <c:pt idx="4">
                  <c:v>-5.9074132770100803E-4</c:v>
                </c:pt>
                <c:pt idx="5">
                  <c:v>-4.8350008810501806E-4</c:v>
                </c:pt>
                <c:pt idx="6">
                  <c:v>-6.7653295402520094E-4</c:v>
                </c:pt>
                <c:pt idx="7">
                  <c:v>-4.1922859828517802E-4</c:v>
                </c:pt>
                <c:pt idx="8">
                  <c:v>1.4986814684720801E-3</c:v>
                </c:pt>
                <c:pt idx="9">
                  <c:v>-4.7349020480318192E-4</c:v>
                </c:pt>
                <c:pt idx="10">
                  <c:v>-1.2706804871924103E-4</c:v>
                </c:pt>
                <c:pt idx="11">
                  <c:v>-3.6895178452001298E-4</c:v>
                </c:pt>
                <c:pt idx="12">
                  <c:v>-6.1961771831410496E-4</c:v>
                </c:pt>
                <c:pt idx="13">
                  <c:v>-3.7102631529714294E-4</c:v>
                </c:pt>
                <c:pt idx="14">
                  <c:v>-4.9154672365522899E-4</c:v>
                </c:pt>
                <c:pt idx="15">
                  <c:v>-4.4460168634788004E-4</c:v>
                </c:pt>
                <c:pt idx="16">
                  <c:v>4.9484766066824047E-5</c:v>
                </c:pt>
                <c:pt idx="17">
                  <c:v>-5.3072473364980301E-4</c:v>
                </c:pt>
                <c:pt idx="18">
                  <c:v>-4.6160081737415398E-4</c:v>
                </c:pt>
                <c:pt idx="19">
                  <c:v>-2.6066728119998107E-4</c:v>
                </c:pt>
                <c:pt idx="20">
                  <c:v>1.4819077676947302E-3</c:v>
                </c:pt>
                <c:pt idx="21">
                  <c:v>-3.52455581278117E-4</c:v>
                </c:pt>
                <c:pt idx="22">
                  <c:v>-4.9722169988207997E-4</c:v>
                </c:pt>
                <c:pt idx="23">
                  <c:v>-3.3322697320433293E-4</c:v>
                </c:pt>
                <c:pt idx="24">
                  <c:v>-4.7509679787089706E-4</c:v>
                </c:pt>
                <c:pt idx="25">
                  <c:v>-2.0148261003443497E-4</c:v>
                </c:pt>
                <c:pt idx="26">
                  <c:v>-3.9554663436221704E-4</c:v>
                </c:pt>
                <c:pt idx="27">
                  <c:v>-3.3516722777788503E-4</c:v>
                </c:pt>
                <c:pt idx="28">
                  <c:v>-3.74822405681971E-4</c:v>
                </c:pt>
                <c:pt idx="29">
                  <c:v>-2.1111442986433601E-4</c:v>
                </c:pt>
                <c:pt idx="30">
                  <c:v>-6.9605417438567798E-4</c:v>
                </c:pt>
                <c:pt idx="31">
                  <c:v>-4.5501034786890403E-4</c:v>
                </c:pt>
                <c:pt idx="32">
                  <c:v>-4.48282724166416E-4</c:v>
                </c:pt>
                <c:pt idx="33">
                  <c:v>-7.5756838050645601E-4</c:v>
                </c:pt>
                <c:pt idx="34">
                  <c:v>-3.5755495183500605E-4</c:v>
                </c:pt>
                <c:pt idx="35">
                  <c:v>-2.7644870701402496E-4</c:v>
                </c:pt>
                <c:pt idx="36">
                  <c:v>-3.7570456919464295E-4</c:v>
                </c:pt>
                <c:pt idx="37">
                  <c:v>-1.0671569297832399E-4</c:v>
                </c:pt>
                <c:pt idx="38">
                  <c:v>-3.8199214135699723E-4</c:v>
                </c:pt>
                <c:pt idx="39">
                  <c:v>-3.6914640066517302E-4</c:v>
                </c:pt>
                <c:pt idx="40">
                  <c:v>-4.0217685220904549E-4</c:v>
                </c:pt>
                <c:pt idx="41">
                  <c:v>-1.8135831882272799E-4</c:v>
                </c:pt>
                <c:pt idx="42">
                  <c:v>-2.6615001005218802E-4</c:v>
                </c:pt>
                <c:pt idx="43">
                  <c:v>-3.10823413658714E-4</c:v>
                </c:pt>
                <c:pt idx="44">
                  <c:v>-1.2597303442051996E-4</c:v>
                </c:pt>
                <c:pt idx="45">
                  <c:v>-3.9852189677986027E-4</c:v>
                </c:pt>
                <c:pt idx="46">
                  <c:v>-2.5316621542981893E-4</c:v>
                </c:pt>
                <c:pt idx="47">
                  <c:v>-3.1630354607393296E-4</c:v>
                </c:pt>
                <c:pt idx="48">
                  <c:v>-2.3712833906723498E-4</c:v>
                </c:pt>
                <c:pt idx="49">
                  <c:v>-2.9320263592102298E-4</c:v>
                </c:pt>
                <c:pt idx="50">
                  <c:v>-8.0180580918957965E-5</c:v>
                </c:pt>
                <c:pt idx="51">
                  <c:v>-2.1639532179039699E-4</c:v>
                </c:pt>
                <c:pt idx="52">
                  <c:v>-3.1267668023421305E-4</c:v>
                </c:pt>
                <c:pt idx="53">
                  <c:v>-2.15394279660869E-4</c:v>
                </c:pt>
                <c:pt idx="54">
                  <c:v>-3.1831166423319898E-4</c:v>
                </c:pt>
                <c:pt idx="55">
                  <c:v>-2.3721978059818103E-4</c:v>
                </c:pt>
                <c:pt idx="56">
                  <c:v>-8.2228488122128925E-5</c:v>
                </c:pt>
                <c:pt idx="57">
                  <c:v>-3.73254904759523E-4</c:v>
                </c:pt>
                <c:pt idx="58">
                  <c:v>-3.0924894419409599E-4</c:v>
                </c:pt>
                <c:pt idx="59">
                  <c:v>-2.3492173019510801E-4</c:v>
                </c:pt>
                <c:pt idx="60">
                  <c:v>-4.3367880895886729E-4</c:v>
                </c:pt>
                <c:pt idx="61">
                  <c:v>-2.33406980710752E-4</c:v>
                </c:pt>
                <c:pt idx="62">
                  <c:v>-2.7134591982343718E-4</c:v>
                </c:pt>
                <c:pt idx="63">
                  <c:v>-2.60110404788075E-4</c:v>
                </c:pt>
                <c:pt idx="64">
                  <c:v>1.0242553423510804E-4</c:v>
                </c:pt>
                <c:pt idx="65">
                  <c:v>-3.2879279981053595E-4</c:v>
                </c:pt>
                <c:pt idx="66">
                  <c:v>-2.9694693451639902E-4</c:v>
                </c:pt>
                <c:pt idx="67">
                  <c:v>9.968460749029505E-5</c:v>
                </c:pt>
                <c:pt idx="68">
                  <c:v>1.0824206481262299E-3</c:v>
                </c:pt>
                <c:pt idx="69">
                  <c:v>-3.47357271918672E-4</c:v>
                </c:pt>
                <c:pt idx="70">
                  <c:v>-2.6798859815102625E-4</c:v>
                </c:pt>
                <c:pt idx="71">
                  <c:v>-3.7141087270419799E-4</c:v>
                </c:pt>
                <c:pt idx="72">
                  <c:v>-2.13090302090959E-4</c:v>
                </c:pt>
                <c:pt idx="73">
                  <c:v>-2.1464204513778001E-4</c:v>
                </c:pt>
                <c:pt idx="74">
                  <c:v>-2.0441454266937901E-4</c:v>
                </c:pt>
                <c:pt idx="75">
                  <c:v>-2.6934410184186938E-4</c:v>
                </c:pt>
                <c:pt idx="76">
                  <c:v>-1.9616786856948399E-4</c:v>
                </c:pt>
                <c:pt idx="77">
                  <c:v>-3.6638624706477208E-4</c:v>
                </c:pt>
                <c:pt idx="78">
                  <c:v>-6.6725236066744991E-5</c:v>
                </c:pt>
                <c:pt idx="79">
                  <c:v>-8.9212706567531408E-4</c:v>
                </c:pt>
                <c:pt idx="80">
                  <c:v>-1.8790108837344198E-4</c:v>
                </c:pt>
                <c:pt idx="81">
                  <c:v>-9.8894438192271021E-5</c:v>
                </c:pt>
                <c:pt idx="82">
                  <c:v>-2.1488351331435399E-4</c:v>
                </c:pt>
                <c:pt idx="83">
                  <c:v>-7.5056934608885964E-5</c:v>
                </c:pt>
                <c:pt idx="84">
                  <c:v>-7.3837987973170063E-5</c:v>
                </c:pt>
                <c:pt idx="85">
                  <c:v>-1.7730817174030803E-4</c:v>
                </c:pt>
                <c:pt idx="86">
                  <c:v>-1.6642421393376399E-4</c:v>
                </c:pt>
                <c:pt idx="87">
                  <c:v>-1.5628465504885803E-4</c:v>
                </c:pt>
                <c:pt idx="88">
                  <c:v>-1.9030890121590299E-4</c:v>
                </c:pt>
                <c:pt idx="89">
                  <c:v>-2.1336489157172954E-4</c:v>
                </c:pt>
                <c:pt idx="90">
                  <c:v>-1.6606150513045098E-4</c:v>
                </c:pt>
                <c:pt idx="91">
                  <c:v>-1.602471229255986E-4</c:v>
                </c:pt>
                <c:pt idx="92">
                  <c:v>-2.7365346613440495E-4</c:v>
                </c:pt>
              </c:numCache>
            </c:numRef>
          </c:yVal>
          <c:smooth val="0"/>
        </c:ser>
        <c:dLbls>
          <c:showLegendKey val="0"/>
          <c:showVal val="0"/>
          <c:showCatName val="0"/>
          <c:showSerName val="0"/>
          <c:showPercent val="0"/>
          <c:showBubbleSize val="0"/>
        </c:dLbls>
        <c:axId val="273088720"/>
        <c:axId val="273705200"/>
      </c:scatterChart>
      <c:valAx>
        <c:axId val="273088720"/>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Added Sugar / Total Sugar</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3705200"/>
        <c:crosses val="autoZero"/>
        <c:crossBetween val="midCat"/>
      </c:valAx>
      <c:valAx>
        <c:axId val="27370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∆Shares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3088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5145261119372"/>
          <c:y val="5.3958443751295944E-2"/>
          <c:w val="0.86619245911244525"/>
          <c:h val="0.80177025046876604"/>
        </c:manualLayout>
      </c:layout>
      <c:scatterChart>
        <c:scatterStyle val="lineMarker"/>
        <c:varyColors val="0"/>
        <c:ser>
          <c:idx val="0"/>
          <c:order val="0"/>
          <c:tx>
            <c:strRef>
              <c:f>'Share and P '!$AL$1</c:f>
              <c:strCache>
                <c:ptCount val="1"/>
                <c:pt idx="0">
                  <c:v>∆P% Spec 1</c:v>
                </c:pt>
              </c:strCache>
            </c:strRef>
          </c:tx>
          <c:spPr>
            <a:ln w="19050" cap="rnd">
              <a:noFill/>
              <a:round/>
            </a:ln>
            <a:effectLst/>
          </c:spPr>
          <c:marker>
            <c:symbol val="circle"/>
            <c:size val="5"/>
            <c:spPr>
              <a:solidFill>
                <a:srgbClr val="FF0000"/>
              </a:solidFill>
              <a:ln w="25400">
                <a:solidFill>
                  <a:srgbClr val="FF0000"/>
                </a:solidFill>
              </a:ln>
              <a:effectLst/>
            </c:spPr>
          </c:marker>
          <c:xVal>
            <c:numRef>
              <c:f>'Share and P '!$AK$2:$AK$94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'!$AL$2:$AL$94</c:f>
              <c:numCache>
                <c:formatCode>0.00%</c:formatCode>
                <c:ptCount val="93"/>
                <c:pt idx="0">
                  <c:v>-0.19021507040245278</c:v>
                </c:pt>
                <c:pt idx="1">
                  <c:v>-0.24872913618436421</c:v>
                </c:pt>
                <c:pt idx="2">
                  <c:v>-0.14019898682827114</c:v>
                </c:pt>
                <c:pt idx="3">
                  <c:v>-0.23973008721220512</c:v>
                </c:pt>
                <c:pt idx="4">
                  <c:v>-0.18405026622065457</c:v>
                </c:pt>
                <c:pt idx="5">
                  <c:v>-0.14579328362922972</c:v>
                </c:pt>
                <c:pt idx="6">
                  <c:v>-0.15571441337316727</c:v>
                </c:pt>
                <c:pt idx="7">
                  <c:v>-0.25761766011440124</c:v>
                </c:pt>
                <c:pt idx="8">
                  <c:v>0.42299437989853095</c:v>
                </c:pt>
                <c:pt idx="9">
                  <c:v>-0.1408304266220467</c:v>
                </c:pt>
                <c:pt idx="10">
                  <c:v>-0.13660896327709016</c:v>
                </c:pt>
                <c:pt idx="11">
                  <c:v>-0.13522132959918387</c:v>
                </c:pt>
                <c:pt idx="12">
                  <c:v>-0.35403203468556632</c:v>
                </c:pt>
                <c:pt idx="13">
                  <c:v>-0.16729597712031141</c:v>
                </c:pt>
                <c:pt idx="14">
                  <c:v>-0.19544772688494372</c:v>
                </c:pt>
                <c:pt idx="15">
                  <c:v>-0.13584798665460374</c:v>
                </c:pt>
                <c:pt idx="16">
                  <c:v>-9.3719468099804026E-2</c:v>
                </c:pt>
                <c:pt idx="17">
                  <c:v>-0.19209942045945883</c:v>
                </c:pt>
                <c:pt idx="18">
                  <c:v>-0.31922446153230921</c:v>
                </c:pt>
                <c:pt idx="19">
                  <c:v>-6.6749968733103238E-2</c:v>
                </c:pt>
                <c:pt idx="20">
                  <c:v>-0.20649820030555832</c:v>
                </c:pt>
                <c:pt idx="21">
                  <c:v>-0.11192080734400978</c:v>
                </c:pt>
                <c:pt idx="22">
                  <c:v>-0.33032533749903203</c:v>
                </c:pt>
                <c:pt idx="23">
                  <c:v>-9.216173135157002E-2</c:v>
                </c:pt>
                <c:pt idx="24">
                  <c:v>-0.20456046784887616</c:v>
                </c:pt>
                <c:pt idx="25">
                  <c:v>-0.12166232782811925</c:v>
                </c:pt>
                <c:pt idx="26">
                  <c:v>-0.15829841802331668</c:v>
                </c:pt>
                <c:pt idx="27">
                  <c:v>-9.926659140561922E-2</c:v>
                </c:pt>
                <c:pt idx="28">
                  <c:v>-0.19973461081252486</c:v>
                </c:pt>
                <c:pt idx="29">
                  <c:v>-8.1189545509285588E-2</c:v>
                </c:pt>
                <c:pt idx="30">
                  <c:v>-0.36181325476922699</c:v>
                </c:pt>
                <c:pt idx="31">
                  <c:v>-0.16549451899377288</c:v>
                </c:pt>
                <c:pt idx="32">
                  <c:v>-0.35284372267193365</c:v>
                </c:pt>
                <c:pt idx="33">
                  <c:v>-0.25358002229715548</c:v>
                </c:pt>
                <c:pt idx="34">
                  <c:v>-0.17278812412495026</c:v>
                </c:pt>
                <c:pt idx="35">
                  <c:v>-0.17109485437127159</c:v>
                </c:pt>
                <c:pt idx="36">
                  <c:v>-0.14152249848843101</c:v>
                </c:pt>
                <c:pt idx="37">
                  <c:v>-4.7950824759166788E-2</c:v>
                </c:pt>
                <c:pt idx="38">
                  <c:v>-0.17183017313088866</c:v>
                </c:pt>
                <c:pt idx="39">
                  <c:v>-0.14477475778431625</c:v>
                </c:pt>
                <c:pt idx="40">
                  <c:v>-0.23705101876900436</c:v>
                </c:pt>
                <c:pt idx="41">
                  <c:v>-8.1633537547433743E-2</c:v>
                </c:pt>
                <c:pt idx="42">
                  <c:v>-0.15689575752465357</c:v>
                </c:pt>
                <c:pt idx="43">
                  <c:v>-0.15005234216348529</c:v>
                </c:pt>
                <c:pt idx="44">
                  <c:v>-0.15941028060843321</c:v>
                </c:pt>
                <c:pt idx="45">
                  <c:v>-0.24928060114753225</c:v>
                </c:pt>
                <c:pt idx="46">
                  <c:v>-0.16396291071496261</c:v>
                </c:pt>
                <c:pt idx="47">
                  <c:v>-0.13846102261123927</c:v>
                </c:pt>
                <c:pt idx="48">
                  <c:v>-0.19024996543816275</c:v>
                </c:pt>
                <c:pt idx="49">
                  <c:v>-0.22273444104771412</c:v>
                </c:pt>
                <c:pt idx="50">
                  <c:v>-0.18016542691075488</c:v>
                </c:pt>
                <c:pt idx="51">
                  <c:v>-0.18418703368313472</c:v>
                </c:pt>
                <c:pt idx="52">
                  <c:v>-0.12923582929278132</c:v>
                </c:pt>
                <c:pt idx="53">
                  <c:v>-0.22208938200044837</c:v>
                </c:pt>
                <c:pt idx="54">
                  <c:v>-0.19612511752380413</c:v>
                </c:pt>
                <c:pt idx="55">
                  <c:v>-0.11893216824673269</c:v>
                </c:pt>
                <c:pt idx="56">
                  <c:v>-0.17496804607038585</c:v>
                </c:pt>
                <c:pt idx="57">
                  <c:v>-0.24592759293326871</c:v>
                </c:pt>
                <c:pt idx="58">
                  <c:v>-0.15091807141969615</c:v>
                </c:pt>
                <c:pt idx="59">
                  <c:v>-0.1163111029099213</c:v>
                </c:pt>
                <c:pt idx="60">
                  <c:v>-0.24782947261389165</c:v>
                </c:pt>
                <c:pt idx="61">
                  <c:v>-0.11252700348908962</c:v>
                </c:pt>
                <c:pt idx="62">
                  <c:v>-0.41393504238362366</c:v>
                </c:pt>
                <c:pt idx="63">
                  <c:v>-0.15408214036318846</c:v>
                </c:pt>
                <c:pt idx="64">
                  <c:v>-0.12037667427338827</c:v>
                </c:pt>
                <c:pt idx="65">
                  <c:v>-0.1514515482675769</c:v>
                </c:pt>
                <c:pt idx="66">
                  <c:v>-0.31405623214837175</c:v>
                </c:pt>
                <c:pt idx="67">
                  <c:v>-0.11959349347087544</c:v>
                </c:pt>
                <c:pt idx="68">
                  <c:v>-0.12860375594363782</c:v>
                </c:pt>
                <c:pt idx="69">
                  <c:v>-0.31690035631801261</c:v>
                </c:pt>
                <c:pt idx="70">
                  <c:v>-0.18356371202700705</c:v>
                </c:pt>
                <c:pt idx="71">
                  <c:v>-9.8023523041164573E-2</c:v>
                </c:pt>
                <c:pt idx="72">
                  <c:v>-0.26552171389942325</c:v>
                </c:pt>
                <c:pt idx="73">
                  <c:v>-0.13469766842279773</c:v>
                </c:pt>
                <c:pt idx="74">
                  <c:v>-0.19651445581828297</c:v>
                </c:pt>
                <c:pt idx="75">
                  <c:v>-0.15836664755898566</c:v>
                </c:pt>
                <c:pt idx="76">
                  <c:v>-0.18850771053859794</c:v>
                </c:pt>
                <c:pt idx="77">
                  <c:v>-0.18299324303180464</c:v>
                </c:pt>
                <c:pt idx="78">
                  <c:v>-0.15826144006327958</c:v>
                </c:pt>
                <c:pt idx="79">
                  <c:v>-0.27913705434739666</c:v>
                </c:pt>
                <c:pt idx="80">
                  <c:v>-0.11654170526449914</c:v>
                </c:pt>
                <c:pt idx="81">
                  <c:v>-7.3985220209928482E-2</c:v>
                </c:pt>
                <c:pt idx="82">
                  <c:v>-0.14710462183696216</c:v>
                </c:pt>
                <c:pt idx="83">
                  <c:v>-0.1436032421429454</c:v>
                </c:pt>
                <c:pt idx="84">
                  <c:v>-0.36502642452222422</c:v>
                </c:pt>
                <c:pt idx="85">
                  <c:v>-0.13869244894262411</c:v>
                </c:pt>
                <c:pt idx="86">
                  <c:v>-4.8535882260571706E-2</c:v>
                </c:pt>
                <c:pt idx="87">
                  <c:v>-0.13320303103163367</c:v>
                </c:pt>
                <c:pt idx="88">
                  <c:v>-0.12988784905260331</c:v>
                </c:pt>
                <c:pt idx="89">
                  <c:v>-0.18284239786181855</c:v>
                </c:pt>
                <c:pt idx="90">
                  <c:v>-0.10693497496246207</c:v>
                </c:pt>
                <c:pt idx="91">
                  <c:v>-0.16081677671909844</c:v>
                </c:pt>
                <c:pt idx="92">
                  <c:v>-0.10362595055021551</c:v>
                </c:pt>
              </c:numCache>
            </c:numRef>
          </c:yVal>
          <c:smooth val="0"/>
        </c:ser>
        <c:ser>
          <c:idx val="1"/>
          <c:order val="1"/>
          <c:tx>
            <c:strRef>
              <c:f>'Share and P '!$AM$1</c:f>
              <c:strCache>
                <c:ptCount val="1"/>
                <c:pt idx="0">
                  <c:v>∆P% Spec 2</c:v>
                </c:pt>
              </c:strCache>
            </c:strRef>
          </c:tx>
          <c:spPr>
            <a:ln w="19050" cap="rnd">
              <a:noFill/>
              <a:round/>
            </a:ln>
            <a:effectLst/>
          </c:spPr>
          <c:marker>
            <c:symbol val="circle"/>
            <c:size val="5"/>
            <c:spPr>
              <a:solidFill>
                <a:srgbClr val="002060"/>
              </a:solidFill>
              <a:ln w="25400">
                <a:solidFill>
                  <a:srgbClr val="002060"/>
                </a:solidFill>
              </a:ln>
              <a:effectLst/>
            </c:spPr>
          </c:marker>
          <c:xVal>
            <c:numRef>
              <c:f>'Share and P '!$AK$2:$AK$94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'!$AM$2:$AM$94</c:f>
              <c:numCache>
                <c:formatCode>0.00%</c:formatCode>
                <c:ptCount val="93"/>
                <c:pt idx="0">
                  <c:v>-0.32659752355234728</c:v>
                </c:pt>
                <c:pt idx="1">
                  <c:v>-0.35179675401213106</c:v>
                </c:pt>
                <c:pt idx="2">
                  <c:v>-0.21480468484569215</c:v>
                </c:pt>
                <c:pt idx="3">
                  <c:v>-0.35341570315903004</c:v>
                </c:pt>
                <c:pt idx="4">
                  <c:v>-0.26250915967255684</c:v>
                </c:pt>
                <c:pt idx="5">
                  <c:v>-0.20351566261594334</c:v>
                </c:pt>
                <c:pt idx="6">
                  <c:v>-0.19227031004804962</c:v>
                </c:pt>
                <c:pt idx="7">
                  <c:v>-0.41508261166714222</c:v>
                </c:pt>
                <c:pt idx="8">
                  <c:v>2.5782949370504546</c:v>
                </c:pt>
                <c:pt idx="9">
                  <c:v>-0.17032713408423761</c:v>
                </c:pt>
                <c:pt idx="10">
                  <c:v>-0.19635780535591507</c:v>
                </c:pt>
                <c:pt idx="11">
                  <c:v>-0.160562228993539</c:v>
                </c:pt>
                <c:pt idx="12">
                  <c:v>-0.53259960866310441</c:v>
                </c:pt>
                <c:pt idx="13">
                  <c:v>-0.25238000472483868</c:v>
                </c:pt>
                <c:pt idx="14">
                  <c:v>-0.25345039492256716</c:v>
                </c:pt>
                <c:pt idx="15">
                  <c:v>-0.25026950753481203</c:v>
                </c:pt>
                <c:pt idx="16">
                  <c:v>-0.27998612272354362</c:v>
                </c:pt>
                <c:pt idx="17">
                  <c:v>-0.27606634611623249</c:v>
                </c:pt>
                <c:pt idx="18">
                  <c:v>-0.41576239340145005</c:v>
                </c:pt>
                <c:pt idx="19">
                  <c:v>-0.14213935870967886</c:v>
                </c:pt>
                <c:pt idx="20">
                  <c:v>6.7045815217797582</c:v>
                </c:pt>
                <c:pt idx="21">
                  <c:v>-0.18515854052160041</c:v>
                </c:pt>
                <c:pt idx="22">
                  <c:v>-0.47192811029072013</c:v>
                </c:pt>
                <c:pt idx="23">
                  <c:v>-9.9007765127150926E-2</c:v>
                </c:pt>
                <c:pt idx="24">
                  <c:v>-0.29684828728501633</c:v>
                </c:pt>
                <c:pt idx="25">
                  <c:v>-0.25211718075627365</c:v>
                </c:pt>
                <c:pt idx="26">
                  <c:v>-0.23128755387546007</c:v>
                </c:pt>
                <c:pt idx="27">
                  <c:v>-0.11698401111626144</c:v>
                </c:pt>
                <c:pt idx="28">
                  <c:v>-0.29236937767850857</c:v>
                </c:pt>
                <c:pt idx="29">
                  <c:v>-8.2473054021740322E-2</c:v>
                </c:pt>
                <c:pt idx="30">
                  <c:v>-0.49901007350579185</c:v>
                </c:pt>
                <c:pt idx="31">
                  <c:v>-0.19247857250477729</c:v>
                </c:pt>
                <c:pt idx="32">
                  <c:v>-0.53574404741149784</c:v>
                </c:pt>
                <c:pt idx="33">
                  <c:v>-0.32455812850719845</c:v>
                </c:pt>
                <c:pt idx="34">
                  <c:v>-0.16154095057302376</c:v>
                </c:pt>
                <c:pt idx="35">
                  <c:v>-0.30609188148300703</c:v>
                </c:pt>
                <c:pt idx="36">
                  <c:v>-0.2417972235075162</c:v>
                </c:pt>
                <c:pt idx="37">
                  <c:v>-1.5154539068255368E-2</c:v>
                </c:pt>
                <c:pt idx="38">
                  <c:v>-0.19923909996610001</c:v>
                </c:pt>
                <c:pt idx="39">
                  <c:v>-0.2357262879629326</c:v>
                </c:pt>
                <c:pt idx="40">
                  <c:v>-0.35677271525056353</c:v>
                </c:pt>
                <c:pt idx="41">
                  <c:v>-0.23980357865740243</c:v>
                </c:pt>
                <c:pt idx="42">
                  <c:v>-0.20809229763450221</c:v>
                </c:pt>
                <c:pt idx="43">
                  <c:v>-0.25174813760566617</c:v>
                </c:pt>
                <c:pt idx="44">
                  <c:v>-3.7264029053135528E-2</c:v>
                </c:pt>
                <c:pt idx="45">
                  <c:v>-0.36982926905402991</c:v>
                </c:pt>
                <c:pt idx="46">
                  <c:v>-0.23748577384274505</c:v>
                </c:pt>
                <c:pt idx="47">
                  <c:v>-0.25698279511009037</c:v>
                </c:pt>
                <c:pt idx="48">
                  <c:v>-0.31091885530285679</c:v>
                </c:pt>
                <c:pt idx="49">
                  <c:v>-0.34308908526272985</c:v>
                </c:pt>
                <c:pt idx="50">
                  <c:v>-0.24109791912725531</c:v>
                </c:pt>
                <c:pt idx="51">
                  <c:v>-0.18386846914916277</c:v>
                </c:pt>
                <c:pt idx="52">
                  <c:v>-0.15562938313212116</c:v>
                </c:pt>
                <c:pt idx="53">
                  <c:v>-0.38438254790009896</c:v>
                </c:pt>
                <c:pt idx="54">
                  <c:v>-0.27052548143769917</c:v>
                </c:pt>
                <c:pt idx="55">
                  <c:v>-0.17502661871129344</c:v>
                </c:pt>
                <c:pt idx="56">
                  <c:v>-0.40086916940857964</c:v>
                </c:pt>
                <c:pt idx="57">
                  <c:v>-0.36996403978547965</c:v>
                </c:pt>
                <c:pt idx="58">
                  <c:v>-0.24336111446692577</c:v>
                </c:pt>
                <c:pt idx="59">
                  <c:v>-0.17707765945053811</c:v>
                </c:pt>
                <c:pt idx="60">
                  <c:v>-0.26456465137833507</c:v>
                </c:pt>
                <c:pt idx="61">
                  <c:v>-0.17258276289616459</c:v>
                </c:pt>
                <c:pt idx="62">
                  <c:v>-0.57679527864041846</c:v>
                </c:pt>
                <c:pt idx="63">
                  <c:v>-0.16635186860178075</c:v>
                </c:pt>
                <c:pt idx="64">
                  <c:v>-0.36906023013759537</c:v>
                </c:pt>
                <c:pt idx="65">
                  <c:v>-0.19975129339456799</c:v>
                </c:pt>
                <c:pt idx="66">
                  <c:v>-0.50220857129606755</c:v>
                </c:pt>
                <c:pt idx="67">
                  <c:v>-0.48936727289672344</c:v>
                </c:pt>
                <c:pt idx="68">
                  <c:v>3.1974291524097707</c:v>
                </c:pt>
                <c:pt idx="69">
                  <c:v>-0.4247615622244777</c:v>
                </c:pt>
                <c:pt idx="70">
                  <c:v>-0.26345310634796737</c:v>
                </c:pt>
                <c:pt idx="71">
                  <c:v>-0.12451859901258144</c:v>
                </c:pt>
                <c:pt idx="72">
                  <c:v>-0.41537670738397259</c:v>
                </c:pt>
                <c:pt idx="73">
                  <c:v>-0.22241686497089952</c:v>
                </c:pt>
                <c:pt idx="74">
                  <c:v>-0.31781407022925789</c:v>
                </c:pt>
                <c:pt idx="75">
                  <c:v>-0.19335373945227396</c:v>
                </c:pt>
                <c:pt idx="76">
                  <c:v>-0.3296954007772589</c:v>
                </c:pt>
                <c:pt idx="77">
                  <c:v>-0.33814141561897848</c:v>
                </c:pt>
                <c:pt idx="78">
                  <c:v>-0.33065326479028911</c:v>
                </c:pt>
                <c:pt idx="79">
                  <c:v>-0.41489053685589194</c:v>
                </c:pt>
                <c:pt idx="80">
                  <c:v>-0.17156233835349954</c:v>
                </c:pt>
                <c:pt idx="81">
                  <c:v>-0.16146653769886599</c:v>
                </c:pt>
                <c:pt idx="82">
                  <c:v>-0.24869703672298293</c:v>
                </c:pt>
                <c:pt idx="83">
                  <c:v>6.0153103775970385E-2</c:v>
                </c:pt>
                <c:pt idx="84">
                  <c:v>-0.43969432958914134</c:v>
                </c:pt>
                <c:pt idx="85">
                  <c:v>-0.2454366202681173</c:v>
                </c:pt>
                <c:pt idx="86">
                  <c:v>7.1976271334979192E-3</c:v>
                </c:pt>
                <c:pt idx="87">
                  <c:v>-0.10411496635184503</c:v>
                </c:pt>
                <c:pt idx="88">
                  <c:v>-0.26214667139396075</c:v>
                </c:pt>
                <c:pt idx="89">
                  <c:v>-0.20991238007526525</c:v>
                </c:pt>
                <c:pt idx="90">
                  <c:v>-0.16214603291088436</c:v>
                </c:pt>
                <c:pt idx="91">
                  <c:v>-0.22303554468990416</c:v>
                </c:pt>
                <c:pt idx="92">
                  <c:v>-0.1569027597744308</c:v>
                </c:pt>
              </c:numCache>
            </c:numRef>
          </c:yVal>
          <c:smooth val="0"/>
        </c:ser>
        <c:dLbls>
          <c:showLegendKey val="0"/>
          <c:showVal val="0"/>
          <c:showCatName val="0"/>
          <c:showSerName val="0"/>
          <c:showPercent val="0"/>
          <c:showBubbleSize val="0"/>
        </c:dLbls>
        <c:axId val="273708000"/>
        <c:axId val="273708560"/>
      </c:scatterChart>
      <c:valAx>
        <c:axId val="273708000"/>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Added Sugar / Total Sugar
</a:t>
                </a:r>
              </a:p>
            </c:rich>
          </c:tx>
          <c:layout>
            <c:manualLayout>
              <c:xMode val="edge"/>
              <c:yMode val="edge"/>
              <c:x val="0.75231677460942492"/>
              <c:y val="0.8518580652249112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3708560"/>
        <c:crosses val="autoZero"/>
        <c:crossBetween val="midCat"/>
      </c:valAx>
      <c:valAx>
        <c:axId val="273708560"/>
        <c:scaling>
          <c:orientation val="minMax"/>
          <c:max val="0.5"/>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 </a:t>
                </a:r>
              </a:p>
            </c:rich>
          </c:tx>
          <c:layout>
            <c:manualLayout>
              <c:xMode val="edge"/>
              <c:yMode val="edge"/>
              <c:x val="1.9209914931316057E-2"/>
              <c:y val="0.4061201119792787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3708000"/>
        <c:crosses val="autoZero"/>
        <c:crossBetween val="midCat"/>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55671659603555"/>
          <c:y val="8.3659313772271621E-2"/>
          <c:w val="0.8371908344429948"/>
          <c:h val="0.86148776045119169"/>
        </c:manualLayout>
      </c:layout>
      <c:scatterChart>
        <c:scatterStyle val="lineMarker"/>
        <c:varyColors val="0"/>
        <c:ser>
          <c:idx val="0"/>
          <c:order val="0"/>
          <c:tx>
            <c:strRef>
              <c:f>'Share and P '!$AR$1</c:f>
              <c:strCache>
                <c:ptCount val="1"/>
                <c:pt idx="0">
                  <c:v>∆S Spec 1</c:v>
                </c:pt>
              </c:strCache>
            </c:strRef>
          </c:tx>
          <c:spPr>
            <a:ln w="25400" cap="rnd">
              <a:noFill/>
              <a:round/>
            </a:ln>
            <a:effectLst/>
          </c:spPr>
          <c:marker>
            <c:symbol val="circle"/>
            <c:size val="5"/>
            <c:spPr>
              <a:solidFill>
                <a:srgbClr val="FF0000"/>
              </a:solidFill>
              <a:ln w="25400">
                <a:solidFill>
                  <a:srgbClr val="FF0000"/>
                </a:solidFill>
              </a:ln>
              <a:effectLst/>
            </c:spPr>
          </c:marker>
          <c:dPt>
            <c:idx val="68"/>
            <c:marker>
              <c:symbol val="circle"/>
              <c:size val="5"/>
              <c:spPr>
                <a:solidFill>
                  <a:srgbClr val="FF0000"/>
                </a:solidFill>
                <a:ln w="25400">
                  <a:solidFill>
                    <a:srgbClr val="FF0000"/>
                  </a:solidFill>
                </a:ln>
                <a:effectLst/>
              </c:spPr>
            </c:marker>
            <c:bubble3D val="0"/>
          </c:dPt>
          <c:xVal>
            <c:numRef>
              <c:f>'Share and P '!$AQ$2:$AQ$94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'!$AR$2:$AR$94</c:f>
              <c:numCache>
                <c:formatCode>General</c:formatCode>
                <c:ptCount val="93"/>
                <c:pt idx="0">
                  <c:v>2.5363880226714989E-4</c:v>
                </c:pt>
                <c:pt idx="1">
                  <c:v>1.4636375497416798E-4</c:v>
                </c:pt>
                <c:pt idx="2">
                  <c:v>1.6040304810081797E-4</c:v>
                </c:pt>
                <c:pt idx="3">
                  <c:v>1.4779408932720202E-4</c:v>
                </c:pt>
                <c:pt idx="4">
                  <c:v>1.2933256720576601E-4</c:v>
                </c:pt>
                <c:pt idx="5">
                  <c:v>1.0752317285111498E-4</c:v>
                </c:pt>
                <c:pt idx="6">
                  <c:v>1.3497533845071501E-4</c:v>
                </c:pt>
                <c:pt idx="7">
                  <c:v>9.4681121142818999E-5</c:v>
                </c:pt>
                <c:pt idx="8">
                  <c:v>-9.0833607604520815E-4</c:v>
                </c:pt>
                <c:pt idx="9">
                  <c:v>1.1078873173679999E-4</c:v>
                </c:pt>
                <c:pt idx="10">
                  <c:v>1.3525411755132898E-4</c:v>
                </c:pt>
                <c:pt idx="11">
                  <c:v>1.1197107922488402E-4</c:v>
                </c:pt>
                <c:pt idx="12">
                  <c:v>1.2542074567748699E-4</c:v>
                </c:pt>
                <c:pt idx="13">
                  <c:v>1.1734605921867201E-4</c:v>
                </c:pt>
                <c:pt idx="14">
                  <c:v>1.0810037925450898E-4</c:v>
                </c:pt>
                <c:pt idx="15">
                  <c:v>1.2355573829114699E-4</c:v>
                </c:pt>
                <c:pt idx="16">
                  <c:v>8.9394174350220044E-5</c:v>
                </c:pt>
                <c:pt idx="17">
                  <c:v>1.1745410981033798E-4</c:v>
                </c:pt>
                <c:pt idx="18">
                  <c:v>9.2818112611385987E-5</c:v>
                </c:pt>
                <c:pt idx="19">
                  <c:v>5.6347296898397029E-5</c:v>
                </c:pt>
                <c:pt idx="20">
                  <c:v>8.526976838320598E-5</c:v>
                </c:pt>
                <c:pt idx="21">
                  <c:v>1.01394335314348E-4</c:v>
                </c:pt>
                <c:pt idx="22">
                  <c:v>1.2445317438051703E-4</c:v>
                </c:pt>
                <c:pt idx="23">
                  <c:v>7.6506403821156041E-5</c:v>
                </c:pt>
                <c:pt idx="24">
                  <c:v>1.0833181364237302E-4</c:v>
                </c:pt>
                <c:pt idx="25">
                  <c:v>7.2299446853519038E-5</c:v>
                </c:pt>
                <c:pt idx="26">
                  <c:v>9.3843417862252994E-5</c:v>
                </c:pt>
                <c:pt idx="27">
                  <c:v>7.2563730603361978E-5</c:v>
                </c:pt>
                <c:pt idx="28">
                  <c:v>9.7527819158915995E-5</c:v>
                </c:pt>
                <c:pt idx="29">
                  <c:v>6.225822181449601E-5</c:v>
                </c:pt>
                <c:pt idx="30">
                  <c:v>1.5887706311763002E-4</c:v>
                </c:pt>
                <c:pt idx="31">
                  <c:v>8.8606002606556977E-5</c:v>
                </c:pt>
                <c:pt idx="32">
                  <c:v>9.9029009840760006E-5</c:v>
                </c:pt>
                <c:pt idx="33">
                  <c:v>2.4903508072067406E-4</c:v>
                </c:pt>
                <c:pt idx="34">
                  <c:v>7.868899338502901E-5</c:v>
                </c:pt>
                <c:pt idx="35">
                  <c:v>6.568353335586097E-5</c:v>
                </c:pt>
                <c:pt idx="36">
                  <c:v>9.9738129337252022E-5</c:v>
                </c:pt>
                <c:pt idx="37">
                  <c:v>2.9424510652083995E-5</c:v>
                </c:pt>
                <c:pt idx="38">
                  <c:v>7.0777970928917984E-5</c:v>
                </c:pt>
                <c:pt idx="39">
                  <c:v>9.4918414302219012E-5</c:v>
                </c:pt>
                <c:pt idx="40">
                  <c:v>7.6249458799966912E-5</c:v>
                </c:pt>
                <c:pt idx="41">
                  <c:v>4.706846164985798E-5</c:v>
                </c:pt>
                <c:pt idx="42">
                  <c:v>9.4312302942137997E-5</c:v>
                </c:pt>
                <c:pt idx="43">
                  <c:v>9.0634943836848033E-5</c:v>
                </c:pt>
                <c:pt idx="44">
                  <c:v>9.1184269641451975E-5</c:v>
                </c:pt>
                <c:pt idx="45">
                  <c:v>7.3188312751195904E-5</c:v>
                </c:pt>
                <c:pt idx="46">
                  <c:v>8.0069905183311006E-5</c:v>
                </c:pt>
                <c:pt idx="47">
                  <c:v>8.0288516040802999E-5</c:v>
                </c:pt>
                <c:pt idx="48">
                  <c:v>7.0306212071811976E-5</c:v>
                </c:pt>
                <c:pt idx="49">
                  <c:v>9.5382154939357001E-5</c:v>
                </c:pt>
                <c:pt idx="50">
                  <c:v>2.4533630351663405E-4</c:v>
                </c:pt>
                <c:pt idx="51">
                  <c:v>7.0353328897456696E-5</c:v>
                </c:pt>
                <c:pt idx="52">
                  <c:v>6.2071747984491018E-5</c:v>
                </c:pt>
                <c:pt idx="53">
                  <c:v>6.3351770086382016E-5</c:v>
                </c:pt>
                <c:pt idx="54">
                  <c:v>7.2077747252210692E-5</c:v>
                </c:pt>
                <c:pt idx="55">
                  <c:v>6.473181869845102E-5</c:v>
                </c:pt>
                <c:pt idx="56">
                  <c:v>1.2800432873226301E-4</c:v>
                </c:pt>
                <c:pt idx="57">
                  <c:v>9.8493217088323995E-5</c:v>
                </c:pt>
                <c:pt idx="58">
                  <c:v>7.1784335328177012E-5</c:v>
                </c:pt>
                <c:pt idx="59">
                  <c:v>7.8232644877425025E-5</c:v>
                </c:pt>
                <c:pt idx="60">
                  <c:v>4.4486991980014292E-5</c:v>
                </c:pt>
                <c:pt idx="61">
                  <c:v>6.194097297894201E-5</c:v>
                </c:pt>
                <c:pt idx="62">
                  <c:v>5.9910654417851195E-5</c:v>
                </c:pt>
                <c:pt idx="63">
                  <c:v>7.5548922153240015E-5</c:v>
                </c:pt>
                <c:pt idx="64">
                  <c:v>5.6298011959070001E-5</c:v>
                </c:pt>
                <c:pt idx="65">
                  <c:v>1.1544474323213201E-4</c:v>
                </c:pt>
                <c:pt idx="66">
                  <c:v>7.5021573363804987E-5</c:v>
                </c:pt>
                <c:pt idx="67">
                  <c:v>5.5025434244268035E-5</c:v>
                </c:pt>
                <c:pt idx="68">
                  <c:v>7.6424852748514013E-5</c:v>
                </c:pt>
                <c:pt idx="69">
                  <c:v>8.2799134620640012E-5</c:v>
                </c:pt>
                <c:pt idx="70">
                  <c:v>6.41179019550493E-5</c:v>
                </c:pt>
                <c:pt idx="71">
                  <c:v>8.0431998394472025E-5</c:v>
                </c:pt>
                <c:pt idx="72">
                  <c:v>6.3347718213461985E-5</c:v>
                </c:pt>
                <c:pt idx="73">
                  <c:v>6.2225661541849005E-5</c:v>
                </c:pt>
                <c:pt idx="74">
                  <c:v>6.4001515176404005E-5</c:v>
                </c:pt>
                <c:pt idx="75">
                  <c:v>4.4528254064740096E-5</c:v>
                </c:pt>
                <c:pt idx="76">
                  <c:v>5.9162945782133004E-5</c:v>
                </c:pt>
                <c:pt idx="77">
                  <c:v>8.9168862020707999E-5</c:v>
                </c:pt>
                <c:pt idx="78">
                  <c:v>6.2883957931514996E-5</c:v>
                </c:pt>
                <c:pt idx="79">
                  <c:v>2.4219879949588399E-4</c:v>
                </c:pt>
                <c:pt idx="80">
                  <c:v>6.9543136788046989E-5</c:v>
                </c:pt>
                <c:pt idx="81">
                  <c:v>3.0661067748953986E-5</c:v>
                </c:pt>
                <c:pt idx="82">
                  <c:v>7.0744874572851015E-5</c:v>
                </c:pt>
                <c:pt idx="83">
                  <c:v>5.1034338758389002E-5</c:v>
                </c:pt>
                <c:pt idx="84">
                  <c:v>1.1237255665019202E-4</c:v>
                </c:pt>
                <c:pt idx="85">
                  <c:v>6.3734995431960001E-5</c:v>
                </c:pt>
                <c:pt idx="86">
                  <c:v>1.0991782756985006E-5</c:v>
                </c:pt>
                <c:pt idx="87">
                  <c:v>4.8106295636881014E-5</c:v>
                </c:pt>
                <c:pt idx="88">
                  <c:v>5.1581320675246997E-5</c:v>
                </c:pt>
                <c:pt idx="89">
                  <c:v>5.1064441368737603E-5</c:v>
                </c:pt>
                <c:pt idx="90">
                  <c:v>5.4504876085104017E-5</c:v>
                </c:pt>
                <c:pt idx="91">
                  <c:v>5.506853711698691E-5</c:v>
                </c:pt>
                <c:pt idx="92">
                  <c:v>7.1308634032056013E-5</c:v>
                </c:pt>
              </c:numCache>
            </c:numRef>
          </c:yVal>
          <c:smooth val="0"/>
        </c:ser>
        <c:ser>
          <c:idx val="1"/>
          <c:order val="1"/>
          <c:tx>
            <c:strRef>
              <c:f>'Share and P '!$AS$1</c:f>
              <c:strCache>
                <c:ptCount val="1"/>
                <c:pt idx="0">
                  <c:v>∆S Spec 2</c:v>
                </c:pt>
              </c:strCache>
            </c:strRef>
          </c:tx>
          <c:spPr>
            <a:ln w="25400" cap="rnd">
              <a:noFill/>
              <a:round/>
            </a:ln>
            <a:effectLst/>
          </c:spPr>
          <c:marker>
            <c:symbol val="circle"/>
            <c:size val="5"/>
            <c:spPr>
              <a:solidFill>
                <a:srgbClr val="002060"/>
              </a:solidFill>
              <a:ln w="25400">
                <a:solidFill>
                  <a:srgbClr val="002060"/>
                </a:solidFill>
              </a:ln>
              <a:effectLst/>
            </c:spPr>
          </c:marker>
          <c:dPt>
            <c:idx val="68"/>
            <c:marker>
              <c:symbol val="circle"/>
              <c:size val="5"/>
              <c:spPr>
                <a:solidFill>
                  <a:srgbClr val="002060"/>
                </a:solidFill>
                <a:ln w="25400">
                  <a:solidFill>
                    <a:srgbClr val="002060"/>
                  </a:solidFill>
                </a:ln>
                <a:effectLst/>
              </c:spPr>
            </c:marker>
            <c:bubble3D val="0"/>
          </c:dPt>
          <c:trendline>
            <c:spPr>
              <a:ln w="19050" cap="rnd">
                <a:solidFill>
                  <a:schemeClr val="accent2"/>
                </a:solidFill>
                <a:prstDash val="sysDot"/>
              </a:ln>
              <a:effectLst/>
            </c:spPr>
            <c:trendlineType val="log"/>
            <c:dispRSqr val="0"/>
            <c:dispEq val="0"/>
          </c:trendline>
          <c:xVal>
            <c:numRef>
              <c:f>'Share and P '!$AQ$2:$AQ$94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'!$AS$2:$AS$94</c:f>
              <c:numCache>
                <c:formatCode>General</c:formatCode>
                <c:ptCount val="93"/>
                <c:pt idx="0">
                  <c:v>3.0943021657716101E-4</c:v>
                </c:pt>
                <c:pt idx="1">
                  <c:v>1.84192826163674E-4</c:v>
                </c:pt>
                <c:pt idx="2">
                  <c:v>1.7635014893766903E-4</c:v>
                </c:pt>
                <c:pt idx="3">
                  <c:v>1.4207360059351502E-4</c:v>
                </c:pt>
                <c:pt idx="4">
                  <c:v>1.53650172006839E-4</c:v>
                </c:pt>
                <c:pt idx="5">
                  <c:v>1.03441120812127E-4</c:v>
                </c:pt>
                <c:pt idx="6">
                  <c:v>1.4087653343971803E-4</c:v>
                </c:pt>
                <c:pt idx="7">
                  <c:v>1.0873590711515501E-4</c:v>
                </c:pt>
                <c:pt idx="8">
                  <c:v>-2.5743862721690422E-3</c:v>
                </c:pt>
                <c:pt idx="9">
                  <c:v>1.0227926803131699E-4</c:v>
                </c:pt>
                <c:pt idx="10">
                  <c:v>3.6540924251276098E-4</c:v>
                </c:pt>
                <c:pt idx="11">
                  <c:v>1.0102674974369301E-4</c:v>
                </c:pt>
                <c:pt idx="12">
                  <c:v>1.1569593570826E-4</c:v>
                </c:pt>
                <c:pt idx="13">
                  <c:v>1.29100414386242E-4</c:v>
                </c:pt>
                <c:pt idx="14">
                  <c:v>9.869791071301598E-5</c:v>
                </c:pt>
                <c:pt idx="15">
                  <c:v>1.87804934206464E-4</c:v>
                </c:pt>
                <c:pt idx="16">
                  <c:v>6.2446690412021604E-4</c:v>
                </c:pt>
                <c:pt idx="17">
                  <c:v>1.5140622255729302E-4</c:v>
                </c:pt>
                <c:pt idx="18">
                  <c:v>1.04790412807219E-4</c:v>
                </c:pt>
                <c:pt idx="19">
                  <c:v>1.0810291349905602E-4</c:v>
                </c:pt>
                <c:pt idx="20">
                  <c:v>-2.0308088329279083E-3</c:v>
                </c:pt>
                <c:pt idx="21">
                  <c:v>1.4164725545091097E-4</c:v>
                </c:pt>
                <c:pt idx="22">
                  <c:v>1.2354809985722602E-4</c:v>
                </c:pt>
                <c:pt idx="23">
                  <c:v>7.0870343848508996E-5</c:v>
                </c:pt>
                <c:pt idx="24">
                  <c:v>1.3809322927842599E-4</c:v>
                </c:pt>
                <c:pt idx="25">
                  <c:v>1.6442733895601807E-4</c:v>
                </c:pt>
                <c:pt idx="26">
                  <c:v>1.07702315963468E-4</c:v>
                </c:pt>
                <c:pt idx="27">
                  <c:v>7.7492907938529016E-5</c:v>
                </c:pt>
                <c:pt idx="28">
                  <c:v>1.3018238730459501E-4</c:v>
                </c:pt>
                <c:pt idx="29">
                  <c:v>3.7130191164717972E-5</c:v>
                </c:pt>
                <c:pt idx="30">
                  <c:v>1.60685039606294E-4</c:v>
                </c:pt>
                <c:pt idx="31">
                  <c:v>7.8934545259871E-5</c:v>
                </c:pt>
                <c:pt idx="32">
                  <c:v>9.2664977489385013E-5</c:v>
                </c:pt>
                <c:pt idx="33">
                  <c:v>3.8102830330179595E-4</c:v>
                </c:pt>
                <c:pt idx="34">
                  <c:v>6.6404427248937018E-5</c:v>
                </c:pt>
                <c:pt idx="35">
                  <c:v>8.4608036335873994E-5</c:v>
                </c:pt>
                <c:pt idx="36">
                  <c:v>1.31984946062701E-4</c:v>
                </c:pt>
                <c:pt idx="37">
                  <c:v>-2.4907323451453024E-5</c:v>
                </c:pt>
                <c:pt idx="38">
                  <c:v>5.5378898037652201E-5</c:v>
                </c:pt>
                <c:pt idx="39">
                  <c:v>1.2233670350091501E-4</c:v>
                </c:pt>
                <c:pt idx="40">
                  <c:v>8.8468494560288509E-5</c:v>
                </c:pt>
                <c:pt idx="41">
                  <c:v>1.5467878469143699E-4</c:v>
                </c:pt>
                <c:pt idx="42">
                  <c:v>9.962833176180801E-5</c:v>
                </c:pt>
                <c:pt idx="43">
                  <c:v>1.29871632932445E-4</c:v>
                </c:pt>
                <c:pt idx="44">
                  <c:v>-6.3785037279739639E-6</c:v>
                </c:pt>
                <c:pt idx="45">
                  <c:v>6.84458243994823E-5</c:v>
                </c:pt>
                <c:pt idx="46">
                  <c:v>7.625093347847896E-5</c:v>
                </c:pt>
                <c:pt idx="47">
                  <c:v>1.0891243862405598E-4</c:v>
                </c:pt>
                <c:pt idx="48">
                  <c:v>7.4048881201075006E-5</c:v>
                </c:pt>
                <c:pt idx="49">
                  <c:v>1.0154470023090201E-4</c:v>
                </c:pt>
                <c:pt idx="50">
                  <c:v>1.9312238345131296E-4</c:v>
                </c:pt>
                <c:pt idx="51">
                  <c:v>1.0277010976031197E-4</c:v>
                </c:pt>
                <c:pt idx="52">
                  <c:v>5.3028603436785018E-5</c:v>
                </c:pt>
                <c:pt idx="53">
                  <c:v>6.7953759285627012E-5</c:v>
                </c:pt>
                <c:pt idx="54">
                  <c:v>8.1084768925793004E-5</c:v>
                </c:pt>
                <c:pt idx="55">
                  <c:v>6.3886161408721002E-5</c:v>
                </c:pt>
                <c:pt idx="56">
                  <c:v>5.2969495055910901E-4</c:v>
                </c:pt>
                <c:pt idx="57">
                  <c:v>1.04985963247695E-4</c:v>
                </c:pt>
                <c:pt idx="58">
                  <c:v>6.7010785485626978E-5</c:v>
                </c:pt>
                <c:pt idx="59">
                  <c:v>8.5138245730002004E-5</c:v>
                </c:pt>
                <c:pt idx="60">
                  <c:v>4.4228174391270295E-5</c:v>
                </c:pt>
                <c:pt idx="61">
                  <c:v>6.381159602344001E-5</c:v>
                </c:pt>
                <c:pt idx="62">
                  <c:v>5.7242538302677198E-5</c:v>
                </c:pt>
                <c:pt idx="63">
                  <c:v>5.8348705337225995E-5</c:v>
                </c:pt>
                <c:pt idx="64">
                  <c:v>5.4013974860814707E-4</c:v>
                </c:pt>
                <c:pt idx="65">
                  <c:v>1.2124898832273102E-4</c:v>
                </c:pt>
                <c:pt idx="66">
                  <c:v>7.1135374598118992E-5</c:v>
                </c:pt>
                <c:pt idx="67">
                  <c:v>6.3966431207082488E-4</c:v>
                </c:pt>
                <c:pt idx="68">
                  <c:v>-1.5482468861845197E-3</c:v>
                </c:pt>
                <c:pt idx="69">
                  <c:v>8.4437713828809001E-5</c:v>
                </c:pt>
                <c:pt idx="70">
                  <c:v>6.41567035716333E-5</c:v>
                </c:pt>
                <c:pt idx="71">
                  <c:v>8.1828803990019027E-5</c:v>
                </c:pt>
                <c:pt idx="72">
                  <c:v>6.2655709733398993E-5</c:v>
                </c:pt>
                <c:pt idx="73">
                  <c:v>7.5472572901148002E-5</c:v>
                </c:pt>
                <c:pt idx="74">
                  <c:v>6.6322414196218996E-5</c:v>
                </c:pt>
                <c:pt idx="75">
                  <c:v>3.6627496568559106E-5</c:v>
                </c:pt>
                <c:pt idx="76">
                  <c:v>6.4444761505551008E-5</c:v>
                </c:pt>
                <c:pt idx="77">
                  <c:v>1.3387984220962002E-4</c:v>
                </c:pt>
                <c:pt idx="78">
                  <c:v>2.0548652635638199E-4</c:v>
                </c:pt>
                <c:pt idx="79">
                  <c:v>2.6212559255840294E-4</c:v>
                </c:pt>
                <c:pt idx="80">
                  <c:v>7.5992935736463995E-5</c:v>
                </c:pt>
                <c:pt idx="81">
                  <c:v>6.7190969630378985E-5</c:v>
                </c:pt>
                <c:pt idx="82">
                  <c:v>1.0608332072687998E-4</c:v>
                </c:pt>
                <c:pt idx="83">
                  <c:v>-4.6021636263771012E-5</c:v>
                </c:pt>
                <c:pt idx="84">
                  <c:v>3.00631475166334E-4</c:v>
                </c:pt>
                <c:pt idx="85">
                  <c:v>1.0301953550920502E-4</c:v>
                </c:pt>
                <c:pt idx="86">
                  <c:v>-3.9167897958879996E-6</c:v>
                </c:pt>
                <c:pt idx="87">
                  <c:v>2.2005466859747005E-5</c:v>
                </c:pt>
                <c:pt idx="88">
                  <c:v>7.9579213442860003E-5</c:v>
                </c:pt>
                <c:pt idx="89">
                  <c:v>3.7484339792636515E-5</c:v>
                </c:pt>
                <c:pt idx="90">
                  <c:v>6.7589416734988985E-5</c:v>
                </c:pt>
                <c:pt idx="91">
                  <c:v>5.8384078862492615E-5</c:v>
                </c:pt>
                <c:pt idx="92">
                  <c:v>7.1267352880622015E-5</c:v>
                </c:pt>
              </c:numCache>
            </c:numRef>
          </c:yVal>
          <c:smooth val="0"/>
        </c:ser>
        <c:dLbls>
          <c:showLegendKey val="0"/>
          <c:showVal val="0"/>
          <c:showCatName val="0"/>
          <c:showSerName val="0"/>
          <c:showPercent val="0"/>
          <c:showBubbleSize val="0"/>
        </c:dLbls>
        <c:axId val="274060624"/>
        <c:axId val="274061184"/>
      </c:scatterChart>
      <c:valAx>
        <c:axId val="274060624"/>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4061184"/>
        <c:crosses val="autoZero"/>
        <c:crossBetween val="midCat"/>
      </c:valAx>
      <c:valAx>
        <c:axId val="274061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∆Share</a:t>
                </a:r>
              </a:p>
            </c:rich>
          </c:tx>
          <c:layout>
            <c:manualLayout>
              <c:xMode val="edge"/>
              <c:yMode val="edge"/>
              <c:x val="8.7541200799224998E-3"/>
              <c:y val="0.4317896571131140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4060624"/>
        <c:crosses val="autoZero"/>
        <c:crossBetween val="midCat"/>
      </c:valAx>
      <c:spPr>
        <a:noFill/>
        <a:ln>
          <a:noFill/>
        </a:ln>
        <a:effectLst/>
      </c:spPr>
    </c:plotArea>
    <c:legend>
      <c:legendPos val="b"/>
      <c:legendEntry>
        <c:idx val="2"/>
        <c:delete val="1"/>
      </c:legendEntry>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17718502756691"/>
          <c:y val="3.3356215490225341E-2"/>
          <c:w val="0.84039840012133959"/>
          <c:h val="0.85910282047455599"/>
        </c:manualLayout>
      </c:layout>
      <c:scatterChart>
        <c:scatterStyle val="lineMarker"/>
        <c:varyColors val="0"/>
        <c:ser>
          <c:idx val="0"/>
          <c:order val="0"/>
          <c:tx>
            <c:strRef>
              <c:f>'Share and P '!$AV$1</c:f>
              <c:strCache>
                <c:ptCount val="1"/>
                <c:pt idx="0">
                  <c:v>∆S Spec 1</c:v>
                </c:pt>
              </c:strCache>
            </c:strRef>
          </c:tx>
          <c:spPr>
            <a:ln w="25400" cap="rnd">
              <a:noFill/>
              <a:round/>
            </a:ln>
            <a:effectLst/>
          </c:spPr>
          <c:marker>
            <c:symbol val="circle"/>
            <c:size val="5"/>
            <c:spPr>
              <a:solidFill>
                <a:srgbClr val="FF0000"/>
              </a:solidFill>
              <a:ln w="25400">
                <a:solidFill>
                  <a:srgbClr val="FF0000"/>
                </a:solidFill>
              </a:ln>
              <a:effectLst/>
            </c:spPr>
          </c:marker>
          <c:xVal>
            <c:numRef>
              <c:f>'Share and P '!$AU$2:$AU$94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'!$AV$2:$AV$94</c:f>
              <c:numCache>
                <c:formatCode>General</c:formatCode>
                <c:ptCount val="93"/>
                <c:pt idx="0">
                  <c:v>3.1841246986487998E-4</c:v>
                </c:pt>
                <c:pt idx="1">
                  <c:v>-5.8805305851114705E-4</c:v>
                </c:pt>
                <c:pt idx="2">
                  <c:v>-3.7448918257277503E-4</c:v>
                </c:pt>
                <c:pt idx="3">
                  <c:v>-4.5106280640246397E-4</c:v>
                </c:pt>
                <c:pt idx="4">
                  <c:v>-4.5231823855467298E-4</c:v>
                </c:pt>
                <c:pt idx="5">
                  <c:v>-3.7039984599688506E-4</c:v>
                </c:pt>
                <c:pt idx="6">
                  <c:v>-5.3590152953601994E-4</c:v>
                </c:pt>
                <c:pt idx="7">
                  <c:v>-2.9579896073145804E-4</c:v>
                </c:pt>
                <c:pt idx="8">
                  <c:v>-6.7044281268382805E-4</c:v>
                </c:pt>
                <c:pt idx="9">
                  <c:v>-3.8214967255458497E-4</c:v>
                </c:pt>
                <c:pt idx="10">
                  <c:v>-3.3518013006611697E-4</c:v>
                </c:pt>
                <c:pt idx="11">
                  <c:v>-2.5972372752195198E-4</c:v>
                </c:pt>
                <c:pt idx="12">
                  <c:v>-4.6457659714698802E-4</c:v>
                </c:pt>
                <c:pt idx="13">
                  <c:v>-2.2765554574998394E-4</c:v>
                </c:pt>
                <c:pt idx="14">
                  <c:v>-3.7915831477447601E-4</c:v>
                </c:pt>
                <c:pt idx="15">
                  <c:v>-2.5909725656013806E-4</c:v>
                </c:pt>
                <c:pt idx="16">
                  <c:v>-1.4564376899785497E-4</c:v>
                </c:pt>
                <c:pt idx="17">
                  <c:v>-4.2455985998511705E-4</c:v>
                </c:pt>
                <c:pt idx="18">
                  <c:v>-3.7203724519140296E-4</c:v>
                </c:pt>
                <c:pt idx="19">
                  <c:v>-9.5499310342233006E-5</c:v>
                </c:pt>
                <c:pt idx="20">
                  <c:v>-1.0030349998850399E-4</c:v>
                </c:pt>
                <c:pt idx="21">
                  <c:v>-2.1130534137936202E-4</c:v>
                </c:pt>
                <c:pt idx="22">
                  <c:v>-3.5967238948780595E-4</c:v>
                </c:pt>
                <c:pt idx="23">
                  <c:v>-2.2600078725210494E-4</c:v>
                </c:pt>
                <c:pt idx="24">
                  <c:v>-3.7362511950353103E-4</c:v>
                </c:pt>
                <c:pt idx="25">
                  <c:v>-1.3143161165332293E-4</c:v>
                </c:pt>
                <c:pt idx="26">
                  <c:v>-2.8435416130515002E-4</c:v>
                </c:pt>
                <c:pt idx="27">
                  <c:v>-2.1415473795971404E-4</c:v>
                </c:pt>
                <c:pt idx="28">
                  <c:v>-2.8855544628452698E-4</c:v>
                </c:pt>
                <c:pt idx="29">
                  <c:v>-1.4974980419917201E-4</c:v>
                </c:pt>
                <c:pt idx="30">
                  <c:v>-5.3915441740733799E-4</c:v>
                </c:pt>
                <c:pt idx="31">
                  <c:v>-3.5192780454273406E-4</c:v>
                </c:pt>
                <c:pt idx="32">
                  <c:v>-3.24954721162664E-4</c:v>
                </c:pt>
                <c:pt idx="33">
                  <c:v>-6.7582259214307098E-4</c:v>
                </c:pt>
                <c:pt idx="34">
                  <c:v>-2.9140032218877103E-4</c:v>
                </c:pt>
                <c:pt idx="35">
                  <c:v>-1.5170169513910596E-4</c:v>
                </c:pt>
                <c:pt idx="36">
                  <c:v>-2.4158583710798997E-4</c:v>
                </c:pt>
                <c:pt idx="37">
                  <c:v>-9.3829916176548986E-5</c:v>
                </c:pt>
                <c:pt idx="38">
                  <c:v>-2.8835312704544403E-4</c:v>
                </c:pt>
                <c:pt idx="39">
                  <c:v>-2.5326739732955597E-4</c:v>
                </c:pt>
                <c:pt idx="40">
                  <c:v>-3.1727161632786699E-4</c:v>
                </c:pt>
                <c:pt idx="41">
                  <c:v>-2.7456948023410997E-5</c:v>
                </c:pt>
                <c:pt idx="42">
                  <c:v>-1.9203822206367702E-4</c:v>
                </c:pt>
                <c:pt idx="43">
                  <c:v>-2.0451018159994898E-4</c:v>
                </c:pt>
                <c:pt idx="44">
                  <c:v>-2.2096813995654797E-4</c:v>
                </c:pt>
                <c:pt idx="45">
                  <c:v>-3.1074492337871697E-4</c:v>
                </c:pt>
                <c:pt idx="46">
                  <c:v>-1.6685928392447496E-4</c:v>
                </c:pt>
                <c:pt idx="47">
                  <c:v>-1.9074577892579499E-4</c:v>
                </c:pt>
                <c:pt idx="48">
                  <c:v>-1.3303464516845401E-4</c:v>
                </c:pt>
                <c:pt idx="49">
                  <c:v>-1.6758307075119398E-4</c:v>
                </c:pt>
                <c:pt idx="50">
                  <c:v>2.7305528770864604E-4</c:v>
                </c:pt>
                <c:pt idx="51">
                  <c:v>-2.3702286222138699E-4</c:v>
                </c:pt>
                <c:pt idx="52">
                  <c:v>-1.97227585897315E-4</c:v>
                </c:pt>
                <c:pt idx="53">
                  <c:v>-1.1052243501131099E-4</c:v>
                </c:pt>
                <c:pt idx="54">
                  <c:v>-2.4160062678929502E-4</c:v>
                </c:pt>
                <c:pt idx="55">
                  <c:v>-1.5534760321366301E-4</c:v>
                </c:pt>
                <c:pt idx="56">
                  <c:v>-1.9729189486581897E-4</c:v>
                </c:pt>
                <c:pt idx="57">
                  <c:v>-2.3489048349975404E-4</c:v>
                </c:pt>
                <c:pt idx="58">
                  <c:v>-2.04098184472795E-4</c:v>
                </c:pt>
                <c:pt idx="59">
                  <c:v>-1.40005153939569E-4</c:v>
                </c:pt>
                <c:pt idx="60">
                  <c:v>-3.9756500074903138E-4</c:v>
                </c:pt>
                <c:pt idx="61">
                  <c:v>-1.4468615832499899E-4</c:v>
                </c:pt>
                <c:pt idx="62">
                  <c:v>-2.0783832271665999E-4</c:v>
                </c:pt>
                <c:pt idx="63">
                  <c:v>-1.8645408633075999E-4</c:v>
                </c:pt>
                <c:pt idx="64">
                  <c:v>-8.3259071594800967E-5</c:v>
                </c:pt>
                <c:pt idx="65">
                  <c:v>-2.4289455378685395E-4</c:v>
                </c:pt>
                <c:pt idx="66">
                  <c:v>-1.93794579938648E-4</c:v>
                </c:pt>
                <c:pt idx="67">
                  <c:v>-9.2527676293405951E-5</c:v>
                </c:pt>
                <c:pt idx="68">
                  <c:v>-1.2928738034523898E-4</c:v>
                </c:pt>
                <c:pt idx="69">
                  <c:v>-2.7101252271693197E-4</c:v>
                </c:pt>
                <c:pt idx="70">
                  <c:v>-1.9809374623604498E-4</c:v>
                </c:pt>
                <c:pt idx="71">
                  <c:v>-2.3370205758907898E-4</c:v>
                </c:pt>
                <c:pt idx="72">
                  <c:v>-1.3181532813572502E-4</c:v>
                </c:pt>
                <c:pt idx="73">
                  <c:v>-1.16015326680641E-4</c:v>
                </c:pt>
                <c:pt idx="74">
                  <c:v>-1.1381747384687699E-4</c:v>
                </c:pt>
                <c:pt idx="75">
                  <c:v>-2.2359899270278801E-4</c:v>
                </c:pt>
                <c:pt idx="76">
                  <c:v>-9.5870757914430992E-5</c:v>
                </c:pt>
                <c:pt idx="77">
                  <c:v>-1.737796742499381E-4</c:v>
                </c:pt>
                <c:pt idx="78">
                  <c:v>-9.2464363662901009E-5</c:v>
                </c:pt>
                <c:pt idx="79">
                  <c:v>-6.0819306394577005E-4</c:v>
                </c:pt>
                <c:pt idx="80">
                  <c:v>-1.1197074410470399E-4</c:v>
                </c:pt>
                <c:pt idx="81">
                  <c:v>-1.3511879546280006E-5</c:v>
                </c:pt>
                <c:pt idx="82">
                  <c:v>-1.3649538308614298E-4</c:v>
                </c:pt>
                <c:pt idx="83">
                  <c:v>-1.2143838501701298E-4</c:v>
                </c:pt>
                <c:pt idx="84">
                  <c:v>-2.7497721017934201E-4</c:v>
                </c:pt>
                <c:pt idx="85">
                  <c:v>-1.0591845022798303E-4</c:v>
                </c:pt>
                <c:pt idx="86">
                  <c:v>-1.1616195855138197E-4</c:v>
                </c:pt>
                <c:pt idx="87">
                  <c:v>-1.0930471003190302E-4</c:v>
                </c:pt>
                <c:pt idx="88">
                  <c:v>-1.0706687294387201E-4</c:v>
                </c:pt>
                <c:pt idx="89">
                  <c:v>-1.5795024083857601E-4</c:v>
                </c:pt>
                <c:pt idx="90">
                  <c:v>-9.4541623757577966E-5</c:v>
                </c:pt>
                <c:pt idx="91">
                  <c:v>-1.07423623114214E-4</c:v>
                </c:pt>
                <c:pt idx="92">
                  <c:v>-1.7705935698017597E-4</c:v>
                </c:pt>
              </c:numCache>
            </c:numRef>
          </c:yVal>
          <c:smooth val="0"/>
        </c:ser>
        <c:ser>
          <c:idx val="1"/>
          <c:order val="1"/>
          <c:tx>
            <c:strRef>
              <c:f>'Share and P '!$AW$1</c:f>
              <c:strCache>
                <c:ptCount val="1"/>
                <c:pt idx="0">
                  <c:v>∆S Spec 2</c:v>
                </c:pt>
              </c:strCache>
            </c:strRef>
          </c:tx>
          <c:spPr>
            <a:ln w="25400" cap="rnd">
              <a:noFill/>
              <a:round/>
            </a:ln>
            <a:effectLst/>
          </c:spPr>
          <c:marker>
            <c:symbol val="circle"/>
            <c:size val="5"/>
            <c:spPr>
              <a:solidFill>
                <a:srgbClr val="002060"/>
              </a:solidFill>
              <a:ln w="25400">
                <a:solidFill>
                  <a:srgbClr val="002060"/>
                </a:solidFill>
              </a:ln>
              <a:effectLst/>
            </c:spPr>
          </c:marker>
          <c:trendline>
            <c:spPr>
              <a:ln w="19050" cap="rnd">
                <a:solidFill>
                  <a:schemeClr val="accent2"/>
                </a:solidFill>
                <a:prstDash val="sysDot"/>
              </a:ln>
              <a:effectLst/>
            </c:spPr>
            <c:trendlineType val="log"/>
            <c:dispRSqr val="0"/>
            <c:dispEq val="0"/>
          </c:trendline>
          <c:xVal>
            <c:numRef>
              <c:f>'Share and P '!$AU$2:$AU$94</c:f>
              <c:numCache>
                <c:formatCode>General</c:formatCode>
                <c:ptCount val="93"/>
                <c:pt idx="0">
                  <c:v>0.96257910571636096</c:v>
                </c:pt>
                <c:pt idx="1">
                  <c:v>0</c:v>
                </c:pt>
                <c:pt idx="2">
                  <c:v>0.96873563218390801</c:v>
                </c:pt>
                <c:pt idx="3">
                  <c:v>0.98425225403418504</c:v>
                </c:pt>
                <c:pt idx="4">
                  <c:v>0</c:v>
                </c:pt>
                <c:pt idx="5">
                  <c:v>0.97517241379310304</c:v>
                </c:pt>
                <c:pt idx="6">
                  <c:v>0.91603448275862098</c:v>
                </c:pt>
                <c:pt idx="7">
                  <c:v>0.97269321115478502</c:v>
                </c:pt>
                <c:pt idx="8">
                  <c:v>0.75342618384401105</c:v>
                </c:pt>
                <c:pt idx="9">
                  <c:v>0.94866279069767501</c:v>
                </c:pt>
                <c:pt idx="10">
                  <c:v>0.36749999999999999</c:v>
                </c:pt>
                <c:pt idx="11">
                  <c:v>0.93517241379310401</c:v>
                </c:pt>
                <c:pt idx="12">
                  <c:v>0.98572934907454501</c:v>
                </c:pt>
                <c:pt idx="13">
                  <c:v>0.96144578313253004</c:v>
                </c:pt>
                <c:pt idx="14">
                  <c:v>0.97821086261980805</c:v>
                </c:pt>
                <c:pt idx="15">
                  <c:v>0.96532258064516097</c:v>
                </c:pt>
                <c:pt idx="16">
                  <c:v>0.75779359430604998</c:v>
                </c:pt>
                <c:pt idx="17">
                  <c:v>0.898914027149321</c:v>
                </c:pt>
                <c:pt idx="18">
                  <c:v>0</c:v>
                </c:pt>
                <c:pt idx="19">
                  <c:v>0.97385964912280698</c:v>
                </c:pt>
                <c:pt idx="20">
                  <c:v>0.50037523452157595</c:v>
                </c:pt>
                <c:pt idx="21">
                  <c:v>0.93772455089820395</c:v>
                </c:pt>
                <c:pt idx="22">
                  <c:v>0.98035514281077796</c:v>
                </c:pt>
                <c:pt idx="23">
                  <c:v>0.93411371237458196</c:v>
                </c:pt>
                <c:pt idx="24">
                  <c:v>0.9</c:v>
                </c:pt>
                <c:pt idx="25">
                  <c:v>0.88442703232125397</c:v>
                </c:pt>
                <c:pt idx="26">
                  <c:v>0.96548780487804897</c:v>
                </c:pt>
                <c:pt idx="27">
                  <c:v>0.94493307839388196</c:v>
                </c:pt>
                <c:pt idx="28">
                  <c:v>0</c:v>
                </c:pt>
                <c:pt idx="29">
                  <c:v>0.94866279069767501</c:v>
                </c:pt>
                <c:pt idx="30">
                  <c:v>0.97937219730941705</c:v>
                </c:pt>
                <c:pt idx="31">
                  <c:v>0.95399999999999996</c:v>
                </c:pt>
                <c:pt idx="32">
                  <c:v>0.98572934907454501</c:v>
                </c:pt>
                <c:pt idx="33">
                  <c:v>0.77242206978856898</c:v>
                </c:pt>
                <c:pt idx="34">
                  <c:v>0.78836065573770497</c:v>
                </c:pt>
                <c:pt idx="35">
                  <c:v>0.96257910571636096</c:v>
                </c:pt>
                <c:pt idx="36">
                  <c:v>0.95300448430493301</c:v>
                </c:pt>
                <c:pt idx="37">
                  <c:v>0.92361580279200395</c:v>
                </c:pt>
                <c:pt idx="38">
                  <c:v>0.96599999999999997</c:v>
                </c:pt>
                <c:pt idx="39">
                  <c:v>0.93153846153846198</c:v>
                </c:pt>
                <c:pt idx="40">
                  <c:v>0.96532258064516097</c:v>
                </c:pt>
                <c:pt idx="41">
                  <c:v>0.97625063163213799</c:v>
                </c:pt>
                <c:pt idx="42">
                  <c:v>0.84518518518518504</c:v>
                </c:pt>
                <c:pt idx="43">
                  <c:v>0.92049999999999998</c:v>
                </c:pt>
                <c:pt idx="44">
                  <c:v>0.93517241379310401</c:v>
                </c:pt>
                <c:pt idx="45">
                  <c:v>0.97947761194029803</c:v>
                </c:pt>
                <c:pt idx="46">
                  <c:v>0.96144578313253004</c:v>
                </c:pt>
                <c:pt idx="47">
                  <c:v>0.98808664259927803</c:v>
                </c:pt>
                <c:pt idx="48">
                  <c:v>0.97877423114476403</c:v>
                </c:pt>
                <c:pt idx="49">
                  <c:v>0.97402958750665403</c:v>
                </c:pt>
                <c:pt idx="50">
                  <c:v>0.97625063163213799</c:v>
                </c:pt>
                <c:pt idx="51">
                  <c:v>0.69876106194690302</c:v>
                </c:pt>
                <c:pt idx="52">
                  <c:v>0.98634146341463402</c:v>
                </c:pt>
                <c:pt idx="53">
                  <c:v>0.99331834995551804</c:v>
                </c:pt>
                <c:pt idx="54">
                  <c:v>0</c:v>
                </c:pt>
                <c:pt idx="55">
                  <c:v>0.971515151515151</c:v>
                </c:pt>
                <c:pt idx="56">
                  <c:v>0.78476343223737</c:v>
                </c:pt>
                <c:pt idx="57">
                  <c:v>0.97625063163213799</c:v>
                </c:pt>
                <c:pt idx="58">
                  <c:v>0.982234403392378</c:v>
                </c:pt>
                <c:pt idx="59">
                  <c:v>0.96144578313253004</c:v>
                </c:pt>
                <c:pt idx="60">
                  <c:v>0.78836065573770497</c:v>
                </c:pt>
                <c:pt idx="61">
                  <c:v>0.97517241379310304</c:v>
                </c:pt>
                <c:pt idx="62">
                  <c:v>0.98035514281077796</c:v>
                </c:pt>
                <c:pt idx="63">
                  <c:v>0.93517241379310401</c:v>
                </c:pt>
                <c:pt idx="64">
                  <c:v>0.64564705882353002</c:v>
                </c:pt>
                <c:pt idx="65">
                  <c:v>0.84518518518518504</c:v>
                </c:pt>
                <c:pt idx="66">
                  <c:v>0.99331834995551804</c:v>
                </c:pt>
                <c:pt idx="67">
                  <c:v>0.66076696165191695</c:v>
                </c:pt>
                <c:pt idx="68">
                  <c:v>0.49541795665634702</c:v>
                </c:pt>
                <c:pt idx="69">
                  <c:v>0.95550316238966704</c:v>
                </c:pt>
                <c:pt idx="70">
                  <c:v>0.98</c:v>
                </c:pt>
                <c:pt idx="71">
                  <c:v>0.96599999999999997</c:v>
                </c:pt>
                <c:pt idx="72">
                  <c:v>0.97877500299090403</c:v>
                </c:pt>
                <c:pt idx="73">
                  <c:v>0.971515151515151</c:v>
                </c:pt>
                <c:pt idx="74">
                  <c:v>0.97877423114476403</c:v>
                </c:pt>
                <c:pt idx="75">
                  <c:v>0.97821086261980805</c:v>
                </c:pt>
                <c:pt idx="76">
                  <c:v>0.99331834995551804</c:v>
                </c:pt>
                <c:pt idx="77">
                  <c:v>0.98100736342143202</c:v>
                </c:pt>
                <c:pt idx="78">
                  <c:v>0.78476343223737</c:v>
                </c:pt>
                <c:pt idx="79">
                  <c:v>0.96144578313253004</c:v>
                </c:pt>
                <c:pt idx="80">
                  <c:v>0.94866279069767501</c:v>
                </c:pt>
                <c:pt idx="81">
                  <c:v>0.96873563218390801</c:v>
                </c:pt>
                <c:pt idx="82">
                  <c:v>0.9</c:v>
                </c:pt>
                <c:pt idx="83">
                  <c:v>0.93517241379310401</c:v>
                </c:pt>
                <c:pt idx="84">
                  <c:v>0</c:v>
                </c:pt>
                <c:pt idx="85">
                  <c:v>0.9</c:v>
                </c:pt>
                <c:pt idx="86">
                  <c:v>0.96345454545454601</c:v>
                </c:pt>
                <c:pt idx="87">
                  <c:v>0.93517241379310401</c:v>
                </c:pt>
                <c:pt idx="88">
                  <c:v>0.98808664259927803</c:v>
                </c:pt>
                <c:pt idx="89">
                  <c:v>0.95860131041478203</c:v>
                </c:pt>
                <c:pt idx="90">
                  <c:v>0</c:v>
                </c:pt>
                <c:pt idx="91">
                  <c:v>0.92307692307692302</c:v>
                </c:pt>
                <c:pt idx="92">
                  <c:v>0.97517241379310304</c:v>
                </c:pt>
              </c:numCache>
            </c:numRef>
          </c:xVal>
          <c:yVal>
            <c:numRef>
              <c:f>'Share and P '!$AW$2:$AW$94</c:f>
              <c:numCache>
                <c:formatCode>General</c:formatCode>
                <c:ptCount val="93"/>
                <c:pt idx="0">
                  <c:v>1.2196193167630508E-4</c:v>
                </c:pt>
                <c:pt idx="1">
                  <c:v>-5.3525718275743497E-4</c:v>
                </c:pt>
                <c:pt idx="2">
                  <c:v>-4.0256772493488496E-4</c:v>
                </c:pt>
                <c:pt idx="3">
                  <c:v>-4.7999631949848399E-4</c:v>
                </c:pt>
                <c:pt idx="4">
                  <c:v>-4.37091155694169E-4</c:v>
                </c:pt>
                <c:pt idx="5">
                  <c:v>-3.8005896729289103E-4</c:v>
                </c:pt>
                <c:pt idx="6">
                  <c:v>-5.3565642058548291E-4</c:v>
                </c:pt>
                <c:pt idx="7">
                  <c:v>-3.1049269117002301E-4</c:v>
                </c:pt>
                <c:pt idx="8">
                  <c:v>-1.0757048036969623E-3</c:v>
                </c:pt>
                <c:pt idx="9">
                  <c:v>-3.7121093677186496E-4</c:v>
                </c:pt>
                <c:pt idx="10">
                  <c:v>2.3834119379351996E-4</c:v>
                </c:pt>
                <c:pt idx="11">
                  <c:v>-2.6792503477631997E-4</c:v>
                </c:pt>
                <c:pt idx="12">
                  <c:v>-5.0392178260584499E-4</c:v>
                </c:pt>
                <c:pt idx="13">
                  <c:v>-2.4192590091090093E-4</c:v>
                </c:pt>
                <c:pt idx="14">
                  <c:v>-3.9284881294221301E-4</c:v>
                </c:pt>
                <c:pt idx="15">
                  <c:v>-2.5679675214141604E-4</c:v>
                </c:pt>
                <c:pt idx="16">
                  <c:v>6.7395167018704009E-4</c:v>
                </c:pt>
                <c:pt idx="17">
                  <c:v>-3.7931851109251002E-4</c:v>
                </c:pt>
                <c:pt idx="18">
                  <c:v>-3.5681040456693501E-4</c:v>
                </c:pt>
                <c:pt idx="19">
                  <c:v>-1.5256436770092504E-4</c:v>
                </c:pt>
                <c:pt idx="20">
                  <c:v>-5.4890106523317799E-4</c:v>
                </c:pt>
                <c:pt idx="21">
                  <c:v>-2.1080832582720603E-4</c:v>
                </c:pt>
                <c:pt idx="22">
                  <c:v>-3.7367360002485395E-4</c:v>
                </c:pt>
                <c:pt idx="23">
                  <c:v>-2.6235662935582396E-4</c:v>
                </c:pt>
                <c:pt idx="24">
                  <c:v>-3.3700356859247107E-4</c:v>
                </c:pt>
                <c:pt idx="25">
                  <c:v>-3.7055271078416906E-5</c:v>
                </c:pt>
                <c:pt idx="26">
                  <c:v>-2.8784431839874903E-4</c:v>
                </c:pt>
                <c:pt idx="27">
                  <c:v>-2.5767431983935601E-4</c:v>
                </c:pt>
                <c:pt idx="28">
                  <c:v>-2.4464001837737597E-4</c:v>
                </c:pt>
                <c:pt idx="29">
                  <c:v>-1.7398423869961803E-4</c:v>
                </c:pt>
                <c:pt idx="30">
                  <c:v>-5.35369134779384E-4</c:v>
                </c:pt>
                <c:pt idx="31">
                  <c:v>-3.7607580260903307E-4</c:v>
                </c:pt>
                <c:pt idx="32">
                  <c:v>-3.5561774667703099E-4</c:v>
                </c:pt>
                <c:pt idx="33">
                  <c:v>-3.7654007720466006E-4</c:v>
                </c:pt>
                <c:pt idx="34">
                  <c:v>-2.9115052458606903E-4</c:v>
                </c:pt>
                <c:pt idx="35">
                  <c:v>-1.9184067067815096E-4</c:v>
                </c:pt>
                <c:pt idx="36">
                  <c:v>-2.4371962313194198E-4</c:v>
                </c:pt>
                <c:pt idx="37">
                  <c:v>-1.3162301642977701E-4</c:v>
                </c:pt>
                <c:pt idx="38">
                  <c:v>-3.2661324331934504E-4</c:v>
                </c:pt>
                <c:pt idx="39">
                  <c:v>-2.4680969716425798E-4</c:v>
                </c:pt>
                <c:pt idx="40">
                  <c:v>-3.1370835764875696E-4</c:v>
                </c:pt>
                <c:pt idx="41">
                  <c:v>-2.6679534131291002E-5</c:v>
                </c:pt>
                <c:pt idx="42">
                  <c:v>-1.6652167829038001E-4</c:v>
                </c:pt>
                <c:pt idx="43">
                  <c:v>-1.80951780726269E-4</c:v>
                </c:pt>
                <c:pt idx="44">
                  <c:v>-1.3235153814849393E-4</c:v>
                </c:pt>
                <c:pt idx="45">
                  <c:v>-3.3007607238037795E-4</c:v>
                </c:pt>
                <c:pt idx="46">
                  <c:v>-1.7691528195133997E-4</c:v>
                </c:pt>
                <c:pt idx="47">
                  <c:v>-2.0739110744987698E-4</c:v>
                </c:pt>
                <c:pt idx="48">
                  <c:v>-1.6307945786615997E-4</c:v>
                </c:pt>
                <c:pt idx="49">
                  <c:v>-1.91657935690121E-4</c:v>
                </c:pt>
                <c:pt idx="50">
                  <c:v>1.12941802532355E-4</c:v>
                </c:pt>
                <c:pt idx="51">
                  <c:v>-1.1362521203008501E-4</c:v>
                </c:pt>
                <c:pt idx="52">
                  <c:v>-2.5964807679742803E-4</c:v>
                </c:pt>
                <c:pt idx="53">
                  <c:v>-1.4744052037524199E-4</c:v>
                </c:pt>
                <c:pt idx="54">
                  <c:v>-2.3722689530740601E-4</c:v>
                </c:pt>
                <c:pt idx="55">
                  <c:v>-1.7333361918946003E-4</c:v>
                </c:pt>
                <c:pt idx="56">
                  <c:v>4.4746646243698008E-4</c:v>
                </c:pt>
                <c:pt idx="57">
                  <c:v>-2.6826894151182803E-4</c:v>
                </c:pt>
                <c:pt idx="58">
                  <c:v>-2.4223815870846904E-4</c:v>
                </c:pt>
                <c:pt idx="59">
                  <c:v>-1.4978348446510601E-4</c:v>
                </c:pt>
                <c:pt idx="60">
                  <c:v>-3.8945063456759699E-4</c:v>
                </c:pt>
                <c:pt idx="61">
                  <c:v>-1.6959538468731199E-4</c:v>
                </c:pt>
                <c:pt idx="62">
                  <c:v>-2.1410338152075996E-4</c:v>
                </c:pt>
                <c:pt idx="63">
                  <c:v>-2.01761699450849E-4</c:v>
                </c:pt>
                <c:pt idx="64">
                  <c:v>6.42565282843255E-4</c:v>
                </c:pt>
                <c:pt idx="65">
                  <c:v>-2.0754381148780493E-4</c:v>
                </c:pt>
                <c:pt idx="66">
                  <c:v>-2.2581155991828E-4</c:v>
                </c:pt>
                <c:pt idx="67">
                  <c:v>7.3934891956111987E-4</c:v>
                </c:pt>
                <c:pt idx="68">
                  <c:v>-4.6582623805828963E-4</c:v>
                </c:pt>
                <c:pt idx="69">
                  <c:v>-2.6291955808986297E-4</c:v>
                </c:pt>
                <c:pt idx="70">
                  <c:v>-2.0383189457939298E-4</c:v>
                </c:pt>
                <c:pt idx="71">
                  <c:v>-2.8958206871417897E-4</c:v>
                </c:pt>
                <c:pt idx="72">
                  <c:v>-1.5043459235756002E-4</c:v>
                </c:pt>
                <c:pt idx="73">
                  <c:v>-1.3916947223663201E-4</c:v>
                </c:pt>
                <c:pt idx="74">
                  <c:v>-1.3809212847316001E-4</c:v>
                </c:pt>
                <c:pt idx="75">
                  <c:v>-2.3271660527331031E-4</c:v>
                </c:pt>
                <c:pt idx="76">
                  <c:v>-1.3172310706393298E-4</c:v>
                </c:pt>
                <c:pt idx="77">
                  <c:v>-2.3250640485515206E-4</c:v>
                </c:pt>
                <c:pt idx="78">
                  <c:v>1.38761290289637E-4</c:v>
                </c:pt>
                <c:pt idx="79">
                  <c:v>-6.3000147311691114E-4</c:v>
                </c:pt>
                <c:pt idx="80">
                  <c:v>-1.1190815263697798E-4</c:v>
                </c:pt>
                <c:pt idx="81">
                  <c:v>-3.1703468561892036E-5</c:v>
                </c:pt>
                <c:pt idx="82">
                  <c:v>-1.0880019258747401E-4</c:v>
                </c:pt>
                <c:pt idx="83">
                  <c:v>-1.2107857087265698E-4</c:v>
                </c:pt>
                <c:pt idx="84">
                  <c:v>2.2679348719316394E-4</c:v>
                </c:pt>
                <c:pt idx="85">
                  <c:v>-7.4288636231103003E-5</c:v>
                </c:pt>
                <c:pt idx="86">
                  <c:v>-1.7034100372965199E-4</c:v>
                </c:pt>
                <c:pt idx="87">
                  <c:v>-1.3427918818911103E-4</c:v>
                </c:pt>
                <c:pt idx="88">
                  <c:v>-1.10729687773043E-4</c:v>
                </c:pt>
                <c:pt idx="89">
                  <c:v>-1.7588055177909301E-4</c:v>
                </c:pt>
                <c:pt idx="90">
                  <c:v>-9.8472088395461986E-5</c:v>
                </c:pt>
                <c:pt idx="91">
                  <c:v>-1.01863044063106E-4</c:v>
                </c:pt>
                <c:pt idx="92">
                  <c:v>-2.0238611325378296E-4</c:v>
                </c:pt>
              </c:numCache>
            </c:numRef>
          </c:yVal>
          <c:smooth val="0"/>
        </c:ser>
        <c:dLbls>
          <c:showLegendKey val="0"/>
          <c:showVal val="0"/>
          <c:showCatName val="0"/>
          <c:showSerName val="0"/>
          <c:showPercent val="0"/>
          <c:showBubbleSize val="0"/>
        </c:dLbls>
        <c:axId val="274426640"/>
        <c:axId val="274427200"/>
      </c:scatterChart>
      <c:valAx>
        <c:axId val="274426640"/>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Added Sugar / Total Sugar</a:t>
                </a:r>
              </a:p>
            </c:rich>
          </c:tx>
          <c:layout>
            <c:manualLayout>
              <c:xMode val="edge"/>
              <c:yMode val="edge"/>
              <c:x val="0.82671949037346504"/>
              <c:y val="0.9106533353230860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4427200"/>
        <c:crosses val="autoZero"/>
        <c:crossBetween val="midCat"/>
      </c:valAx>
      <c:valAx>
        <c:axId val="27442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∆Share</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4426640"/>
        <c:crosses val="autoZero"/>
        <c:crossBetween val="midCat"/>
      </c:valAx>
      <c:spPr>
        <a:noFill/>
        <a:ln>
          <a:noFill/>
        </a:ln>
        <a:effectLst/>
      </c:spPr>
    </c:plotArea>
    <c:legend>
      <c:legendPos val="b"/>
      <c:legendEntry>
        <c:idx val="2"/>
        <c:delete val="1"/>
      </c:legendEntry>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88067" name="Rectangle 3"/>
          <p:cNvSpPr>
            <a:spLocks noGrp="1" noChangeArrowheads="1"/>
          </p:cNvSpPr>
          <p:nvPr>
            <p:ph type="dt" sz="quarter" idx="1"/>
          </p:nvPr>
        </p:nvSpPr>
        <p:spPr bwMode="auto">
          <a:xfrm>
            <a:off x="3979757"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88068" name="Rectangle 4"/>
          <p:cNvSpPr>
            <a:spLocks noGrp="1" noChangeArrowheads="1"/>
          </p:cNvSpPr>
          <p:nvPr>
            <p:ph type="ftr" sz="quarter" idx="2"/>
          </p:nvPr>
        </p:nvSpPr>
        <p:spPr bwMode="auto">
          <a:xfrm>
            <a:off x="0" y="8843645"/>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88069" name="Rectangle 5"/>
          <p:cNvSpPr>
            <a:spLocks noGrp="1" noChangeArrowheads="1"/>
          </p:cNvSpPr>
          <p:nvPr>
            <p:ph type="sldNum" sz="quarter" idx="3"/>
          </p:nvPr>
        </p:nvSpPr>
        <p:spPr bwMode="auto">
          <a:xfrm>
            <a:off x="3979757" y="8843645"/>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707BCD5-1E8C-43ED-8ECC-AA891BD56841}" type="slidenum">
              <a:rPr lang="en-US" altLang="en-US"/>
              <a:pPr>
                <a:defRPr/>
              </a:pPr>
              <a:t>‹#›</a:t>
            </a:fld>
            <a:endParaRPr lang="en-US" altLang="en-US"/>
          </a:p>
        </p:txBody>
      </p:sp>
    </p:spTree>
    <p:extLst>
      <p:ext uri="{BB962C8B-B14F-4D97-AF65-F5344CB8AC3E}">
        <p14:creationId xmlns:p14="http://schemas.microsoft.com/office/powerpoint/2010/main" val="2776837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a:cs typeface="+mn-cs"/>
              </a:defRPr>
            </a:lvl1pPr>
          </a:lstStyle>
          <a:p>
            <a:pPr>
              <a:defRPr/>
            </a:pPr>
            <a:endParaRPr lang="it-IT"/>
          </a:p>
        </p:txBody>
      </p:sp>
      <p:sp>
        <p:nvSpPr>
          <p:cNvPr id="8601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a:cs typeface="+mn-cs"/>
              </a:defRPr>
            </a:lvl1pPr>
          </a:lstStyle>
          <a:p>
            <a:pPr>
              <a:defRPr/>
            </a:pPr>
            <a:endParaRPr lang="it-IT"/>
          </a:p>
        </p:txBody>
      </p:sp>
      <p:sp>
        <p:nvSpPr>
          <p:cNvPr id="2052"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8602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a:cs typeface="+mn-cs"/>
              </a:defRPr>
            </a:lvl1pPr>
          </a:lstStyle>
          <a:p>
            <a:pPr>
              <a:defRPr/>
            </a:pPr>
            <a:endParaRPr lang="it-IT"/>
          </a:p>
        </p:txBody>
      </p:sp>
      <p:sp>
        <p:nvSpPr>
          <p:cNvPr id="8602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a:lvl1pPr>
          </a:lstStyle>
          <a:p>
            <a:pPr>
              <a:defRPr/>
            </a:pPr>
            <a:fld id="{5C7328AE-656E-4B2D-A8AF-8A1F529BBBE1}" type="slidenum">
              <a:rPr lang="it-IT" altLang="en-US"/>
              <a:pPr>
                <a:defRPr/>
              </a:pPr>
              <a:t>‹#›</a:t>
            </a:fld>
            <a:endParaRPr lang="it-IT" altLang="en-US"/>
          </a:p>
        </p:txBody>
      </p:sp>
    </p:spTree>
    <p:extLst>
      <p:ext uri="{BB962C8B-B14F-4D97-AF65-F5344CB8AC3E}">
        <p14:creationId xmlns:p14="http://schemas.microsoft.com/office/powerpoint/2010/main" val="9903702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7328AE-656E-4B2D-A8AF-8A1F529BBBE1}" type="slidenum">
              <a:rPr lang="it-IT" altLang="en-US" smtClean="0"/>
              <a:pPr>
                <a:defRPr/>
              </a:pPr>
              <a:t>11</a:t>
            </a:fld>
            <a:endParaRPr lang="it-IT" altLang="en-US"/>
          </a:p>
        </p:txBody>
      </p:sp>
    </p:spTree>
    <p:extLst>
      <p:ext uri="{BB962C8B-B14F-4D97-AF65-F5344CB8AC3E}">
        <p14:creationId xmlns:p14="http://schemas.microsoft.com/office/powerpoint/2010/main" val="161276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1212FDE-BC3A-4722-A5D3-C3382FC57A04}" type="datetime1">
              <a:rPr lang="en-US"/>
              <a:pPr>
                <a:defRPr/>
              </a:pPr>
              <a:t>9/19/2018</a:t>
            </a:fld>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D850E720-E204-47F9-A212-AD7FF3A2B3CD}" type="slidenum">
              <a:rPr lang="it-IT" altLang="en-US"/>
              <a:pPr>
                <a:defRPr/>
              </a:pPr>
              <a:t>‹#›</a:t>
            </a:fld>
            <a:endParaRPr lang="it-IT" altLang="en-US"/>
          </a:p>
        </p:txBody>
      </p:sp>
    </p:spTree>
    <p:extLst>
      <p:ext uri="{BB962C8B-B14F-4D97-AF65-F5344CB8AC3E}">
        <p14:creationId xmlns:p14="http://schemas.microsoft.com/office/powerpoint/2010/main" val="139668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2183F8-C4C5-4F70-AC89-6DCB5C0B2209}" type="datetime1">
              <a:rPr lang="en-US"/>
              <a:pPr>
                <a:defRPr/>
              </a:pPr>
              <a:t>9/19/2018</a:t>
            </a:fld>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B46C808A-E2CD-449F-80E6-98B29BF67837}" type="slidenum">
              <a:rPr lang="it-IT" altLang="en-US"/>
              <a:pPr>
                <a:defRPr/>
              </a:pPr>
              <a:t>‹#›</a:t>
            </a:fld>
            <a:endParaRPr lang="it-IT" altLang="en-US"/>
          </a:p>
        </p:txBody>
      </p:sp>
    </p:spTree>
    <p:extLst>
      <p:ext uri="{BB962C8B-B14F-4D97-AF65-F5344CB8AC3E}">
        <p14:creationId xmlns:p14="http://schemas.microsoft.com/office/powerpoint/2010/main" val="375200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445383-70DB-4044-9862-33C278EA43E1}" type="datetime1">
              <a:rPr lang="en-US"/>
              <a:pPr>
                <a:defRPr/>
              </a:pPr>
              <a:t>9/19/2018</a:t>
            </a:fld>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A28F5A44-3C13-4018-A0E2-8495F49A1072}" type="slidenum">
              <a:rPr lang="it-IT" altLang="en-US"/>
              <a:pPr>
                <a:defRPr/>
              </a:pPr>
              <a:t>‹#›</a:t>
            </a:fld>
            <a:endParaRPr lang="it-IT" altLang="en-US"/>
          </a:p>
        </p:txBody>
      </p:sp>
    </p:spTree>
    <p:extLst>
      <p:ext uri="{BB962C8B-B14F-4D97-AF65-F5344CB8AC3E}">
        <p14:creationId xmlns:p14="http://schemas.microsoft.com/office/powerpoint/2010/main" val="3238465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D51E7E-9300-41B8-AB2B-77924D2FD985}" type="datetime1">
              <a:rPr lang="en-US"/>
              <a:pPr>
                <a:defRPr/>
              </a:pPr>
              <a:t>9/19/2018</a:t>
            </a:fld>
            <a:endParaRPr lang="it-IT"/>
          </a:p>
        </p:txBody>
      </p:sp>
      <p:sp>
        <p:nvSpPr>
          <p:cNvPr id="6" name="Footer Placeholder 4"/>
          <p:cNvSpPr>
            <a:spLocks noGrp="1"/>
          </p:cNvSpPr>
          <p:nvPr>
            <p:ph type="ftr" sz="quarter" idx="11"/>
          </p:nvPr>
        </p:nvSpPr>
        <p:spPr/>
        <p:txBody>
          <a:bodyPr/>
          <a:lstStyle>
            <a:lvl1pPr>
              <a:defRPr/>
            </a:lvl1pPr>
          </a:lstStyle>
          <a:p>
            <a:pPr>
              <a:defRPr/>
            </a:pPr>
            <a:endParaRPr lang="it-IT"/>
          </a:p>
        </p:txBody>
      </p:sp>
      <p:sp>
        <p:nvSpPr>
          <p:cNvPr id="7" name="Slide Number Placeholder 5"/>
          <p:cNvSpPr>
            <a:spLocks noGrp="1"/>
          </p:cNvSpPr>
          <p:nvPr>
            <p:ph type="sldNum" sz="quarter" idx="12"/>
          </p:nvPr>
        </p:nvSpPr>
        <p:spPr/>
        <p:txBody>
          <a:bodyPr/>
          <a:lstStyle>
            <a:lvl1pPr>
              <a:defRPr/>
            </a:lvl1pPr>
          </a:lstStyle>
          <a:p>
            <a:pPr>
              <a:defRPr/>
            </a:pPr>
            <a:fld id="{5C576151-3297-4EE4-9453-598E75266DCC}" type="slidenum">
              <a:rPr lang="it-IT" altLang="en-US"/>
              <a:pPr>
                <a:defRPr/>
              </a:pPr>
              <a:t>‹#›</a:t>
            </a:fld>
            <a:endParaRPr lang="it-IT" altLang="en-US"/>
          </a:p>
        </p:txBody>
      </p:sp>
    </p:spTree>
    <p:extLst>
      <p:ext uri="{BB962C8B-B14F-4D97-AF65-F5344CB8AC3E}">
        <p14:creationId xmlns:p14="http://schemas.microsoft.com/office/powerpoint/2010/main" val="305907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slide with bullet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39787"/>
          </a:xfrm>
        </p:spPr>
        <p:txBody>
          <a:bodyPr/>
          <a:lstStyle/>
          <a:p>
            <a:r>
              <a:rPr lang="en-GB" smtClean="0"/>
              <a:t>Klik om de stijl te bewerken</a:t>
            </a:r>
            <a:endParaRPr lang="en-GB" dirty="0"/>
          </a:p>
        </p:txBody>
      </p:sp>
      <p:sp>
        <p:nvSpPr>
          <p:cNvPr id="3" name="Tijdelijke aanduiding voor tekst 6"/>
          <p:cNvSpPr>
            <a:spLocks noGrp="1"/>
          </p:cNvSpPr>
          <p:nvPr>
            <p:ph type="body" sz="quarter" idx="10"/>
          </p:nvPr>
        </p:nvSpPr>
        <p:spPr>
          <a:xfrm>
            <a:off x="421200" y="1835249"/>
            <a:ext cx="8521188" cy="4089600"/>
          </a:xfrm>
        </p:spPr>
        <p:txBody>
          <a:bodyPr/>
          <a:lstStyle>
            <a:lvl2pPr>
              <a:buClr>
                <a:schemeClr val="bg2"/>
              </a:buClr>
              <a:defRPr/>
            </a:lvl2pPr>
          </a:lstStyle>
          <a:p>
            <a:pPr lvl="0"/>
            <a:r>
              <a:rPr lang="en-GB" smtClean="0"/>
              <a:t>Klik om de modelstijlen te bewerken</a:t>
            </a:r>
          </a:p>
          <a:p>
            <a:pPr lvl="1"/>
            <a:r>
              <a:rPr lang="en-GB" smtClean="0"/>
              <a:t>Tweede niveau</a:t>
            </a:r>
          </a:p>
          <a:p>
            <a:pPr lvl="2"/>
            <a:r>
              <a:rPr lang="en-GB" smtClean="0"/>
              <a:t>Derde niveau</a:t>
            </a:r>
          </a:p>
          <a:p>
            <a:pPr lvl="3"/>
            <a:r>
              <a:rPr lang="en-GB" smtClean="0"/>
              <a:t>Vierde niveau</a:t>
            </a:r>
          </a:p>
          <a:p>
            <a:pPr lvl="4"/>
            <a:r>
              <a:rPr lang="en-GB" smtClean="0"/>
              <a:t>Vijfde niveau</a:t>
            </a:r>
            <a:endParaRPr lang="en-GB" dirty="0"/>
          </a:p>
        </p:txBody>
      </p:sp>
    </p:spTree>
    <p:extLst>
      <p:ext uri="{BB962C8B-B14F-4D97-AF65-F5344CB8AC3E}">
        <p14:creationId xmlns:p14="http://schemas.microsoft.com/office/powerpoint/2010/main" val="15630272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62377AE-D66F-41C1-857B-B12909C65CB6}" type="datetime1">
              <a:rPr lang="en-US"/>
              <a:pPr>
                <a:defRPr/>
              </a:pPr>
              <a:t>9/19/2018</a:t>
            </a:fld>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AA5806A9-2AF8-4D57-ABAF-EC498B56B02C}" type="slidenum">
              <a:rPr lang="it-IT" altLang="en-US"/>
              <a:pPr>
                <a:defRPr/>
              </a:pPr>
              <a:t>‹#›</a:t>
            </a:fld>
            <a:endParaRPr lang="it-IT" altLang="en-US"/>
          </a:p>
        </p:txBody>
      </p:sp>
    </p:spTree>
    <p:extLst>
      <p:ext uri="{BB962C8B-B14F-4D97-AF65-F5344CB8AC3E}">
        <p14:creationId xmlns:p14="http://schemas.microsoft.com/office/powerpoint/2010/main" val="303098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25A7661-9253-4F6B-97E4-7F08DDE09F22}" type="datetime1">
              <a:rPr lang="en-US"/>
              <a:pPr>
                <a:defRPr/>
              </a:pPr>
              <a:t>9/19/2018</a:t>
            </a:fld>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9B7A6130-6C1D-4C45-ADBC-EA3433FE05FE}" type="slidenum">
              <a:rPr lang="it-IT" altLang="en-US"/>
              <a:pPr>
                <a:defRPr/>
              </a:pPr>
              <a:t>‹#›</a:t>
            </a:fld>
            <a:endParaRPr lang="it-IT" altLang="en-US"/>
          </a:p>
        </p:txBody>
      </p:sp>
    </p:spTree>
    <p:extLst>
      <p:ext uri="{BB962C8B-B14F-4D97-AF65-F5344CB8AC3E}">
        <p14:creationId xmlns:p14="http://schemas.microsoft.com/office/powerpoint/2010/main" val="214268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FE76970-CCFB-49E5-A8BD-5B7D5EC78BE6}" type="datetime1">
              <a:rPr lang="en-US"/>
              <a:pPr>
                <a:defRPr/>
              </a:pPr>
              <a:t>9/19/2018</a:t>
            </a:fld>
            <a:endParaRPr lang="it-IT"/>
          </a:p>
        </p:txBody>
      </p:sp>
      <p:sp>
        <p:nvSpPr>
          <p:cNvPr id="6" name="Footer Placeholder 4"/>
          <p:cNvSpPr>
            <a:spLocks noGrp="1"/>
          </p:cNvSpPr>
          <p:nvPr>
            <p:ph type="ftr" sz="quarter" idx="11"/>
          </p:nvPr>
        </p:nvSpPr>
        <p:spPr/>
        <p:txBody>
          <a:bodyPr/>
          <a:lstStyle>
            <a:lvl1pPr>
              <a:defRPr/>
            </a:lvl1pPr>
          </a:lstStyle>
          <a:p>
            <a:pPr>
              <a:defRPr/>
            </a:pPr>
            <a:endParaRPr lang="it-IT"/>
          </a:p>
        </p:txBody>
      </p:sp>
      <p:sp>
        <p:nvSpPr>
          <p:cNvPr id="7" name="Slide Number Placeholder 5"/>
          <p:cNvSpPr>
            <a:spLocks noGrp="1"/>
          </p:cNvSpPr>
          <p:nvPr>
            <p:ph type="sldNum" sz="quarter" idx="12"/>
          </p:nvPr>
        </p:nvSpPr>
        <p:spPr/>
        <p:txBody>
          <a:bodyPr/>
          <a:lstStyle>
            <a:lvl1pPr>
              <a:defRPr/>
            </a:lvl1pPr>
          </a:lstStyle>
          <a:p>
            <a:pPr>
              <a:defRPr/>
            </a:pPr>
            <a:fld id="{553683AF-3D40-4720-B2EE-3752633F24C4}" type="slidenum">
              <a:rPr lang="it-IT" altLang="en-US"/>
              <a:pPr>
                <a:defRPr/>
              </a:pPr>
              <a:t>‹#›</a:t>
            </a:fld>
            <a:endParaRPr lang="it-IT" altLang="en-US"/>
          </a:p>
        </p:txBody>
      </p:sp>
    </p:spTree>
    <p:extLst>
      <p:ext uri="{BB962C8B-B14F-4D97-AF65-F5344CB8AC3E}">
        <p14:creationId xmlns:p14="http://schemas.microsoft.com/office/powerpoint/2010/main" val="201379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0E0B98F-4E3C-4FA8-9E6D-568B1365C475}" type="datetime1">
              <a:rPr lang="en-US"/>
              <a:pPr>
                <a:defRPr/>
              </a:pPr>
              <a:t>9/19/2018</a:t>
            </a:fld>
            <a:endParaRPr lang="it-IT"/>
          </a:p>
        </p:txBody>
      </p:sp>
      <p:sp>
        <p:nvSpPr>
          <p:cNvPr id="8" name="Footer Placeholder 4"/>
          <p:cNvSpPr>
            <a:spLocks noGrp="1"/>
          </p:cNvSpPr>
          <p:nvPr>
            <p:ph type="ftr" sz="quarter" idx="11"/>
          </p:nvPr>
        </p:nvSpPr>
        <p:spPr/>
        <p:txBody>
          <a:bodyPr/>
          <a:lstStyle>
            <a:lvl1pPr>
              <a:defRPr/>
            </a:lvl1pPr>
          </a:lstStyle>
          <a:p>
            <a:pPr>
              <a:defRPr/>
            </a:pPr>
            <a:endParaRPr lang="it-IT"/>
          </a:p>
        </p:txBody>
      </p:sp>
      <p:sp>
        <p:nvSpPr>
          <p:cNvPr id="9" name="Slide Number Placeholder 5"/>
          <p:cNvSpPr>
            <a:spLocks noGrp="1"/>
          </p:cNvSpPr>
          <p:nvPr>
            <p:ph type="sldNum" sz="quarter" idx="12"/>
          </p:nvPr>
        </p:nvSpPr>
        <p:spPr/>
        <p:txBody>
          <a:bodyPr/>
          <a:lstStyle>
            <a:lvl1pPr>
              <a:defRPr/>
            </a:lvl1pPr>
          </a:lstStyle>
          <a:p>
            <a:pPr>
              <a:defRPr/>
            </a:pPr>
            <a:fld id="{3FA0B164-7888-491B-9D8A-F4F929522B65}" type="slidenum">
              <a:rPr lang="it-IT" altLang="en-US"/>
              <a:pPr>
                <a:defRPr/>
              </a:pPr>
              <a:t>‹#›</a:t>
            </a:fld>
            <a:endParaRPr lang="it-IT" altLang="en-US"/>
          </a:p>
        </p:txBody>
      </p:sp>
    </p:spTree>
    <p:extLst>
      <p:ext uri="{BB962C8B-B14F-4D97-AF65-F5344CB8AC3E}">
        <p14:creationId xmlns:p14="http://schemas.microsoft.com/office/powerpoint/2010/main" val="33913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876B21-C24B-4ABF-AE90-0DD7666A3ABF}" type="datetime1">
              <a:rPr lang="en-US"/>
              <a:pPr>
                <a:defRPr/>
              </a:pPr>
              <a:t>9/19/2018</a:t>
            </a:fld>
            <a:endParaRPr lang="it-IT"/>
          </a:p>
        </p:txBody>
      </p:sp>
      <p:sp>
        <p:nvSpPr>
          <p:cNvPr id="4" name="Footer Placeholder 4"/>
          <p:cNvSpPr>
            <a:spLocks noGrp="1"/>
          </p:cNvSpPr>
          <p:nvPr>
            <p:ph type="ftr" sz="quarter" idx="11"/>
          </p:nvPr>
        </p:nvSpPr>
        <p:spPr/>
        <p:txBody>
          <a:bodyPr/>
          <a:lstStyle>
            <a:lvl1pPr>
              <a:defRPr/>
            </a:lvl1pPr>
          </a:lstStyle>
          <a:p>
            <a:pPr>
              <a:defRPr/>
            </a:pPr>
            <a:endParaRPr lang="it-IT"/>
          </a:p>
        </p:txBody>
      </p:sp>
      <p:sp>
        <p:nvSpPr>
          <p:cNvPr id="5" name="Slide Number Placeholder 5"/>
          <p:cNvSpPr>
            <a:spLocks noGrp="1"/>
          </p:cNvSpPr>
          <p:nvPr>
            <p:ph type="sldNum" sz="quarter" idx="12"/>
          </p:nvPr>
        </p:nvSpPr>
        <p:spPr/>
        <p:txBody>
          <a:bodyPr/>
          <a:lstStyle>
            <a:lvl1pPr>
              <a:defRPr/>
            </a:lvl1pPr>
          </a:lstStyle>
          <a:p>
            <a:pPr>
              <a:defRPr/>
            </a:pPr>
            <a:fld id="{5B12C65D-96FA-4D77-9EE7-5BE8F880DDFC}" type="slidenum">
              <a:rPr lang="it-IT" altLang="en-US"/>
              <a:pPr>
                <a:defRPr/>
              </a:pPr>
              <a:t>‹#›</a:t>
            </a:fld>
            <a:endParaRPr lang="it-IT" altLang="en-US"/>
          </a:p>
        </p:txBody>
      </p:sp>
    </p:spTree>
    <p:extLst>
      <p:ext uri="{BB962C8B-B14F-4D97-AF65-F5344CB8AC3E}">
        <p14:creationId xmlns:p14="http://schemas.microsoft.com/office/powerpoint/2010/main" val="165043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AD97BB-5C85-4D8D-BC92-2E974C08A28F}" type="datetime1">
              <a:rPr lang="en-US"/>
              <a:pPr>
                <a:defRPr/>
              </a:pPr>
              <a:t>9/19/2018</a:t>
            </a:fld>
            <a:endParaRPr lang="it-IT"/>
          </a:p>
        </p:txBody>
      </p:sp>
      <p:sp>
        <p:nvSpPr>
          <p:cNvPr id="3" name="Footer Placeholder 4"/>
          <p:cNvSpPr>
            <a:spLocks noGrp="1"/>
          </p:cNvSpPr>
          <p:nvPr>
            <p:ph type="ftr" sz="quarter" idx="11"/>
          </p:nvPr>
        </p:nvSpPr>
        <p:spPr/>
        <p:txBody>
          <a:bodyPr/>
          <a:lstStyle>
            <a:lvl1pPr>
              <a:defRPr/>
            </a:lvl1pPr>
          </a:lstStyle>
          <a:p>
            <a:pPr>
              <a:defRPr/>
            </a:pPr>
            <a:endParaRPr lang="it-IT"/>
          </a:p>
        </p:txBody>
      </p:sp>
      <p:sp>
        <p:nvSpPr>
          <p:cNvPr id="4" name="Slide Number Placeholder 5"/>
          <p:cNvSpPr>
            <a:spLocks noGrp="1"/>
          </p:cNvSpPr>
          <p:nvPr>
            <p:ph type="sldNum" sz="quarter" idx="12"/>
          </p:nvPr>
        </p:nvSpPr>
        <p:spPr/>
        <p:txBody>
          <a:bodyPr/>
          <a:lstStyle>
            <a:lvl1pPr>
              <a:defRPr/>
            </a:lvl1pPr>
          </a:lstStyle>
          <a:p>
            <a:pPr>
              <a:defRPr/>
            </a:pPr>
            <a:fld id="{E2335A4A-BA09-4097-8B31-8CBF7618C9AE}" type="slidenum">
              <a:rPr lang="it-IT" altLang="en-US"/>
              <a:pPr>
                <a:defRPr/>
              </a:pPr>
              <a:t>‹#›</a:t>
            </a:fld>
            <a:endParaRPr lang="it-IT" altLang="en-US"/>
          </a:p>
        </p:txBody>
      </p:sp>
    </p:spTree>
    <p:extLst>
      <p:ext uri="{BB962C8B-B14F-4D97-AF65-F5344CB8AC3E}">
        <p14:creationId xmlns:p14="http://schemas.microsoft.com/office/powerpoint/2010/main" val="423530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371B6C5-D9B3-48FB-9219-A9102D5FEF50}" type="datetime1">
              <a:rPr lang="en-US"/>
              <a:pPr>
                <a:defRPr/>
              </a:pPr>
              <a:t>9/19/2018</a:t>
            </a:fld>
            <a:endParaRPr lang="it-IT"/>
          </a:p>
        </p:txBody>
      </p:sp>
      <p:sp>
        <p:nvSpPr>
          <p:cNvPr id="6" name="Footer Placeholder 4"/>
          <p:cNvSpPr>
            <a:spLocks noGrp="1"/>
          </p:cNvSpPr>
          <p:nvPr>
            <p:ph type="ftr" sz="quarter" idx="11"/>
          </p:nvPr>
        </p:nvSpPr>
        <p:spPr/>
        <p:txBody>
          <a:bodyPr/>
          <a:lstStyle>
            <a:lvl1pPr>
              <a:defRPr/>
            </a:lvl1pPr>
          </a:lstStyle>
          <a:p>
            <a:pPr>
              <a:defRPr/>
            </a:pPr>
            <a:endParaRPr lang="it-IT"/>
          </a:p>
        </p:txBody>
      </p:sp>
      <p:sp>
        <p:nvSpPr>
          <p:cNvPr id="7" name="Slide Number Placeholder 5"/>
          <p:cNvSpPr>
            <a:spLocks noGrp="1"/>
          </p:cNvSpPr>
          <p:nvPr>
            <p:ph type="sldNum" sz="quarter" idx="12"/>
          </p:nvPr>
        </p:nvSpPr>
        <p:spPr/>
        <p:txBody>
          <a:bodyPr/>
          <a:lstStyle>
            <a:lvl1pPr>
              <a:defRPr/>
            </a:lvl1pPr>
          </a:lstStyle>
          <a:p>
            <a:pPr>
              <a:defRPr/>
            </a:pPr>
            <a:fld id="{0B01F022-AA30-4369-9098-B950CFFBBAF5}" type="slidenum">
              <a:rPr lang="it-IT" altLang="en-US"/>
              <a:pPr>
                <a:defRPr/>
              </a:pPr>
              <a:t>‹#›</a:t>
            </a:fld>
            <a:endParaRPr lang="it-IT" altLang="en-US"/>
          </a:p>
        </p:txBody>
      </p:sp>
    </p:spTree>
    <p:extLst>
      <p:ext uri="{BB962C8B-B14F-4D97-AF65-F5344CB8AC3E}">
        <p14:creationId xmlns:p14="http://schemas.microsoft.com/office/powerpoint/2010/main" val="158777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132F489-7740-413E-A875-B0B45627FDB5}" type="datetime1">
              <a:rPr lang="en-US"/>
              <a:pPr>
                <a:defRPr/>
              </a:pPr>
              <a:t>9/19/2018</a:t>
            </a:fld>
            <a:endParaRPr lang="it-IT"/>
          </a:p>
        </p:txBody>
      </p:sp>
      <p:sp>
        <p:nvSpPr>
          <p:cNvPr id="6" name="Footer Placeholder 4"/>
          <p:cNvSpPr>
            <a:spLocks noGrp="1"/>
          </p:cNvSpPr>
          <p:nvPr>
            <p:ph type="ftr" sz="quarter" idx="11"/>
          </p:nvPr>
        </p:nvSpPr>
        <p:spPr/>
        <p:txBody>
          <a:bodyPr/>
          <a:lstStyle>
            <a:lvl1pPr>
              <a:defRPr/>
            </a:lvl1pPr>
          </a:lstStyle>
          <a:p>
            <a:pPr>
              <a:defRPr/>
            </a:pPr>
            <a:endParaRPr lang="it-IT"/>
          </a:p>
        </p:txBody>
      </p:sp>
      <p:sp>
        <p:nvSpPr>
          <p:cNvPr id="7" name="Slide Number Placeholder 5"/>
          <p:cNvSpPr>
            <a:spLocks noGrp="1"/>
          </p:cNvSpPr>
          <p:nvPr>
            <p:ph type="sldNum" sz="quarter" idx="12"/>
          </p:nvPr>
        </p:nvSpPr>
        <p:spPr/>
        <p:txBody>
          <a:bodyPr/>
          <a:lstStyle>
            <a:lvl1pPr>
              <a:defRPr/>
            </a:lvl1pPr>
          </a:lstStyle>
          <a:p>
            <a:pPr>
              <a:defRPr/>
            </a:pPr>
            <a:fld id="{B575C80E-D3C3-4BE0-8C71-EA0EB4DB8609}" type="slidenum">
              <a:rPr lang="it-IT" altLang="en-US"/>
              <a:pPr>
                <a:defRPr/>
              </a:pPr>
              <a:t>‹#›</a:t>
            </a:fld>
            <a:endParaRPr lang="it-IT" altLang="en-US"/>
          </a:p>
        </p:txBody>
      </p:sp>
    </p:spTree>
    <p:extLst>
      <p:ext uri="{BB962C8B-B14F-4D97-AF65-F5344CB8AC3E}">
        <p14:creationId xmlns:p14="http://schemas.microsoft.com/office/powerpoint/2010/main" val="30555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8778993F-74D6-4C56-948B-C68AAAC9F91E}" type="datetime1">
              <a:rPr lang="en-US"/>
              <a:pPr>
                <a:defRPr/>
              </a:pPr>
              <a:t>9/19/2018</a:t>
            </a:fld>
            <a:endParaRPr lang="it-IT"/>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it-IT"/>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78EB4F2-FFA4-4CAF-8A9A-9A68B6547845}"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sldLayoutIdLst>
    <p:sldLayoutId id="2147484723" r:id="rId1"/>
    <p:sldLayoutId id="2147484724" r:id="rId2"/>
    <p:sldLayoutId id="2147484725" r:id="rId3"/>
    <p:sldLayoutId id="2147484726" r:id="rId4"/>
    <p:sldLayoutId id="2147484727" r:id="rId5"/>
    <p:sldLayoutId id="2147484728" r:id="rId6"/>
    <p:sldLayoutId id="2147484729" r:id="rId7"/>
    <p:sldLayoutId id="2147484730" r:id="rId8"/>
    <p:sldLayoutId id="2147484731" r:id="rId9"/>
    <p:sldLayoutId id="2147484732" r:id="rId10"/>
    <p:sldLayoutId id="2147484733" r:id="rId11"/>
    <p:sldLayoutId id="2147484734" r:id="rId12"/>
    <p:sldLayoutId id="2147484735" r:id="rId13"/>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1.bin"/><Relationship Id="rId14"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0.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6.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hyperlink" Target="mailto:Alessandro.Bonanno@colostate.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besity.org/news/press-releases/us-adult" TargetMode="Externa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1269057"/>
            <a:ext cx="7920930" cy="1439863"/>
          </a:xfrm>
        </p:spPr>
        <p:txBody>
          <a:bodyPr/>
          <a:lstStyle/>
          <a:p>
            <a:r>
              <a:rPr lang="en-US" sz="3200" dirty="0">
                <a:solidFill>
                  <a:srgbClr val="28643C"/>
                </a:solidFill>
                <a:latin typeface="Times New Roman" panose="02020603050405020304" pitchFamily="18" charset="0"/>
                <a:cs typeface="Times New Roman" panose="02020603050405020304" pitchFamily="18" charset="0"/>
              </a:rPr>
              <a:t>Simulating the Effect of the Nutrition Fact </a:t>
            </a:r>
            <a:r>
              <a:rPr lang="en-US" sz="3200" dirty="0" smtClean="0">
                <a:solidFill>
                  <a:srgbClr val="28643C"/>
                </a:solidFill>
                <a:latin typeface="Times New Roman" panose="02020603050405020304" pitchFamily="18" charset="0"/>
                <a:cs typeface="Times New Roman" panose="02020603050405020304" pitchFamily="18" charset="0"/>
              </a:rPr>
              <a:t>Label </a:t>
            </a:r>
            <a:r>
              <a:rPr lang="en-US" sz="3200" dirty="0">
                <a:solidFill>
                  <a:srgbClr val="28643C"/>
                </a:solidFill>
                <a:latin typeface="Times New Roman" panose="02020603050405020304" pitchFamily="18" charset="0"/>
                <a:cs typeface="Times New Roman" panose="02020603050405020304" pitchFamily="18" charset="0"/>
              </a:rPr>
              <a:t>Revision: Added Sugar and the Demand for Ready-to-Eat Breakfast Cereals </a:t>
            </a:r>
          </a:p>
        </p:txBody>
      </p:sp>
      <p:sp>
        <p:nvSpPr>
          <p:cNvPr id="4099" name="Rectangle 3"/>
          <p:cNvSpPr>
            <a:spLocks noGrp="1" noChangeArrowheads="1"/>
          </p:cNvSpPr>
          <p:nvPr>
            <p:ph type="subTitle" idx="1"/>
          </p:nvPr>
        </p:nvSpPr>
        <p:spPr>
          <a:xfrm>
            <a:off x="72454" y="3069630"/>
            <a:ext cx="9036050" cy="2087562"/>
          </a:xfrm>
        </p:spPr>
        <p:txBody>
          <a:bodyPr/>
          <a:lstStyle/>
          <a:p>
            <a:pPr eaLnBrk="1" hangingPunct="1">
              <a:lnSpc>
                <a:spcPct val="80000"/>
              </a:lnSpc>
            </a:pPr>
            <a:r>
              <a:rPr lang="it-IT" altLang="en-US" dirty="0" smtClean="0">
                <a:latin typeface="Times New Roman" panose="02020603050405020304" pitchFamily="18" charset="0"/>
              </a:rPr>
              <a:t>Alessandro </a:t>
            </a:r>
            <a:r>
              <a:rPr lang="en-US" altLang="en-US" dirty="0" smtClean="0">
                <a:latin typeface="Times New Roman" panose="02020603050405020304" pitchFamily="18" charset="0"/>
              </a:rPr>
              <a:t>Bonanno,</a:t>
            </a:r>
            <a:r>
              <a:rPr lang="en-US" altLang="en-US" baseline="30000" dirty="0" smtClean="0">
                <a:latin typeface="Times New Roman" panose="02020603050405020304" pitchFamily="18" charset="0"/>
              </a:rPr>
              <a:t>1</a:t>
            </a:r>
            <a:r>
              <a:rPr lang="en-US" altLang="en-US" dirty="0" smtClean="0">
                <a:latin typeface="Times New Roman" panose="02020603050405020304" pitchFamily="18" charset="0"/>
              </a:rPr>
              <a:t>Armen</a:t>
            </a:r>
            <a:r>
              <a:rPr lang="it-IT" altLang="en-US" dirty="0" smtClean="0">
                <a:latin typeface="Times New Roman" panose="02020603050405020304" pitchFamily="18" charset="0"/>
              </a:rPr>
              <a:t> Ghazaryan</a:t>
            </a:r>
            <a:r>
              <a:rPr lang="it-IT" altLang="en-US" baseline="30000" dirty="0" smtClean="0">
                <a:latin typeface="Times New Roman" panose="02020603050405020304" pitchFamily="18" charset="0"/>
              </a:rPr>
              <a:t>1</a:t>
            </a:r>
            <a:r>
              <a:rPr lang="it-IT" altLang="en-US" dirty="0" smtClean="0">
                <a:latin typeface="Times New Roman" panose="02020603050405020304" pitchFamily="18" charset="0"/>
              </a:rPr>
              <a:t>, </a:t>
            </a:r>
            <a:r>
              <a:rPr lang="it-IT" altLang="en-US" dirty="0">
                <a:latin typeface="Times New Roman" panose="02020603050405020304" pitchFamily="18" charset="0"/>
              </a:rPr>
              <a:t>Andrea Carlson</a:t>
            </a:r>
            <a:r>
              <a:rPr lang="it-IT" altLang="en-US" baseline="30000" dirty="0">
                <a:latin typeface="Times New Roman" panose="02020603050405020304" pitchFamily="18" charset="0"/>
              </a:rPr>
              <a:t>2</a:t>
            </a:r>
            <a:r>
              <a:rPr lang="it-IT" altLang="en-US" dirty="0">
                <a:latin typeface="Times New Roman" panose="02020603050405020304" pitchFamily="18" charset="0"/>
              </a:rPr>
              <a:t>, </a:t>
            </a:r>
            <a:r>
              <a:rPr lang="it-IT" altLang="en-US" dirty="0" smtClean="0">
                <a:latin typeface="Times New Roman" panose="02020603050405020304" pitchFamily="18" charset="0"/>
              </a:rPr>
              <a:t>and Rebecca </a:t>
            </a:r>
            <a:r>
              <a:rPr lang="it-IT" altLang="en-US" dirty="0">
                <a:latin typeface="Times New Roman" panose="02020603050405020304" pitchFamily="18" charset="0"/>
              </a:rPr>
              <a:t>Cleary</a:t>
            </a:r>
            <a:r>
              <a:rPr lang="it-IT" altLang="en-US" baseline="30000" dirty="0">
                <a:latin typeface="Times New Roman" panose="02020603050405020304" pitchFamily="18" charset="0"/>
              </a:rPr>
              <a:t>1</a:t>
            </a:r>
            <a:r>
              <a:rPr lang="it-IT" altLang="en-US" dirty="0">
                <a:latin typeface="Times New Roman" panose="02020603050405020304" pitchFamily="18" charset="0"/>
              </a:rPr>
              <a:t>, </a:t>
            </a:r>
            <a:endParaRPr lang="it-IT" altLang="en-US" dirty="0" smtClean="0">
              <a:latin typeface="Times New Roman" panose="02020603050405020304" pitchFamily="18" charset="0"/>
            </a:endParaRPr>
          </a:p>
          <a:p>
            <a:pPr eaLnBrk="1" hangingPunct="1">
              <a:lnSpc>
                <a:spcPct val="80000"/>
              </a:lnSpc>
            </a:pPr>
            <a:r>
              <a:rPr lang="it-IT" altLang="en-US" dirty="0" smtClean="0">
                <a:latin typeface="Times New Roman" panose="02020603050405020304" pitchFamily="18" charset="0"/>
              </a:rPr>
              <a:t>1: Department of Agricutltural and Reosurce Economics</a:t>
            </a:r>
          </a:p>
          <a:p>
            <a:pPr eaLnBrk="1" hangingPunct="1">
              <a:lnSpc>
                <a:spcPct val="80000"/>
              </a:lnSpc>
            </a:pPr>
            <a:r>
              <a:rPr lang="it-IT" altLang="en-US" dirty="0" smtClean="0">
                <a:latin typeface="Times New Roman" panose="02020603050405020304" pitchFamily="18" charset="0"/>
              </a:rPr>
              <a:t>Colorado State University </a:t>
            </a:r>
          </a:p>
          <a:p>
            <a:pPr eaLnBrk="1" hangingPunct="1"/>
            <a:r>
              <a:rPr lang="en-US" altLang="en-US" dirty="0" smtClean="0">
                <a:latin typeface="Times New Roman" panose="02020603050405020304" pitchFamily="18" charset="0"/>
              </a:rPr>
              <a:t>2: United States Department of Agriculture, Economic Research Service </a:t>
            </a:r>
          </a:p>
          <a:p>
            <a:pPr lvl="0"/>
            <a:endParaRPr lang="en-US" sz="2000"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Findings and Conclusions in This Preliminary Presentation Have Not Been Formally Disseminated by the U. S. Department of Agriculture and Should Not Be Construed to Represent Any Agency Determination or Policy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research was supported </a:t>
            </a:r>
            <a:r>
              <a:rPr lang="en-US" dirty="0" smtClean="0">
                <a:latin typeface="Times New Roman" panose="02020603050405020304" pitchFamily="18" charset="0"/>
                <a:cs typeface="Times New Roman" panose="02020603050405020304" pitchFamily="18" charset="0"/>
              </a:rPr>
              <a:t>in part </a:t>
            </a:r>
            <a:r>
              <a:rPr lang="en-US" dirty="0">
                <a:latin typeface="Times New Roman" panose="02020603050405020304" pitchFamily="18" charset="0"/>
                <a:cs typeface="Times New Roman" panose="02020603050405020304" pitchFamily="18" charset="0"/>
              </a:rPr>
              <a:t>by the intramural research program of the U.S. Department of Agriculture, Economic Research Service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analysis, findings, and conclusions expressed in this paper also should not be attributed to Information Resources, Inc. (IRI</a:t>
            </a:r>
            <a:r>
              <a:rPr lang="en-US" dirty="0" smtClean="0">
                <a:latin typeface="Times New Roman" panose="02020603050405020304" pitchFamily="18" charset="0"/>
                <a:cs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endParaRPr>
          </a:p>
        </p:txBody>
      </p:sp>
      <p:pic>
        <p:nvPicPr>
          <p:cNvPr id="9" name="Picture 2" descr="Colorado State University in type with ram's head in a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2800"/>
            <a:ext cx="2795122" cy="117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45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sz="half" idx="2"/>
          </p:nvPr>
        </p:nvSpPr>
        <p:spPr>
          <a:xfrm>
            <a:off x="611188" y="1052513"/>
            <a:ext cx="8034337" cy="4394200"/>
          </a:xfrm>
        </p:spPr>
        <p:txBody>
          <a:bodyPr/>
          <a:lstStyle/>
          <a:p>
            <a:pPr marL="0" indent="0">
              <a:buNone/>
            </a:pPr>
            <a:r>
              <a:rPr lang="en-US" altLang="en-US" sz="2800" dirty="0" smtClean="0">
                <a:latin typeface="Times New Roman" panose="02020603050405020304" pitchFamily="18" charset="0"/>
                <a:cs typeface="Times New Roman" panose="02020603050405020304" pitchFamily="18" charset="0"/>
              </a:rPr>
              <a:t>How will the “added sugar” information in the new NFL affect the demand for Ready-to-Eat Breakfast Cereals?  </a:t>
            </a:r>
            <a:br>
              <a:rPr lang="en-US" altLang="en-US" sz="2800" dirty="0" smtClean="0">
                <a:latin typeface="Times New Roman" panose="02020603050405020304" pitchFamily="18" charset="0"/>
                <a:cs typeface="Times New Roman" panose="02020603050405020304" pitchFamily="18" charset="0"/>
              </a:rPr>
            </a:br>
            <a:endParaRPr lang="en-US" altLang="en-US" sz="2500" dirty="0" smtClean="0">
              <a:latin typeface="Times New Roman" panose="02020603050405020304" pitchFamily="18" charset="0"/>
              <a:cs typeface="Times New Roman" panose="02020603050405020304" pitchFamily="18" charset="0"/>
            </a:endParaRPr>
          </a:p>
          <a:p>
            <a:pPr marL="0" indent="0">
              <a:buNone/>
            </a:pPr>
            <a:r>
              <a:rPr lang="en-US" altLang="en-US" sz="2800" dirty="0" smtClean="0">
                <a:latin typeface="Times New Roman" panose="02020603050405020304" pitchFamily="18" charset="0"/>
                <a:cs typeface="Times New Roman" panose="02020603050405020304" pitchFamily="18" charset="0"/>
              </a:rPr>
              <a:t>Use unique / novel dataset and method</a:t>
            </a:r>
          </a:p>
          <a:p>
            <a:pPr>
              <a:buFontTx/>
              <a:buChar char="-"/>
            </a:pP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IRI</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PoS</a:t>
            </a:r>
            <a:r>
              <a:rPr lang="en-US" altLang="en-US" sz="2500" dirty="0" smtClean="0">
                <a:latin typeface="Times New Roman" panose="02020603050405020304" pitchFamily="18" charset="0"/>
                <a:cs typeface="Times New Roman" panose="02020603050405020304" pitchFamily="18" charset="0"/>
              </a:rPr>
              <a:t>) matched with “</a:t>
            </a:r>
            <a:r>
              <a:rPr lang="en-US" altLang="en-US" sz="2500" dirty="0" smtClean="0">
                <a:solidFill>
                  <a:srgbClr val="FF0000"/>
                </a:solidFill>
                <a:latin typeface="Times New Roman" panose="02020603050405020304" pitchFamily="18" charset="0"/>
                <a:cs typeface="Times New Roman" panose="02020603050405020304" pitchFamily="18" charset="0"/>
              </a:rPr>
              <a:t>Linkages</a:t>
            </a:r>
            <a:r>
              <a:rPr lang="en-US" altLang="en-US" sz="2500" dirty="0" smtClean="0">
                <a:latin typeface="Times New Roman" panose="02020603050405020304" pitchFamily="18" charset="0"/>
                <a:cs typeface="Times New Roman" panose="02020603050405020304" pitchFamily="18" charset="0"/>
              </a:rPr>
              <a:t>”: data </a:t>
            </a:r>
            <a:r>
              <a:rPr lang="en-US" altLang="en-US" sz="2500" dirty="0">
                <a:latin typeface="Times New Roman" panose="02020603050405020304" pitchFamily="18" charset="0"/>
                <a:cs typeface="Times New Roman" panose="02020603050405020304" pitchFamily="18" charset="0"/>
              </a:rPr>
              <a:t>enhancement for IRI data developed by ERS - </a:t>
            </a:r>
            <a:r>
              <a:rPr lang="en-US" altLang="en-US" sz="2500" dirty="0" smtClean="0">
                <a:latin typeface="Times New Roman" panose="02020603050405020304" pitchFamily="18" charset="0"/>
                <a:cs typeface="Times New Roman" panose="02020603050405020304" pitchFamily="18" charset="0"/>
              </a:rPr>
              <a:t>it </a:t>
            </a:r>
            <a:r>
              <a:rPr lang="en-US" altLang="en-US" sz="2500" dirty="0">
                <a:latin typeface="Times New Roman" panose="02020603050405020304" pitchFamily="18" charset="0"/>
                <a:cs typeface="Times New Roman" panose="02020603050405020304" pitchFamily="18" charset="0"/>
              </a:rPr>
              <a:t>allows us </a:t>
            </a:r>
            <a:r>
              <a:rPr lang="en-US" altLang="en-US" sz="2400" dirty="0">
                <a:latin typeface="Times New Roman" panose="02020603050405020304" pitchFamily="18" charset="0"/>
                <a:cs typeface="Times New Roman" panose="02020603050405020304" pitchFamily="18" charset="0"/>
              </a:rPr>
              <a:t>to import the added sugar data from USDA </a:t>
            </a:r>
            <a:r>
              <a:rPr lang="en-US" altLang="en-US" sz="2400" dirty="0" smtClean="0">
                <a:latin typeface="Times New Roman" panose="02020603050405020304" pitchFamily="18" charset="0"/>
                <a:cs typeface="Times New Roman" panose="02020603050405020304" pitchFamily="18" charset="0"/>
              </a:rPr>
              <a:t>nutrition databases (more details later)</a:t>
            </a:r>
          </a:p>
          <a:p>
            <a:pPr>
              <a:buFontTx/>
              <a:buChar char="-"/>
            </a:pPr>
            <a:r>
              <a:rPr lang="en-US" sz="2400" dirty="0">
                <a:latin typeface="Times New Roman" panose="02020603050405020304" pitchFamily="18" charset="0"/>
                <a:cs typeface="Times New Roman" panose="02020603050405020304" pitchFamily="18" charset="0"/>
              </a:rPr>
              <a:t>F</a:t>
            </a:r>
            <a:r>
              <a:rPr lang="en-GB" sz="2400" dirty="0" err="1" smtClean="0">
                <a:latin typeface="Times New Roman" panose="02020603050405020304" pitchFamily="18" charset="0"/>
                <a:cs typeface="Times New Roman" panose="02020603050405020304" pitchFamily="18" charset="0"/>
              </a:rPr>
              <a:t>osgerau</a:t>
            </a:r>
            <a:r>
              <a:rPr lang="en-GB" sz="2400" dirty="0">
                <a:latin typeface="Times New Roman" panose="02020603050405020304" pitchFamily="18" charset="0"/>
                <a:cs typeface="Times New Roman" panose="02020603050405020304" pitchFamily="18" charset="0"/>
              </a:rPr>
              <a:t>, de Palma, and Monardo (2018) Cross-Nested Generalized Nested Entropy (CN-GNE</a:t>
            </a:r>
            <a:r>
              <a:rPr lang="en-GB" sz="2400" dirty="0" smtClean="0">
                <a:latin typeface="Times New Roman" panose="02020603050405020304" pitchFamily="18" charset="0"/>
                <a:cs typeface="Times New Roman" panose="02020603050405020304" pitchFamily="18" charset="0"/>
              </a:rPr>
              <a:t>) demand model</a:t>
            </a:r>
            <a:endParaRPr lang="en-US" altLang="en-US" sz="2400" dirty="0" smtClean="0">
              <a:latin typeface="Times New Roman" panose="02020603050405020304" pitchFamily="18" charset="0"/>
              <a:cs typeface="Times New Roman" panose="02020603050405020304" pitchFamily="18" charset="0"/>
            </a:endParaRPr>
          </a:p>
        </p:txBody>
      </p:sp>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2. Research Question 					(1/4)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5" name="Group 11"/>
          <p:cNvGrpSpPr>
            <a:grpSpLocks noChangeAspect="1"/>
          </p:cNvGrpSpPr>
          <p:nvPr/>
        </p:nvGrpSpPr>
        <p:grpSpPr bwMode="auto">
          <a:xfrm>
            <a:off x="136004" y="143545"/>
            <a:ext cx="763588" cy="765175"/>
            <a:chOff x="1260" y="540"/>
            <a:chExt cx="3240" cy="3240"/>
          </a:xfrm>
        </p:grpSpPr>
        <p:sp>
          <p:nvSpPr>
            <p:cNvPr id="16"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4293693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sz="half" idx="2"/>
          </p:nvPr>
        </p:nvSpPr>
        <p:spPr>
          <a:xfrm>
            <a:off x="611188" y="980728"/>
            <a:ext cx="8034337" cy="4394200"/>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Cereals’ nutritional quality has generally improved since 2001 (Thomas et al. 2013: Wang, Rojas, and </a:t>
            </a:r>
            <a:r>
              <a:rPr lang="en-US" sz="2400" dirty="0" err="1" smtClean="0">
                <a:latin typeface="Times New Roman" panose="02020603050405020304" pitchFamily="18" charset="0"/>
                <a:cs typeface="Times New Roman" panose="02020603050405020304" pitchFamily="18" charset="0"/>
              </a:rPr>
              <a:t>Bauner</a:t>
            </a:r>
            <a:r>
              <a:rPr lang="en-US" sz="2400" dirty="0" smtClean="0">
                <a:latin typeface="Times New Roman" panose="02020603050405020304" pitchFamily="18" charset="0"/>
                <a:cs typeface="Times New Roman" panose="02020603050405020304" pitchFamily="18" charset="0"/>
              </a:rPr>
              <a:t>, 2015) </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Harris et al (2012) evaluated the Nutrition Profiling Index (</a:t>
            </a:r>
            <a:r>
              <a:rPr lang="en-US" sz="2400" dirty="0" err="1">
                <a:latin typeface="Times New Roman" panose="02020603050405020304" pitchFamily="18" charset="0"/>
                <a:cs typeface="Times New Roman" panose="02020603050405020304" pitchFamily="18" charset="0"/>
              </a:rPr>
              <a:t>NPI</a:t>
            </a:r>
            <a:r>
              <a:rPr lang="en-US" sz="2400" dirty="0">
                <a:latin typeface="Times New Roman" panose="02020603050405020304" pitchFamily="18" charset="0"/>
                <a:cs typeface="Times New Roman" panose="02020603050405020304" pitchFamily="18" charset="0"/>
              </a:rPr>
              <a:t>) of </a:t>
            </a:r>
            <a:r>
              <a:rPr lang="en-US" sz="2400" dirty="0" err="1" smtClean="0">
                <a:latin typeface="Times New Roman" panose="02020603050405020304" pitchFamily="18" charset="0"/>
                <a:cs typeface="Times New Roman" panose="02020603050405020304" pitchFamily="18" charset="0"/>
              </a:rPr>
              <a:t>RTE</a:t>
            </a:r>
            <a:r>
              <a:rPr lang="en-US" sz="2400" dirty="0" smtClean="0">
                <a:latin typeface="Times New Roman" panose="02020603050405020304" pitchFamily="18" charset="0"/>
                <a:cs typeface="Times New Roman" panose="02020603050405020304" pitchFamily="18" charset="0"/>
              </a:rPr>
              <a:t> cereals </a:t>
            </a:r>
            <a:r>
              <a:rPr lang="en-US" sz="2400" dirty="0">
                <a:latin typeface="Times New Roman" panose="02020603050405020304" pitchFamily="18" charset="0"/>
                <a:cs typeface="Times New Roman" panose="02020603050405020304" pitchFamily="18" charset="0"/>
              </a:rPr>
              <a:t>in the US (based on calories, fiber, sugar, sodium, etc.) fr</a:t>
            </a:r>
            <a:r>
              <a:rPr lang="en-US" sz="2400" dirty="0">
                <a:latin typeface="Times New Roman" panose="02020603050405020304" pitchFamily="18" charset="0"/>
                <a:ea typeface="MS Mincho" panose="02020609040205080304" pitchFamily="49" charset="-128"/>
              </a:rPr>
              <a:t>om 2006 to 2012. </a:t>
            </a:r>
          </a:p>
          <a:p>
            <a:pPr>
              <a:buFontTx/>
              <a:buChar char="-"/>
            </a:pPr>
            <a:r>
              <a:rPr lang="en-US" sz="2400" dirty="0" smtClean="0">
                <a:latin typeface="Times New Roman" panose="02020603050405020304" pitchFamily="18" charset="0"/>
                <a:ea typeface="MS Mincho" panose="02020609040205080304" pitchFamily="49" charset="-128"/>
              </a:rPr>
              <a:t>Reformulations</a:t>
            </a:r>
            <a:r>
              <a:rPr lang="en-US" sz="2400" dirty="0" smtClean="0">
                <a:latin typeface="Times New Roman" panose="02020603050405020304" pitchFamily="18" charset="0"/>
                <a:ea typeface="MS Mincho" panose="02020609040205080304" pitchFamily="49" charset="-128"/>
                <a:sym typeface="Wingdings" panose="05000000000000000000" pitchFamily="2" charset="2"/>
              </a:rPr>
              <a:t>:  ↓</a:t>
            </a:r>
            <a:r>
              <a:rPr lang="en-US" sz="2400" dirty="0" smtClean="0">
                <a:latin typeface="Times New Roman" panose="02020603050405020304" pitchFamily="18" charset="0"/>
                <a:ea typeface="MS Mincho" panose="02020609040205080304" pitchFamily="49" charset="-128"/>
              </a:rPr>
              <a:t>sugar </a:t>
            </a:r>
            <a:r>
              <a:rPr lang="en-US" sz="2400" dirty="0">
                <a:latin typeface="Times New Roman" panose="02020603050405020304" pitchFamily="18" charset="0"/>
                <a:ea typeface="MS Mincho" panose="02020609040205080304" pitchFamily="49" charset="-128"/>
              </a:rPr>
              <a:t>and </a:t>
            </a:r>
            <a:r>
              <a:rPr lang="en-US" sz="2400" dirty="0" smtClean="0">
                <a:latin typeface="Times New Roman" panose="02020603050405020304" pitchFamily="18" charset="0"/>
                <a:ea typeface="MS Mincho" panose="02020609040205080304" pitchFamily="49" charset="-128"/>
              </a:rPr>
              <a:t>sodium; </a:t>
            </a:r>
            <a:r>
              <a:rPr lang="en-US" sz="2400" dirty="0" smtClean="0">
                <a:latin typeface="Times New Roman" panose="02020603050405020304" pitchFamily="18" charset="0"/>
                <a:ea typeface="MS Mincho" panose="02020609040205080304" pitchFamily="49" charset="-128"/>
                <a:sym typeface="Wingdings" panose="05000000000000000000" pitchFamily="2" charset="2"/>
              </a:rPr>
              <a:t>↑ </a:t>
            </a:r>
            <a:r>
              <a:rPr lang="en-US" sz="2400" dirty="0" smtClean="0">
                <a:latin typeface="Times New Roman" panose="02020603050405020304" pitchFamily="18" charset="0"/>
                <a:ea typeface="MS Mincho" panose="02020609040205080304" pitchFamily="49" charset="-128"/>
              </a:rPr>
              <a:t>fiber</a:t>
            </a:r>
            <a:endParaRPr lang="en-US" sz="2400" dirty="0">
              <a:latin typeface="Times New Roman" panose="02020603050405020304" pitchFamily="18" charset="0"/>
              <a:ea typeface="MS Mincho" panose="02020609040205080304" pitchFamily="49" charset="-128"/>
            </a:endParaRPr>
          </a:p>
          <a:p>
            <a:pPr>
              <a:buFontTx/>
              <a:buChar char="-"/>
            </a:pPr>
            <a:r>
              <a:rPr lang="en-US" sz="2400" dirty="0">
                <a:latin typeface="Times New Roman" panose="02020603050405020304" pitchFamily="18" charset="0"/>
                <a:ea typeface="MS Mincho" panose="02020609040205080304" pitchFamily="49" charset="-128"/>
              </a:rPr>
              <a:t>Nutritional quality of cereal brands improved by 14% for children’s cereals, 12 %  for family cereals, and 5%  for adult cereals </a:t>
            </a:r>
          </a:p>
          <a:p>
            <a:pPr marL="0" indent="0">
              <a:buNone/>
            </a:pPr>
            <a:endParaRPr lang="en-US" altLang="en-US" sz="2400" dirty="0" smtClean="0">
              <a:latin typeface="Times New Roman" panose="02020603050405020304" pitchFamily="18" charset="0"/>
              <a:cs typeface="Times New Roman" panose="02020603050405020304" pitchFamily="18" charset="0"/>
            </a:endParaRPr>
          </a:p>
        </p:txBody>
      </p:sp>
      <p:sp>
        <p:nvSpPr>
          <p:cNvPr id="1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2. Research Question: why RTEBC?		(2/4)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8"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2645359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sz="half" idx="2"/>
          </p:nvPr>
        </p:nvSpPr>
        <p:spPr>
          <a:xfrm>
            <a:off x="5633049" y="980728"/>
            <a:ext cx="3475455" cy="4394200"/>
          </a:xfrm>
        </p:spPr>
        <p:txBody>
          <a:bodyPr/>
          <a:lstStyle/>
          <a:p>
            <a:pPr marL="0" indent="0">
              <a:buNone/>
            </a:pPr>
            <a:r>
              <a:rPr lang="en-US" altLang="en-US" sz="2800" dirty="0" smtClean="0">
                <a:latin typeface="Times New Roman" panose="02020603050405020304" pitchFamily="18" charset="0"/>
                <a:cs typeface="Times New Roman" panose="02020603050405020304" pitchFamily="18" charset="0"/>
              </a:rPr>
              <a:t>Source: </a:t>
            </a:r>
            <a:endParaRPr lang="en-US" alt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Thomas et al 2013. </a:t>
            </a:r>
            <a:endParaRPr lang="en-US" altLang="en-US" sz="28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83432" y="3573016"/>
            <a:ext cx="4908648" cy="2760679"/>
          </a:xfrm>
          <a:prstGeom prst="rect">
            <a:avLst/>
          </a:prstGeom>
        </p:spPr>
      </p:pic>
      <p:pic>
        <p:nvPicPr>
          <p:cNvPr id="2" name="Picture 1"/>
          <p:cNvPicPr>
            <a:picLocks noChangeAspect="1"/>
          </p:cNvPicPr>
          <p:nvPr/>
        </p:nvPicPr>
        <p:blipFill>
          <a:blip r:embed="rId3"/>
          <a:stretch>
            <a:fillRect/>
          </a:stretch>
        </p:blipFill>
        <p:spPr>
          <a:xfrm>
            <a:off x="383432" y="836712"/>
            <a:ext cx="5249617" cy="2979030"/>
          </a:xfrm>
          <a:prstGeom prst="rect">
            <a:avLst/>
          </a:prstGeom>
        </p:spPr>
      </p:pic>
      <p:sp>
        <p:nvSpPr>
          <p:cNvPr id="13"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2. Research Question: why RTEBC?		(3/4)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4" name="Group 11"/>
          <p:cNvGrpSpPr>
            <a:grpSpLocks noChangeAspect="1"/>
          </p:cNvGrpSpPr>
          <p:nvPr/>
        </p:nvGrpSpPr>
        <p:grpSpPr bwMode="auto">
          <a:xfrm>
            <a:off x="136004" y="143545"/>
            <a:ext cx="763588" cy="765175"/>
            <a:chOff x="1260" y="540"/>
            <a:chExt cx="3240" cy="3240"/>
          </a:xfrm>
        </p:grpSpPr>
        <p:sp>
          <p:nvSpPr>
            <p:cNvPr id="15"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9"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429191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sz="half" idx="2"/>
          </p:nvPr>
        </p:nvSpPr>
        <p:spPr>
          <a:xfrm>
            <a:off x="445294" y="980728"/>
            <a:ext cx="8034337" cy="4394200"/>
          </a:xfrm>
        </p:spPr>
        <p:txBody>
          <a:bodyPr/>
          <a:lstStyle/>
          <a:p>
            <a:pPr marL="0" indent="0">
              <a:spcBef>
                <a:spcPts val="0"/>
              </a:spcBef>
              <a:buNone/>
            </a:pPr>
            <a:r>
              <a:rPr lang="en-US" sz="2400" dirty="0" smtClean="0">
                <a:latin typeface="Times New Roman" panose="02020603050405020304" pitchFamily="18" charset="0"/>
                <a:cs typeface="Times New Roman" panose="02020603050405020304" pitchFamily="18" charset="0"/>
              </a:rPr>
              <a:t>Not all consumers make the “healthiest” </a:t>
            </a:r>
            <a:r>
              <a:rPr lang="en-US" sz="2400" dirty="0" err="1" smtClean="0">
                <a:latin typeface="Times New Roman" panose="02020603050405020304" pitchFamily="18" charset="0"/>
                <a:cs typeface="Times New Roman" panose="02020603050405020304" pitchFamily="18" charset="0"/>
              </a:rPr>
              <a:t>RTE</a:t>
            </a:r>
            <a:r>
              <a:rPr lang="en-US" sz="2400" dirty="0" smtClean="0">
                <a:latin typeface="Times New Roman" panose="02020603050405020304" pitchFamily="18" charset="0"/>
                <a:cs typeface="Times New Roman" panose="02020603050405020304" pitchFamily="18" charset="0"/>
              </a:rPr>
              <a:t> cereal choices: </a:t>
            </a:r>
          </a:p>
          <a:p>
            <a:pPr>
              <a:spcBef>
                <a:spcPts val="0"/>
              </a:spcBef>
              <a:buFontTx/>
              <a:buChar char="-"/>
            </a:pPr>
            <a:r>
              <a:rPr lang="en-US" sz="2000" dirty="0" smtClean="0">
                <a:latin typeface="Times New Roman" panose="02020603050405020304" pitchFamily="18" charset="0"/>
                <a:cs typeface="Times New Roman" panose="02020603050405020304" pitchFamily="18" charset="0"/>
              </a:rPr>
              <a:t>Consumers with lower income tend to have a stronger preference for sugary cereals (e.g. </a:t>
            </a:r>
            <a:r>
              <a:rPr lang="en-US" sz="2000" dirty="0" err="1" smtClean="0">
                <a:latin typeface="Times New Roman" panose="02020603050405020304" pitchFamily="18" charset="0"/>
                <a:cs typeface="Times New Roman" panose="02020603050405020304" pitchFamily="18" charset="0"/>
              </a:rPr>
              <a:t>Nevo</a:t>
            </a:r>
            <a:r>
              <a:rPr lang="en-US" sz="2000" dirty="0" smtClean="0">
                <a:latin typeface="Times New Roman" panose="02020603050405020304" pitchFamily="18" charset="0"/>
                <a:cs typeface="Times New Roman" panose="02020603050405020304" pitchFamily="18" charset="0"/>
              </a:rPr>
              <a:t> 2001; </a:t>
            </a:r>
            <a:r>
              <a:rPr lang="en-US" sz="2000" dirty="0" err="1" smtClean="0">
                <a:latin typeface="Times New Roman" panose="02020603050405020304" pitchFamily="18" charset="0"/>
                <a:cs typeface="Times New Roman" panose="02020603050405020304" pitchFamily="18" charset="0"/>
              </a:rPr>
              <a:t>Chidmi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Lopez </a:t>
            </a:r>
            <a:r>
              <a:rPr lang="en-US" sz="2000" dirty="0" smtClean="0">
                <a:latin typeface="Times New Roman" panose="02020603050405020304" pitchFamily="18" charset="0"/>
                <a:cs typeface="Times New Roman" panose="02020603050405020304" pitchFamily="18" charset="0"/>
              </a:rPr>
              <a:t>2007)</a:t>
            </a:r>
          </a:p>
          <a:p>
            <a:pPr>
              <a:spcBef>
                <a:spcPts val="0"/>
              </a:spcBef>
              <a:buFontTx/>
              <a:buChar char="-"/>
            </a:pPr>
            <a:r>
              <a:rPr lang="en-US" sz="2000" dirty="0" smtClean="0">
                <a:latin typeface="Times New Roman" panose="02020603050405020304" pitchFamily="18" charset="0"/>
                <a:cs typeface="Times New Roman" panose="02020603050405020304" pitchFamily="18" charset="0"/>
              </a:rPr>
              <a:t>Binkley </a:t>
            </a:r>
            <a:r>
              <a:rPr lang="en-US" sz="2000" dirty="0">
                <a:latin typeface="Times New Roman" panose="02020603050405020304" pitchFamily="18" charset="0"/>
                <a:cs typeface="Times New Roman" panose="02020603050405020304" pitchFamily="18" charset="0"/>
              </a:rPr>
              <a:t>and Golub (</a:t>
            </a:r>
            <a:r>
              <a:rPr lang="en-US" sz="2000" dirty="0" smtClean="0">
                <a:latin typeface="Times New Roman" panose="02020603050405020304" pitchFamily="18" charset="0"/>
                <a:cs typeface="Times New Roman" panose="02020603050405020304" pitchFamily="18" charset="0"/>
              </a:rPr>
              <a:t>2011): education </a:t>
            </a:r>
            <a:r>
              <a:rPr lang="en-US" sz="2000" dirty="0">
                <a:latin typeface="Times New Roman" panose="02020603050405020304" pitchFamily="18" charset="0"/>
                <a:cs typeface="Times New Roman" panose="02020603050405020304" pitchFamily="18" charset="0"/>
              </a:rPr>
              <a:t>and income </a:t>
            </a:r>
            <a:r>
              <a:rPr lang="en-US" sz="2000" dirty="0" smtClean="0">
                <a:latin typeface="Times New Roman" panose="02020603050405020304" pitchFamily="18" charset="0"/>
                <a:cs typeface="Times New Roman" panose="02020603050405020304" pitchFamily="18" charset="0"/>
              </a:rPr>
              <a:t>are positively </a:t>
            </a:r>
            <a:r>
              <a:rPr lang="en-US" sz="2000" dirty="0">
                <a:latin typeface="Times New Roman" panose="02020603050405020304" pitchFamily="18" charset="0"/>
                <a:cs typeface="Times New Roman" panose="02020603050405020304" pitchFamily="18" charset="0"/>
              </a:rPr>
              <a:t>linked to more healthful </a:t>
            </a:r>
            <a:r>
              <a:rPr lang="en-US" sz="2000" dirty="0" err="1" smtClean="0">
                <a:latin typeface="Times New Roman" panose="02020603050405020304" pitchFamily="18" charset="0"/>
                <a:cs typeface="Times New Roman" panose="02020603050405020304" pitchFamily="18" charset="0"/>
              </a:rPr>
              <a:t>RTE</a:t>
            </a:r>
            <a:r>
              <a:rPr lang="en-US" sz="2000" dirty="0" smtClean="0">
                <a:latin typeface="Times New Roman" panose="02020603050405020304" pitchFamily="18" charset="0"/>
                <a:cs typeface="Times New Roman" panose="02020603050405020304" pitchFamily="18" charset="0"/>
              </a:rPr>
              <a:t> cereals choices (controlling for prices)</a:t>
            </a:r>
          </a:p>
          <a:p>
            <a:pPr marL="0" indent="0">
              <a:spcBef>
                <a:spcPts val="0"/>
              </a:spcBef>
              <a:buNone/>
            </a:pPr>
            <a:endParaRPr lang="en-US" sz="2000" dirty="0" smtClean="0">
              <a:latin typeface="Times New Roman" panose="02020603050405020304" pitchFamily="18" charset="0"/>
              <a:cs typeface="Times New Roman" panose="02020603050405020304" pitchFamily="18" charset="0"/>
            </a:endParaRPr>
          </a:p>
          <a:p>
            <a:pPr marL="0" indent="0">
              <a:spcBef>
                <a:spcPts val="0"/>
              </a:spcBef>
              <a:buNone/>
            </a:pPr>
            <a:r>
              <a:rPr lang="en-US" sz="2400" dirty="0" smtClean="0">
                <a:latin typeface="Times New Roman" panose="02020603050405020304" pitchFamily="18" charset="0"/>
                <a:cs typeface="Times New Roman" panose="02020603050405020304" pitchFamily="18" charset="0"/>
              </a:rPr>
              <a:t>Information (not pricing intervention) may lead to healthier cereal purchases </a:t>
            </a:r>
          </a:p>
          <a:p>
            <a:pPr>
              <a:spcBef>
                <a:spcPts val="0"/>
              </a:spcBef>
              <a:buFontTx/>
              <a:buChar char="-"/>
            </a:pPr>
            <a:r>
              <a:rPr lang="en-US" sz="2000" dirty="0" err="1" smtClean="0">
                <a:latin typeface="Times New Roman" panose="02020603050405020304" pitchFamily="18" charset="0"/>
                <a:cs typeface="Times New Roman" panose="02020603050405020304" pitchFamily="18" charset="0"/>
              </a:rPr>
              <a:t>Rahkovsky</a:t>
            </a:r>
            <a:r>
              <a:rPr lang="en-US" sz="2000" dirty="0" smtClean="0">
                <a:latin typeface="Times New Roman" panose="02020603050405020304" pitchFamily="18" charset="0"/>
                <a:cs typeface="Times New Roman" panose="02020603050405020304" pitchFamily="18" charset="0"/>
              </a:rPr>
              <a:t> et al (2013): using a Guiding Star Program</a:t>
            </a:r>
            <a:r>
              <a:rPr lang="en-US" sz="2000" dirty="0">
                <a:latin typeface="Times New Roman" panose="02020603050405020304" pitchFamily="18" charset="0"/>
                <a:cs typeface="Times New Roman" panose="02020603050405020304" pitchFamily="18" charset="0"/>
              </a:rPr>
              <a:t>™ (GSP</a:t>
            </a:r>
            <a:r>
              <a:rPr lang="en-US" sz="2000" dirty="0" smtClean="0">
                <a:latin typeface="Times New Roman" panose="02020603050405020304" pitchFamily="18" charset="0"/>
                <a:cs typeface="Times New Roman" panose="02020603050405020304" pitchFamily="18" charset="0"/>
              </a:rPr>
              <a:t>) tag may affect the demand of more nutritious </a:t>
            </a:r>
            <a:r>
              <a:rPr lang="en-US" sz="2000" dirty="0" err="1" smtClean="0">
                <a:latin typeface="Times New Roman" panose="02020603050405020304" pitchFamily="18" charset="0"/>
                <a:cs typeface="Times New Roman" panose="02020603050405020304" pitchFamily="18" charset="0"/>
              </a:rPr>
              <a:t>RTE</a:t>
            </a:r>
            <a:r>
              <a:rPr lang="en-US" sz="2000" dirty="0" smtClean="0">
                <a:latin typeface="Times New Roman" panose="02020603050405020304" pitchFamily="18" charset="0"/>
                <a:cs typeface="Times New Roman" panose="02020603050405020304" pitchFamily="18" charset="0"/>
              </a:rPr>
              <a:t> cereals at </a:t>
            </a:r>
            <a:r>
              <a:rPr lang="en-US" sz="2000" dirty="0">
                <a:latin typeface="Times New Roman" panose="02020603050405020304" pitchFamily="18" charset="0"/>
                <a:cs typeface="Times New Roman" panose="02020603050405020304" pitchFamily="18" charset="0"/>
              </a:rPr>
              <a:t>the expense of </a:t>
            </a:r>
            <a:r>
              <a:rPr lang="en-US" sz="2000" dirty="0" smtClean="0">
                <a:latin typeface="Times New Roman" panose="02020603050405020304" pitchFamily="18" charset="0"/>
                <a:cs typeface="Times New Roman" panose="02020603050405020304" pitchFamily="18" charset="0"/>
              </a:rPr>
              <a:t>less nutritious ones.</a:t>
            </a:r>
          </a:p>
          <a:p>
            <a:pPr>
              <a:spcBef>
                <a:spcPts val="0"/>
              </a:spcBef>
              <a:buFontTx/>
              <a:buChar char="-"/>
            </a:pPr>
            <a:r>
              <a:rPr lang="en-US" sz="2000" dirty="0" smtClean="0">
                <a:latin typeface="Times New Roman" panose="02020603050405020304" pitchFamily="18" charset="0"/>
                <a:cs typeface="Times New Roman" panose="02020603050405020304" pitchFamily="18" charset="0"/>
              </a:rPr>
              <a:t>Lin et al. (2017): a tax / subsidy scheme aimed to increase the consumption of high-nutrition </a:t>
            </a:r>
            <a:r>
              <a:rPr lang="en-US" sz="2000" dirty="0" err="1" smtClean="0">
                <a:latin typeface="Times New Roman" panose="02020603050405020304" pitchFamily="18" charset="0"/>
                <a:cs typeface="Times New Roman" panose="02020603050405020304" pitchFamily="18" charset="0"/>
              </a:rPr>
              <a:t>RTE</a:t>
            </a:r>
            <a:r>
              <a:rPr lang="en-US" sz="2000" dirty="0" smtClean="0">
                <a:latin typeface="Times New Roman" panose="02020603050405020304" pitchFamily="18" charset="0"/>
                <a:cs typeface="Times New Roman" panose="02020603050405020304" pitchFamily="18" charset="0"/>
              </a:rPr>
              <a:t> cereals may have limited effect on overall </a:t>
            </a:r>
            <a:r>
              <a:rPr lang="en-US" sz="2000" dirty="0">
                <a:latin typeface="Times New Roman" panose="02020603050405020304" pitchFamily="18" charset="0"/>
                <a:cs typeface="Times New Roman" panose="02020603050405020304" pitchFamily="18" charset="0"/>
              </a:rPr>
              <a:t>REBC </a:t>
            </a:r>
            <a:r>
              <a:rPr lang="en-US" sz="2000" dirty="0" smtClean="0">
                <a:latin typeface="Times New Roman" panose="02020603050405020304" pitchFamily="18" charset="0"/>
                <a:cs typeface="Times New Roman" panose="02020603050405020304" pitchFamily="18" charset="0"/>
              </a:rPr>
              <a:t>demand and even have unintended consequences (i.e. increase overall breakfast caloric intake). </a:t>
            </a:r>
          </a:p>
          <a:p>
            <a:pPr marL="0" indent="0">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2. Research Question: why RTEBC?		(4/4)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8"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388823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2"/>
          <p:cNvSpPr>
            <a:spLocks noChangeArrowheads="1"/>
          </p:cNvSpPr>
          <p:nvPr/>
        </p:nvSpPr>
        <p:spPr bwMode="auto">
          <a:xfrm>
            <a:off x="550863" y="908050"/>
            <a:ext cx="3589337" cy="1077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0"/>
              </a:spcBef>
              <a:buNone/>
            </a:pPr>
            <a:r>
              <a:rPr lang="en-GB" altLang="en-US" sz="2000" dirty="0" smtClean="0">
                <a:latin typeface="Times New Roman" panose="02020603050405020304" pitchFamily="18" charset="0"/>
              </a:rPr>
              <a:t>1) Demand </a:t>
            </a:r>
            <a:r>
              <a:rPr lang="en-GB" altLang="en-US" sz="2000" dirty="0">
                <a:latin typeface="Times New Roman" panose="02020603050405020304" pitchFamily="18" charset="0"/>
              </a:rPr>
              <a:t>Side: </a:t>
            </a:r>
            <a:r>
              <a:rPr lang="en-GB" altLang="en-US" sz="2000" dirty="0" smtClean="0">
                <a:latin typeface="Times New Roman" panose="02020603050405020304" pitchFamily="18" charset="0"/>
              </a:rPr>
              <a:t>CN-</a:t>
            </a:r>
            <a:r>
              <a:rPr lang="en-GB" altLang="en-US" sz="2000" dirty="0" err="1" smtClean="0">
                <a:latin typeface="Times New Roman" panose="02020603050405020304" pitchFamily="18" charset="0"/>
              </a:rPr>
              <a:t>GNE</a:t>
            </a:r>
            <a:r>
              <a:rPr lang="en-GB" altLang="en-US" sz="2000" dirty="0" smtClean="0">
                <a:latin typeface="Times New Roman" panose="02020603050405020304" pitchFamily="18" charset="0"/>
              </a:rPr>
              <a:t>; </a:t>
            </a:r>
          </a:p>
          <a:p>
            <a:pPr algn="ctr" eaLnBrk="1" hangingPunct="1">
              <a:lnSpc>
                <a:spcPct val="100000"/>
              </a:lnSpc>
              <a:spcBef>
                <a:spcPct val="0"/>
              </a:spcBef>
              <a:buNone/>
            </a:pPr>
            <a:r>
              <a:rPr lang="en-GB" altLang="en-US" sz="2000" dirty="0" smtClean="0">
                <a:latin typeface="Times New Roman" panose="02020603050405020304" pitchFamily="18" charset="0"/>
              </a:rPr>
              <a:t>Demand </a:t>
            </a:r>
            <a:r>
              <a:rPr lang="en-GB" altLang="en-US" sz="2000" dirty="0">
                <a:latin typeface="Times New Roman" panose="02020603050405020304" pitchFamily="18" charset="0"/>
              </a:rPr>
              <a:t>parameters </a:t>
            </a:r>
          </a:p>
        </p:txBody>
      </p:sp>
      <p:sp>
        <p:nvSpPr>
          <p:cNvPr id="13318" name="Rectangle 22"/>
          <p:cNvSpPr>
            <a:spLocks noChangeArrowheads="1"/>
          </p:cNvSpPr>
          <p:nvPr/>
        </p:nvSpPr>
        <p:spPr bwMode="auto">
          <a:xfrm>
            <a:off x="4881563" y="908050"/>
            <a:ext cx="3654425" cy="1077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latin typeface="Times New Roman" panose="02020603050405020304" pitchFamily="18" charset="0"/>
              </a:rPr>
              <a:t>2) </a:t>
            </a:r>
            <a:r>
              <a:rPr lang="en-GB" altLang="en-US" sz="2000" dirty="0">
                <a:latin typeface="Times New Roman" panose="02020603050405020304" pitchFamily="18" charset="0"/>
              </a:rPr>
              <a:t>Supply Side; SR Nash Bertrand </a:t>
            </a:r>
          </a:p>
          <a:p>
            <a:pPr eaLnBrk="1" hangingPunct="1">
              <a:lnSpc>
                <a:spcPct val="100000"/>
              </a:lnSpc>
              <a:spcBef>
                <a:spcPct val="0"/>
              </a:spcBef>
              <a:buFontTx/>
              <a:buNone/>
            </a:pPr>
            <a:r>
              <a:rPr lang="en-GB" altLang="en-US" sz="2000" dirty="0">
                <a:latin typeface="Times New Roman" panose="02020603050405020304" pitchFamily="18" charset="0"/>
              </a:rPr>
              <a:t>Estimate </a:t>
            </a:r>
            <a:r>
              <a:rPr lang="en-GB" altLang="en-US" sz="2000" dirty="0" err="1">
                <a:latin typeface="Times New Roman" panose="02020603050405020304" pitchFamily="18" charset="0"/>
              </a:rPr>
              <a:t>PCM</a:t>
            </a:r>
            <a:r>
              <a:rPr lang="en-GB" altLang="en-US" sz="2000" dirty="0">
                <a:latin typeface="Times New Roman" panose="02020603050405020304" pitchFamily="18" charset="0"/>
              </a:rPr>
              <a:t> and Marginal costs</a:t>
            </a:r>
          </a:p>
        </p:txBody>
      </p:sp>
      <p:cxnSp>
        <p:nvCxnSpPr>
          <p:cNvPr id="25" name="Straight Arrow Connector 24"/>
          <p:cNvCxnSpPr>
            <a:stCxn id="13317" idx="3"/>
            <a:endCxn id="13318" idx="1"/>
          </p:cNvCxnSpPr>
          <p:nvPr/>
        </p:nvCxnSpPr>
        <p:spPr>
          <a:xfrm>
            <a:off x="4140200" y="1447800"/>
            <a:ext cx="741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7" name="Group 11"/>
          <p:cNvGrpSpPr>
            <a:grpSpLocks noChangeAspect="1"/>
          </p:cNvGrpSpPr>
          <p:nvPr/>
        </p:nvGrpSpPr>
        <p:grpSpPr bwMode="auto">
          <a:xfrm>
            <a:off x="136004" y="143545"/>
            <a:ext cx="763588" cy="765175"/>
            <a:chOff x="1260" y="540"/>
            <a:chExt cx="3240" cy="3240"/>
          </a:xfrm>
        </p:grpSpPr>
        <p:sp>
          <p:nvSpPr>
            <p:cNvPr id="2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32"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366449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2"/>
          <p:cNvSpPr>
            <a:spLocks noChangeArrowheads="1"/>
          </p:cNvSpPr>
          <p:nvPr/>
        </p:nvSpPr>
        <p:spPr bwMode="auto">
          <a:xfrm>
            <a:off x="550863" y="908050"/>
            <a:ext cx="3589337" cy="1077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0"/>
              </a:spcBef>
              <a:buNone/>
            </a:pPr>
            <a:r>
              <a:rPr lang="en-GB" altLang="en-US" sz="2000" dirty="0" smtClean="0">
                <a:latin typeface="Times New Roman" panose="02020603050405020304" pitchFamily="18" charset="0"/>
              </a:rPr>
              <a:t>1) Demand </a:t>
            </a:r>
            <a:r>
              <a:rPr lang="en-GB" altLang="en-US" sz="2000" dirty="0">
                <a:latin typeface="Times New Roman" panose="02020603050405020304" pitchFamily="18" charset="0"/>
              </a:rPr>
              <a:t>Side: </a:t>
            </a:r>
            <a:r>
              <a:rPr lang="en-GB" altLang="en-US" sz="2000" dirty="0" smtClean="0">
                <a:latin typeface="Times New Roman" panose="02020603050405020304" pitchFamily="18" charset="0"/>
              </a:rPr>
              <a:t>CN-</a:t>
            </a:r>
            <a:r>
              <a:rPr lang="en-GB" altLang="en-US" sz="2000" dirty="0" err="1" smtClean="0">
                <a:latin typeface="Times New Roman" panose="02020603050405020304" pitchFamily="18" charset="0"/>
              </a:rPr>
              <a:t>GNE</a:t>
            </a:r>
            <a:r>
              <a:rPr lang="en-GB" altLang="en-US" sz="2000" dirty="0" smtClean="0">
                <a:latin typeface="Times New Roman" panose="02020603050405020304" pitchFamily="18" charset="0"/>
              </a:rPr>
              <a:t>; </a:t>
            </a:r>
          </a:p>
          <a:p>
            <a:pPr algn="ctr" eaLnBrk="1" hangingPunct="1">
              <a:lnSpc>
                <a:spcPct val="100000"/>
              </a:lnSpc>
              <a:spcBef>
                <a:spcPct val="0"/>
              </a:spcBef>
              <a:buNone/>
            </a:pPr>
            <a:r>
              <a:rPr lang="en-GB" altLang="en-US" sz="2000" dirty="0" smtClean="0">
                <a:latin typeface="Times New Roman" panose="02020603050405020304" pitchFamily="18" charset="0"/>
              </a:rPr>
              <a:t>Demand </a:t>
            </a:r>
            <a:r>
              <a:rPr lang="en-GB" altLang="en-US" sz="2000" dirty="0">
                <a:latin typeface="Times New Roman" panose="02020603050405020304" pitchFamily="18" charset="0"/>
              </a:rPr>
              <a:t>parameters </a:t>
            </a:r>
          </a:p>
        </p:txBody>
      </p:sp>
      <p:sp>
        <p:nvSpPr>
          <p:cNvPr id="13318" name="Rectangle 22"/>
          <p:cNvSpPr>
            <a:spLocks noChangeArrowheads="1"/>
          </p:cNvSpPr>
          <p:nvPr/>
        </p:nvSpPr>
        <p:spPr bwMode="auto">
          <a:xfrm>
            <a:off x="4881563" y="908050"/>
            <a:ext cx="3654425" cy="1077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latin typeface="Times New Roman" panose="02020603050405020304" pitchFamily="18" charset="0"/>
              </a:rPr>
              <a:t>2) </a:t>
            </a:r>
            <a:r>
              <a:rPr lang="en-GB" altLang="en-US" sz="2000" dirty="0">
                <a:latin typeface="Times New Roman" panose="02020603050405020304" pitchFamily="18" charset="0"/>
              </a:rPr>
              <a:t>Supply Side; SR Nash Bertrand </a:t>
            </a:r>
          </a:p>
          <a:p>
            <a:pPr eaLnBrk="1" hangingPunct="1">
              <a:lnSpc>
                <a:spcPct val="100000"/>
              </a:lnSpc>
              <a:spcBef>
                <a:spcPct val="0"/>
              </a:spcBef>
              <a:buFontTx/>
              <a:buNone/>
            </a:pPr>
            <a:r>
              <a:rPr lang="en-GB" altLang="en-US" sz="2000" dirty="0">
                <a:latin typeface="Times New Roman" panose="02020603050405020304" pitchFamily="18" charset="0"/>
              </a:rPr>
              <a:t>Estimate </a:t>
            </a:r>
            <a:r>
              <a:rPr lang="en-GB" altLang="en-US" sz="2000" dirty="0" err="1">
                <a:latin typeface="Times New Roman" panose="02020603050405020304" pitchFamily="18" charset="0"/>
              </a:rPr>
              <a:t>PCM</a:t>
            </a:r>
            <a:r>
              <a:rPr lang="en-GB" altLang="en-US" sz="2000" dirty="0">
                <a:latin typeface="Times New Roman" panose="02020603050405020304" pitchFamily="18" charset="0"/>
              </a:rPr>
              <a:t> and Marginal costs</a:t>
            </a:r>
          </a:p>
        </p:txBody>
      </p:sp>
      <p:sp>
        <p:nvSpPr>
          <p:cNvPr id="13320" name="Rectangle 22"/>
          <p:cNvSpPr>
            <a:spLocks noChangeArrowheads="1"/>
          </p:cNvSpPr>
          <p:nvPr/>
        </p:nvSpPr>
        <p:spPr bwMode="auto">
          <a:xfrm>
            <a:off x="569913" y="4292600"/>
            <a:ext cx="3570287" cy="1257300"/>
          </a:xfrm>
          <a:prstGeom prst="rect">
            <a:avLst/>
          </a:prstGeom>
          <a:solidFill>
            <a:schemeClr val="bg1"/>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latin typeface="Times New Roman" panose="02020603050405020304" pitchFamily="18" charset="0"/>
              </a:rPr>
              <a:t>4) </a:t>
            </a:r>
            <a:r>
              <a:rPr lang="en-GB" altLang="en-US" sz="2000" dirty="0">
                <a:latin typeface="Times New Roman" panose="02020603050405020304" pitchFamily="18" charset="0"/>
              </a:rPr>
              <a:t>Simulate changes in Demand </a:t>
            </a:r>
          </a:p>
          <a:p>
            <a:pPr eaLnBrk="1" hangingPunct="1">
              <a:lnSpc>
                <a:spcPct val="100000"/>
              </a:lnSpc>
              <a:spcBef>
                <a:spcPct val="0"/>
              </a:spcBef>
              <a:buFontTx/>
              <a:buNone/>
            </a:pPr>
            <a:r>
              <a:rPr lang="en-GB" altLang="en-US" sz="2000" dirty="0">
                <a:latin typeface="Times New Roman" panose="02020603050405020304" pitchFamily="18" charset="0"/>
              </a:rPr>
              <a:t>(market shares) once added sugar </a:t>
            </a:r>
          </a:p>
          <a:p>
            <a:pPr eaLnBrk="1" hangingPunct="1">
              <a:lnSpc>
                <a:spcPct val="100000"/>
              </a:lnSpc>
              <a:spcBef>
                <a:spcPct val="0"/>
              </a:spcBef>
              <a:buFontTx/>
              <a:buNone/>
            </a:pPr>
            <a:r>
              <a:rPr lang="en-GB" altLang="en-US" sz="2000" dirty="0">
                <a:latin typeface="Times New Roman" panose="02020603050405020304" pitchFamily="18" charset="0"/>
              </a:rPr>
              <a:t>content is known to consumers </a:t>
            </a:r>
          </a:p>
        </p:txBody>
      </p:sp>
      <p:sp>
        <p:nvSpPr>
          <p:cNvPr id="13321" name="Rectangle 22"/>
          <p:cNvSpPr>
            <a:spLocks noChangeArrowheads="1"/>
          </p:cNvSpPr>
          <p:nvPr/>
        </p:nvSpPr>
        <p:spPr bwMode="auto">
          <a:xfrm>
            <a:off x="539750" y="2495550"/>
            <a:ext cx="3600450" cy="12938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a:latin typeface="Times New Roman" panose="02020603050405020304" pitchFamily="18" charset="0"/>
              </a:rPr>
              <a:t>3</a:t>
            </a:r>
            <a:r>
              <a:rPr lang="en-GB" altLang="en-US" sz="2000" dirty="0" smtClean="0">
                <a:latin typeface="Times New Roman" panose="02020603050405020304" pitchFamily="18" charset="0"/>
              </a:rPr>
              <a:t>) </a:t>
            </a:r>
            <a:r>
              <a:rPr lang="en-GB" altLang="en-US" sz="2000" dirty="0">
                <a:latin typeface="Times New Roman" panose="02020603050405020304" pitchFamily="18" charset="0"/>
              </a:rPr>
              <a:t>Use estimates + Linkages data </a:t>
            </a:r>
          </a:p>
          <a:p>
            <a:pPr eaLnBrk="1" hangingPunct="1">
              <a:lnSpc>
                <a:spcPct val="100000"/>
              </a:lnSpc>
              <a:spcBef>
                <a:spcPct val="0"/>
              </a:spcBef>
              <a:buFontTx/>
              <a:buNone/>
            </a:pPr>
            <a:r>
              <a:rPr lang="en-GB" altLang="en-US" sz="2000" dirty="0">
                <a:latin typeface="Times New Roman" panose="02020603050405020304" pitchFamily="18" charset="0"/>
              </a:rPr>
              <a:t>to simulate preference parameters </a:t>
            </a:r>
          </a:p>
          <a:p>
            <a:pPr eaLnBrk="1" hangingPunct="1">
              <a:lnSpc>
                <a:spcPct val="100000"/>
              </a:lnSpc>
              <a:spcBef>
                <a:spcPct val="0"/>
              </a:spcBef>
              <a:buFontTx/>
              <a:buNone/>
            </a:pPr>
            <a:r>
              <a:rPr lang="en-GB" altLang="en-US" sz="2000" dirty="0">
                <a:latin typeface="Times New Roman" panose="02020603050405020304" pitchFamily="18" charset="0"/>
              </a:rPr>
              <a:t>for </a:t>
            </a:r>
            <a:r>
              <a:rPr lang="en-GB" altLang="en-US" sz="2000" dirty="0" smtClean="0">
                <a:latin typeface="Times New Roman" panose="02020603050405020304" pitchFamily="18" charset="0"/>
              </a:rPr>
              <a:t>added </a:t>
            </a:r>
            <a:r>
              <a:rPr lang="en-GB" altLang="en-US" sz="2000" dirty="0">
                <a:latin typeface="Times New Roman" panose="02020603050405020304" pitchFamily="18" charset="0"/>
              </a:rPr>
              <a:t>sugar </a:t>
            </a:r>
          </a:p>
        </p:txBody>
      </p:sp>
      <p:cxnSp>
        <p:nvCxnSpPr>
          <p:cNvPr id="3" name="Straight Arrow Connector 2"/>
          <p:cNvCxnSpPr>
            <a:stCxn id="13317" idx="2"/>
            <a:endCxn id="13321" idx="0"/>
          </p:cNvCxnSpPr>
          <p:nvPr/>
        </p:nvCxnSpPr>
        <p:spPr>
          <a:xfrm flipH="1">
            <a:off x="2339975" y="1985963"/>
            <a:ext cx="6350" cy="50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339975" y="3784600"/>
            <a:ext cx="635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317" idx="3"/>
            <a:endCxn id="13318" idx="1"/>
          </p:cNvCxnSpPr>
          <p:nvPr/>
        </p:nvCxnSpPr>
        <p:spPr>
          <a:xfrm>
            <a:off x="4140200" y="1447800"/>
            <a:ext cx="741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7" name="Group 11"/>
          <p:cNvGrpSpPr>
            <a:grpSpLocks noChangeAspect="1"/>
          </p:cNvGrpSpPr>
          <p:nvPr/>
        </p:nvGrpSpPr>
        <p:grpSpPr bwMode="auto">
          <a:xfrm>
            <a:off x="136004" y="143545"/>
            <a:ext cx="763588" cy="765175"/>
            <a:chOff x="1260" y="540"/>
            <a:chExt cx="3240" cy="3240"/>
          </a:xfrm>
        </p:grpSpPr>
        <p:sp>
          <p:nvSpPr>
            <p:cNvPr id="2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32"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4082463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2"/>
          <p:cNvSpPr>
            <a:spLocks noChangeArrowheads="1"/>
          </p:cNvSpPr>
          <p:nvPr/>
        </p:nvSpPr>
        <p:spPr bwMode="auto">
          <a:xfrm>
            <a:off x="550863" y="908050"/>
            <a:ext cx="3589337" cy="1077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0"/>
              </a:spcBef>
              <a:buNone/>
            </a:pPr>
            <a:r>
              <a:rPr lang="en-GB" altLang="en-US" sz="2000" dirty="0" smtClean="0">
                <a:latin typeface="Times New Roman" panose="02020603050405020304" pitchFamily="18" charset="0"/>
              </a:rPr>
              <a:t>1) Demand </a:t>
            </a:r>
            <a:r>
              <a:rPr lang="en-GB" altLang="en-US" sz="2000" dirty="0">
                <a:latin typeface="Times New Roman" panose="02020603050405020304" pitchFamily="18" charset="0"/>
              </a:rPr>
              <a:t>Side: </a:t>
            </a:r>
            <a:r>
              <a:rPr lang="en-GB" altLang="en-US" sz="2000" dirty="0" smtClean="0">
                <a:latin typeface="Times New Roman" panose="02020603050405020304" pitchFamily="18" charset="0"/>
              </a:rPr>
              <a:t>CN-</a:t>
            </a:r>
            <a:r>
              <a:rPr lang="en-GB" altLang="en-US" sz="2000" dirty="0" err="1" smtClean="0">
                <a:latin typeface="Times New Roman" panose="02020603050405020304" pitchFamily="18" charset="0"/>
              </a:rPr>
              <a:t>GNE</a:t>
            </a:r>
            <a:r>
              <a:rPr lang="en-GB" altLang="en-US" sz="2000" dirty="0" smtClean="0">
                <a:latin typeface="Times New Roman" panose="02020603050405020304" pitchFamily="18" charset="0"/>
              </a:rPr>
              <a:t>; </a:t>
            </a:r>
          </a:p>
          <a:p>
            <a:pPr algn="ctr" eaLnBrk="1" hangingPunct="1">
              <a:lnSpc>
                <a:spcPct val="100000"/>
              </a:lnSpc>
              <a:spcBef>
                <a:spcPct val="0"/>
              </a:spcBef>
              <a:buNone/>
            </a:pPr>
            <a:r>
              <a:rPr lang="en-GB" altLang="en-US" sz="2000" dirty="0" smtClean="0">
                <a:latin typeface="Times New Roman" panose="02020603050405020304" pitchFamily="18" charset="0"/>
              </a:rPr>
              <a:t>Demand </a:t>
            </a:r>
            <a:r>
              <a:rPr lang="en-GB" altLang="en-US" sz="2000" dirty="0">
                <a:latin typeface="Times New Roman" panose="02020603050405020304" pitchFamily="18" charset="0"/>
              </a:rPr>
              <a:t>parameters </a:t>
            </a:r>
          </a:p>
        </p:txBody>
      </p:sp>
      <p:sp>
        <p:nvSpPr>
          <p:cNvPr id="13318" name="Rectangle 22"/>
          <p:cNvSpPr>
            <a:spLocks noChangeArrowheads="1"/>
          </p:cNvSpPr>
          <p:nvPr/>
        </p:nvSpPr>
        <p:spPr bwMode="auto">
          <a:xfrm>
            <a:off x="4881563" y="908050"/>
            <a:ext cx="3654425" cy="1077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a:latin typeface="Times New Roman" panose="02020603050405020304" pitchFamily="18" charset="0"/>
              </a:rPr>
              <a:t>2</a:t>
            </a:r>
            <a:r>
              <a:rPr lang="en-GB" altLang="en-US" sz="2000" dirty="0" smtClean="0">
                <a:latin typeface="Times New Roman" panose="02020603050405020304" pitchFamily="18" charset="0"/>
              </a:rPr>
              <a:t>) </a:t>
            </a:r>
            <a:r>
              <a:rPr lang="en-GB" altLang="en-US" sz="2000" dirty="0">
                <a:latin typeface="Times New Roman" panose="02020603050405020304" pitchFamily="18" charset="0"/>
              </a:rPr>
              <a:t>Supply Side; SR Nash Bertrand </a:t>
            </a:r>
          </a:p>
          <a:p>
            <a:pPr eaLnBrk="1" hangingPunct="1">
              <a:lnSpc>
                <a:spcPct val="100000"/>
              </a:lnSpc>
              <a:spcBef>
                <a:spcPct val="0"/>
              </a:spcBef>
              <a:buFontTx/>
              <a:buNone/>
            </a:pPr>
            <a:r>
              <a:rPr lang="en-GB" altLang="en-US" sz="2000" dirty="0">
                <a:latin typeface="Times New Roman" panose="02020603050405020304" pitchFamily="18" charset="0"/>
              </a:rPr>
              <a:t>Estimate </a:t>
            </a:r>
            <a:r>
              <a:rPr lang="en-GB" altLang="en-US" sz="2000" dirty="0" err="1">
                <a:latin typeface="Times New Roman" panose="02020603050405020304" pitchFamily="18" charset="0"/>
              </a:rPr>
              <a:t>PCM</a:t>
            </a:r>
            <a:r>
              <a:rPr lang="en-GB" altLang="en-US" sz="2000" dirty="0">
                <a:latin typeface="Times New Roman" panose="02020603050405020304" pitchFamily="18" charset="0"/>
              </a:rPr>
              <a:t> and Marginal costs</a:t>
            </a:r>
          </a:p>
        </p:txBody>
      </p:sp>
      <p:sp>
        <p:nvSpPr>
          <p:cNvPr id="13319" name="Rectangle 22"/>
          <p:cNvSpPr>
            <a:spLocks noChangeArrowheads="1"/>
          </p:cNvSpPr>
          <p:nvPr/>
        </p:nvSpPr>
        <p:spPr bwMode="auto">
          <a:xfrm>
            <a:off x="4837113" y="4292600"/>
            <a:ext cx="3698875" cy="1257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a:latin typeface="Times New Roman" panose="02020603050405020304" pitchFamily="18" charset="0"/>
              </a:rPr>
              <a:t>6) </a:t>
            </a:r>
            <a:r>
              <a:rPr lang="en-GB" altLang="en-US" sz="2000" dirty="0" smtClean="0">
                <a:latin typeface="Times New Roman" panose="02020603050405020304" pitchFamily="18" charset="0"/>
              </a:rPr>
              <a:t>Updated market shares, calculate </a:t>
            </a:r>
          </a:p>
          <a:p>
            <a:pPr eaLnBrk="1" hangingPunct="1">
              <a:lnSpc>
                <a:spcPct val="100000"/>
              </a:lnSpc>
              <a:spcBef>
                <a:spcPct val="0"/>
              </a:spcBef>
              <a:buFontTx/>
              <a:buNone/>
            </a:pPr>
            <a:r>
              <a:rPr lang="en-GB" altLang="en-US" sz="2000" dirty="0" smtClean="0">
                <a:latin typeface="Times New Roman" panose="02020603050405020304" pitchFamily="18" charset="0"/>
              </a:rPr>
              <a:t>total amounts of sugar purchased </a:t>
            </a:r>
          </a:p>
          <a:p>
            <a:pPr eaLnBrk="1" hangingPunct="1">
              <a:lnSpc>
                <a:spcPct val="100000"/>
              </a:lnSpc>
              <a:spcBef>
                <a:spcPct val="0"/>
              </a:spcBef>
              <a:buFontTx/>
              <a:buNone/>
            </a:pPr>
            <a:r>
              <a:rPr lang="en-GB" altLang="en-US" sz="2000" dirty="0" smtClean="0">
                <a:latin typeface="Times New Roman" panose="02020603050405020304" pitchFamily="18" charset="0"/>
              </a:rPr>
              <a:t>and post-price adj. changes in sugar</a:t>
            </a:r>
          </a:p>
        </p:txBody>
      </p:sp>
      <p:sp>
        <p:nvSpPr>
          <p:cNvPr id="13320" name="Rectangle 22"/>
          <p:cNvSpPr>
            <a:spLocks noChangeArrowheads="1"/>
          </p:cNvSpPr>
          <p:nvPr/>
        </p:nvSpPr>
        <p:spPr bwMode="auto">
          <a:xfrm>
            <a:off x="569913" y="4292600"/>
            <a:ext cx="3570287" cy="1257300"/>
          </a:xfrm>
          <a:prstGeom prst="rect">
            <a:avLst/>
          </a:prstGeom>
          <a:solidFill>
            <a:schemeClr val="bg1"/>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a:latin typeface="Times New Roman" panose="02020603050405020304" pitchFamily="18" charset="0"/>
              </a:rPr>
              <a:t>4</a:t>
            </a:r>
            <a:r>
              <a:rPr lang="en-GB" altLang="en-US" sz="2000" dirty="0" smtClean="0">
                <a:latin typeface="Times New Roman" panose="02020603050405020304" pitchFamily="18" charset="0"/>
              </a:rPr>
              <a:t>) </a:t>
            </a:r>
            <a:r>
              <a:rPr lang="en-GB" altLang="en-US" sz="2000" dirty="0">
                <a:latin typeface="Times New Roman" panose="02020603050405020304" pitchFamily="18" charset="0"/>
              </a:rPr>
              <a:t>Simulate changes in Demand </a:t>
            </a:r>
          </a:p>
          <a:p>
            <a:pPr eaLnBrk="1" hangingPunct="1">
              <a:lnSpc>
                <a:spcPct val="100000"/>
              </a:lnSpc>
              <a:spcBef>
                <a:spcPct val="0"/>
              </a:spcBef>
              <a:buFontTx/>
              <a:buNone/>
            </a:pPr>
            <a:r>
              <a:rPr lang="en-GB" altLang="en-US" sz="2000" dirty="0">
                <a:latin typeface="Times New Roman" panose="02020603050405020304" pitchFamily="18" charset="0"/>
              </a:rPr>
              <a:t>(market shares) once added sugar </a:t>
            </a:r>
          </a:p>
          <a:p>
            <a:pPr eaLnBrk="1" hangingPunct="1">
              <a:lnSpc>
                <a:spcPct val="100000"/>
              </a:lnSpc>
              <a:spcBef>
                <a:spcPct val="0"/>
              </a:spcBef>
              <a:buFontTx/>
              <a:buNone/>
            </a:pPr>
            <a:r>
              <a:rPr lang="en-GB" altLang="en-US" sz="2000" dirty="0">
                <a:latin typeface="Times New Roman" panose="02020603050405020304" pitchFamily="18" charset="0"/>
              </a:rPr>
              <a:t>content is known to consumers </a:t>
            </a:r>
          </a:p>
        </p:txBody>
      </p:sp>
      <p:sp>
        <p:nvSpPr>
          <p:cNvPr id="13321" name="Rectangle 22"/>
          <p:cNvSpPr>
            <a:spLocks noChangeArrowheads="1"/>
          </p:cNvSpPr>
          <p:nvPr/>
        </p:nvSpPr>
        <p:spPr bwMode="auto">
          <a:xfrm>
            <a:off x="539750" y="2495550"/>
            <a:ext cx="3600450" cy="12938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a:latin typeface="Times New Roman" panose="02020603050405020304" pitchFamily="18" charset="0"/>
              </a:rPr>
              <a:t>3</a:t>
            </a:r>
            <a:r>
              <a:rPr lang="en-GB" altLang="en-US" sz="2000" dirty="0" smtClean="0">
                <a:latin typeface="Times New Roman" panose="02020603050405020304" pitchFamily="18" charset="0"/>
              </a:rPr>
              <a:t>) </a:t>
            </a:r>
            <a:r>
              <a:rPr lang="en-GB" altLang="en-US" sz="2000" dirty="0">
                <a:latin typeface="Times New Roman" panose="02020603050405020304" pitchFamily="18" charset="0"/>
              </a:rPr>
              <a:t>Use estimates + Linkages data </a:t>
            </a:r>
          </a:p>
          <a:p>
            <a:pPr eaLnBrk="1" hangingPunct="1">
              <a:lnSpc>
                <a:spcPct val="100000"/>
              </a:lnSpc>
              <a:spcBef>
                <a:spcPct val="0"/>
              </a:spcBef>
              <a:buFontTx/>
              <a:buNone/>
            </a:pPr>
            <a:r>
              <a:rPr lang="en-GB" altLang="en-US" sz="2000" dirty="0">
                <a:latin typeface="Times New Roman" panose="02020603050405020304" pitchFamily="18" charset="0"/>
              </a:rPr>
              <a:t>to simulate preference parameters </a:t>
            </a:r>
          </a:p>
          <a:p>
            <a:pPr eaLnBrk="1" hangingPunct="1">
              <a:lnSpc>
                <a:spcPct val="100000"/>
              </a:lnSpc>
              <a:spcBef>
                <a:spcPct val="0"/>
              </a:spcBef>
              <a:buFontTx/>
              <a:buNone/>
            </a:pPr>
            <a:r>
              <a:rPr lang="en-GB" altLang="en-US" sz="2000" dirty="0">
                <a:latin typeface="Times New Roman" panose="02020603050405020304" pitchFamily="18" charset="0"/>
              </a:rPr>
              <a:t>for </a:t>
            </a:r>
            <a:r>
              <a:rPr lang="en-GB" altLang="en-US" sz="2000" dirty="0" smtClean="0">
                <a:latin typeface="Times New Roman" panose="02020603050405020304" pitchFamily="18" charset="0"/>
              </a:rPr>
              <a:t>added </a:t>
            </a:r>
            <a:r>
              <a:rPr lang="en-GB" altLang="en-US" sz="2000" dirty="0">
                <a:latin typeface="Times New Roman" panose="02020603050405020304" pitchFamily="18" charset="0"/>
              </a:rPr>
              <a:t>sugar </a:t>
            </a:r>
          </a:p>
        </p:txBody>
      </p:sp>
      <p:sp>
        <p:nvSpPr>
          <p:cNvPr id="13322" name="Rectangle 22"/>
          <p:cNvSpPr>
            <a:spLocks noChangeArrowheads="1"/>
          </p:cNvSpPr>
          <p:nvPr/>
        </p:nvSpPr>
        <p:spPr bwMode="auto">
          <a:xfrm>
            <a:off x="4876800" y="2492375"/>
            <a:ext cx="3659188" cy="1296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a:latin typeface="Times New Roman" panose="02020603050405020304" pitchFamily="18" charset="0"/>
              </a:rPr>
              <a:t>5) Use modified market shares </a:t>
            </a:r>
          </a:p>
          <a:p>
            <a:pPr eaLnBrk="1" hangingPunct="1">
              <a:lnSpc>
                <a:spcPct val="100000"/>
              </a:lnSpc>
              <a:spcBef>
                <a:spcPct val="0"/>
              </a:spcBef>
              <a:buFontTx/>
              <a:buNone/>
            </a:pPr>
            <a:r>
              <a:rPr lang="en-GB" altLang="en-US" sz="2000">
                <a:latin typeface="Times New Roman" panose="02020603050405020304" pitchFamily="18" charset="0"/>
              </a:rPr>
              <a:t>And marginal costs to predict new</a:t>
            </a:r>
          </a:p>
          <a:p>
            <a:pPr eaLnBrk="1" hangingPunct="1">
              <a:lnSpc>
                <a:spcPct val="100000"/>
              </a:lnSpc>
              <a:spcBef>
                <a:spcPct val="0"/>
              </a:spcBef>
              <a:buFontTx/>
              <a:buNone/>
            </a:pPr>
            <a:r>
              <a:rPr lang="en-GB" altLang="en-US" sz="2000">
                <a:latin typeface="Times New Roman" panose="02020603050405020304" pitchFamily="18" charset="0"/>
              </a:rPr>
              <a:t>Equilibrium price </a:t>
            </a:r>
          </a:p>
        </p:txBody>
      </p:sp>
      <p:cxnSp>
        <p:nvCxnSpPr>
          <p:cNvPr id="3" name="Straight Arrow Connector 2"/>
          <p:cNvCxnSpPr>
            <a:stCxn id="13317" idx="2"/>
            <a:endCxn id="13321" idx="0"/>
          </p:cNvCxnSpPr>
          <p:nvPr/>
        </p:nvCxnSpPr>
        <p:spPr>
          <a:xfrm flipH="1">
            <a:off x="2339975" y="1985963"/>
            <a:ext cx="6350" cy="50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339975" y="3784600"/>
            <a:ext cx="635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726238" y="1985963"/>
            <a:ext cx="6350" cy="50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26238" y="3784600"/>
            <a:ext cx="635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317" idx="3"/>
            <a:endCxn id="13318" idx="1"/>
          </p:cNvCxnSpPr>
          <p:nvPr/>
        </p:nvCxnSpPr>
        <p:spPr>
          <a:xfrm>
            <a:off x="4140200" y="1447800"/>
            <a:ext cx="741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320" idx="3"/>
            <a:endCxn id="13322" idx="1"/>
          </p:cNvCxnSpPr>
          <p:nvPr/>
        </p:nvCxnSpPr>
        <p:spPr>
          <a:xfrm flipV="1">
            <a:off x="4140200" y="3141663"/>
            <a:ext cx="736600" cy="177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7" name="Group 11"/>
          <p:cNvGrpSpPr>
            <a:grpSpLocks noChangeAspect="1"/>
          </p:cNvGrpSpPr>
          <p:nvPr/>
        </p:nvGrpSpPr>
        <p:grpSpPr bwMode="auto">
          <a:xfrm>
            <a:off x="136004" y="143545"/>
            <a:ext cx="763588" cy="765175"/>
            <a:chOff x="1260" y="540"/>
            <a:chExt cx="3240" cy="3240"/>
          </a:xfrm>
        </p:grpSpPr>
        <p:sp>
          <p:nvSpPr>
            <p:cNvPr id="2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32"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073268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0" y="5834130"/>
            <a:ext cx="2871989" cy="1023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US" sz="1400" dirty="0" smtClean="0">
              <a:solidFill>
                <a:schemeClr val="tx1"/>
              </a:solidFill>
            </a:endParaRPr>
          </a:p>
        </p:txBody>
      </p:sp>
      <p:sp>
        <p:nvSpPr>
          <p:cNvPr id="24"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Demand </a:t>
            </a:r>
            <a:r>
              <a:rPr lang="en-GB" sz="3200" dirty="0">
                <a:solidFill>
                  <a:srgbClr val="28643C"/>
                </a:solidFill>
                <a:latin typeface="Times New Roman" panose="02020603050405020304" pitchFamily="18" charset="0"/>
                <a:cs typeface="Times New Roman" panose="02020603050405020304" pitchFamily="18" charset="0"/>
              </a:rPr>
              <a:t>	</a:t>
            </a:r>
            <a:r>
              <a:rPr lang="en-GB" sz="3200" dirty="0" smtClean="0">
                <a:solidFill>
                  <a:srgbClr val="28643C"/>
                </a:solidFill>
                <a:latin typeface="Times New Roman" panose="02020603050405020304" pitchFamily="18" charset="0"/>
                <a:cs typeface="Times New Roman" panose="02020603050405020304" pitchFamily="18" charset="0"/>
              </a:rPr>
              <a:t> (1/6)</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5" name="Group 11"/>
          <p:cNvGrpSpPr>
            <a:grpSpLocks noChangeAspect="1"/>
          </p:cNvGrpSpPr>
          <p:nvPr/>
        </p:nvGrpSpPr>
        <p:grpSpPr bwMode="auto">
          <a:xfrm>
            <a:off x="136004" y="143545"/>
            <a:ext cx="763588" cy="765175"/>
            <a:chOff x="1260" y="540"/>
            <a:chExt cx="3240" cy="3240"/>
          </a:xfrm>
        </p:grpSpPr>
        <p:sp>
          <p:nvSpPr>
            <p:cNvPr id="26"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7"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8"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9"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 name="Rectangle 1"/>
          <p:cNvSpPr/>
          <p:nvPr/>
        </p:nvSpPr>
        <p:spPr>
          <a:xfrm>
            <a:off x="438611" y="1131434"/>
            <a:ext cx="8597885" cy="4770537"/>
          </a:xfrm>
          <a:prstGeom prst="rect">
            <a:avLst/>
          </a:prstGeom>
        </p:spPr>
        <p:txBody>
          <a:bodyPr wrap="square">
            <a:spAutoFit/>
          </a:bodyPr>
          <a:lstStyle/>
          <a:p>
            <a:pPr marL="0" indent="0" eaLnBrk="1" hangingPunct="1">
              <a:buFont typeface="Arial" panose="020B0604020202020204" pitchFamily="34" charset="0"/>
              <a:buNone/>
              <a:defRPr/>
            </a:pPr>
            <a:r>
              <a:rPr lang="en-GB" sz="2400" dirty="0" err="1" smtClean="0"/>
              <a:t>Fosgerau</a:t>
            </a:r>
            <a:r>
              <a:rPr lang="en-GB" sz="2400" dirty="0" smtClean="0"/>
              <a:t>, de Palma, and Monardo (2018) Cross-Nested Generalized Nested Entropy (CN-GNE) demand model </a:t>
            </a:r>
          </a:p>
          <a:p>
            <a:pPr marL="0" indent="0" eaLnBrk="1" hangingPunct="1">
              <a:lnSpc>
                <a:spcPct val="80000"/>
              </a:lnSpc>
              <a:buFont typeface="Arial" panose="020B0604020202020204" pitchFamily="34" charset="0"/>
              <a:buNone/>
              <a:defRPr/>
            </a:pPr>
            <a:endParaRPr lang="en-GB" sz="2000" dirty="0" smtClean="0"/>
          </a:p>
          <a:p>
            <a:pPr marL="342900" indent="-342900">
              <a:buFont typeface="Wingdings" panose="05000000000000000000" pitchFamily="2" charset="2"/>
              <a:buChar char="Ø"/>
            </a:pPr>
            <a:r>
              <a:rPr lang="en-US" sz="2000" dirty="0" err="1" smtClean="0"/>
              <a:t>FdPM</a:t>
            </a:r>
            <a:r>
              <a:rPr lang="en-US" sz="2000" dirty="0" smtClean="0"/>
              <a:t>: framework that reconciles Additive Random Utility (ARUM) models with Representative Consumer Models (RCM</a:t>
            </a:r>
            <a:r>
              <a:rPr lang="en-US" sz="2000" dirty="0"/>
              <a:t>) – extension of Anderson et al. (</a:t>
            </a:r>
            <a:r>
              <a:rPr lang="en-US" sz="2000" dirty="0" smtClean="0"/>
              <a:t>1988) and </a:t>
            </a:r>
            <a:r>
              <a:rPr lang="en-US" sz="2000" dirty="0" err="1" smtClean="0"/>
              <a:t>Verboven</a:t>
            </a:r>
            <a:r>
              <a:rPr lang="en-US" sz="2000" dirty="0" smtClean="0"/>
              <a:t> (1996) </a:t>
            </a: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Any ARUM can be represented using a General Entropy Model (GEM</a:t>
            </a:r>
            <a:r>
              <a:rPr lang="en-US" sz="2000" dirty="0" smtClean="0"/>
              <a: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GEM class is strictly larger than ARUM;  GEM allow for complementarity –not possible in demand models obtained from ARUM</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cs typeface="Times New Roman" panose="02020603050405020304" pitchFamily="18" charset="0"/>
              </a:rPr>
              <a:t>GEM easier empirical tractability than “traditional” discrete choice models </a:t>
            </a:r>
            <a:r>
              <a:rPr lang="en-US" sz="2000" dirty="0" smtClean="0">
                <a:cs typeface="Times New Roman" panose="02020603050405020304" pitchFamily="18" charset="0"/>
              </a:rPr>
              <a:t>– (e.g</a:t>
            </a:r>
            <a:r>
              <a:rPr lang="en-US" sz="2000" dirty="0" smtClean="0">
                <a:cs typeface="Times New Roman" panose="02020603050405020304" pitchFamily="18" charset="0"/>
              </a:rPr>
              <a:t>. Berry, 1994; BLP 1995; </a:t>
            </a:r>
            <a:r>
              <a:rPr lang="en-US" sz="2000" dirty="0" err="1" smtClean="0">
                <a:cs typeface="Times New Roman" panose="02020603050405020304" pitchFamily="18" charset="0"/>
              </a:rPr>
              <a:t>Nevo</a:t>
            </a:r>
            <a:r>
              <a:rPr lang="en-US" sz="2000" dirty="0" smtClean="0">
                <a:cs typeface="Times New Roman" panose="02020603050405020304" pitchFamily="18" charset="0"/>
              </a:rPr>
              <a:t> 2000; 2001; </a:t>
            </a:r>
            <a:r>
              <a:rPr lang="en-US" sz="2000" dirty="0" err="1" smtClean="0">
                <a:cs typeface="Times New Roman" panose="02020603050405020304" pitchFamily="18" charset="0"/>
              </a:rPr>
              <a:t>Dube</a:t>
            </a:r>
            <a:r>
              <a:rPr lang="en-US" sz="2000" dirty="0" smtClean="0">
                <a:cs typeface="Times New Roman" panose="02020603050405020304" pitchFamily="18" charset="0"/>
              </a:rPr>
              <a:t> et al, 2010) </a:t>
            </a:r>
            <a:endParaRPr lang="en-US" sz="2000" dirty="0">
              <a:cs typeface="Times New Roman" panose="02020603050405020304" pitchFamily="18" charset="0"/>
            </a:endParaRPr>
          </a:p>
          <a:p>
            <a:endParaRPr lang="en-US" sz="2000" dirty="0" smtClean="0"/>
          </a:p>
        </p:txBody>
      </p:sp>
      <p:sp>
        <p:nvSpPr>
          <p:cNvPr id="12"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092211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0" y="5834130"/>
            <a:ext cx="2871989" cy="1023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US" sz="1400" dirty="0" smtClean="0">
              <a:solidFill>
                <a:schemeClr val="tx1"/>
              </a:solidFill>
            </a:endParaRPr>
          </a:p>
        </p:txBody>
      </p:sp>
      <p:sp>
        <p:nvSpPr>
          <p:cNvPr id="24"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Demand </a:t>
            </a:r>
            <a:r>
              <a:rPr lang="en-GB" sz="3200" dirty="0">
                <a:solidFill>
                  <a:srgbClr val="28643C"/>
                </a:solidFill>
                <a:latin typeface="Times New Roman" panose="02020603050405020304" pitchFamily="18" charset="0"/>
                <a:cs typeface="Times New Roman" panose="02020603050405020304" pitchFamily="18" charset="0"/>
              </a:rPr>
              <a:t>	</a:t>
            </a:r>
            <a:r>
              <a:rPr lang="en-GB" sz="3200" dirty="0" smtClean="0">
                <a:solidFill>
                  <a:srgbClr val="28643C"/>
                </a:solidFill>
                <a:latin typeface="Times New Roman" panose="02020603050405020304" pitchFamily="18" charset="0"/>
                <a:cs typeface="Times New Roman" panose="02020603050405020304" pitchFamily="18" charset="0"/>
              </a:rPr>
              <a:t> (2/6)</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5" name="Group 11"/>
          <p:cNvGrpSpPr>
            <a:grpSpLocks noChangeAspect="1"/>
          </p:cNvGrpSpPr>
          <p:nvPr/>
        </p:nvGrpSpPr>
        <p:grpSpPr bwMode="auto">
          <a:xfrm>
            <a:off x="136004" y="143545"/>
            <a:ext cx="763588" cy="765175"/>
            <a:chOff x="1260" y="540"/>
            <a:chExt cx="3240" cy="3240"/>
          </a:xfrm>
        </p:grpSpPr>
        <p:sp>
          <p:nvSpPr>
            <p:cNvPr id="26"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7"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8"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9"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 name="Rectangle 1"/>
          <p:cNvSpPr/>
          <p:nvPr/>
        </p:nvSpPr>
        <p:spPr>
          <a:xfrm>
            <a:off x="642706" y="1049089"/>
            <a:ext cx="7973595" cy="3268587"/>
          </a:xfrm>
          <a:prstGeom prst="rect">
            <a:avLst/>
          </a:prstGeom>
        </p:spPr>
        <p:txBody>
          <a:bodyPr wrap="square">
            <a:spAutoFit/>
          </a:bodyPr>
          <a:lstStyle/>
          <a:p>
            <a:pPr marL="0" indent="0" eaLnBrk="1" hangingPunct="1">
              <a:buFont typeface="Arial" panose="020B0604020202020204" pitchFamily="34" charset="0"/>
              <a:buNone/>
              <a:defRPr/>
            </a:pPr>
            <a:r>
              <a:rPr lang="en-GB" sz="2400" dirty="0" smtClean="0"/>
              <a:t>Consider </a:t>
            </a:r>
            <a:r>
              <a:rPr lang="en-GB" sz="2400" dirty="0" smtClean="0"/>
              <a:t>the following indirect utility maximization </a:t>
            </a:r>
            <a:r>
              <a:rPr lang="en-GB" sz="2400" dirty="0" smtClean="0"/>
              <a:t>problem (over </a:t>
            </a:r>
            <a:r>
              <a:rPr lang="en-GB" sz="2400" i="1" dirty="0" smtClean="0"/>
              <a:t>J</a:t>
            </a:r>
            <a:r>
              <a:rPr lang="en-GB" sz="2400" dirty="0" smtClean="0"/>
              <a:t>+1 goods; one good serving as the numeraire)  </a:t>
            </a:r>
            <a:endParaRPr lang="en-GB" sz="2400" dirty="0" smtClean="0"/>
          </a:p>
          <a:p>
            <a:pPr marL="0" indent="0" eaLnBrk="1" hangingPunct="1">
              <a:buFont typeface="Arial" panose="020B0604020202020204" pitchFamily="34" charset="0"/>
              <a:buNone/>
              <a:defRPr/>
            </a:pPr>
            <a:endParaRPr lang="en-GB" sz="2400" dirty="0"/>
          </a:p>
          <a:p>
            <a:pPr marL="0" indent="0" eaLnBrk="1" hangingPunct="1">
              <a:buFont typeface="Arial" panose="020B0604020202020204" pitchFamily="34" charset="0"/>
              <a:buNone/>
              <a:defRPr/>
            </a:pPr>
            <a:endParaRPr lang="en-GB" sz="2400" dirty="0" smtClean="0"/>
          </a:p>
          <a:p>
            <a:pPr marL="0" indent="0" eaLnBrk="1" hangingPunct="1">
              <a:buFont typeface="Arial" panose="020B0604020202020204" pitchFamily="34" charset="0"/>
              <a:buNone/>
              <a:defRPr/>
            </a:pPr>
            <a:endParaRPr lang="en-GB" sz="2400" dirty="0" smtClean="0"/>
          </a:p>
          <a:p>
            <a:pPr marL="0" indent="0" eaLnBrk="1" hangingPunct="1">
              <a:buFont typeface="Arial" panose="020B0604020202020204" pitchFamily="34" charset="0"/>
              <a:buNone/>
              <a:defRPr/>
            </a:pPr>
            <a:endParaRPr lang="en-GB" sz="2400" dirty="0"/>
          </a:p>
          <a:p>
            <a:pPr marL="0" indent="0" eaLnBrk="1" hangingPunct="1">
              <a:buFont typeface="Arial" panose="020B0604020202020204" pitchFamily="34" charset="0"/>
              <a:buNone/>
              <a:defRPr/>
            </a:pPr>
            <a:endParaRPr lang="en-GB" sz="2400" dirty="0"/>
          </a:p>
          <a:p>
            <a:pPr marL="0" indent="0" eaLnBrk="1" hangingPunct="1">
              <a:lnSpc>
                <a:spcPct val="80000"/>
              </a:lnSpc>
              <a:buNone/>
              <a:defRPr/>
            </a:pPr>
            <a:endParaRPr lang="en-GB" sz="2400" u="sng" dirty="0" smtClean="0"/>
          </a:p>
          <a:p>
            <a:pPr marL="0" indent="0" eaLnBrk="1" hangingPunct="1">
              <a:lnSpc>
                <a:spcPct val="80000"/>
              </a:lnSpc>
              <a:buNone/>
              <a:defRPr/>
            </a:pPr>
            <a:endParaRPr lang="en-GB" sz="2400" u="sng" dirty="0"/>
          </a:p>
        </p:txBody>
      </p:sp>
      <p:sp>
        <p:nvSpPr>
          <p:cNvPr id="12"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nvPr>
        </p:nvGraphicFramePr>
        <p:xfrm>
          <a:off x="1158874" y="1928629"/>
          <a:ext cx="6814419" cy="1644387"/>
        </p:xfrm>
        <a:graphic>
          <a:graphicData uri="http://schemas.openxmlformats.org/presentationml/2006/ole">
            <mc:AlternateContent xmlns:mc="http://schemas.openxmlformats.org/markup-compatibility/2006">
              <mc:Choice xmlns:v="urn:schemas-microsoft-com:vml" Requires="v">
                <p:oleObj spid="_x0000_s78858" name="Equation" r:id="rId3" imgW="3568680" imgH="863280" progId="Equation.DSMT4">
                  <p:embed/>
                </p:oleObj>
              </mc:Choice>
              <mc:Fallback>
                <p:oleObj name="Equation" r:id="rId3" imgW="3568680" imgH="863280" progId="Equation.DSMT4">
                  <p:embed/>
                  <p:pic>
                    <p:nvPicPr>
                      <p:cNvPr id="0" name=""/>
                      <p:cNvPicPr>
                        <a:picLocks noChangeAspect="1" noChangeArrowheads="1"/>
                      </p:cNvPicPr>
                      <p:nvPr/>
                    </p:nvPicPr>
                    <p:blipFill>
                      <a:blip r:embed="rId4"/>
                      <a:srcRect/>
                      <a:stretch>
                        <a:fillRect/>
                      </a:stretch>
                    </p:blipFill>
                    <p:spPr bwMode="auto">
                      <a:xfrm>
                        <a:off x="1158874" y="1928629"/>
                        <a:ext cx="6814419" cy="1644387"/>
                      </a:xfrm>
                      <a:prstGeom prst="rect">
                        <a:avLst/>
                      </a:prstGeom>
                      <a:noFill/>
                    </p:spPr>
                  </p:pic>
                </p:oleObj>
              </mc:Fallback>
            </mc:AlternateContent>
          </a:graphicData>
        </a:graphic>
      </p:graphicFrame>
      <p:sp>
        <p:nvSpPr>
          <p:cNvPr id="7" name="Rectangle 6"/>
          <p:cNvSpPr>
            <a:spLocks noChangeArrowheads="1"/>
          </p:cNvSpPr>
          <p:nvPr/>
        </p:nvSpPr>
        <p:spPr bwMode="auto">
          <a:xfrm>
            <a:off x="213205" y="8261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8782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0" y="5834130"/>
            <a:ext cx="2871989" cy="1023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US" sz="1400" dirty="0" smtClean="0">
              <a:solidFill>
                <a:schemeClr val="tx1"/>
              </a:solidFill>
            </a:endParaRPr>
          </a:p>
        </p:txBody>
      </p:sp>
      <p:sp>
        <p:nvSpPr>
          <p:cNvPr id="24"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Demand </a:t>
            </a:r>
            <a:r>
              <a:rPr lang="en-GB" sz="3200" dirty="0">
                <a:solidFill>
                  <a:srgbClr val="28643C"/>
                </a:solidFill>
                <a:latin typeface="Times New Roman" panose="02020603050405020304" pitchFamily="18" charset="0"/>
                <a:cs typeface="Times New Roman" panose="02020603050405020304" pitchFamily="18" charset="0"/>
              </a:rPr>
              <a:t>	</a:t>
            </a:r>
            <a:r>
              <a:rPr lang="en-GB" sz="3200" dirty="0" smtClean="0">
                <a:solidFill>
                  <a:srgbClr val="28643C"/>
                </a:solidFill>
                <a:latin typeface="Times New Roman" panose="02020603050405020304" pitchFamily="18" charset="0"/>
                <a:cs typeface="Times New Roman" panose="02020603050405020304" pitchFamily="18" charset="0"/>
              </a:rPr>
              <a:t> (2/6)</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5" name="Group 11"/>
          <p:cNvGrpSpPr>
            <a:grpSpLocks noChangeAspect="1"/>
          </p:cNvGrpSpPr>
          <p:nvPr/>
        </p:nvGrpSpPr>
        <p:grpSpPr bwMode="auto">
          <a:xfrm>
            <a:off x="136004" y="143545"/>
            <a:ext cx="763588" cy="765175"/>
            <a:chOff x="1260" y="540"/>
            <a:chExt cx="3240" cy="3240"/>
          </a:xfrm>
        </p:grpSpPr>
        <p:sp>
          <p:nvSpPr>
            <p:cNvPr id="26"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7"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8"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9"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 name="Rectangle 1"/>
          <p:cNvSpPr/>
          <p:nvPr/>
        </p:nvSpPr>
        <p:spPr>
          <a:xfrm>
            <a:off x="642706" y="1049089"/>
            <a:ext cx="7973595" cy="5115246"/>
          </a:xfrm>
          <a:prstGeom prst="rect">
            <a:avLst/>
          </a:prstGeom>
        </p:spPr>
        <p:txBody>
          <a:bodyPr wrap="square">
            <a:spAutoFit/>
          </a:bodyPr>
          <a:lstStyle/>
          <a:p>
            <a:pPr marL="0" indent="0" eaLnBrk="1" hangingPunct="1">
              <a:buFont typeface="Arial" panose="020B0604020202020204" pitchFamily="34" charset="0"/>
              <a:buNone/>
              <a:defRPr/>
            </a:pPr>
            <a:r>
              <a:rPr lang="en-GB" sz="2400" dirty="0" smtClean="0"/>
              <a:t>Consider </a:t>
            </a:r>
            <a:r>
              <a:rPr lang="en-GB" sz="2400" dirty="0" smtClean="0"/>
              <a:t>the following indirect utility maximization </a:t>
            </a:r>
            <a:r>
              <a:rPr lang="en-GB" sz="2400" dirty="0" smtClean="0"/>
              <a:t>problem (over </a:t>
            </a:r>
            <a:r>
              <a:rPr lang="en-GB" sz="2400" i="1" dirty="0" smtClean="0"/>
              <a:t>J</a:t>
            </a:r>
            <a:r>
              <a:rPr lang="en-GB" sz="2400" dirty="0" smtClean="0"/>
              <a:t>+1 goods; one good serving as the numeraire)  </a:t>
            </a:r>
            <a:endParaRPr lang="en-GB" sz="2400" dirty="0" smtClean="0"/>
          </a:p>
          <a:p>
            <a:pPr marL="0" indent="0" eaLnBrk="1" hangingPunct="1">
              <a:buFont typeface="Arial" panose="020B0604020202020204" pitchFamily="34" charset="0"/>
              <a:buNone/>
              <a:defRPr/>
            </a:pPr>
            <a:endParaRPr lang="en-GB" sz="2400" dirty="0"/>
          </a:p>
          <a:p>
            <a:pPr marL="0" indent="0" eaLnBrk="1" hangingPunct="1">
              <a:buFont typeface="Arial" panose="020B0604020202020204" pitchFamily="34" charset="0"/>
              <a:buNone/>
              <a:defRPr/>
            </a:pPr>
            <a:endParaRPr lang="en-GB" sz="2400" dirty="0" smtClean="0"/>
          </a:p>
          <a:p>
            <a:pPr marL="0" indent="0" eaLnBrk="1" hangingPunct="1">
              <a:buFont typeface="Arial" panose="020B0604020202020204" pitchFamily="34" charset="0"/>
              <a:buNone/>
              <a:defRPr/>
            </a:pPr>
            <a:endParaRPr lang="en-GB" sz="2400" dirty="0" smtClean="0"/>
          </a:p>
          <a:p>
            <a:pPr marL="0" indent="0" eaLnBrk="1" hangingPunct="1">
              <a:buFont typeface="Arial" panose="020B0604020202020204" pitchFamily="34" charset="0"/>
              <a:buNone/>
              <a:defRPr/>
            </a:pPr>
            <a:endParaRPr lang="en-GB" sz="2400" dirty="0"/>
          </a:p>
          <a:p>
            <a:pPr marL="0" indent="0" eaLnBrk="1" hangingPunct="1">
              <a:buFont typeface="Arial" panose="020B0604020202020204" pitchFamily="34" charset="0"/>
              <a:buNone/>
              <a:defRPr/>
            </a:pPr>
            <a:endParaRPr lang="en-GB" sz="2400" dirty="0"/>
          </a:p>
          <a:p>
            <a:pPr eaLnBrk="1" hangingPunct="1">
              <a:defRPr/>
            </a:pPr>
            <a:r>
              <a:rPr lang="en-US" sz="2400" dirty="0" err="1" smtClean="0"/>
              <a:t>FdPM</a:t>
            </a:r>
            <a:r>
              <a:rPr lang="en-US" sz="2400" dirty="0" smtClean="0"/>
              <a:t> show that there </a:t>
            </a:r>
            <a:r>
              <a:rPr lang="en-US" sz="2400" dirty="0" smtClean="0"/>
              <a:t>exist a vector of non-zero </a:t>
            </a:r>
            <a:r>
              <a:rPr lang="en-US" sz="2400" dirty="0"/>
              <a:t>GE </a:t>
            </a:r>
            <a:r>
              <a:rPr lang="en-US" sz="2400" dirty="0" smtClean="0"/>
              <a:t>demands </a:t>
            </a:r>
            <a:endParaRPr lang="en-US" sz="2400" dirty="0"/>
          </a:p>
          <a:p>
            <a:pPr marL="0" indent="0" eaLnBrk="1" hangingPunct="1">
              <a:lnSpc>
                <a:spcPct val="80000"/>
              </a:lnSpc>
              <a:buNone/>
              <a:defRPr/>
            </a:pPr>
            <a:endParaRPr lang="en-GB" sz="2400" u="sng" dirty="0" smtClean="0"/>
          </a:p>
          <a:p>
            <a:pPr marL="0" indent="0" eaLnBrk="1" hangingPunct="1">
              <a:lnSpc>
                <a:spcPct val="80000"/>
              </a:lnSpc>
              <a:buNone/>
              <a:defRPr/>
            </a:pPr>
            <a:endParaRPr lang="en-GB" sz="2400" u="sng" dirty="0"/>
          </a:p>
          <a:p>
            <a:pPr marL="0" indent="0" eaLnBrk="1" hangingPunct="1">
              <a:lnSpc>
                <a:spcPct val="80000"/>
              </a:lnSpc>
              <a:buNone/>
              <a:defRPr/>
            </a:pPr>
            <a:endParaRPr lang="en-GB" sz="2400" u="sng" dirty="0" smtClean="0"/>
          </a:p>
          <a:p>
            <a:pPr marL="0" indent="0" eaLnBrk="1" hangingPunct="1">
              <a:lnSpc>
                <a:spcPct val="80000"/>
              </a:lnSpc>
              <a:buNone/>
              <a:defRPr/>
            </a:pPr>
            <a:endParaRPr lang="en-GB" sz="2400" u="sng" dirty="0" smtClean="0"/>
          </a:p>
          <a:p>
            <a:pPr marL="0" indent="0" eaLnBrk="1" hangingPunct="1">
              <a:lnSpc>
                <a:spcPct val="80000"/>
              </a:lnSpc>
              <a:buNone/>
              <a:defRPr/>
            </a:pPr>
            <a:endParaRPr lang="en-GB" sz="2400" u="sng" dirty="0"/>
          </a:p>
          <a:p>
            <a:pPr marL="0" indent="0" eaLnBrk="1" hangingPunct="1">
              <a:lnSpc>
                <a:spcPct val="80000"/>
              </a:lnSpc>
              <a:buNone/>
              <a:defRPr/>
            </a:pPr>
            <a:r>
              <a:rPr lang="en-GB" sz="2400" u="sng" dirty="0" smtClean="0"/>
              <a:t>NOTE</a:t>
            </a:r>
            <a:r>
              <a:rPr lang="en-GB" sz="2400" u="sng" dirty="0"/>
              <a:t>: we use different notation than </a:t>
            </a:r>
            <a:r>
              <a:rPr lang="en-GB" sz="2400" u="sng" dirty="0" err="1"/>
              <a:t>FdPM</a:t>
            </a:r>
            <a:r>
              <a:rPr lang="en-GB" sz="2400" u="sng" dirty="0"/>
              <a:t> to </a:t>
            </a:r>
            <a:r>
              <a:rPr lang="en-GB" sz="2400" u="sng" dirty="0" smtClean="0"/>
              <a:t>(ultimately) highlight </a:t>
            </a:r>
            <a:r>
              <a:rPr lang="en-GB" sz="2400" u="sng" dirty="0"/>
              <a:t>similarities with </a:t>
            </a:r>
            <a:r>
              <a:rPr lang="en-GB" sz="2400" u="sng" dirty="0" smtClean="0"/>
              <a:t>ARUM Logit </a:t>
            </a:r>
            <a:r>
              <a:rPr lang="en-GB" sz="2400" u="sng" dirty="0"/>
              <a:t>models</a:t>
            </a:r>
            <a:r>
              <a:rPr lang="en-GB" sz="2400" u="sng" dirty="0" smtClean="0"/>
              <a:t>!!!</a:t>
            </a:r>
            <a:endParaRPr lang="en-GB" sz="2400" u="sng" dirty="0"/>
          </a:p>
        </p:txBody>
      </p:sp>
      <p:sp>
        <p:nvSpPr>
          <p:cNvPr id="12"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804872828"/>
              </p:ext>
            </p:extLst>
          </p:nvPr>
        </p:nvGraphicFramePr>
        <p:xfrm>
          <a:off x="1158874" y="1928629"/>
          <a:ext cx="6814419" cy="1644387"/>
        </p:xfrm>
        <a:graphic>
          <a:graphicData uri="http://schemas.openxmlformats.org/presentationml/2006/ole">
            <mc:AlternateContent xmlns:mc="http://schemas.openxmlformats.org/markup-compatibility/2006">
              <mc:Choice xmlns:v="urn:schemas-microsoft-com:vml" Requires="v">
                <p:oleObj spid="_x0000_s77902" name="Equation" r:id="rId3" imgW="3568680" imgH="863280" progId="Equation.DSMT4">
                  <p:embed/>
                </p:oleObj>
              </mc:Choice>
              <mc:Fallback>
                <p:oleObj name="Equation" r:id="rId3" imgW="3568680" imgH="863280" progId="Equation.DSMT4">
                  <p:embed/>
                  <p:pic>
                    <p:nvPicPr>
                      <p:cNvPr id="0" name="Object 3"/>
                      <p:cNvPicPr>
                        <a:picLocks noChangeAspect="1" noChangeArrowheads="1"/>
                      </p:cNvPicPr>
                      <p:nvPr/>
                    </p:nvPicPr>
                    <p:blipFill>
                      <a:blip r:embed="rId4"/>
                      <a:srcRect/>
                      <a:stretch>
                        <a:fillRect/>
                      </a:stretch>
                    </p:blipFill>
                    <p:spPr bwMode="auto">
                      <a:xfrm>
                        <a:off x="1158874" y="1928629"/>
                        <a:ext cx="6814419" cy="1644387"/>
                      </a:xfrm>
                      <a:prstGeom prst="rect">
                        <a:avLst/>
                      </a:prstGeom>
                      <a:noFill/>
                    </p:spPr>
                  </p:pic>
                </p:oleObj>
              </mc:Fallback>
            </mc:AlternateContent>
          </a:graphicData>
        </a:graphic>
      </p:graphicFrame>
      <p:sp>
        <p:nvSpPr>
          <p:cNvPr id="7" name="Rectangle 6"/>
          <p:cNvSpPr>
            <a:spLocks noChangeArrowheads="1"/>
          </p:cNvSpPr>
          <p:nvPr/>
        </p:nvSpPr>
        <p:spPr bwMode="auto">
          <a:xfrm>
            <a:off x="213205" y="8261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758953044"/>
              </p:ext>
            </p:extLst>
          </p:nvPr>
        </p:nvGraphicFramePr>
        <p:xfrm>
          <a:off x="1585193" y="4221088"/>
          <a:ext cx="6388100" cy="1143000"/>
        </p:xfrm>
        <a:graphic>
          <a:graphicData uri="http://schemas.openxmlformats.org/presentationml/2006/ole">
            <mc:AlternateContent xmlns:mc="http://schemas.openxmlformats.org/markup-compatibility/2006">
              <mc:Choice xmlns:v="urn:schemas-microsoft-com:vml" Requires="v">
                <p:oleObj spid="_x0000_s77903" name="Equation" r:id="rId5" imgW="3251160" imgH="583920" progId="Equation.DSMT4">
                  <p:embed/>
                </p:oleObj>
              </mc:Choice>
              <mc:Fallback>
                <p:oleObj name="Equation" r:id="rId5" imgW="3251160" imgH="583920" progId="Equation.DSMT4">
                  <p:embed/>
                  <p:pic>
                    <p:nvPicPr>
                      <p:cNvPr id="0" name="Object 5"/>
                      <p:cNvPicPr>
                        <a:picLocks noChangeAspect="1" noChangeArrowheads="1"/>
                      </p:cNvPicPr>
                      <p:nvPr/>
                    </p:nvPicPr>
                    <p:blipFill>
                      <a:blip r:embed="rId6"/>
                      <a:srcRect/>
                      <a:stretch>
                        <a:fillRect/>
                      </a:stretch>
                    </p:blipFill>
                    <p:spPr bwMode="auto">
                      <a:xfrm>
                        <a:off x="1585193" y="4221088"/>
                        <a:ext cx="6388100" cy="1143000"/>
                      </a:xfrm>
                      <a:prstGeom prst="rect">
                        <a:avLst/>
                      </a:prstGeom>
                      <a:noFill/>
                    </p:spPr>
                  </p:pic>
                </p:oleObj>
              </mc:Fallback>
            </mc:AlternateContent>
          </a:graphicData>
        </a:graphic>
      </p:graphicFrame>
    </p:spTree>
    <p:extLst>
      <p:ext uri="{BB962C8B-B14F-4D97-AF65-F5344CB8AC3E}">
        <p14:creationId xmlns:p14="http://schemas.microsoft.com/office/powerpoint/2010/main" val="418161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sz="half" idx="2"/>
          </p:nvPr>
        </p:nvSpPr>
        <p:spPr>
          <a:xfrm>
            <a:off x="517798" y="442489"/>
            <a:ext cx="8237537" cy="4394200"/>
          </a:xfrm>
        </p:spPr>
        <p:txBody>
          <a:bodyPr rtlCol="0">
            <a:normAutofit/>
          </a:bodyPr>
          <a:lstStyle/>
          <a:p>
            <a:pPr marL="711200" indent="-711200" algn="ctr" eaLnBrk="1" fontAlgn="auto" hangingPunct="1">
              <a:spcAft>
                <a:spcPts val="0"/>
              </a:spcAft>
              <a:buFont typeface="Wingdings" panose="05000000000000000000" pitchFamily="2" charset="2"/>
              <a:buNone/>
              <a:defRPr/>
            </a:pPr>
            <a:r>
              <a:rPr lang="en-GB" sz="3200" dirty="0" smtClean="0">
                <a:solidFill>
                  <a:srgbClr val="28643C"/>
                </a:solidFill>
                <a:latin typeface="Times New Roman" pitchFamily="18" charset="0"/>
              </a:rPr>
              <a:t>Another Disclaimer</a:t>
            </a:r>
          </a:p>
          <a:p>
            <a:pPr marL="0" indent="0">
              <a:buFont typeface="Arial" panose="020B0604020202020204" pitchFamily="34" charset="0"/>
              <a:buNone/>
              <a:defRPr/>
            </a:pPr>
            <a:endParaRPr lang="en-GB" sz="2400" b="1" dirty="0" smtClean="0">
              <a:solidFill>
                <a:schemeClr val="bg2"/>
              </a:solidFill>
              <a:latin typeface="Times New Roman" pitchFamily="18" charset="0"/>
            </a:endParaRPr>
          </a:p>
          <a:p>
            <a:pPr marL="0" indent="0">
              <a:buFont typeface="Arial" panose="020B0604020202020204" pitchFamily="34" charset="0"/>
              <a:buNone/>
              <a:defRPr/>
            </a:pPr>
            <a:endParaRPr lang="en-GB" sz="2400" b="1" dirty="0">
              <a:solidFill>
                <a:schemeClr val="bg2"/>
              </a:solidFill>
              <a:latin typeface="Times New Roman" pitchFamily="18" charset="0"/>
            </a:endParaRPr>
          </a:p>
          <a:p>
            <a:pPr marL="0" indent="0">
              <a:buFont typeface="Arial" panose="020B0604020202020204" pitchFamily="34" charset="0"/>
              <a:buNone/>
              <a:defRPr/>
            </a:pPr>
            <a:endParaRPr lang="en-US" sz="2400" dirty="0" smtClean="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defRPr/>
            </a:pPr>
            <a:r>
              <a:rPr lang="en-US" sz="2400" dirty="0" smtClean="0">
                <a:solidFill>
                  <a:srgbClr val="FF0000"/>
                </a:solidFill>
                <a:latin typeface="Times New Roman" panose="02020603050405020304" pitchFamily="18" charset="0"/>
                <a:cs typeface="Times New Roman" panose="02020603050405020304" pitchFamily="18" charset="0"/>
              </a:rPr>
              <a:t>Preliminary and incomplete – DO NOT CITE </a:t>
            </a:r>
          </a:p>
          <a:p>
            <a:pPr marL="0" indent="0" eaLnBrk="1" fontAlgn="auto" hangingPunct="1">
              <a:spcAft>
                <a:spcPts val="0"/>
              </a:spcAft>
              <a:buSzPct val="120000"/>
              <a:buFont typeface="Arial" panose="020B0604020202020204" pitchFamily="34" charset="0"/>
              <a:buNone/>
              <a:defRPr/>
            </a:pPr>
            <a:endParaRPr lang="en-US" sz="2200" dirty="0" smtClean="0">
              <a:latin typeface="Times New Roman" pitchFamily="18" charset="0"/>
              <a:cs typeface="Times New Roman" pitchFamily="18" charset="0"/>
            </a:endParaRPr>
          </a:p>
          <a:p>
            <a:pPr marL="0" indent="0" eaLnBrk="1" fontAlgn="auto" hangingPunct="1">
              <a:spcAft>
                <a:spcPts val="0"/>
              </a:spcAft>
              <a:buSzPct val="120000"/>
              <a:buFont typeface="Arial" panose="020B0604020202020204" pitchFamily="34" charset="0"/>
              <a:buNone/>
              <a:defRPr/>
            </a:pPr>
            <a:endParaRPr lang="en-US" sz="2200" dirty="0" smtClean="0">
              <a:latin typeface="Times New Roman" pitchFamily="18" charset="0"/>
              <a:cs typeface="Times New Roman" pitchFamily="18" charset="0"/>
            </a:endParaRPr>
          </a:p>
          <a:p>
            <a:pPr marL="0" indent="0" eaLnBrk="1" fontAlgn="auto" hangingPunct="1">
              <a:spcAft>
                <a:spcPts val="0"/>
              </a:spcAft>
              <a:buSzPct val="120000"/>
              <a:buFont typeface="Arial" panose="020B0604020202020204" pitchFamily="34" charset="0"/>
              <a:buNone/>
              <a:defRPr/>
            </a:pPr>
            <a:endParaRPr lang="en-US" sz="2200" dirty="0">
              <a:latin typeface="Times New Roman" pitchFamily="18" charset="0"/>
              <a:cs typeface="Times New Roman" pitchFamily="18" charset="0"/>
            </a:endParaRPr>
          </a:p>
        </p:txBody>
      </p:sp>
      <p:sp>
        <p:nvSpPr>
          <p:cNvPr id="1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2" name="Group 11"/>
          <p:cNvGrpSpPr>
            <a:grpSpLocks noChangeAspect="1"/>
          </p:cNvGrpSpPr>
          <p:nvPr/>
        </p:nvGrpSpPr>
        <p:grpSpPr bwMode="auto">
          <a:xfrm>
            <a:off x="136004" y="143545"/>
            <a:ext cx="763588" cy="765175"/>
            <a:chOff x="1260" y="540"/>
            <a:chExt cx="3240" cy="3240"/>
          </a:xfrm>
        </p:grpSpPr>
        <p:sp>
          <p:nvSpPr>
            <p:cNvPr id="13"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4"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771676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Rectangle 3"/>
              <p:cNvSpPr>
                <a:spLocks noGrp="1" noChangeArrowheads="1"/>
              </p:cNvSpPr>
              <p:nvPr>
                <p:ph type="body" idx="4294967295"/>
              </p:nvPr>
            </p:nvSpPr>
            <p:spPr>
              <a:xfrm>
                <a:off x="598399" y="985986"/>
                <a:ext cx="8563457" cy="737072"/>
              </a:xfrm>
            </p:spPr>
            <p:txBody>
              <a:bodyPr/>
              <a:lstStyle/>
              <a:p>
                <a:pPr marL="0" indent="0" eaLnBrk="1" hangingPunct="1">
                  <a:lnSpc>
                    <a:spcPct val="100000"/>
                  </a:lnSpc>
                  <a:spcBef>
                    <a:spcPts val="0"/>
                  </a:spcBef>
                  <a:buNone/>
                  <a:defRPr/>
                </a:pPr>
                <a:r>
                  <a:rPr lang="en-GB" sz="2200" dirty="0" smtClean="0">
                    <a:latin typeface="Times New Roman" panose="02020603050405020304" pitchFamily="18" charset="0"/>
                    <a:cs typeface="Times New Roman" panose="02020603050405020304" pitchFamily="18" charset="0"/>
                  </a:rPr>
                  <a:t>Assume there are </a:t>
                </a:r>
                <a:r>
                  <a:rPr lang="en-GB" sz="2200" i="1" dirty="0" smtClean="0">
                    <a:latin typeface="Times New Roman" pitchFamily="18" charset="0"/>
                    <a:cs typeface="Times New Roman" panose="02020603050405020304" pitchFamily="18" charset="0"/>
                  </a:rPr>
                  <a:t>J</a:t>
                </a:r>
                <a:r>
                  <a:rPr lang="en-GB" sz="2200" dirty="0" smtClean="0">
                    <a:latin typeface="Times New Roman" panose="02020603050405020304" pitchFamily="18" charset="0"/>
                    <a:cs typeface="Times New Roman" panose="02020603050405020304" pitchFamily="18" charset="0"/>
                  </a:rPr>
                  <a:t>+1 cereal in each market (including outside option), differentiated along different attributes (indexed by </a:t>
                </a:r>
                <a:r>
                  <a:rPr lang="en-GB" sz="2200" i="1" dirty="0" smtClean="0">
                    <a:latin typeface="Times New Roman" pitchFamily="18" charset="0"/>
                    <a:cs typeface="Times New Roman" panose="02020603050405020304" pitchFamily="18" charset="0"/>
                  </a:rPr>
                  <a:t>l</a:t>
                </a:r>
                <a:r>
                  <a:rPr lang="en-GB" sz="2200" dirty="0" smtClean="0">
                    <a:latin typeface="Times New Roman" panose="02020603050405020304" pitchFamily="18" charset="0"/>
                    <a:cs typeface="Times New Roman" panose="02020603050405020304" pitchFamily="18" charset="0"/>
                  </a:rPr>
                  <a:t>).  </a:t>
                </a:r>
                <a:endParaRPr lang="en-GB" sz="2200" dirty="0" smtClean="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endParaRPr lang="en-GB" sz="2200" dirty="0">
                  <a:latin typeface="Times New Roman" pitchFamily="18" charset="0"/>
                  <a:cs typeface="Times New Roman" panose="02020603050405020304" pitchFamily="18" charset="0"/>
                </a:endParaRPr>
              </a:p>
              <a:p>
                <a:pPr marL="0" indent="0" eaLnBrk="1" hangingPunct="1">
                  <a:lnSpc>
                    <a:spcPct val="100000"/>
                  </a:lnSpc>
                  <a:spcBef>
                    <a:spcPts val="0"/>
                  </a:spcBef>
                  <a:buNone/>
                  <a:defRPr/>
                </a:pP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Generator function associated with a </a:t>
                </a:r>
                <a:r>
                  <a:rPr lang="en-GB" sz="2000" dirty="0" smtClean="0">
                    <a:latin typeface="Times New Roman" panose="02020603050405020304" pitchFamily="18" charset="0"/>
                    <a:cs typeface="Times New Roman" panose="02020603050405020304" pitchFamily="18" charset="0"/>
                  </a:rPr>
                  <a:t>general </a:t>
                </a:r>
                <a:r>
                  <a:rPr lang="en-GB" sz="2000" dirty="0">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unrestricted) nesting structure characterized by the taste for variety (or attributes </a:t>
                </a:r>
                <a:r>
                  <a:rPr lang="en-GB" sz="2000" i="1" dirty="0" smtClean="0">
                    <a:latin typeface="Times New Roman" panose="02020603050405020304" pitchFamily="18" charset="0"/>
                    <a:cs typeface="Times New Roman" panose="02020603050405020304" pitchFamily="18" charset="0"/>
                  </a:rPr>
                  <a:t>c</a:t>
                </a:r>
                <a:r>
                  <a:rPr lang="en-GB" sz="2000" dirty="0" smtClean="0">
                    <a:latin typeface="Times New Roman" panose="02020603050405020304" pitchFamily="18" charset="0"/>
                    <a:cs typeface="Times New Roman" panose="02020603050405020304" pitchFamily="18" charset="0"/>
                  </a:rPr>
                  <a:t>) is: </a:t>
                </a:r>
                <a:endParaRPr lang="en-US" altLang="en-US" sz="2000" dirty="0" smtClean="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endParaRPr lang="en-GB" sz="2200" dirty="0" smtClean="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endParaRPr lang="en-GB" sz="2200" i="1" dirty="0" smtClean="0">
                  <a:latin typeface="Times New Roman" pitchFamily="18" charset="0"/>
                  <a:cs typeface="Times New Roman" panose="02020603050405020304" pitchFamily="18" charset="0"/>
                </a:endParaRPr>
              </a:p>
              <a:p>
                <a:pPr marL="0" indent="0" eaLnBrk="1" hangingPunct="1">
                  <a:lnSpc>
                    <a:spcPct val="100000"/>
                  </a:lnSpc>
                  <a:spcBef>
                    <a:spcPts val="0"/>
                  </a:spcBef>
                  <a:buNone/>
                  <a:defRPr/>
                </a:pPr>
                <a:endParaRPr lang="en-GB" sz="2200" i="1" dirty="0" smtClean="0">
                  <a:latin typeface="Times New Roman" pitchFamily="18" charset="0"/>
                  <a:cs typeface="Times New Roman" panose="02020603050405020304" pitchFamily="18" charset="0"/>
                </a:endParaRPr>
              </a:p>
              <a:p>
                <a:pPr marL="0" indent="0" eaLnBrk="1" hangingPunct="1">
                  <a:lnSpc>
                    <a:spcPct val="100000"/>
                  </a:lnSpc>
                  <a:spcBef>
                    <a:spcPts val="0"/>
                  </a:spcBef>
                  <a:buNone/>
                  <a:defRPr/>
                </a:pPr>
                <a:endParaRPr lang="en-GB" sz="2200" i="1" dirty="0">
                  <a:latin typeface="Times New Roman" pitchFamily="18" charset="0"/>
                  <a:cs typeface="Times New Roman" panose="02020603050405020304" pitchFamily="18" charset="0"/>
                </a:endParaRPr>
              </a:p>
              <a:p>
                <a:pPr marL="0" indent="0" eaLnBrk="1" hangingPunct="1">
                  <a:lnSpc>
                    <a:spcPct val="100000"/>
                  </a:lnSpc>
                  <a:spcBef>
                    <a:spcPts val="0"/>
                  </a:spcBef>
                  <a:buNone/>
                  <a:defRPr/>
                </a:pPr>
                <a:endParaRPr lang="en-GB" sz="2200" i="1" dirty="0" smtClean="0">
                  <a:latin typeface="Times New Roman" pitchFamily="18" charset="0"/>
                  <a:cs typeface="Times New Roman" panose="02020603050405020304" pitchFamily="18" charset="0"/>
                </a:endParaRPr>
              </a:p>
              <a:p>
                <a:pPr marL="0" indent="0" eaLnBrk="1" hangingPunct="1">
                  <a:lnSpc>
                    <a:spcPct val="100000"/>
                  </a:lnSpc>
                  <a:spcBef>
                    <a:spcPts val="0"/>
                  </a:spcBef>
                  <a:buNone/>
                  <a:defRPr/>
                </a:pPr>
                <a:endParaRPr lang="en-GB" sz="2200" i="1" dirty="0" smtClean="0">
                  <a:latin typeface="Times New Roman" pitchFamily="18" charset="0"/>
                  <a:cs typeface="Times New Roman" panose="02020603050405020304" pitchFamily="18" charset="0"/>
                </a:endParaRPr>
              </a:p>
              <a:p>
                <a:pPr marL="0" indent="0" eaLnBrk="1" hangingPunct="1">
                  <a:lnSpc>
                    <a:spcPct val="100000"/>
                  </a:lnSpc>
                  <a:spcBef>
                    <a:spcPts val="0"/>
                  </a:spcBef>
                  <a:buNone/>
                  <a:defRPr/>
                </a:pPr>
                <a:r>
                  <a:rPr lang="en-GB" sz="2200" i="1" dirty="0" err="1" smtClean="0">
                    <a:latin typeface="Times New Roman" pitchFamily="18" charset="0"/>
                    <a:cs typeface="Times New Roman" panose="02020603050405020304" pitchFamily="18" charset="0"/>
                  </a:rPr>
                  <a:t>S</a:t>
                </a:r>
                <a:r>
                  <a:rPr lang="en-GB" sz="2200" i="1" baseline="-25000" dirty="0" err="1" smtClean="0">
                    <a:latin typeface="Times New Roman" pitchFamily="18" charset="0"/>
                    <a:cs typeface="Times New Roman" panose="02020603050405020304" pitchFamily="18" charset="0"/>
                  </a:rPr>
                  <a:t>j</a:t>
                </a:r>
                <a:r>
                  <a:rPr lang="en-GB" sz="2200" dirty="0" smtClean="0">
                    <a:latin typeface="Times New Roman" panose="02020603050405020304" pitchFamily="18" charset="0"/>
                    <a:cs typeface="Times New Roman" panose="02020603050405020304" pitchFamily="18" charset="0"/>
                  </a:rPr>
                  <a:t>: Market share of product </a:t>
                </a:r>
                <a:r>
                  <a:rPr lang="en-GB" sz="2200" i="1" dirty="0" smtClean="0">
                    <a:latin typeface="Times New Roman" panose="02020603050405020304" pitchFamily="18" charset="0"/>
                    <a:cs typeface="Times New Roman" panose="02020603050405020304" pitchFamily="18" charset="0"/>
                  </a:rPr>
                  <a:t>j</a:t>
                </a:r>
                <a:r>
                  <a:rPr lang="en-GB" sz="2200" dirty="0" smtClean="0">
                    <a:latin typeface="Times New Roman" panose="02020603050405020304" pitchFamily="18" charset="0"/>
                    <a:cs typeface="Times New Roman" panose="02020603050405020304" pitchFamily="18" charset="0"/>
                  </a:rPr>
                  <a:t>;  </a:t>
                </a:r>
                <a:r>
                  <a:rPr lang="en-GB" sz="2200" i="1" dirty="0" smtClean="0">
                    <a:latin typeface="Times New Roman" pitchFamily="18" charset="0"/>
                    <a:cs typeface="Times New Roman" panose="02020603050405020304" pitchFamily="18" charset="0"/>
                  </a:rPr>
                  <a:t>S</a:t>
                </a:r>
                <a:r>
                  <a:rPr lang="en-GB" sz="2200" i="1" baseline="-25000" dirty="0" smtClean="0">
                    <a:latin typeface="Times New Roman" pitchFamily="18" charset="0"/>
                    <a:cs typeface="Times New Roman" panose="02020603050405020304" pitchFamily="18" charset="0"/>
                  </a:rPr>
                  <a:t>0</a:t>
                </a:r>
                <a:r>
                  <a:rPr lang="en-GB" sz="2200" dirty="0" smtClean="0">
                    <a:latin typeface="Times New Roman" panose="02020603050405020304" pitchFamily="18" charset="0"/>
                    <a:cs typeface="Times New Roman" panose="02020603050405020304" pitchFamily="18" charset="0"/>
                  </a:rPr>
                  <a:t>: Share of the outside option </a:t>
                </a:r>
              </a:p>
              <a:p>
                <a:pPr marL="0" indent="0" eaLnBrk="1" hangingPunct="1">
                  <a:lnSpc>
                    <a:spcPct val="100000"/>
                  </a:lnSpc>
                  <a:spcBef>
                    <a:spcPts val="0"/>
                  </a:spcBef>
                  <a:buNone/>
                  <a:defRPr/>
                </a:pP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𝑆</m:t>
                        </m:r>
                      </m:e>
                      <m:sub>
                        <m:d>
                          <m:dPr>
                            <m:beg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b="0" i="1" smtClean="0">
                                    <a:latin typeface="Cambria Math" panose="02040503050406030204" pitchFamily="18" charset="0"/>
                                  </a:rPr>
                                  <m:t>𝑙</m:t>
                                </m:r>
                              </m:sub>
                            </m:sSub>
                            <m:r>
                              <a:rPr lang="en-US" sz="2200">
                                <a:latin typeface="Cambria Math" panose="02040503050406030204" pitchFamily="18" charset="0"/>
                              </a:rPr>
                              <m:t>(</m:t>
                            </m:r>
                            <m:r>
                              <a:rPr lang="en-US" sz="2200" i="1">
                                <a:latin typeface="Cambria Math" panose="02040503050406030204" pitchFamily="18" charset="0"/>
                              </a:rPr>
                              <m:t>𝑗</m:t>
                            </m:r>
                          </m:e>
                        </m:d>
                      </m:sub>
                    </m:sSub>
                  </m:oMath>
                </a14:m>
                <a:r>
                  <a:rPr lang="en-GB" sz="2200" dirty="0" smtClean="0">
                    <a:latin typeface="Times New Roman" panose="02020603050405020304" pitchFamily="18" charset="0"/>
                    <a:cs typeface="Times New Roman" panose="02020603050405020304" pitchFamily="18" charset="0"/>
                  </a:rPr>
                  <a:t>: Share of products belonging to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b="0" i="1" smtClean="0">
                            <a:latin typeface="Cambria Math" panose="02040503050406030204" pitchFamily="18" charset="0"/>
                          </a:rPr>
                          <m:t>𝑙</m:t>
                        </m:r>
                      </m:sub>
                    </m:sSub>
                  </m:oMath>
                </a14:m>
                <a:r>
                  <a:rPr lang="en-GB" sz="2200" dirty="0" smtClean="0">
                    <a:latin typeface="Times New Roman" panose="02020603050405020304" pitchFamily="18" charset="0"/>
                    <a:cs typeface="Times New Roman" panose="02020603050405020304" pitchFamily="18" charset="0"/>
                  </a:rPr>
                  <a:t>;</a:t>
                </a:r>
              </a:p>
              <a:p>
                <a:pPr marL="0" indent="0" eaLnBrk="1" hangingPunct="1">
                  <a:lnSpc>
                    <a:spcPct val="100000"/>
                  </a:lnSpc>
                  <a:spcBef>
                    <a:spcPts val="0"/>
                  </a:spcBef>
                  <a:buNone/>
                  <a:defRPr/>
                </a:pPr>
                <a:r>
                  <a:rPr lang="en-GB"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b="0" i="1" smtClean="0">
                            <a:latin typeface="Cambria Math" panose="02040503050406030204" pitchFamily="18" charset="0"/>
                          </a:rPr>
                          <m:t>𝑙</m:t>
                        </m:r>
                      </m:sub>
                    </m:sSub>
                  </m:oMath>
                </a14:m>
                <a:r>
                  <a:rPr lang="en-GB" sz="2200" dirty="0" smtClean="0">
                    <a:latin typeface="Times New Roman" panose="02020603050405020304" pitchFamily="18" charset="0"/>
                    <a:cs typeface="Times New Roman" panose="02020603050405020304" pitchFamily="18" charset="0"/>
                  </a:rPr>
                  <a:t> identifies the “nests” or “classes” of differentiated products</a:t>
                </a:r>
              </a:p>
              <a:p>
                <a:pPr marL="0" indent="0" eaLnBrk="1" hangingPunct="1">
                  <a:lnSpc>
                    <a:spcPct val="100000"/>
                  </a:lnSpc>
                  <a:spcBef>
                    <a:spcPts val="0"/>
                  </a:spcBef>
                  <a:buNone/>
                  <a:defRP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b="0" i="1" smtClean="0">
                            <a:latin typeface="Cambria Math" panose="02040503050406030204" pitchFamily="18" charset="0"/>
                          </a:rPr>
                          <m:t>𝑙</m:t>
                        </m:r>
                      </m:sub>
                    </m:sSub>
                  </m:oMath>
                </a14:m>
                <a:r>
                  <a:rPr lang="en-GB" sz="2200" dirty="0" smtClean="0">
                    <a:latin typeface="Times New Roman" panose="02020603050405020304" pitchFamily="18" charset="0"/>
                    <a:cs typeface="Times New Roman" panose="02020603050405020304" pitchFamily="18" charset="0"/>
                  </a:rPr>
                  <a:t>: taste parameter for variety along </a:t>
                </a:r>
                <a:r>
                  <a:rPr lang="en-GB" sz="2200" dirty="0" smtClean="0">
                    <a:latin typeface="Times New Roman" panose="02020603050405020304" pitchFamily="18" charset="0"/>
                    <a:cs typeface="Times New Roman" panose="02020603050405020304" pitchFamily="18" charset="0"/>
                  </a:rPr>
                  <a:t>the </a:t>
                </a:r>
                <a:r>
                  <a:rPr lang="en-GB" sz="2200" i="1" dirty="0" smtClean="0">
                    <a:latin typeface="Times New Roman" panose="02020603050405020304" pitchFamily="18" charset="0"/>
                    <a:cs typeface="Times New Roman" panose="02020603050405020304" pitchFamily="18" charset="0"/>
                  </a:rPr>
                  <a:t>L</a:t>
                </a:r>
                <a:r>
                  <a:rPr lang="en-GB" sz="2200" dirty="0" smtClean="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dimensions</a:t>
                </a:r>
              </a:p>
            </p:txBody>
          </p:sp>
        </mc:Choice>
        <mc:Fallback>
          <p:sp>
            <p:nvSpPr>
              <p:cNvPr id="13" name="Rectangle 3"/>
              <p:cNvSpPr>
                <a:spLocks noGrp="1" noRot="1" noChangeAspect="1" noMove="1" noResize="1" noEditPoints="1" noAdjustHandles="1" noChangeArrowheads="1" noChangeShapeType="1" noTextEdit="1"/>
              </p:cNvSpPr>
              <p:nvPr>
                <p:ph type="body" idx="4294967295"/>
              </p:nvPr>
            </p:nvSpPr>
            <p:spPr>
              <a:xfrm>
                <a:off x="598399" y="985986"/>
                <a:ext cx="8563457" cy="737072"/>
              </a:xfrm>
              <a:blipFill rotWithShape="0">
                <a:blip r:embed="rId3"/>
                <a:stretch>
                  <a:fillRect l="-925" t="-5785" b="-607438"/>
                </a:stretch>
              </a:blipFill>
            </p:spPr>
            <p:txBody>
              <a:bodyPr/>
              <a:lstStyle/>
              <a:p>
                <a:r>
                  <a:rPr lang="en-US">
                    <a:noFill/>
                  </a:rPr>
                  <a:t> </a:t>
                </a:r>
              </a:p>
            </p:txBody>
          </p:sp>
        </mc:Fallback>
      </mc:AlternateContent>
      <p:sp>
        <p:nvSpPr>
          <p:cNvPr id="10"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Demand		 (</a:t>
            </a: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/6)</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8" name="Group 11"/>
          <p:cNvGrpSpPr>
            <a:grpSpLocks noChangeAspect="1"/>
          </p:cNvGrpSpPr>
          <p:nvPr/>
        </p:nvGrpSpPr>
        <p:grpSpPr bwMode="auto">
          <a:xfrm>
            <a:off x="136004" y="143545"/>
            <a:ext cx="763588" cy="765175"/>
            <a:chOff x="1260" y="540"/>
            <a:chExt cx="3240" cy="3240"/>
          </a:xfrm>
        </p:grpSpPr>
        <p:sp>
          <p:nvSpPr>
            <p:cNvPr id="9"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1"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2"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4"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5"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aphicFrame>
        <p:nvGraphicFramePr>
          <p:cNvPr id="3" name="Object 2"/>
          <p:cNvGraphicFramePr>
            <a:graphicFrameLocks noChangeAspect="1"/>
          </p:cNvGraphicFramePr>
          <p:nvPr>
            <p:extLst>
              <p:ext uri="{D42A27DB-BD31-4B8C-83A1-F6EECF244321}">
                <p14:modId xmlns:p14="http://schemas.microsoft.com/office/powerpoint/2010/main" val="1923970023"/>
              </p:ext>
            </p:extLst>
          </p:nvPr>
        </p:nvGraphicFramePr>
        <p:xfrm>
          <a:off x="2790825" y="2770188"/>
          <a:ext cx="3448050" cy="1685925"/>
        </p:xfrm>
        <a:graphic>
          <a:graphicData uri="http://schemas.openxmlformats.org/presentationml/2006/ole">
            <mc:AlternateContent xmlns:mc="http://schemas.openxmlformats.org/markup-compatibility/2006">
              <mc:Choice xmlns:v="urn:schemas-microsoft-com:vml" Requires="v">
                <p:oleObj spid="_x0000_s76838" name="Equation" r:id="rId4" imgW="1930320" imgH="939600" progId="Equation.DSMT4">
                  <p:embed/>
                </p:oleObj>
              </mc:Choice>
              <mc:Fallback>
                <p:oleObj name="Equation" r:id="rId4" imgW="1930320" imgH="939600" progId="Equation.DSMT4">
                  <p:embed/>
                  <p:pic>
                    <p:nvPicPr>
                      <p:cNvPr id="0" name="Object 3"/>
                      <p:cNvPicPr>
                        <a:picLocks noChangeAspect="1" noChangeArrowheads="1"/>
                      </p:cNvPicPr>
                      <p:nvPr/>
                    </p:nvPicPr>
                    <p:blipFill>
                      <a:blip r:embed="rId5"/>
                      <a:srcRect/>
                      <a:stretch>
                        <a:fillRect/>
                      </a:stretch>
                    </p:blipFill>
                    <p:spPr bwMode="auto">
                      <a:xfrm>
                        <a:off x="2790825" y="2770188"/>
                        <a:ext cx="3448050" cy="1685925"/>
                      </a:xfrm>
                      <a:prstGeom prst="rect">
                        <a:avLst/>
                      </a:prstGeom>
                      <a:noFill/>
                    </p:spPr>
                  </p:pic>
                </p:oleObj>
              </mc:Fallback>
            </mc:AlternateContent>
          </a:graphicData>
        </a:graphic>
      </p:graphicFrame>
    </p:spTree>
    <p:extLst>
      <p:ext uri="{BB962C8B-B14F-4D97-AF65-F5344CB8AC3E}">
        <p14:creationId xmlns:p14="http://schemas.microsoft.com/office/powerpoint/2010/main" val="3028942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Grp="1" noChangeArrowheads="1"/>
          </p:cNvSpPr>
          <p:nvPr>
            <p:ph type="body" idx="4294967295"/>
          </p:nvPr>
        </p:nvSpPr>
        <p:spPr>
          <a:xfrm>
            <a:off x="515851" y="1116248"/>
            <a:ext cx="8388350" cy="737072"/>
          </a:xfrm>
        </p:spPr>
        <p:txBody>
          <a:bodyPr/>
          <a:lstStyle/>
          <a:p>
            <a:pPr marL="0" indent="0" eaLnBrk="1" hangingPunct="1">
              <a:lnSpc>
                <a:spcPct val="100000"/>
              </a:lnSpc>
              <a:spcBef>
                <a:spcPts val="0"/>
              </a:spcBef>
              <a:buNone/>
              <a:defRPr/>
            </a:pPr>
            <a:r>
              <a:rPr lang="en-GB" sz="2200" dirty="0" smtClean="0">
                <a:latin typeface="Times New Roman" panose="02020603050405020304" pitchFamily="18" charset="0"/>
                <a:cs typeface="Times New Roman" panose="02020603050405020304" pitchFamily="18" charset="0"/>
              </a:rPr>
              <a:t>Taking logs on both sides and rearranging one has </a:t>
            </a:r>
          </a:p>
          <a:p>
            <a:pPr marL="0" indent="0" eaLnBrk="1" hangingPunct="1">
              <a:lnSpc>
                <a:spcPct val="100000"/>
              </a:lnSpc>
              <a:spcBef>
                <a:spcPts val="0"/>
              </a:spcBef>
              <a:buNone/>
              <a:defRPr/>
            </a:pPr>
            <a:endParaRPr lang="en-GB" sz="22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endParaRPr lang="en-GB" sz="2200" dirty="0" smtClean="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endParaRPr lang="en-GB" sz="22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endParaRPr lang="en-GB" sz="2200" dirty="0" smtClean="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r>
              <a:rPr lang="en-US" sz="2200" dirty="0" smtClean="0">
                <a:latin typeface="Times New Roman" pitchFamily="18" charset="0"/>
                <a:cs typeface="Times New Roman" panose="02020603050405020304" pitchFamily="18" charset="0"/>
              </a:rPr>
              <a:t>Which can be estimated using standard econometric techniques</a:t>
            </a:r>
          </a:p>
          <a:p>
            <a:pPr marL="0" indent="0" eaLnBrk="1" hangingPunct="1">
              <a:lnSpc>
                <a:spcPct val="100000"/>
              </a:lnSpc>
              <a:spcBef>
                <a:spcPts val="0"/>
              </a:spcBef>
              <a:buNone/>
              <a:defRPr/>
            </a:pPr>
            <a:endParaRPr lang="en-US" sz="2400" dirty="0" smtClean="0"/>
          </a:p>
          <a:p>
            <a:pPr marL="0" indent="0" eaLnBrk="1" hangingPunct="1">
              <a:lnSpc>
                <a:spcPct val="100000"/>
              </a:lnSpc>
              <a:spcBef>
                <a:spcPts val="0"/>
              </a:spcBef>
              <a:buNone/>
              <a:defRPr/>
            </a:pPr>
            <a:r>
              <a:rPr lang="en-US" sz="2000" dirty="0">
                <a:latin typeface="Times New Roman" panose="02020603050405020304" pitchFamily="18" charset="0"/>
                <a:cs typeface="Times New Roman" panose="02020603050405020304" pitchFamily="18" charset="0"/>
              </a:rPr>
              <a:t>Cross Nested-Generalized Nested Entropy (CN-</a:t>
            </a:r>
            <a:r>
              <a:rPr lang="en-US" sz="2000" dirty="0" err="1">
                <a:latin typeface="Times New Roman" panose="02020603050405020304" pitchFamily="18" charset="0"/>
                <a:cs typeface="Times New Roman" panose="02020603050405020304" pitchFamily="18" charset="0"/>
              </a:rPr>
              <a:t>GNE</a:t>
            </a:r>
            <a:r>
              <a:rPr lang="en-US" sz="2000" dirty="0">
                <a:latin typeface="Times New Roman" panose="02020603050405020304" pitchFamily="18" charset="0"/>
                <a:cs typeface="Times New Roman" panose="02020603050405020304" pitchFamily="18" charset="0"/>
              </a:rPr>
              <a:t>): similar to </a:t>
            </a:r>
            <a:r>
              <a:rPr lang="en-US" sz="2000" dirty="0" err="1">
                <a:latin typeface="Times New Roman" panose="02020603050405020304" pitchFamily="18" charset="0"/>
                <a:cs typeface="Times New Roman" panose="02020603050405020304" pitchFamily="18" charset="0"/>
              </a:rPr>
              <a:t>Bresnahan</a:t>
            </a:r>
            <a:r>
              <a:rPr lang="en-US" sz="2000" dirty="0">
                <a:latin typeface="Times New Roman" panose="02020603050405020304" pitchFamily="18" charset="0"/>
                <a:cs typeface="Times New Roman" panose="02020603050405020304" pitchFamily="18" charset="0"/>
              </a:rPr>
              <a:t> et al. (1997) product differentiation logit model</a:t>
            </a:r>
          </a:p>
          <a:p>
            <a:pPr marL="0" indent="0" eaLnBrk="1" hangingPunct="1">
              <a:lnSpc>
                <a:spcPct val="100000"/>
              </a:lnSpc>
              <a:spcBef>
                <a:spcPts val="0"/>
              </a:spcBef>
              <a:buNone/>
              <a:defRPr/>
            </a:pPr>
            <a:endParaRPr lang="en-US" sz="2400" dirty="0" smtClean="0"/>
          </a:p>
          <a:p>
            <a:pPr marL="0" indent="0" eaLnBrk="1" hangingPunct="1">
              <a:lnSpc>
                <a:spcPct val="100000"/>
              </a:lnSpc>
              <a:spcBef>
                <a:spcPts val="0"/>
              </a:spcBef>
              <a:buNone/>
              <a:defRPr/>
            </a:pPr>
            <a:r>
              <a:rPr lang="en-US" sz="2000" dirty="0" smtClean="0">
                <a:latin typeface="Times New Roman" panose="02020603050405020304" pitchFamily="18" charset="0"/>
                <a:cs typeface="Times New Roman" panose="02020603050405020304" pitchFamily="18" charset="0"/>
              </a:rPr>
              <a:t>For some ranges of </a:t>
            </a:r>
            <a:r>
              <a:rPr lang="el-GR" sz="2000" i="1" dirty="0" smtClean="0">
                <a:latin typeface="Times New Roman" panose="02020603050405020304" pitchFamily="18" charset="0"/>
                <a:cs typeface="Times New Roman" panose="02020603050405020304" pitchFamily="18" charset="0"/>
                <a:sym typeface="Wingdings" panose="05000000000000000000" pitchFamily="2" charset="2"/>
              </a:rPr>
              <a:t>μ</a:t>
            </a:r>
            <a:r>
              <a:rPr lang="en-US" sz="2000" i="1" baseline="-25000" dirty="0">
                <a:latin typeface="Times New Roman" panose="02020603050405020304" pitchFamily="18" charset="0"/>
                <a:cs typeface="Times New Roman" panose="02020603050405020304" pitchFamily="18" charset="0"/>
                <a:sym typeface="Wingdings" panose="05000000000000000000" pitchFamily="2" charset="2"/>
              </a:rPr>
              <a:t>l</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i="1" dirty="0" smtClean="0">
                <a:latin typeface="Times New Roman Symbol" panose="02020603050405020304" pitchFamily="18" charset="0"/>
                <a:cs typeface="Times New Roman" panose="02020603050405020304" pitchFamily="18" charset="0"/>
              </a:rPr>
              <a:t>d</a:t>
            </a:r>
            <a:r>
              <a:rPr lang="en-US" sz="2000" dirty="0" smtClean="0">
                <a:latin typeface="Times New Roman Symbol"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FdPM</a:t>
            </a:r>
            <a:r>
              <a:rPr lang="en-US" sz="2000" dirty="0" smtClean="0">
                <a:latin typeface="Times New Roman" panose="02020603050405020304" pitchFamily="18" charset="0"/>
                <a:cs typeface="Times New Roman" panose="02020603050405020304" pitchFamily="18" charset="0"/>
              </a:rPr>
              <a:t> show that the CN-</a:t>
            </a:r>
            <a:r>
              <a:rPr lang="en-US" sz="2000" dirty="0" err="1" smtClean="0">
                <a:latin typeface="Times New Roman" panose="02020603050405020304" pitchFamily="18" charset="0"/>
                <a:cs typeface="Times New Roman" panose="02020603050405020304" pitchFamily="18" charset="0"/>
              </a:rPr>
              <a:t>GNE</a:t>
            </a:r>
            <a:r>
              <a:rPr lang="en-US" sz="2000" dirty="0" smtClean="0">
                <a:latin typeface="Times New Roman" panose="02020603050405020304" pitchFamily="18" charset="0"/>
                <a:cs typeface="Times New Roman" panose="02020603050405020304" pitchFamily="18" charset="0"/>
              </a:rPr>
              <a:t> can lead to negative cross price parameters </a:t>
            </a:r>
          </a:p>
          <a:p>
            <a:pPr marL="0" indent="0" eaLnBrk="1" hangingPunct="1">
              <a:lnSpc>
                <a:spcPct val="100000"/>
              </a:lnSpc>
              <a:spcBef>
                <a:spcPts val="0"/>
              </a:spcBef>
              <a:buNone/>
              <a:defRPr/>
            </a:pP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the smaller the </a:t>
            </a:r>
            <a:r>
              <a:rPr lang="el-GR" sz="2000" i="1" dirty="0" smtClean="0">
                <a:latin typeface="Times New Roman" panose="02020603050405020304" pitchFamily="18" charset="0"/>
                <a:cs typeface="Times New Roman" panose="02020603050405020304" pitchFamily="18" charset="0"/>
                <a:sym typeface="Wingdings" panose="05000000000000000000" pitchFamily="2" charset="2"/>
              </a:rPr>
              <a:t>μ</a:t>
            </a:r>
            <a:r>
              <a:rPr lang="en-US" sz="2000" i="1" baseline="-25000" dirty="0">
                <a:latin typeface="Times New Roman" panose="02020603050405020304" pitchFamily="18" charset="0"/>
                <a:cs typeface="Times New Roman" panose="02020603050405020304" pitchFamily="18" charset="0"/>
                <a:sym typeface="Wingdings" panose="05000000000000000000" pitchFamily="2" charset="2"/>
              </a:rPr>
              <a:t>l</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the “farther” </a:t>
            </a:r>
            <a:r>
              <a:rPr lang="en-US" sz="2000" dirty="0">
                <a:latin typeface="Times New Roman" panose="02020603050405020304" pitchFamily="18" charset="0"/>
                <a:cs typeface="Times New Roman" panose="02020603050405020304" pitchFamily="18" charset="0"/>
                <a:sym typeface="Wingdings" panose="05000000000000000000" pitchFamily="2" charset="2"/>
              </a:rPr>
              <a:t>(a la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Pinkse</a:t>
            </a:r>
            <a:r>
              <a:rPr lang="en-US" sz="2000" dirty="0">
                <a:latin typeface="Times New Roman" panose="02020603050405020304" pitchFamily="18" charset="0"/>
                <a:cs typeface="Times New Roman" panose="02020603050405020304" pitchFamily="18" charset="0"/>
                <a:sym typeface="Wingdings" panose="05000000000000000000" pitchFamily="2" charset="2"/>
              </a:rPr>
              <a:t> and Slade 2004)</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the `	products attribute </a:t>
            </a:r>
            <a:r>
              <a:rPr lang="en-US" sz="2000" i="1" dirty="0">
                <a:latin typeface="Times New Roman" panose="02020603050405020304" pitchFamily="18" charset="0"/>
                <a:cs typeface="Times New Roman" panose="02020603050405020304" pitchFamily="18" charset="0"/>
                <a:sym typeface="Wingdings" panose="05000000000000000000" pitchFamily="2" charset="2"/>
              </a:rPr>
              <a:t>l</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will be (and more likely to be complements)  </a:t>
            </a:r>
            <a:endParaRPr lang="en-US" sz="2000" dirty="0" smtClean="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endParaRPr lang="en-US" sz="2200" dirty="0">
              <a:latin typeface="Times New Roman" pitchFamily="18" charset="0"/>
              <a:cs typeface="Times New Roman" panose="02020603050405020304" pitchFamily="18" charset="0"/>
            </a:endParaRPr>
          </a:p>
          <a:p>
            <a:pPr marL="0" indent="0" eaLnBrk="1" hangingPunct="1">
              <a:lnSpc>
                <a:spcPct val="100000"/>
              </a:lnSpc>
              <a:spcBef>
                <a:spcPts val="0"/>
              </a:spcBef>
              <a:buNone/>
              <a:defRPr/>
            </a:pPr>
            <a:endParaRPr lang="en-US" sz="2400" dirty="0"/>
          </a:p>
          <a:p>
            <a:pPr marL="0" indent="0" eaLnBrk="1" hangingPunct="1">
              <a:lnSpc>
                <a:spcPct val="100000"/>
              </a:lnSpc>
              <a:spcBef>
                <a:spcPts val="0"/>
              </a:spcBef>
              <a:buNone/>
              <a:defRPr/>
            </a:pPr>
            <a:r>
              <a:rPr lang="en-US" sz="2200" dirty="0" smtClean="0">
                <a:latin typeface="Times New Roman"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p:txBody>
      </p:sp>
      <p:graphicFrame>
        <p:nvGraphicFramePr>
          <p:cNvPr id="23560" name="Object 14"/>
          <p:cNvGraphicFramePr>
            <a:graphicFrameLocks noChangeAspect="1"/>
          </p:cNvGraphicFramePr>
          <p:nvPr>
            <p:extLst>
              <p:ext uri="{D42A27DB-BD31-4B8C-83A1-F6EECF244321}">
                <p14:modId xmlns:p14="http://schemas.microsoft.com/office/powerpoint/2010/main" val="1763012511"/>
              </p:ext>
            </p:extLst>
          </p:nvPr>
        </p:nvGraphicFramePr>
        <p:xfrm>
          <a:off x="1655763" y="1744663"/>
          <a:ext cx="5832475" cy="963612"/>
        </p:xfrm>
        <a:graphic>
          <a:graphicData uri="http://schemas.openxmlformats.org/presentationml/2006/ole">
            <mc:AlternateContent xmlns:mc="http://schemas.openxmlformats.org/markup-compatibility/2006">
              <mc:Choice xmlns:v="urn:schemas-microsoft-com:vml" Requires="v">
                <p:oleObj spid="_x0000_s69742" name="Equation" r:id="rId3" imgW="3263760" imgH="533160" progId="Equation.DSMT4">
                  <p:embed/>
                </p:oleObj>
              </mc:Choice>
              <mc:Fallback>
                <p:oleObj name="Equation" r:id="rId3" imgW="3263760" imgH="533160" progId="Equation.DSMT4">
                  <p:embed/>
                  <p:pic>
                    <p:nvPicPr>
                      <p:cNvPr id="0" name=""/>
                      <p:cNvPicPr>
                        <a:picLocks noChangeAspect="1" noChangeArrowheads="1"/>
                      </p:cNvPicPr>
                      <p:nvPr/>
                    </p:nvPicPr>
                    <p:blipFill>
                      <a:blip r:embed="rId4"/>
                      <a:srcRect/>
                      <a:stretch>
                        <a:fillRect/>
                      </a:stretch>
                    </p:blipFill>
                    <p:spPr bwMode="auto">
                      <a:xfrm>
                        <a:off x="1655763" y="1744663"/>
                        <a:ext cx="583247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Demand		 (</a:t>
            </a:r>
            <a:r>
              <a:rPr lang="en-GB" sz="3200" dirty="0">
                <a:solidFill>
                  <a:srgbClr val="28643C"/>
                </a:solidFill>
                <a:latin typeface="Times New Roman" panose="02020603050405020304" pitchFamily="18" charset="0"/>
                <a:cs typeface="Times New Roman" panose="02020603050405020304" pitchFamily="18" charset="0"/>
              </a:rPr>
              <a:t>4</a:t>
            </a:r>
            <a:r>
              <a:rPr lang="en-GB" sz="3200" dirty="0" smtClean="0">
                <a:solidFill>
                  <a:srgbClr val="28643C"/>
                </a:solidFill>
                <a:latin typeface="Times New Roman" panose="02020603050405020304" pitchFamily="18" charset="0"/>
                <a:cs typeface="Times New Roman" panose="02020603050405020304" pitchFamily="18" charset="0"/>
              </a:rPr>
              <a:t>/6)</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8" name="Group 11"/>
          <p:cNvGrpSpPr>
            <a:grpSpLocks noChangeAspect="1"/>
          </p:cNvGrpSpPr>
          <p:nvPr/>
        </p:nvGrpSpPr>
        <p:grpSpPr bwMode="auto">
          <a:xfrm>
            <a:off x="136004" y="143545"/>
            <a:ext cx="763588" cy="765175"/>
            <a:chOff x="1260" y="540"/>
            <a:chExt cx="3240" cy="3240"/>
          </a:xfrm>
        </p:grpSpPr>
        <p:sp>
          <p:nvSpPr>
            <p:cNvPr id="9"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1"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2"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4"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5"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317363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0" y="5834130"/>
            <a:ext cx="2871989" cy="1023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US" sz="1400" dirty="0" smtClean="0">
              <a:solidFill>
                <a:schemeClr val="tx1"/>
              </a:solidFill>
            </a:endParaRPr>
          </a:p>
        </p:txBody>
      </p:sp>
      <p:sp>
        <p:nvSpPr>
          <p:cNvPr id="24"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Demand 	 (</a:t>
            </a:r>
            <a:r>
              <a:rPr lang="en-GB" sz="3200" dirty="0">
                <a:solidFill>
                  <a:srgbClr val="28643C"/>
                </a:solidFill>
                <a:latin typeface="Times New Roman" panose="02020603050405020304" pitchFamily="18" charset="0"/>
                <a:cs typeface="Times New Roman" panose="02020603050405020304" pitchFamily="18" charset="0"/>
              </a:rPr>
              <a:t>5</a:t>
            </a:r>
            <a:r>
              <a:rPr lang="en-GB" sz="3200" dirty="0" smtClean="0">
                <a:solidFill>
                  <a:srgbClr val="28643C"/>
                </a:solidFill>
                <a:latin typeface="Times New Roman" panose="02020603050405020304" pitchFamily="18" charset="0"/>
                <a:cs typeface="Times New Roman" panose="02020603050405020304" pitchFamily="18" charset="0"/>
              </a:rPr>
              <a:t>/6)</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5" name="Group 11"/>
          <p:cNvGrpSpPr>
            <a:grpSpLocks noChangeAspect="1"/>
          </p:cNvGrpSpPr>
          <p:nvPr/>
        </p:nvGrpSpPr>
        <p:grpSpPr bwMode="auto">
          <a:xfrm>
            <a:off x="136004" y="143545"/>
            <a:ext cx="763588" cy="765175"/>
            <a:chOff x="1260" y="540"/>
            <a:chExt cx="3240" cy="3240"/>
          </a:xfrm>
        </p:grpSpPr>
        <p:sp>
          <p:nvSpPr>
            <p:cNvPr id="26"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7"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8"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9"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 name="Rectangle 1"/>
          <p:cNvSpPr/>
          <p:nvPr/>
        </p:nvSpPr>
        <p:spPr>
          <a:xfrm>
            <a:off x="438611" y="1131434"/>
            <a:ext cx="8597885" cy="1200329"/>
          </a:xfrm>
          <a:prstGeom prst="rect">
            <a:avLst/>
          </a:prstGeom>
        </p:spPr>
        <p:txBody>
          <a:bodyPr wrap="square">
            <a:spAutoFit/>
          </a:bodyPr>
          <a:lstStyle/>
          <a:p>
            <a:pPr marL="0" indent="0" eaLnBrk="1" hangingPunct="1">
              <a:buFont typeface="Arial" panose="020B0604020202020204" pitchFamily="34" charset="0"/>
              <a:buNone/>
              <a:defRPr/>
            </a:pPr>
            <a:r>
              <a:rPr lang="en-GB" sz="2400" dirty="0" smtClean="0"/>
              <a:t>How does it differ from a Nested Logit? </a:t>
            </a:r>
          </a:p>
          <a:p>
            <a:pPr marL="0" indent="0" eaLnBrk="1" hangingPunct="1">
              <a:buFont typeface="Arial" panose="020B0604020202020204" pitchFamily="34" charset="0"/>
              <a:buNone/>
              <a:defRPr/>
            </a:pPr>
            <a:endParaRPr lang="en-GB" sz="2400" dirty="0"/>
          </a:p>
          <a:p>
            <a:pPr marL="0" indent="0" eaLnBrk="1" hangingPunct="1">
              <a:buFont typeface="Arial" panose="020B0604020202020204" pitchFamily="34" charset="0"/>
              <a:buNone/>
              <a:defRPr/>
            </a:pPr>
            <a:r>
              <a:rPr lang="en-GB" sz="2400" dirty="0" err="1" smtClean="0"/>
              <a:t>FdPM</a:t>
            </a:r>
            <a:r>
              <a:rPr lang="en-GB" sz="2400" dirty="0" smtClean="0"/>
              <a:t> (2018) application of CN-GNE to cereal </a:t>
            </a:r>
            <a:r>
              <a:rPr lang="en-GB" sz="2400" dirty="0"/>
              <a:t>demand </a:t>
            </a:r>
            <a:r>
              <a:rPr lang="en-GB" sz="2400" dirty="0" smtClean="0"/>
              <a:t>in Chicago   </a:t>
            </a:r>
          </a:p>
        </p:txBody>
      </p:sp>
      <p:pic>
        <p:nvPicPr>
          <p:cNvPr id="3" name="Picture 2"/>
          <p:cNvPicPr>
            <a:picLocks noChangeAspect="1"/>
          </p:cNvPicPr>
          <p:nvPr/>
        </p:nvPicPr>
        <p:blipFill>
          <a:blip r:embed="rId2"/>
          <a:stretch>
            <a:fillRect/>
          </a:stretch>
        </p:blipFill>
        <p:spPr>
          <a:xfrm>
            <a:off x="4211960" y="2391408"/>
            <a:ext cx="4317243" cy="2981808"/>
          </a:xfrm>
          <a:prstGeom prst="rect">
            <a:avLst/>
          </a:prstGeom>
        </p:spPr>
      </p:pic>
      <p:pic>
        <p:nvPicPr>
          <p:cNvPr id="5" name="Picture 4"/>
          <p:cNvPicPr>
            <a:picLocks noChangeAspect="1"/>
          </p:cNvPicPr>
          <p:nvPr/>
        </p:nvPicPr>
        <p:blipFill>
          <a:blip r:embed="rId3"/>
          <a:stretch>
            <a:fillRect/>
          </a:stretch>
        </p:blipFill>
        <p:spPr>
          <a:xfrm>
            <a:off x="851504" y="2386695"/>
            <a:ext cx="2561496" cy="3058529"/>
          </a:xfrm>
          <a:prstGeom prst="rect">
            <a:avLst/>
          </a:prstGeom>
        </p:spPr>
      </p:pic>
      <p:pic>
        <p:nvPicPr>
          <p:cNvPr id="18" name="Picture 17"/>
          <p:cNvPicPr>
            <a:picLocks noChangeAspect="1"/>
          </p:cNvPicPr>
          <p:nvPr/>
        </p:nvPicPr>
        <p:blipFill>
          <a:blip r:embed="rId4"/>
          <a:stretch>
            <a:fillRect/>
          </a:stretch>
        </p:blipFill>
        <p:spPr>
          <a:xfrm>
            <a:off x="851504" y="5654624"/>
            <a:ext cx="4537736" cy="229513"/>
          </a:xfrm>
          <a:prstGeom prst="rect">
            <a:avLst/>
          </a:prstGeom>
        </p:spPr>
      </p:pic>
      <p:sp>
        <p:nvSpPr>
          <p:cNvPr id="15"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336067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Grp="1" noChangeArrowheads="1"/>
          </p:cNvSpPr>
          <p:nvPr>
            <p:ph type="body" idx="4294967295"/>
          </p:nvPr>
        </p:nvSpPr>
        <p:spPr>
          <a:xfrm>
            <a:off x="588845" y="1107752"/>
            <a:ext cx="8388350" cy="2681288"/>
          </a:xfrm>
        </p:spPr>
        <p:txBody>
          <a:bodyPr/>
          <a:lstStyle/>
          <a:p>
            <a:pPr marL="0" indent="0" eaLnBrk="1" hangingPunct="1">
              <a:lnSpc>
                <a:spcPct val="100000"/>
              </a:lnSpc>
              <a:spcBef>
                <a:spcPts val="0"/>
              </a:spcBef>
              <a:buFont typeface="Wingdings" pitchFamily="2" charset="2"/>
              <a:buNone/>
              <a:defRPr/>
            </a:pPr>
            <a:r>
              <a:rPr lang="en-GB" sz="2000" dirty="0" smtClean="0">
                <a:latin typeface="Times New Roman" pitchFamily="18" charset="0"/>
              </a:rPr>
              <a:t>Elasticities </a:t>
            </a: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r>
              <a:rPr lang="en-GB" sz="2000" dirty="0" smtClean="0">
                <a:latin typeface="Times New Roman" pitchFamily="18" charset="0"/>
              </a:rPr>
              <a:t>One can use actual or predicted shares; </a:t>
            </a: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r>
              <a:rPr lang="en-GB" sz="2000" dirty="0" smtClean="0">
                <a:latin typeface="Times New Roman" pitchFamily="18" charset="0"/>
              </a:rPr>
              <a:t>Predicted shares solve the non-linear system of equation </a:t>
            </a: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a:latin typeface="Times New Roman" pitchFamily="18" charset="0"/>
            </a:endParaRPr>
          </a:p>
          <a:p>
            <a:pPr marL="0" indent="0" eaLnBrk="1" hangingPunct="1">
              <a:lnSpc>
                <a:spcPct val="100000"/>
              </a:lnSpc>
              <a:spcBef>
                <a:spcPts val="0"/>
              </a:spcBef>
              <a:buFont typeface="Wingdings" pitchFamily="2" charset="2"/>
              <a:buNone/>
              <a:defRPr/>
            </a:pPr>
            <a:endParaRPr lang="en-GB" sz="2000" dirty="0" smtClean="0">
              <a:latin typeface="Times New Roman" pitchFamily="18" charset="0"/>
            </a:endParaRPr>
          </a:p>
          <a:p>
            <a:pPr marL="0" indent="0" eaLnBrk="1" hangingPunct="1">
              <a:lnSpc>
                <a:spcPct val="100000"/>
              </a:lnSpc>
              <a:spcBef>
                <a:spcPts val="0"/>
              </a:spcBef>
              <a:buNone/>
              <a:defRPr/>
            </a:pPr>
            <a:endParaRPr lang="en-GB" sz="2000" u="sng" dirty="0" smtClean="0">
              <a:latin typeface="Times New Roman" pitchFamily="18" charset="0"/>
            </a:endParaRPr>
          </a:p>
          <a:p>
            <a:pPr marL="533400" indent="-533400" eaLnBrk="1" hangingPunct="1">
              <a:lnSpc>
                <a:spcPct val="80000"/>
              </a:lnSpc>
              <a:buFont typeface="Wingdings" pitchFamily="2" charset="2"/>
              <a:buNone/>
              <a:defRPr/>
            </a:pPr>
            <a:endParaRPr lang="en-GB" sz="2000" dirty="0">
              <a:latin typeface="Times New Roman" pitchFamily="18" charset="0"/>
            </a:endParaRPr>
          </a:p>
          <a:p>
            <a:pPr marL="533400" indent="-533400" eaLnBrk="1" hangingPunct="1">
              <a:lnSpc>
                <a:spcPct val="80000"/>
              </a:lnSpc>
              <a:buFont typeface="Wingdings" pitchFamily="2" charset="2"/>
              <a:buNone/>
              <a:defRPr/>
            </a:pPr>
            <a:endParaRPr lang="en-GB" sz="2000" dirty="0" smtClean="0">
              <a:latin typeface="Times New Roman" pitchFamily="18" charset="0"/>
            </a:endParaRPr>
          </a:p>
          <a:p>
            <a:pPr marL="533400" indent="-533400" eaLnBrk="1" hangingPunct="1">
              <a:lnSpc>
                <a:spcPct val="80000"/>
              </a:lnSpc>
              <a:buFont typeface="Wingdings" pitchFamily="2" charset="2"/>
              <a:buNone/>
              <a:defRPr/>
            </a:pPr>
            <a:endParaRPr lang="en-GB" sz="2000" dirty="0">
              <a:latin typeface="Times New Roman" pitchFamily="18" charset="0"/>
            </a:endParaRPr>
          </a:p>
          <a:p>
            <a:pPr marL="533400" indent="-533400" eaLnBrk="1" hangingPunct="1">
              <a:lnSpc>
                <a:spcPct val="80000"/>
              </a:lnSpc>
              <a:buFont typeface="Wingdings" pitchFamily="2" charset="2"/>
              <a:buNone/>
              <a:defRPr/>
            </a:pPr>
            <a:endParaRPr lang="en-GB" sz="2000" dirty="0" smtClean="0">
              <a:latin typeface="Times New Roman" pitchFamily="18" charset="0"/>
            </a:endParaRPr>
          </a:p>
          <a:p>
            <a:pPr marL="533400" indent="-533400" eaLnBrk="1" hangingPunct="1">
              <a:lnSpc>
                <a:spcPct val="80000"/>
              </a:lnSpc>
              <a:buFont typeface="Wingdings" pitchFamily="2" charset="2"/>
              <a:buNone/>
              <a:defRPr/>
            </a:pPr>
            <a:endParaRPr lang="en-GB" sz="2000" dirty="0">
              <a:latin typeface="Times New Roman" pitchFamily="18" charset="0"/>
            </a:endParaRPr>
          </a:p>
          <a:p>
            <a:pPr marL="533400" indent="-533400" eaLnBrk="1" hangingPunct="1">
              <a:lnSpc>
                <a:spcPct val="80000"/>
              </a:lnSpc>
              <a:buFont typeface="Wingdings" pitchFamily="2" charset="2"/>
              <a:buNone/>
              <a:defRPr/>
            </a:pPr>
            <a:endParaRPr lang="en-GB" sz="2000" dirty="0" smtClean="0">
              <a:latin typeface="Times New Roman" pitchFamily="18" charset="0"/>
            </a:endParaRPr>
          </a:p>
          <a:p>
            <a:pPr marL="533400" indent="-533400" eaLnBrk="1" hangingPunct="1">
              <a:lnSpc>
                <a:spcPct val="80000"/>
              </a:lnSpc>
              <a:buFont typeface="Wingdings" pitchFamily="2" charset="2"/>
              <a:buNone/>
              <a:defRPr/>
            </a:pPr>
            <a:endParaRPr lang="en-GB" sz="2000" dirty="0">
              <a:latin typeface="Times New Roman" pitchFamily="18" charset="0"/>
            </a:endParaRPr>
          </a:p>
          <a:p>
            <a:pPr marL="533400" indent="-533400" eaLnBrk="1" hangingPunct="1">
              <a:lnSpc>
                <a:spcPct val="80000"/>
              </a:lnSpc>
              <a:buFont typeface="Wingdings" pitchFamily="2" charset="2"/>
              <a:buNone/>
              <a:defRPr/>
            </a:pPr>
            <a:endParaRPr lang="en-GB" sz="2000" dirty="0" smtClean="0">
              <a:latin typeface="Times New Roman" pitchFamily="18" charset="0"/>
            </a:endParaRPr>
          </a:p>
          <a:p>
            <a:pPr marL="533400" indent="-533400" eaLnBrk="1" hangingPunct="1">
              <a:lnSpc>
                <a:spcPct val="80000"/>
              </a:lnSpc>
              <a:buFont typeface="Wingdings" pitchFamily="2" charset="2"/>
              <a:buNone/>
              <a:defRPr/>
            </a:pPr>
            <a:r>
              <a:rPr lang="en-GB" sz="2000" dirty="0" smtClean="0">
                <a:latin typeface="Times New Roman" pitchFamily="18" charset="0"/>
              </a:rPr>
              <a:t> </a:t>
            </a:r>
          </a:p>
          <a:p>
            <a:pPr marL="533400" indent="-533400" eaLnBrk="1" hangingPunct="1">
              <a:lnSpc>
                <a:spcPct val="80000"/>
              </a:lnSpc>
              <a:buFont typeface="Wingdings" pitchFamily="2" charset="2"/>
              <a:buNone/>
              <a:defRPr/>
            </a:pPr>
            <a:endParaRPr lang="en-GB" sz="2000" dirty="0">
              <a:latin typeface="Times New Roman" pitchFamily="18" charset="0"/>
            </a:endParaRPr>
          </a:p>
          <a:p>
            <a:pPr marL="533400" indent="-533400" eaLnBrk="1" hangingPunct="1">
              <a:lnSpc>
                <a:spcPct val="80000"/>
              </a:lnSpc>
              <a:buFont typeface="Wingdings" pitchFamily="2" charset="2"/>
              <a:buNone/>
              <a:defRPr/>
            </a:pPr>
            <a:endParaRPr lang="en-GB" sz="2000" dirty="0" smtClean="0">
              <a:latin typeface="Times New Roman" pitchFamily="18" charset="0"/>
            </a:endParaRPr>
          </a:p>
        </p:txBody>
      </p:sp>
      <p:grpSp>
        <p:nvGrpSpPr>
          <p:cNvPr id="8" name="Group 11"/>
          <p:cNvGrpSpPr>
            <a:grpSpLocks noChangeAspect="1"/>
          </p:cNvGrpSpPr>
          <p:nvPr/>
        </p:nvGrpSpPr>
        <p:grpSpPr bwMode="auto">
          <a:xfrm>
            <a:off x="136004" y="143545"/>
            <a:ext cx="763588" cy="765175"/>
            <a:chOff x="1260" y="540"/>
            <a:chExt cx="3240" cy="3240"/>
          </a:xfrm>
        </p:grpSpPr>
        <p:sp>
          <p:nvSpPr>
            <p:cNvPr id="9"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1"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2"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4"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17" name="Object 16"/>
          <p:cNvGraphicFramePr>
            <a:graphicFrameLocks noChangeAspect="1"/>
          </p:cNvGraphicFramePr>
          <p:nvPr>
            <p:extLst>
              <p:ext uri="{D42A27DB-BD31-4B8C-83A1-F6EECF244321}">
                <p14:modId xmlns:p14="http://schemas.microsoft.com/office/powerpoint/2010/main" val="3134727082"/>
              </p:ext>
            </p:extLst>
          </p:nvPr>
        </p:nvGraphicFramePr>
        <p:xfrm>
          <a:off x="1141413" y="1611313"/>
          <a:ext cx="7013575" cy="1881187"/>
        </p:xfrm>
        <a:graphic>
          <a:graphicData uri="http://schemas.openxmlformats.org/presentationml/2006/ole">
            <mc:AlternateContent xmlns:mc="http://schemas.openxmlformats.org/markup-compatibility/2006">
              <mc:Choice xmlns:v="urn:schemas-microsoft-com:vml" Requires="v">
                <p:oleObj spid="_x0000_s72872" name="Equation" r:id="rId3" imgW="3924000" imgH="1041120" progId="Equation.DSMT4">
                  <p:embed/>
                </p:oleObj>
              </mc:Choice>
              <mc:Fallback>
                <p:oleObj name="Equation" r:id="rId3" imgW="3924000" imgH="1041120" progId="Equation.DSMT4">
                  <p:embed/>
                  <p:pic>
                    <p:nvPicPr>
                      <p:cNvPr id="0" name=""/>
                      <p:cNvPicPr>
                        <a:picLocks noChangeAspect="1" noChangeArrowheads="1"/>
                      </p:cNvPicPr>
                      <p:nvPr/>
                    </p:nvPicPr>
                    <p:blipFill>
                      <a:blip r:embed="rId4"/>
                      <a:srcRect/>
                      <a:stretch>
                        <a:fillRect/>
                      </a:stretch>
                    </p:blipFill>
                    <p:spPr bwMode="auto">
                      <a:xfrm>
                        <a:off x="1141413" y="1611313"/>
                        <a:ext cx="701357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
        <p:nvSpPr>
          <p:cNvPr id="18"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Demand 	 (6/6)</a:t>
            </a:r>
            <a:endParaRPr lang="en-GB" sz="3200" dirty="0">
              <a:solidFill>
                <a:srgbClr val="28643C"/>
              </a:solidFill>
              <a:latin typeface="Times New Roman" panose="02020603050405020304" pitchFamily="18" charset="0"/>
              <a:cs typeface="Times New Roman" panose="02020603050405020304" pitchFamily="18"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1756869122"/>
              </p:ext>
            </p:extLst>
          </p:nvPr>
        </p:nvGraphicFramePr>
        <p:xfrm>
          <a:off x="2366963" y="4797425"/>
          <a:ext cx="4171950" cy="820738"/>
        </p:xfrm>
        <a:graphic>
          <a:graphicData uri="http://schemas.openxmlformats.org/presentationml/2006/ole">
            <mc:AlternateContent xmlns:mc="http://schemas.openxmlformats.org/markup-compatibility/2006">
              <mc:Choice xmlns:v="urn:schemas-microsoft-com:vml" Requires="v">
                <p:oleObj spid="_x0000_s72873" name="Equation" r:id="rId5" imgW="1955520" imgH="380880" progId="Equation.DSMT4">
                  <p:embed/>
                </p:oleObj>
              </mc:Choice>
              <mc:Fallback>
                <p:oleObj name="Equation" r:id="rId5" imgW="1955520" imgH="380880" progId="Equation.DSMT4">
                  <p:embed/>
                  <p:pic>
                    <p:nvPicPr>
                      <p:cNvPr id="0" name=""/>
                      <p:cNvPicPr>
                        <a:picLocks noChangeAspect="1" noChangeArrowheads="1"/>
                      </p:cNvPicPr>
                      <p:nvPr/>
                    </p:nvPicPr>
                    <p:blipFill>
                      <a:blip r:embed="rId6"/>
                      <a:srcRect/>
                      <a:stretch>
                        <a:fillRect/>
                      </a:stretch>
                    </p:blipFill>
                    <p:spPr bwMode="auto">
                      <a:xfrm>
                        <a:off x="2366963" y="4797425"/>
                        <a:ext cx="4171950" cy="82073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59429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533400" y="1055712"/>
            <a:ext cx="8215064" cy="5181600"/>
          </a:xfrm>
          <a:noFill/>
        </p:spPr>
        <p:txBody>
          <a:bodyPr/>
          <a:lstStyle/>
          <a:p>
            <a:pPr marL="533400" indent="-533400" eaLnBrk="1" hangingPunct="1">
              <a:buFont typeface="Wingdings" pitchFamily="2" charset="2"/>
              <a:buNone/>
            </a:pPr>
            <a:r>
              <a:rPr lang="en-GB" altLang="en-US" sz="2400" dirty="0" smtClean="0">
                <a:latin typeface="Times New Roman" pitchFamily="18" charset="0"/>
              </a:rPr>
              <a:t>Each cereal producer solves </a:t>
            </a:r>
          </a:p>
          <a:p>
            <a:pPr marL="533400" indent="-533400" eaLnBrk="1" hangingPunct="1">
              <a:buFont typeface="Wingdings" pitchFamily="2" charset="2"/>
              <a:buNone/>
            </a:pPr>
            <a:endParaRPr lang="en-GB" altLang="en-US" sz="2400" dirty="0">
              <a:latin typeface="Times New Roman" pitchFamily="18" charset="0"/>
            </a:endParaRPr>
          </a:p>
          <a:p>
            <a:pPr marL="533400" indent="-533400" eaLnBrk="1" hangingPunct="1">
              <a:buFont typeface="Wingdings" pitchFamily="2" charset="2"/>
              <a:buNone/>
            </a:pPr>
            <a:r>
              <a:rPr lang="en-GB" altLang="en-US" sz="2400" dirty="0" smtClean="0">
                <a:latin typeface="Times New Roman" pitchFamily="18" charset="0"/>
              </a:rPr>
              <a:t>Assume Nash-Bertrand (NB); the FOCs lead to:</a:t>
            </a: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Font typeface="Wingdings" pitchFamily="2" charset="2"/>
              <a:buNone/>
            </a:pPr>
            <a:endParaRPr lang="en-GB" altLang="en-US" sz="2400" dirty="0">
              <a:latin typeface="Times New Roman" pitchFamily="18" charset="0"/>
            </a:endParaRP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Font typeface="Wingdings" pitchFamily="2" charset="2"/>
              <a:buNone/>
            </a:pPr>
            <a:r>
              <a:rPr lang="en-GB" altLang="en-US" sz="2400" dirty="0" smtClean="0">
                <a:latin typeface="Times New Roman" pitchFamily="18" charset="0"/>
              </a:rPr>
              <a:t>Use demand estimates and prices to solve for the marginal cost </a:t>
            </a:r>
          </a:p>
          <a:p>
            <a:pPr marL="533400" indent="-533400" eaLnBrk="1" hangingPunct="1">
              <a:buFont typeface="Wingdings" pitchFamily="2" charset="2"/>
              <a:buNone/>
            </a:pPr>
            <a:endParaRPr lang="en-GB" altLang="en-US" sz="1800" dirty="0" smtClean="0">
              <a:latin typeface="Times New Roman" pitchFamily="18" charset="0"/>
            </a:endParaRPr>
          </a:p>
          <a:p>
            <a:pPr marL="533400" indent="-533400" eaLnBrk="1" hangingPunct="1">
              <a:buFont typeface="Wingdings" pitchFamily="2" charset="2"/>
              <a:buNone/>
            </a:pPr>
            <a:endParaRPr lang="en-GB" altLang="en-US" sz="1800" dirty="0" smtClean="0">
              <a:latin typeface="Times New Roman" pitchFamily="18" charset="0"/>
            </a:endParaRPr>
          </a:p>
          <a:p>
            <a:pPr marL="533400" indent="-533400" eaLnBrk="1" hangingPunct="1">
              <a:buFont typeface="Wingdings" pitchFamily="2" charset="2"/>
              <a:buNone/>
            </a:pPr>
            <a:endParaRPr lang="en-GB" altLang="en-US" sz="1800" dirty="0" smtClean="0">
              <a:latin typeface="Times New Roman" pitchFamily="18" charset="0"/>
            </a:endParaRPr>
          </a:p>
          <a:p>
            <a:pPr marL="533400" indent="-533400" eaLnBrk="1" hangingPunct="1">
              <a:buFont typeface="Wingdings" pitchFamily="2" charset="2"/>
              <a:buNone/>
            </a:pPr>
            <a:endParaRPr lang="en-GB" altLang="en-US" sz="1800" dirty="0" smtClean="0">
              <a:latin typeface="Times New Roman" pitchFamily="18" charset="0"/>
            </a:endParaRPr>
          </a:p>
          <a:p>
            <a:pPr marL="533400" indent="-533400" eaLnBrk="1" hangingPunct="1">
              <a:buFont typeface="Wingdings" pitchFamily="2" charset="2"/>
              <a:buNone/>
            </a:pPr>
            <a:r>
              <a:rPr lang="en-GB" altLang="en-US" sz="1800" dirty="0" smtClean="0">
                <a:latin typeface="Times New Roman" pitchFamily="18" charset="0"/>
              </a:rPr>
              <a:t>			</a:t>
            </a:r>
          </a:p>
          <a:p>
            <a:pPr marL="533400" indent="-533400" eaLnBrk="1" hangingPunct="1">
              <a:buFont typeface="Wingdings" pitchFamily="2" charset="2"/>
              <a:buNone/>
            </a:pPr>
            <a:r>
              <a:rPr lang="en-GB" altLang="en-US" sz="1800" dirty="0" smtClean="0">
                <a:latin typeface="Times New Roman" pitchFamily="18" charset="0"/>
              </a:rPr>
              <a:t> </a:t>
            </a:r>
          </a:p>
          <a:p>
            <a:pPr marL="533400" indent="-533400" eaLnBrk="1" hangingPunct="1"/>
            <a:endParaRPr lang="en-GB" altLang="en-US" sz="1800" b="1" i="1" dirty="0" smtClean="0">
              <a:latin typeface="Times New Roman" pitchFamily="18" charset="0"/>
            </a:endParaRPr>
          </a:p>
        </p:txBody>
      </p:sp>
      <p:sp>
        <p:nvSpPr>
          <p:cNvPr id="6" name="Rectangle 7"/>
          <p:cNvSpPr>
            <a:spLocks noChangeArrowheads="1"/>
          </p:cNvSpPr>
          <p:nvPr/>
        </p:nvSpPr>
        <p:spPr bwMode="auto">
          <a:xfrm>
            <a:off x="0" y="32776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7" name="Rectangle 8"/>
          <p:cNvSpPr>
            <a:spLocks noChangeArrowheads="1"/>
          </p:cNvSpPr>
          <p:nvPr/>
        </p:nvSpPr>
        <p:spPr bwMode="auto">
          <a:xfrm>
            <a:off x="0" y="32776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8" name="Rectangle 11"/>
          <p:cNvSpPr>
            <a:spLocks noChangeArrowheads="1"/>
          </p:cNvSpPr>
          <p:nvPr/>
        </p:nvSpPr>
        <p:spPr bwMode="auto">
          <a:xfrm>
            <a:off x="0" y="3226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9" name="Rectangle 13"/>
          <p:cNvSpPr>
            <a:spLocks noChangeArrowheads="1"/>
          </p:cNvSpPr>
          <p:nvPr/>
        </p:nvSpPr>
        <p:spPr bwMode="auto">
          <a:xfrm>
            <a:off x="0" y="3226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10" name="Rectangle 17"/>
          <p:cNvSpPr>
            <a:spLocks noChangeArrowheads="1"/>
          </p:cNvSpPr>
          <p:nvPr/>
        </p:nvSpPr>
        <p:spPr bwMode="auto">
          <a:xfrm>
            <a:off x="0" y="32744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graphicFrame>
        <p:nvGraphicFramePr>
          <p:cNvPr id="13" name="Object 24"/>
          <p:cNvGraphicFramePr>
            <a:graphicFrameLocks noChangeAspect="1"/>
          </p:cNvGraphicFramePr>
          <p:nvPr>
            <p:extLst/>
          </p:nvPr>
        </p:nvGraphicFramePr>
        <p:xfrm>
          <a:off x="4860625" y="1018305"/>
          <a:ext cx="3478213" cy="752475"/>
        </p:xfrm>
        <a:graphic>
          <a:graphicData uri="http://schemas.openxmlformats.org/presentationml/2006/ole">
            <mc:AlternateContent xmlns:mc="http://schemas.openxmlformats.org/markup-compatibility/2006">
              <mc:Choice xmlns:v="urn:schemas-microsoft-com:vml" Requires="v">
                <p:oleObj spid="_x0000_s74964" name="Equation" r:id="rId3" imgW="1714320" imgH="368280" progId="Equation.DSMT4">
                  <p:embed/>
                </p:oleObj>
              </mc:Choice>
              <mc:Fallback>
                <p:oleObj name="Equation" r:id="rId3" imgW="1714320" imgH="368280" progId="Equation.DSMT4">
                  <p:embed/>
                  <p:pic>
                    <p:nvPicPr>
                      <p:cNvPr id="0" name=""/>
                      <p:cNvPicPr>
                        <a:picLocks noChangeAspect="1" noChangeArrowheads="1"/>
                      </p:cNvPicPr>
                      <p:nvPr/>
                    </p:nvPicPr>
                    <p:blipFill>
                      <a:blip r:embed="rId4"/>
                      <a:srcRect/>
                      <a:stretch>
                        <a:fillRect/>
                      </a:stretch>
                    </p:blipFill>
                    <p:spPr bwMode="auto">
                      <a:xfrm>
                        <a:off x="4860625" y="1018305"/>
                        <a:ext cx="347821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6"/>
          <p:cNvGraphicFramePr>
            <a:graphicFrameLocks noChangeAspect="1"/>
          </p:cNvGraphicFramePr>
          <p:nvPr>
            <p:extLst/>
          </p:nvPr>
        </p:nvGraphicFramePr>
        <p:xfrm>
          <a:off x="2813894" y="2492896"/>
          <a:ext cx="2459673" cy="533400"/>
        </p:xfrm>
        <a:graphic>
          <a:graphicData uri="http://schemas.openxmlformats.org/presentationml/2006/ole">
            <mc:AlternateContent xmlns:mc="http://schemas.openxmlformats.org/markup-compatibility/2006">
              <mc:Choice xmlns:v="urn:schemas-microsoft-com:vml" Requires="v">
                <p:oleObj spid="_x0000_s74965" name="Equation" r:id="rId5" imgW="1104840" imgH="228600" progId="Equation.DSMT4">
                  <p:embed/>
                </p:oleObj>
              </mc:Choice>
              <mc:Fallback>
                <p:oleObj name="Equation" r:id="rId5" imgW="1104840" imgH="228600" progId="Equation.DSMT4">
                  <p:embed/>
                  <p:pic>
                    <p:nvPicPr>
                      <p:cNvPr id="0" name=""/>
                      <p:cNvPicPr>
                        <a:picLocks noChangeAspect="1" noChangeArrowheads="1"/>
                      </p:cNvPicPr>
                      <p:nvPr/>
                    </p:nvPicPr>
                    <p:blipFill>
                      <a:blip r:embed="rId6"/>
                      <a:srcRect/>
                      <a:stretch>
                        <a:fillRect/>
                      </a:stretch>
                    </p:blipFill>
                    <p:spPr bwMode="auto">
                      <a:xfrm>
                        <a:off x="2813894" y="2492896"/>
                        <a:ext cx="2459673" cy="533400"/>
                      </a:xfrm>
                      <a:prstGeom prst="rect">
                        <a:avLst/>
                      </a:prstGeom>
                      <a:noFill/>
                      <a:ln>
                        <a:noFill/>
                      </a:ln>
                      <a:extLst/>
                    </p:spPr>
                  </p:pic>
                </p:oleObj>
              </mc:Fallback>
            </mc:AlternateContent>
          </a:graphicData>
        </a:graphic>
      </p:graphicFrame>
      <p:graphicFrame>
        <p:nvGraphicFramePr>
          <p:cNvPr id="15" name="Object 28"/>
          <p:cNvGraphicFramePr>
            <a:graphicFrameLocks noChangeAspect="1"/>
          </p:cNvGraphicFramePr>
          <p:nvPr>
            <p:extLst/>
          </p:nvPr>
        </p:nvGraphicFramePr>
        <p:xfrm>
          <a:off x="3275856" y="3284984"/>
          <a:ext cx="1982581" cy="609600"/>
        </p:xfrm>
        <a:graphic>
          <a:graphicData uri="http://schemas.openxmlformats.org/presentationml/2006/ole">
            <mc:AlternateContent xmlns:mc="http://schemas.openxmlformats.org/markup-compatibility/2006">
              <mc:Choice xmlns:v="urn:schemas-microsoft-com:vml" Requires="v">
                <p:oleObj spid="_x0000_s74966" name="Equation" r:id="rId7" imgW="875920" imgH="253890" progId="Equation.DSMT4">
                  <p:embed/>
                </p:oleObj>
              </mc:Choice>
              <mc:Fallback>
                <p:oleObj name="Equation" r:id="rId7" imgW="875920"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3284984"/>
                        <a:ext cx="1982581" cy="609600"/>
                      </a:xfrm>
                      <a:prstGeom prst="rect">
                        <a:avLst/>
                      </a:prstGeom>
                      <a:noFill/>
                      <a:ln>
                        <a:noFill/>
                      </a:ln>
                      <a:extLst/>
                    </p:spPr>
                  </p:pic>
                </p:oleObj>
              </mc:Fallback>
            </mc:AlternateContent>
          </a:graphicData>
        </a:graphic>
      </p:graphicFrame>
      <p:graphicFrame>
        <p:nvGraphicFramePr>
          <p:cNvPr id="17" name="Object 40"/>
          <p:cNvGraphicFramePr>
            <a:graphicFrameLocks noChangeAspect="1"/>
          </p:cNvGraphicFramePr>
          <p:nvPr>
            <p:extLst/>
          </p:nvPr>
        </p:nvGraphicFramePr>
        <p:xfrm>
          <a:off x="5652120" y="3732844"/>
          <a:ext cx="1338886" cy="990600"/>
        </p:xfrm>
        <a:graphic>
          <a:graphicData uri="http://schemas.openxmlformats.org/presentationml/2006/ole">
            <mc:AlternateContent xmlns:mc="http://schemas.openxmlformats.org/markup-compatibility/2006">
              <mc:Choice xmlns:v="urn:schemas-microsoft-com:vml" Requires="v">
                <p:oleObj spid="_x0000_s74967" name="Equation" r:id="rId9" imgW="647700" imgH="457200" progId="Equation.DSMT4">
                  <p:embed/>
                </p:oleObj>
              </mc:Choice>
              <mc:Fallback>
                <p:oleObj name="Equation" r:id="rId9" imgW="647700" imgH="457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2120" y="3732844"/>
                        <a:ext cx="1338886" cy="990600"/>
                      </a:xfrm>
                      <a:prstGeom prst="rect">
                        <a:avLst/>
                      </a:prstGeom>
                      <a:noFill/>
                      <a:ln>
                        <a:noFill/>
                      </a:ln>
                      <a:extLst/>
                    </p:spPr>
                  </p:pic>
                </p:oleObj>
              </mc:Fallback>
            </mc:AlternateContent>
          </a:graphicData>
        </a:graphic>
      </p:graphicFrame>
      <p:sp>
        <p:nvSpPr>
          <p:cNvPr id="18" name="Line 21"/>
          <p:cNvSpPr>
            <a:spLocks noChangeShapeType="1"/>
          </p:cNvSpPr>
          <p:nvPr/>
        </p:nvSpPr>
        <p:spPr bwMode="auto">
          <a:xfrm>
            <a:off x="4922403" y="3789040"/>
            <a:ext cx="618246" cy="35202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19" name="Line 21"/>
          <p:cNvSpPr>
            <a:spLocks noChangeShapeType="1"/>
          </p:cNvSpPr>
          <p:nvPr/>
        </p:nvSpPr>
        <p:spPr bwMode="auto">
          <a:xfrm flipH="1">
            <a:off x="3635896" y="3789040"/>
            <a:ext cx="528353" cy="36919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graphicFrame>
        <p:nvGraphicFramePr>
          <p:cNvPr id="16" name="Object 30"/>
          <p:cNvGraphicFramePr>
            <a:graphicFrameLocks noChangeAspect="1"/>
          </p:cNvGraphicFramePr>
          <p:nvPr>
            <p:extLst/>
          </p:nvPr>
        </p:nvGraphicFramePr>
        <p:xfrm>
          <a:off x="1071367" y="3789040"/>
          <a:ext cx="2553448" cy="845665"/>
        </p:xfrm>
        <a:graphic>
          <a:graphicData uri="http://schemas.openxmlformats.org/presentationml/2006/ole">
            <mc:AlternateContent xmlns:mc="http://schemas.openxmlformats.org/markup-compatibility/2006">
              <mc:Choice xmlns:v="urn:schemas-microsoft-com:vml" Requires="v">
                <p:oleObj spid="_x0000_s74968" name="Equation" r:id="rId11" imgW="1447800" imgH="457200" progId="Equation.DSMT4">
                  <p:embed/>
                </p:oleObj>
              </mc:Choice>
              <mc:Fallback>
                <p:oleObj name="Equation" r:id="rId11" imgW="14478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1367" y="3789040"/>
                        <a:ext cx="2553448" cy="845665"/>
                      </a:xfrm>
                      <a:prstGeom prst="rect">
                        <a:avLst/>
                      </a:prstGeom>
                      <a:noFill/>
                      <a:ln>
                        <a:noFill/>
                      </a:ln>
                      <a:extLst/>
                    </p:spPr>
                  </p:pic>
                </p:oleObj>
              </mc:Fallback>
            </mc:AlternateContent>
          </a:graphicData>
        </a:graphic>
      </p:graphicFrame>
      <p:graphicFrame>
        <p:nvGraphicFramePr>
          <p:cNvPr id="28" name="Object 26"/>
          <p:cNvGraphicFramePr>
            <a:graphicFrameLocks noChangeAspect="1"/>
          </p:cNvGraphicFramePr>
          <p:nvPr>
            <p:extLst/>
          </p:nvPr>
        </p:nvGraphicFramePr>
        <p:xfrm>
          <a:off x="3017838" y="5492750"/>
          <a:ext cx="2290762" cy="533400"/>
        </p:xfrm>
        <a:graphic>
          <a:graphicData uri="http://schemas.openxmlformats.org/presentationml/2006/ole">
            <mc:AlternateContent xmlns:mc="http://schemas.openxmlformats.org/markup-compatibility/2006">
              <mc:Choice xmlns:v="urn:schemas-microsoft-com:vml" Requires="v">
                <p:oleObj spid="_x0000_s74969" name="Equation" r:id="rId13" imgW="1028520" imgH="228600" progId="Equation.DSMT4">
                  <p:embed/>
                </p:oleObj>
              </mc:Choice>
              <mc:Fallback>
                <p:oleObj name="Equation" r:id="rId13" imgW="1028520" imgH="228600" progId="Equation.DSMT4">
                  <p:embed/>
                  <p:pic>
                    <p:nvPicPr>
                      <p:cNvPr id="0" name=""/>
                      <p:cNvPicPr>
                        <a:picLocks noChangeAspect="1" noChangeArrowheads="1"/>
                      </p:cNvPicPr>
                      <p:nvPr/>
                    </p:nvPicPr>
                    <p:blipFill>
                      <a:blip r:embed="rId14"/>
                      <a:srcRect/>
                      <a:stretch>
                        <a:fillRect/>
                      </a:stretch>
                    </p:blipFill>
                    <p:spPr bwMode="auto">
                      <a:xfrm>
                        <a:off x="3017838" y="5492750"/>
                        <a:ext cx="2290762" cy="533400"/>
                      </a:xfrm>
                      <a:prstGeom prst="rect">
                        <a:avLst/>
                      </a:prstGeom>
                      <a:noFill/>
                      <a:ln>
                        <a:noFill/>
                      </a:ln>
                      <a:extLst/>
                    </p:spPr>
                  </p:pic>
                </p:oleObj>
              </mc:Fallback>
            </mc:AlternateContent>
          </a:graphicData>
        </a:graphic>
      </p:graphicFrame>
      <p:sp>
        <p:nvSpPr>
          <p:cNvPr id="30"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Supply 	</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31" name="Group 11"/>
          <p:cNvGrpSpPr>
            <a:grpSpLocks noChangeAspect="1"/>
          </p:cNvGrpSpPr>
          <p:nvPr/>
        </p:nvGrpSpPr>
        <p:grpSpPr bwMode="auto">
          <a:xfrm>
            <a:off x="136004" y="143545"/>
            <a:ext cx="763588" cy="765175"/>
            <a:chOff x="1260" y="540"/>
            <a:chExt cx="3240" cy="3240"/>
          </a:xfrm>
        </p:grpSpPr>
        <p:sp>
          <p:nvSpPr>
            <p:cNvPr id="32"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3"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4"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5"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3"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3360419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148064" y="1484518"/>
            <a:ext cx="766078" cy="5572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4"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2"/>
          <p:cNvSpPr>
            <a:spLocks noChangeArrowheads="1"/>
          </p:cNvSpPr>
          <p:nvPr/>
        </p:nvSpPr>
        <p:spPr bwMode="auto">
          <a:xfrm>
            <a:off x="5307137" y="2564904"/>
            <a:ext cx="3225303" cy="936104"/>
          </a:xfrm>
          <a:prstGeom prst="rect">
            <a:avLst/>
          </a:prstGeom>
          <a:solidFill>
            <a:schemeClr val="bg1"/>
          </a:solidFill>
          <a:ln w="12700">
            <a:no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latin typeface="Times New Roman" panose="02020603050405020304" pitchFamily="18" charset="0"/>
              </a:rPr>
              <a:t>Indicator variable for products </a:t>
            </a:r>
          </a:p>
          <a:p>
            <a:pPr eaLnBrk="1" hangingPunct="1">
              <a:lnSpc>
                <a:spcPct val="100000"/>
              </a:lnSpc>
              <a:spcBef>
                <a:spcPct val="0"/>
              </a:spcBef>
              <a:buFontTx/>
              <a:buNone/>
            </a:pPr>
            <a:r>
              <a:rPr lang="en-GB" altLang="en-US" sz="2000" dirty="0">
                <a:latin typeface="Times New Roman" panose="02020603050405020304" pitchFamily="18" charset="0"/>
              </a:rPr>
              <a:t>w</a:t>
            </a:r>
            <a:r>
              <a:rPr lang="en-GB" altLang="en-US" sz="2000" dirty="0" smtClean="0">
                <a:latin typeface="Times New Roman" panose="02020603050405020304" pitchFamily="18" charset="0"/>
              </a:rPr>
              <a:t>ith FOP “No </a:t>
            </a:r>
            <a:r>
              <a:rPr lang="en-GB" altLang="en-US" sz="2000" dirty="0" err="1" smtClean="0">
                <a:latin typeface="Times New Roman" panose="02020603050405020304" pitchFamily="18" charset="0"/>
              </a:rPr>
              <a:t>HFCS</a:t>
            </a:r>
            <a:r>
              <a:rPr lang="en-GB" altLang="en-US" sz="2000" dirty="0" smtClean="0">
                <a:latin typeface="Times New Roman" panose="02020603050405020304" pitchFamily="18" charset="0"/>
              </a:rPr>
              <a:t>” label</a:t>
            </a:r>
            <a:endParaRPr lang="en-GB" altLang="en-US" sz="2000" dirty="0">
              <a:latin typeface="Times New Roman" panose="02020603050405020304" pitchFamily="18" charset="0"/>
            </a:endParaRPr>
          </a:p>
        </p:txBody>
      </p:sp>
      <p:cxnSp>
        <p:nvCxnSpPr>
          <p:cNvPr id="18" name="Straight Arrow Connector 17"/>
          <p:cNvCxnSpPr/>
          <p:nvPr/>
        </p:nvCxnSpPr>
        <p:spPr>
          <a:xfrm flipV="1">
            <a:off x="7020272" y="2111448"/>
            <a:ext cx="0" cy="505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2"/>
          <p:cNvSpPr>
            <a:spLocks noChangeArrowheads="1"/>
          </p:cNvSpPr>
          <p:nvPr/>
        </p:nvSpPr>
        <p:spPr bwMode="auto">
          <a:xfrm>
            <a:off x="2904239" y="2564904"/>
            <a:ext cx="2186874" cy="936104"/>
          </a:xfrm>
          <a:prstGeom prst="rect">
            <a:avLst/>
          </a:prstGeom>
          <a:solidFill>
            <a:schemeClr val="bg1"/>
          </a:solidFill>
          <a:ln w="12700">
            <a:no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latin typeface="Times New Roman" panose="02020603050405020304" pitchFamily="18" charset="0"/>
              </a:rPr>
              <a:t>Amount of sugars </a:t>
            </a:r>
            <a:endParaRPr lang="en-GB" altLang="en-US" sz="2000" dirty="0">
              <a:latin typeface="Times New Roman" panose="02020603050405020304" pitchFamily="18" charset="0"/>
            </a:endParaRPr>
          </a:p>
          <a:p>
            <a:pPr eaLnBrk="1" hangingPunct="1">
              <a:lnSpc>
                <a:spcPct val="100000"/>
              </a:lnSpc>
              <a:spcBef>
                <a:spcPct val="0"/>
              </a:spcBef>
              <a:buFontTx/>
              <a:buNone/>
            </a:pPr>
            <a:r>
              <a:rPr lang="en-GB" altLang="en-US" sz="2000" dirty="0" smtClean="0">
                <a:latin typeface="Times New Roman" panose="02020603050405020304" pitchFamily="18" charset="0"/>
              </a:rPr>
              <a:t>(g/ OZ) from NFL</a:t>
            </a:r>
            <a:endParaRPr lang="en-GB" altLang="en-US" sz="2000" dirty="0">
              <a:latin typeface="Times New Roman" panose="02020603050405020304" pitchFamily="18" charset="0"/>
            </a:endParaRPr>
          </a:p>
        </p:txBody>
      </p:sp>
      <p:cxnSp>
        <p:nvCxnSpPr>
          <p:cNvPr id="14" name="Straight Arrow Connector 13"/>
          <p:cNvCxnSpPr/>
          <p:nvPr/>
        </p:nvCxnSpPr>
        <p:spPr>
          <a:xfrm flipV="1">
            <a:off x="4528818" y="2055422"/>
            <a:ext cx="936104" cy="575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88224" y="1554235"/>
            <a:ext cx="864096" cy="5572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aphicFrame>
        <p:nvGraphicFramePr>
          <p:cNvPr id="21" name="Object 11"/>
          <p:cNvGraphicFramePr>
            <a:graphicFrameLocks noChangeAspect="1"/>
          </p:cNvGraphicFramePr>
          <p:nvPr>
            <p:extLst>
              <p:ext uri="{D42A27DB-BD31-4B8C-83A1-F6EECF244321}">
                <p14:modId xmlns:p14="http://schemas.microsoft.com/office/powerpoint/2010/main" val="1915489730"/>
              </p:ext>
            </p:extLst>
          </p:nvPr>
        </p:nvGraphicFramePr>
        <p:xfrm>
          <a:off x="2122760" y="1352550"/>
          <a:ext cx="5689600" cy="920750"/>
        </p:xfrm>
        <a:graphic>
          <a:graphicData uri="http://schemas.openxmlformats.org/presentationml/2006/ole">
            <mc:AlternateContent xmlns:mc="http://schemas.openxmlformats.org/markup-compatibility/2006">
              <mc:Choice xmlns:v="urn:schemas-microsoft-com:vml" Requires="v">
                <p:oleObj spid="_x0000_s60690" name="Equation" r:id="rId3" imgW="2997000" imgH="482400" progId="Equation.DSMT4">
                  <p:embed/>
                </p:oleObj>
              </mc:Choice>
              <mc:Fallback>
                <p:oleObj name="Equation" r:id="rId3" imgW="2997000" imgH="482400" progId="Equation.DSMT4">
                  <p:embed/>
                  <p:pic>
                    <p:nvPicPr>
                      <p:cNvPr id="0" name=""/>
                      <p:cNvPicPr>
                        <a:picLocks noChangeAspect="1" noChangeArrowheads="1"/>
                      </p:cNvPicPr>
                      <p:nvPr/>
                    </p:nvPicPr>
                    <p:blipFill>
                      <a:blip r:embed="rId4"/>
                      <a:srcRect/>
                      <a:stretch>
                        <a:fillRect/>
                      </a:stretch>
                    </p:blipFill>
                    <p:spPr bwMode="auto">
                      <a:xfrm>
                        <a:off x="2122760" y="1352550"/>
                        <a:ext cx="5689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Simulation	(1/4)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3" name="Group 11"/>
          <p:cNvGrpSpPr>
            <a:grpSpLocks noChangeAspect="1"/>
          </p:cNvGrpSpPr>
          <p:nvPr/>
        </p:nvGrpSpPr>
        <p:grpSpPr bwMode="auto">
          <a:xfrm>
            <a:off x="136004" y="143545"/>
            <a:ext cx="763588" cy="765175"/>
            <a:chOff x="1260" y="540"/>
            <a:chExt cx="3240" cy="3240"/>
          </a:xfrm>
        </p:grpSpPr>
        <p:sp>
          <p:nvSpPr>
            <p:cNvPr id="2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22" name="Object 11"/>
          <p:cNvGraphicFramePr>
            <a:graphicFrameLocks noChangeAspect="1"/>
          </p:cNvGraphicFramePr>
          <p:nvPr>
            <p:extLst>
              <p:ext uri="{D42A27DB-BD31-4B8C-83A1-F6EECF244321}">
                <p14:modId xmlns:p14="http://schemas.microsoft.com/office/powerpoint/2010/main" val="2355979061"/>
              </p:ext>
            </p:extLst>
          </p:nvPr>
        </p:nvGraphicFramePr>
        <p:xfrm>
          <a:off x="1154113" y="4237038"/>
          <a:ext cx="7040562" cy="920750"/>
        </p:xfrm>
        <a:graphic>
          <a:graphicData uri="http://schemas.openxmlformats.org/presentationml/2006/ole">
            <mc:AlternateContent xmlns:mc="http://schemas.openxmlformats.org/markup-compatibility/2006">
              <mc:Choice xmlns:v="urn:schemas-microsoft-com:vml" Requires="v">
                <p:oleObj spid="_x0000_s60691" name="Equation" r:id="rId5" imgW="3708360" imgH="482400" progId="Equation.DSMT4">
                  <p:embed/>
                </p:oleObj>
              </mc:Choice>
              <mc:Fallback>
                <p:oleObj name="Equation" r:id="rId5" imgW="3708360" imgH="482400" progId="Equation.DSMT4">
                  <p:embed/>
                  <p:pic>
                    <p:nvPicPr>
                      <p:cNvPr id="0" name=""/>
                      <p:cNvPicPr>
                        <a:picLocks noChangeAspect="1" noChangeArrowheads="1"/>
                      </p:cNvPicPr>
                      <p:nvPr/>
                    </p:nvPicPr>
                    <p:blipFill>
                      <a:blip r:embed="rId6"/>
                      <a:srcRect/>
                      <a:stretch>
                        <a:fillRect/>
                      </a:stretch>
                    </p:blipFill>
                    <p:spPr bwMode="auto">
                      <a:xfrm>
                        <a:off x="1154113" y="4237038"/>
                        <a:ext cx="704056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22"/>
          <p:cNvSpPr>
            <a:spLocks noChangeArrowheads="1"/>
          </p:cNvSpPr>
          <p:nvPr/>
        </p:nvSpPr>
        <p:spPr bwMode="auto">
          <a:xfrm>
            <a:off x="517798" y="880416"/>
            <a:ext cx="8091530" cy="440267"/>
          </a:xfrm>
          <a:prstGeom prst="rect">
            <a:avLst/>
          </a:prstGeom>
          <a:solidFill>
            <a:schemeClr val="bg1"/>
          </a:solidFill>
          <a:ln w="12700">
            <a:no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solidFill>
                  <a:srgbClr val="FF0000"/>
                </a:solidFill>
                <a:latin typeface="Times New Roman" panose="02020603050405020304" pitchFamily="18" charset="0"/>
              </a:rPr>
              <a:t>Specification 1: preference for sugar same for consumers choosing NHFCS cereals </a:t>
            </a:r>
            <a:endParaRPr lang="en-GB" altLang="en-US" sz="2000" dirty="0">
              <a:solidFill>
                <a:srgbClr val="FF0000"/>
              </a:solidFill>
              <a:latin typeface="Times New Roman" panose="02020603050405020304" pitchFamily="18" charset="0"/>
            </a:endParaRPr>
          </a:p>
        </p:txBody>
      </p:sp>
      <p:sp>
        <p:nvSpPr>
          <p:cNvPr id="30" name="Rectangle 22"/>
          <p:cNvSpPr>
            <a:spLocks noChangeArrowheads="1"/>
          </p:cNvSpPr>
          <p:nvPr/>
        </p:nvSpPr>
        <p:spPr bwMode="auto">
          <a:xfrm>
            <a:off x="201993" y="3538525"/>
            <a:ext cx="8091530" cy="440267"/>
          </a:xfrm>
          <a:prstGeom prst="rect">
            <a:avLst/>
          </a:prstGeom>
          <a:solidFill>
            <a:schemeClr val="bg1"/>
          </a:solidFill>
          <a:ln w="12700">
            <a:no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solidFill>
                  <a:srgbClr val="FF0000"/>
                </a:solidFill>
                <a:latin typeface="Times New Roman" panose="02020603050405020304" pitchFamily="18" charset="0"/>
              </a:rPr>
              <a:t>Specification 2: preference for sugar is different for those choosing NHFCS cereals </a:t>
            </a:r>
            <a:endParaRPr lang="en-GB" altLang="en-US" sz="2000" dirty="0">
              <a:solidFill>
                <a:srgbClr val="FF0000"/>
              </a:solidFill>
              <a:latin typeface="Times New Roman" panose="02020603050405020304" pitchFamily="18" charset="0"/>
            </a:endParaRPr>
          </a:p>
        </p:txBody>
      </p:sp>
      <p:sp>
        <p:nvSpPr>
          <p:cNvPr id="32" name="Rectangle 22"/>
          <p:cNvSpPr>
            <a:spLocks noChangeArrowheads="1"/>
          </p:cNvSpPr>
          <p:nvPr/>
        </p:nvSpPr>
        <p:spPr bwMode="auto">
          <a:xfrm>
            <a:off x="2843807" y="5282438"/>
            <a:ext cx="5350867" cy="936104"/>
          </a:xfrm>
          <a:prstGeom prst="rect">
            <a:avLst/>
          </a:prstGeom>
          <a:solidFill>
            <a:schemeClr val="bg1"/>
          </a:solidFill>
          <a:ln w="12700">
            <a:no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dirty="0" smtClean="0">
                <a:latin typeface="Times New Roman" panose="02020603050405020304" pitchFamily="18" charset="0"/>
              </a:rPr>
              <a:t>Parameter capturing difference in preference for sugar </a:t>
            </a:r>
          </a:p>
          <a:p>
            <a:pPr eaLnBrk="1" hangingPunct="1">
              <a:lnSpc>
                <a:spcPct val="100000"/>
              </a:lnSpc>
              <a:spcBef>
                <a:spcPct val="0"/>
              </a:spcBef>
              <a:buFontTx/>
              <a:buNone/>
            </a:pPr>
            <a:r>
              <a:rPr lang="en-GB" altLang="en-US" sz="2000" dirty="0" smtClean="0">
                <a:latin typeface="Times New Roman" panose="02020603050405020304" pitchFamily="18" charset="0"/>
              </a:rPr>
              <a:t>For consumers choosing HFCS free cereals </a:t>
            </a:r>
            <a:endParaRPr lang="en-GB" altLang="en-US" sz="2000" dirty="0">
              <a:latin typeface="Times New Roman" panose="02020603050405020304" pitchFamily="18" charset="0"/>
            </a:endParaRPr>
          </a:p>
        </p:txBody>
      </p:sp>
      <p:cxnSp>
        <p:nvCxnSpPr>
          <p:cNvPr id="33" name="Straight Arrow Connector 32"/>
          <p:cNvCxnSpPr/>
          <p:nvPr/>
        </p:nvCxnSpPr>
        <p:spPr>
          <a:xfrm flipV="1">
            <a:off x="4886666" y="4918656"/>
            <a:ext cx="936104" cy="575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240479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Simulation	(2/4)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23" name="Group 11"/>
          <p:cNvGrpSpPr>
            <a:grpSpLocks noChangeAspect="1"/>
          </p:cNvGrpSpPr>
          <p:nvPr/>
        </p:nvGrpSpPr>
        <p:grpSpPr bwMode="auto">
          <a:xfrm>
            <a:off x="136004" y="143545"/>
            <a:ext cx="763588" cy="765175"/>
            <a:chOff x="1260" y="540"/>
            <a:chExt cx="3240" cy="3240"/>
          </a:xfrm>
        </p:grpSpPr>
        <p:sp>
          <p:nvSpPr>
            <p:cNvPr id="2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29" name="Object 11"/>
          <p:cNvGraphicFramePr>
            <a:graphicFrameLocks noChangeAspect="1"/>
          </p:cNvGraphicFramePr>
          <p:nvPr>
            <p:extLst>
              <p:ext uri="{D42A27DB-BD31-4B8C-83A1-F6EECF244321}">
                <p14:modId xmlns:p14="http://schemas.microsoft.com/office/powerpoint/2010/main" val="1035878024"/>
              </p:ext>
            </p:extLst>
          </p:nvPr>
        </p:nvGraphicFramePr>
        <p:xfrm>
          <a:off x="2071688" y="1406525"/>
          <a:ext cx="5133975" cy="509588"/>
        </p:xfrm>
        <a:graphic>
          <a:graphicData uri="http://schemas.openxmlformats.org/presentationml/2006/ole">
            <mc:AlternateContent xmlns:mc="http://schemas.openxmlformats.org/markup-compatibility/2006">
              <mc:Choice xmlns:v="urn:schemas-microsoft-com:vml" Requires="v">
                <p:oleObj spid="_x0000_s73949" name="Equation" r:id="rId3" imgW="2705040" imgH="266400" progId="Equation.DSMT4">
                  <p:embed/>
                </p:oleObj>
              </mc:Choice>
              <mc:Fallback>
                <p:oleObj name="Equation" r:id="rId3" imgW="2705040" imgH="266400" progId="Equation.DSMT4">
                  <p:embed/>
                  <p:pic>
                    <p:nvPicPr>
                      <p:cNvPr id="0" name=""/>
                      <p:cNvPicPr>
                        <a:picLocks noChangeAspect="1" noChangeArrowheads="1"/>
                      </p:cNvPicPr>
                      <p:nvPr/>
                    </p:nvPicPr>
                    <p:blipFill>
                      <a:blip r:embed="rId4"/>
                      <a:srcRect/>
                      <a:stretch>
                        <a:fillRect/>
                      </a:stretch>
                    </p:blipFill>
                    <p:spPr bwMode="auto">
                      <a:xfrm>
                        <a:off x="2071688" y="1406525"/>
                        <a:ext cx="51339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517798" y="3100898"/>
            <a:ext cx="7764838" cy="400110"/>
          </a:xfrm>
          <a:prstGeom prst="rect">
            <a:avLst/>
          </a:prstGeom>
        </p:spPr>
        <p:txBody>
          <a:bodyPr wrap="square">
            <a:spAutoFit/>
          </a:bodyPr>
          <a:lstStyle/>
          <a:p>
            <a:r>
              <a:rPr lang="en-US" altLang="en-US" sz="2000" dirty="0"/>
              <a:t>If no added </a:t>
            </a:r>
            <a:r>
              <a:rPr lang="en-US" altLang="en-US" sz="2000" dirty="0" smtClean="0"/>
              <a:t>sugar (</a:t>
            </a:r>
            <a:r>
              <a:rPr lang="en-US" altLang="en-US" sz="2000" i="1" dirty="0" err="1" smtClean="0"/>
              <a:t>ASug</a:t>
            </a:r>
            <a:r>
              <a:rPr lang="en-US" altLang="en-US" sz="2000" dirty="0" smtClean="0"/>
              <a:t> </a:t>
            </a:r>
            <a:r>
              <a:rPr lang="en-US" altLang="en-US" sz="2000" dirty="0"/>
              <a:t>=</a:t>
            </a:r>
            <a:r>
              <a:rPr lang="en-US" altLang="en-US" sz="2000" dirty="0" smtClean="0"/>
              <a:t>0)  </a:t>
            </a:r>
            <a:r>
              <a:rPr lang="en-US" altLang="en-US" sz="2000" i="1" dirty="0" err="1" smtClean="0"/>
              <a:t>NHF</a:t>
            </a:r>
            <a:r>
              <a:rPr lang="en-US" altLang="en-US" sz="2000" dirty="0" smtClean="0"/>
              <a:t>=1; </a:t>
            </a:r>
            <a:endParaRPr lang="en-US" altLang="en-US" sz="2000" dirty="0"/>
          </a:p>
        </p:txBody>
      </p:sp>
      <p:graphicFrame>
        <p:nvGraphicFramePr>
          <p:cNvPr id="32" name="Object 11"/>
          <p:cNvGraphicFramePr>
            <a:graphicFrameLocks noChangeAspect="1"/>
          </p:cNvGraphicFramePr>
          <p:nvPr>
            <p:extLst/>
          </p:nvPr>
        </p:nvGraphicFramePr>
        <p:xfrm>
          <a:off x="1259632" y="3501008"/>
          <a:ext cx="5856734" cy="807237"/>
        </p:xfrm>
        <a:graphic>
          <a:graphicData uri="http://schemas.openxmlformats.org/presentationml/2006/ole">
            <mc:AlternateContent xmlns:mc="http://schemas.openxmlformats.org/markup-compatibility/2006">
              <mc:Choice xmlns:v="urn:schemas-microsoft-com:vml" Requires="v">
                <p:oleObj spid="_x0000_s73950" name="Equation" r:id="rId5" imgW="3162240" imgH="431640" progId="Equation.DSMT4">
                  <p:embed/>
                </p:oleObj>
              </mc:Choice>
              <mc:Fallback>
                <p:oleObj name="Equation" r:id="rId5" imgW="3162240" imgH="431640" progId="Equation.DSMT4">
                  <p:embed/>
                  <p:pic>
                    <p:nvPicPr>
                      <p:cNvPr id="0" name=""/>
                      <p:cNvPicPr>
                        <a:picLocks noChangeAspect="1" noChangeArrowheads="1"/>
                      </p:cNvPicPr>
                      <p:nvPr/>
                    </p:nvPicPr>
                    <p:blipFill>
                      <a:blip r:embed="rId6"/>
                      <a:srcRect/>
                      <a:stretch>
                        <a:fillRect/>
                      </a:stretch>
                    </p:blipFill>
                    <p:spPr bwMode="auto">
                      <a:xfrm>
                        <a:off x="1259632" y="3501008"/>
                        <a:ext cx="5856734" cy="807237"/>
                      </a:xfrm>
                      <a:prstGeom prst="rect">
                        <a:avLst/>
                      </a:prstGeom>
                      <a:noFill/>
                      <a:ln>
                        <a:noFill/>
                      </a:ln>
                      <a:extLst/>
                    </p:spPr>
                  </p:pic>
                </p:oleObj>
              </mc:Fallback>
            </mc:AlternateContent>
          </a:graphicData>
        </a:graphic>
      </p:graphicFrame>
      <p:sp>
        <p:nvSpPr>
          <p:cNvPr id="3" name="Rectangle 2"/>
          <p:cNvSpPr/>
          <p:nvPr/>
        </p:nvSpPr>
        <p:spPr>
          <a:xfrm>
            <a:off x="1475656" y="4570880"/>
            <a:ext cx="4572000" cy="707886"/>
          </a:xfrm>
          <a:prstGeom prst="rect">
            <a:avLst/>
          </a:prstGeom>
        </p:spPr>
        <p:txBody>
          <a:bodyPr>
            <a:spAutoFit/>
          </a:bodyPr>
          <a:lstStyle/>
          <a:p>
            <a:r>
              <a:rPr lang="en-US" altLang="en-US" sz="2000" dirty="0" smtClean="0"/>
              <a:t>Substituting + </a:t>
            </a:r>
          </a:p>
          <a:p>
            <a:r>
              <a:rPr lang="en-US" altLang="en-US" sz="2000" dirty="0" smtClean="0"/>
              <a:t>Rearranging  </a:t>
            </a:r>
            <a:endParaRPr lang="en-US" altLang="en-US" sz="2000" dirty="0"/>
          </a:p>
        </p:txBody>
      </p:sp>
      <p:graphicFrame>
        <p:nvGraphicFramePr>
          <p:cNvPr id="33" name="Object 11"/>
          <p:cNvGraphicFramePr>
            <a:graphicFrameLocks noChangeAspect="1"/>
          </p:cNvGraphicFramePr>
          <p:nvPr>
            <p:extLst>
              <p:ext uri="{D42A27DB-BD31-4B8C-83A1-F6EECF244321}">
                <p14:modId xmlns:p14="http://schemas.microsoft.com/office/powerpoint/2010/main" val="4204006397"/>
              </p:ext>
            </p:extLst>
          </p:nvPr>
        </p:nvGraphicFramePr>
        <p:xfrm>
          <a:off x="3394075" y="4465638"/>
          <a:ext cx="3876675" cy="811212"/>
        </p:xfrm>
        <a:graphic>
          <a:graphicData uri="http://schemas.openxmlformats.org/presentationml/2006/ole">
            <mc:AlternateContent xmlns:mc="http://schemas.openxmlformats.org/markup-compatibility/2006">
              <mc:Choice xmlns:v="urn:schemas-microsoft-com:vml" Requires="v">
                <p:oleObj spid="_x0000_s73951" name="Equation" r:id="rId7" imgW="2197080" imgH="457200" progId="Equation.DSMT4">
                  <p:embed/>
                </p:oleObj>
              </mc:Choice>
              <mc:Fallback>
                <p:oleObj name="Equation" r:id="rId7" imgW="2197080" imgH="457200" progId="Equation.DSMT4">
                  <p:embed/>
                  <p:pic>
                    <p:nvPicPr>
                      <p:cNvPr id="0" name=""/>
                      <p:cNvPicPr>
                        <a:picLocks noChangeAspect="1" noChangeArrowheads="1"/>
                      </p:cNvPicPr>
                      <p:nvPr/>
                    </p:nvPicPr>
                    <p:blipFill>
                      <a:blip r:embed="rId8"/>
                      <a:srcRect/>
                      <a:stretch>
                        <a:fillRect/>
                      </a:stretch>
                    </p:blipFill>
                    <p:spPr bwMode="auto">
                      <a:xfrm>
                        <a:off x="3394075" y="4465638"/>
                        <a:ext cx="3876675" cy="811212"/>
                      </a:xfrm>
                      <a:prstGeom prst="rect">
                        <a:avLst/>
                      </a:prstGeom>
                      <a:noFill/>
                      <a:ln>
                        <a:noFill/>
                      </a:ln>
                      <a:extLst/>
                    </p:spPr>
                  </p:pic>
                </p:oleObj>
              </mc:Fallback>
            </mc:AlternateContent>
          </a:graphicData>
        </a:graphic>
      </p:graphicFrame>
      <p:sp>
        <p:nvSpPr>
          <p:cNvPr id="6" name="Rectangle 5"/>
          <p:cNvSpPr/>
          <p:nvPr/>
        </p:nvSpPr>
        <p:spPr>
          <a:xfrm>
            <a:off x="517798" y="911795"/>
            <a:ext cx="8453869" cy="2154436"/>
          </a:xfrm>
          <a:prstGeom prst="rect">
            <a:avLst/>
          </a:prstGeom>
        </p:spPr>
        <p:txBody>
          <a:bodyPr wrap="square">
            <a:spAutoFit/>
          </a:bodyPr>
          <a:lstStyle/>
          <a:p>
            <a:r>
              <a:rPr lang="en-US" altLang="en-US" sz="2000" dirty="0"/>
              <a:t>Post </a:t>
            </a:r>
            <a:r>
              <a:rPr lang="en-US" altLang="en-US" sz="2000" dirty="0" smtClean="0"/>
              <a:t>NFL changes added sugar </a:t>
            </a:r>
            <a:r>
              <a:rPr lang="en-US" altLang="en-US" sz="2000" dirty="0"/>
              <a:t>content revealed to consumer; </a:t>
            </a:r>
            <a:r>
              <a:rPr lang="en-US" altLang="en-US" sz="2000" dirty="0" smtClean="0"/>
              <a:t>for specification 1:  </a:t>
            </a:r>
            <a:endParaRPr lang="en-US" altLang="en-US" sz="2000" dirty="0"/>
          </a:p>
          <a:p>
            <a:endParaRPr lang="en-US" altLang="en-US" sz="2000" dirty="0"/>
          </a:p>
          <a:p>
            <a:endParaRPr lang="en-US" altLang="en-US" sz="2000" dirty="0"/>
          </a:p>
          <a:p>
            <a:pPr marL="342900" indent="-342900">
              <a:buFontTx/>
              <a:buChar char="-"/>
            </a:pPr>
            <a:r>
              <a:rPr lang="en-US" altLang="en-US" sz="2000" i="1" dirty="0" err="1" smtClean="0"/>
              <a:t>ASug</a:t>
            </a:r>
            <a:r>
              <a:rPr lang="en-US" altLang="en-US" sz="2000" dirty="0" smtClean="0"/>
              <a:t> </a:t>
            </a:r>
            <a:r>
              <a:rPr lang="en-US" altLang="en-US" sz="2000" dirty="0"/>
              <a:t>“added sugar”; </a:t>
            </a:r>
          </a:p>
          <a:p>
            <a:pPr marL="342900" indent="-342900">
              <a:buFontTx/>
              <a:buChar char="-"/>
            </a:pPr>
            <a:r>
              <a:rPr lang="el-GR" altLang="en-US" sz="2000" dirty="0" smtClean="0"/>
              <a:t>λ</a:t>
            </a:r>
            <a:r>
              <a:rPr lang="en-US" altLang="en-US" sz="2000" dirty="0" smtClean="0"/>
              <a:t> </a:t>
            </a:r>
            <a:r>
              <a:rPr lang="en-US" altLang="en-US" sz="2000" dirty="0"/>
              <a:t>and </a:t>
            </a:r>
            <a:r>
              <a:rPr lang="el-GR" altLang="en-US" sz="2000" dirty="0"/>
              <a:t>γ</a:t>
            </a:r>
            <a:r>
              <a:rPr lang="en-US" altLang="en-US" sz="2000" dirty="0"/>
              <a:t> taste </a:t>
            </a:r>
            <a:r>
              <a:rPr lang="en-US" altLang="en-US" sz="2000" dirty="0" smtClean="0"/>
              <a:t>parameters for Non Added Sugar and Added Sugar  </a:t>
            </a:r>
          </a:p>
          <a:p>
            <a:r>
              <a:rPr lang="en-US" altLang="en-US" sz="2000" dirty="0"/>
              <a:t> </a:t>
            </a:r>
            <a:r>
              <a:rPr lang="en-US" altLang="en-US" sz="2000" dirty="0" smtClean="0"/>
              <a:t>    (consumers DO NOT see Non Added Sugar but can compare </a:t>
            </a:r>
            <a:r>
              <a:rPr lang="en-US" altLang="en-US" sz="2000" i="1" dirty="0" err="1" smtClean="0"/>
              <a:t>Sug</a:t>
            </a:r>
            <a:r>
              <a:rPr lang="en-US" altLang="en-US" sz="2000" dirty="0"/>
              <a:t> </a:t>
            </a:r>
            <a:r>
              <a:rPr lang="en-US" altLang="en-US" sz="2000" dirty="0" smtClean="0"/>
              <a:t>vs </a:t>
            </a:r>
            <a:r>
              <a:rPr lang="en-US" altLang="en-US" sz="2000" i="1" dirty="0" err="1" smtClean="0"/>
              <a:t>ASug</a:t>
            </a:r>
            <a:r>
              <a:rPr lang="en-US" altLang="en-US" sz="2000" dirty="0" smtClean="0"/>
              <a:t>)</a:t>
            </a:r>
            <a:endParaRPr lang="en-US" altLang="en-US" sz="2000" dirty="0"/>
          </a:p>
          <a:p>
            <a:r>
              <a:rPr lang="en-US" altLang="en-US" dirty="0"/>
              <a:t> </a:t>
            </a:r>
          </a:p>
        </p:txBody>
      </p:sp>
      <p:sp>
        <p:nvSpPr>
          <p:cNvPr id="36" name="Rectangle 35"/>
          <p:cNvSpPr/>
          <p:nvPr/>
        </p:nvSpPr>
        <p:spPr>
          <a:xfrm>
            <a:off x="407562" y="5549170"/>
            <a:ext cx="8196886" cy="400110"/>
          </a:xfrm>
          <a:prstGeom prst="rect">
            <a:avLst/>
          </a:prstGeom>
        </p:spPr>
        <p:txBody>
          <a:bodyPr wrap="square">
            <a:spAutoFit/>
          </a:bodyPr>
          <a:lstStyle/>
          <a:p>
            <a:r>
              <a:rPr lang="en-US" altLang="en-US" sz="2000" dirty="0" smtClean="0"/>
              <a:t>Similar (slightly more complex) expressions for demand specification 2 </a:t>
            </a:r>
            <a:endParaRPr lang="en-US" altLang="en-US" sz="2000" dirty="0"/>
          </a:p>
        </p:txBody>
      </p:sp>
      <p:sp>
        <p:nvSpPr>
          <p:cNvPr id="17"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3398724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533400" y="1055712"/>
            <a:ext cx="8215064" cy="5181600"/>
          </a:xfrm>
          <a:noFill/>
        </p:spPr>
        <p:txBody>
          <a:bodyPr/>
          <a:lstStyle/>
          <a:p>
            <a:pPr marL="0" indent="0" eaLnBrk="1" hangingPunct="1">
              <a:lnSpc>
                <a:spcPct val="100000"/>
              </a:lnSpc>
              <a:spcBef>
                <a:spcPts val="0"/>
              </a:spcBef>
              <a:buNone/>
            </a:pPr>
            <a:r>
              <a:rPr lang="en-GB" altLang="en-US" sz="2400" dirty="0" smtClean="0">
                <a:latin typeface="Times New Roman" pitchFamily="18" charset="0"/>
                <a:cs typeface="Times New Roman" panose="02020603050405020304" pitchFamily="18" charset="0"/>
              </a:rPr>
              <a:t>Use </a:t>
            </a:r>
            <a:r>
              <a:rPr lang="el-GR" altLang="en-US" sz="2400" i="1" dirty="0" smtClean="0">
                <a:latin typeface="Times New Roman" panose="02020603050405020304" pitchFamily="18" charset="0"/>
                <a:cs typeface="Times New Roman" panose="02020603050405020304" pitchFamily="18" charset="0"/>
              </a:rPr>
              <a:t>λ</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 </a:t>
            </a:r>
            <a:r>
              <a:rPr lang="el-GR" altLang="en-US" sz="2400" i="1" dirty="0">
                <a:latin typeface="Times New Roman" panose="02020603050405020304" pitchFamily="18" charset="0"/>
                <a:cs typeface="Times New Roman" panose="02020603050405020304" pitchFamily="18" charset="0"/>
              </a:rPr>
              <a:t>γ</a:t>
            </a:r>
            <a:r>
              <a:rPr lang="en-US" altLang="en-US" sz="2400" i="1"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to calculate simulated post </a:t>
            </a:r>
            <a:r>
              <a:rPr lang="en-US" altLang="en-US" sz="2400" dirty="0" err="1" smtClean="0">
                <a:latin typeface="Times New Roman" panose="02020603050405020304" pitchFamily="18" charset="0"/>
                <a:cs typeface="Times New Roman" panose="02020603050405020304" pitchFamily="18" charset="0"/>
              </a:rPr>
              <a:t>NFP</a:t>
            </a:r>
            <a:r>
              <a:rPr lang="en-US" altLang="en-US" sz="2400" dirty="0" smtClean="0">
                <a:latin typeface="Times New Roman" panose="02020603050405020304" pitchFamily="18" charset="0"/>
                <a:cs typeface="Times New Roman" panose="02020603050405020304" pitchFamily="18" charset="0"/>
              </a:rPr>
              <a:t> changes shares vector </a:t>
            </a:r>
            <a:r>
              <a:rPr lang="en-US" altLang="en-US" sz="2400" i="1" dirty="0" smtClean="0">
                <a:latin typeface="Times New Roman" panose="02020603050405020304" pitchFamily="18" charset="0"/>
                <a:cs typeface="Times New Roman" panose="02020603050405020304" pitchFamily="18" charset="0"/>
              </a:rPr>
              <a:t>S’</a:t>
            </a:r>
          </a:p>
          <a:p>
            <a:pPr marL="457200" indent="-457200" eaLnBrk="1" hangingPunct="1">
              <a:lnSpc>
                <a:spcPct val="100000"/>
              </a:lnSpc>
              <a:spcBef>
                <a:spcPts val="0"/>
              </a:spcBef>
              <a:buAutoNum type="arabicParenR"/>
            </a:pPr>
            <a:r>
              <a:rPr lang="en-US" altLang="en-US" sz="2400" dirty="0" smtClean="0">
                <a:latin typeface="Times New Roman" panose="02020603050405020304" pitchFamily="18" charset="0"/>
                <a:cs typeface="Times New Roman" panose="02020603050405020304" pitchFamily="18" charset="0"/>
              </a:rPr>
              <a:t>Replace 						   and obtain  a new vector </a:t>
            </a:r>
            <a:r>
              <a:rPr lang="en-US" sz="2400" i="1" dirty="0" err="1" smtClean="0">
                <a:latin typeface="Times New Roman Symbol" panose="02020603050405020304" pitchFamily="18" charset="0"/>
                <a:cs typeface="Times New Roman" panose="02020603050405020304" pitchFamily="18" charset="0"/>
              </a:rPr>
              <a:t>d</a:t>
            </a:r>
            <a:r>
              <a:rPr lang="en-US" altLang="en-US" sz="2400" i="1" baseline="30000" dirty="0" err="1" smtClean="0">
                <a:latin typeface="Times New Roman" panose="02020603050405020304" pitchFamily="18" charset="0"/>
                <a:cs typeface="Times New Roman" panose="02020603050405020304" pitchFamily="18" charset="0"/>
              </a:rPr>
              <a:t>New</a:t>
            </a:r>
            <a:r>
              <a:rPr lang="en-US" sz="2400" i="1" dirty="0" smtClean="0">
                <a:latin typeface="Times New Roman Symbol" panose="02020603050405020304" pitchFamily="18" charset="0"/>
                <a:cs typeface="Times New Roman" panose="02020603050405020304" pitchFamily="18" charset="0"/>
              </a:rPr>
              <a:t> </a:t>
            </a:r>
            <a:r>
              <a:rPr lang="en-US" sz="2400" dirty="0" smtClean="0">
                <a:latin typeface="Times New Roman Symbol"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457200" indent="-457200" eaLnBrk="1" hangingPunct="1">
              <a:lnSpc>
                <a:spcPct val="100000"/>
              </a:lnSpc>
              <a:spcBef>
                <a:spcPts val="0"/>
              </a:spcBef>
              <a:buAutoNum type="arabicParenR"/>
            </a:pPr>
            <a:endParaRPr lang="en-US" altLang="en-US" sz="2400" dirty="0" smtClean="0">
              <a:latin typeface="Times New Roman" panose="02020603050405020304" pitchFamily="18" charset="0"/>
              <a:cs typeface="Times New Roman" panose="02020603050405020304" pitchFamily="18" charset="0"/>
            </a:endParaRPr>
          </a:p>
          <a:p>
            <a:pPr marL="457200" indent="-457200" eaLnBrk="1" hangingPunct="1">
              <a:lnSpc>
                <a:spcPct val="100000"/>
              </a:lnSpc>
              <a:spcBef>
                <a:spcPts val="0"/>
              </a:spcBef>
              <a:buAutoNum type="arabicParenR"/>
            </a:pPr>
            <a:r>
              <a:rPr lang="en-US" altLang="en-US" sz="2400" dirty="0" smtClean="0">
                <a:latin typeface="Times New Roman" panose="02020603050405020304" pitchFamily="18" charset="0"/>
                <a:cs typeface="Times New Roman" panose="02020603050405020304" pitchFamily="18" charset="0"/>
              </a:rPr>
              <a:t>Find </a:t>
            </a:r>
            <a:r>
              <a:rPr lang="en-GB" altLang="en-US" sz="2400" i="1" dirty="0">
                <a:latin typeface="Times New Roman" pitchFamily="18" charset="0"/>
              </a:rPr>
              <a:t>S</a:t>
            </a:r>
            <a:r>
              <a:rPr lang="en-US" altLang="en-US" sz="2400" i="1" baseline="30000" dirty="0">
                <a:latin typeface="Times New Roman" panose="02020603050405020304" pitchFamily="18" charset="0"/>
                <a:cs typeface="Times New Roman" panose="02020603050405020304" pitchFamily="18" charset="0"/>
              </a:rPr>
              <a:t>New</a:t>
            </a:r>
            <a:r>
              <a:rPr lang="en-US" altLang="en-US" sz="2400" dirty="0" smtClean="0">
                <a:latin typeface="Times New Roman" panose="02020603050405020304" pitchFamily="18" charset="0"/>
                <a:cs typeface="Times New Roman" panose="02020603050405020304" pitchFamily="18" charset="0"/>
              </a:rPr>
              <a:t> solving  </a:t>
            </a:r>
          </a:p>
          <a:p>
            <a:pPr marL="457200" indent="-457200" eaLnBrk="1" hangingPunct="1">
              <a:lnSpc>
                <a:spcPct val="100000"/>
              </a:lnSpc>
              <a:spcBef>
                <a:spcPts val="0"/>
              </a:spcBef>
              <a:buAutoNum type="arabicParenR"/>
            </a:pPr>
            <a:endParaRPr lang="en-US" altLang="en-US"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en-GB" altLang="en-US" sz="2400" dirty="0" smtClean="0">
                <a:latin typeface="Times New Roman" pitchFamily="18" charset="0"/>
                <a:cs typeface="Times New Roman" panose="02020603050405020304" pitchFamily="18" charset="0"/>
              </a:rPr>
              <a:t>3) Calculate post-NFL change variation in total amounts of sugar (and added sugar) </a:t>
            </a:r>
            <a:r>
              <a:rPr lang="en-GB" altLang="en-US" sz="2400" dirty="0" smtClean="0">
                <a:latin typeface="Times New Roman" pitchFamily="18" charset="0"/>
                <a:cs typeface="Times New Roman" panose="02020603050405020304" pitchFamily="18" charset="0"/>
              </a:rPr>
              <a:t>purchased</a:t>
            </a:r>
            <a:endParaRPr lang="en-GB" altLang="en-US" sz="2400" dirty="0" smtClean="0">
              <a:latin typeface="Times New Roman" pitchFamily="18" charset="0"/>
              <a:cs typeface="Times New Roman" panose="02020603050405020304" pitchFamily="18" charset="0"/>
            </a:endParaRPr>
          </a:p>
          <a:p>
            <a:pPr marL="0" indent="0" eaLnBrk="1" hangingPunct="1">
              <a:lnSpc>
                <a:spcPct val="100000"/>
              </a:lnSpc>
              <a:spcBef>
                <a:spcPts val="0"/>
              </a:spcBef>
              <a:buFont typeface="Wingdings" pitchFamily="2" charset="2"/>
              <a:buNone/>
            </a:pPr>
            <a:endParaRPr lang="en-GB" altLang="en-US" sz="2200" dirty="0" smtClean="0">
              <a:latin typeface="Times New Roman" pitchFamily="18" charset="0"/>
              <a:cs typeface="Times New Roman" panose="02020603050405020304" pitchFamily="18" charset="0"/>
            </a:endParaRPr>
          </a:p>
          <a:p>
            <a:pPr marL="0" indent="0" eaLnBrk="1" hangingPunct="1">
              <a:lnSpc>
                <a:spcPct val="100000"/>
              </a:lnSpc>
              <a:spcBef>
                <a:spcPts val="0"/>
              </a:spcBef>
              <a:buFont typeface="Wingdings" pitchFamily="2" charset="2"/>
              <a:buNone/>
            </a:pPr>
            <a:endParaRPr lang="en-GB" altLang="en-US" sz="2200" dirty="0" smtClean="0">
              <a:latin typeface="Times New Roman" pitchFamily="18" charset="0"/>
              <a:cs typeface="Times New Roman" panose="02020603050405020304" pitchFamily="18" charset="0"/>
            </a:endParaRPr>
          </a:p>
          <a:p>
            <a:pPr marL="0" indent="0" eaLnBrk="1" hangingPunct="1">
              <a:lnSpc>
                <a:spcPct val="100000"/>
              </a:lnSpc>
              <a:spcBef>
                <a:spcPts val="0"/>
              </a:spcBef>
              <a:buFont typeface="Wingdings" pitchFamily="2" charset="2"/>
              <a:buNone/>
            </a:pPr>
            <a:endParaRPr lang="en-GB" altLang="en-US" sz="2200" dirty="0" smtClean="0">
              <a:latin typeface="Times New Roman" pitchFamily="18" charset="0"/>
              <a:cs typeface="Times New Roman" panose="02020603050405020304" pitchFamily="18" charset="0"/>
            </a:endParaRPr>
          </a:p>
        </p:txBody>
      </p:sp>
      <p:sp>
        <p:nvSpPr>
          <p:cNvPr id="6" name="Rectangle 7"/>
          <p:cNvSpPr>
            <a:spLocks noChangeArrowheads="1"/>
          </p:cNvSpPr>
          <p:nvPr/>
        </p:nvSpPr>
        <p:spPr bwMode="auto">
          <a:xfrm>
            <a:off x="0" y="32776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7" name="Rectangle 8"/>
          <p:cNvSpPr>
            <a:spLocks noChangeArrowheads="1"/>
          </p:cNvSpPr>
          <p:nvPr/>
        </p:nvSpPr>
        <p:spPr bwMode="auto">
          <a:xfrm>
            <a:off x="0" y="32776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8" name="Rectangle 11"/>
          <p:cNvSpPr>
            <a:spLocks noChangeArrowheads="1"/>
          </p:cNvSpPr>
          <p:nvPr/>
        </p:nvSpPr>
        <p:spPr bwMode="auto">
          <a:xfrm>
            <a:off x="0" y="3226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9" name="Rectangle 13"/>
          <p:cNvSpPr>
            <a:spLocks noChangeArrowheads="1"/>
          </p:cNvSpPr>
          <p:nvPr/>
        </p:nvSpPr>
        <p:spPr bwMode="auto">
          <a:xfrm>
            <a:off x="0" y="3226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10" name="Rectangle 17"/>
          <p:cNvSpPr>
            <a:spLocks noChangeArrowheads="1"/>
          </p:cNvSpPr>
          <p:nvPr/>
        </p:nvSpPr>
        <p:spPr bwMode="auto">
          <a:xfrm>
            <a:off x="0" y="32744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graphicFrame>
        <p:nvGraphicFramePr>
          <p:cNvPr id="31" name="Object 11"/>
          <p:cNvGraphicFramePr>
            <a:graphicFrameLocks noChangeAspect="1"/>
          </p:cNvGraphicFramePr>
          <p:nvPr>
            <p:extLst>
              <p:ext uri="{D42A27DB-BD31-4B8C-83A1-F6EECF244321}">
                <p14:modId xmlns:p14="http://schemas.microsoft.com/office/powerpoint/2010/main" val="2491947182"/>
              </p:ext>
            </p:extLst>
          </p:nvPr>
        </p:nvGraphicFramePr>
        <p:xfrm>
          <a:off x="658813" y="4778375"/>
          <a:ext cx="7985125" cy="654050"/>
        </p:xfrm>
        <a:graphic>
          <a:graphicData uri="http://schemas.openxmlformats.org/presentationml/2006/ole">
            <mc:AlternateContent xmlns:mc="http://schemas.openxmlformats.org/markup-compatibility/2006">
              <mc:Choice xmlns:v="urn:schemas-microsoft-com:vml" Requires="v">
                <p:oleObj spid="_x0000_s34583" name="Equation" r:id="rId3" imgW="4203360" imgH="342720" progId="Equation.DSMT4">
                  <p:embed/>
                </p:oleObj>
              </mc:Choice>
              <mc:Fallback>
                <p:oleObj name="Equation" r:id="rId3" imgW="4203360" imgH="342720" progId="Equation.DSMT4">
                  <p:embed/>
                  <p:pic>
                    <p:nvPicPr>
                      <p:cNvPr id="0" name=""/>
                      <p:cNvPicPr>
                        <a:picLocks noChangeAspect="1" noChangeArrowheads="1"/>
                      </p:cNvPicPr>
                      <p:nvPr/>
                    </p:nvPicPr>
                    <p:blipFill>
                      <a:blip r:embed="rId4"/>
                      <a:srcRect/>
                      <a:stretch>
                        <a:fillRect/>
                      </a:stretch>
                    </p:blipFill>
                    <p:spPr bwMode="auto">
                      <a:xfrm>
                        <a:off x="658813" y="4778375"/>
                        <a:ext cx="79851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3996341756"/>
              </p:ext>
            </p:extLst>
          </p:nvPr>
        </p:nvGraphicFramePr>
        <p:xfrm>
          <a:off x="4064000" y="5092700"/>
          <a:ext cx="217488" cy="339725"/>
        </p:xfrm>
        <a:graphic>
          <a:graphicData uri="http://schemas.openxmlformats.org/presentationml/2006/ole">
            <mc:AlternateContent xmlns:mc="http://schemas.openxmlformats.org/markup-compatibility/2006">
              <mc:Choice xmlns:v="urn:schemas-microsoft-com:vml" Requires="v">
                <p:oleObj spid="_x0000_s34584" name="Equation" r:id="rId5" imgW="114120" imgH="177480" progId="Equation.DSMT4">
                  <p:embed/>
                </p:oleObj>
              </mc:Choice>
              <mc:Fallback>
                <p:oleObj name="Equation" r:id="rId5" imgW="114120" imgH="177480" progId="Equation.DSMT4">
                  <p:embed/>
                  <p:pic>
                    <p:nvPicPr>
                      <p:cNvPr id="0" name=""/>
                      <p:cNvPicPr>
                        <a:picLocks noChangeAspect="1" noChangeArrowheads="1"/>
                      </p:cNvPicPr>
                      <p:nvPr/>
                    </p:nvPicPr>
                    <p:blipFill>
                      <a:blip r:embed="rId6"/>
                      <a:srcRect/>
                      <a:stretch>
                        <a:fillRect/>
                      </a:stretch>
                    </p:blipFill>
                    <p:spPr bwMode="auto">
                      <a:xfrm>
                        <a:off x="4064000" y="5092700"/>
                        <a:ext cx="217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 name="Group 11"/>
          <p:cNvGrpSpPr>
            <a:grpSpLocks noChangeAspect="1"/>
          </p:cNvGrpSpPr>
          <p:nvPr/>
        </p:nvGrpSpPr>
        <p:grpSpPr bwMode="auto">
          <a:xfrm>
            <a:off x="136004" y="143545"/>
            <a:ext cx="763588" cy="765175"/>
            <a:chOff x="1260" y="540"/>
            <a:chExt cx="3240" cy="3240"/>
          </a:xfrm>
        </p:grpSpPr>
        <p:sp>
          <p:nvSpPr>
            <p:cNvPr id="2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0"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2"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3"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8"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Simulation 	(3/4)</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2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aphicFrame>
        <p:nvGraphicFramePr>
          <p:cNvPr id="19" name="Object 11"/>
          <p:cNvGraphicFramePr>
            <a:graphicFrameLocks noChangeAspect="1"/>
          </p:cNvGraphicFramePr>
          <p:nvPr>
            <p:extLst>
              <p:ext uri="{D42A27DB-BD31-4B8C-83A1-F6EECF244321}">
                <p14:modId xmlns:p14="http://schemas.microsoft.com/office/powerpoint/2010/main" val="2572391501"/>
              </p:ext>
            </p:extLst>
          </p:nvPr>
        </p:nvGraphicFramePr>
        <p:xfrm>
          <a:off x="2123728" y="1772816"/>
          <a:ext cx="4121150" cy="508000"/>
        </p:xfrm>
        <a:graphic>
          <a:graphicData uri="http://schemas.openxmlformats.org/presentationml/2006/ole">
            <mc:AlternateContent xmlns:mc="http://schemas.openxmlformats.org/markup-compatibility/2006">
              <mc:Choice xmlns:v="urn:schemas-microsoft-com:vml" Requires="v">
                <p:oleObj spid="_x0000_s34585" name="Equation" r:id="rId7" imgW="2171520" imgH="266400" progId="Equation.DSMT4">
                  <p:embed/>
                </p:oleObj>
              </mc:Choice>
              <mc:Fallback>
                <p:oleObj name="Equation" r:id="rId7" imgW="2171520" imgH="266400" progId="Equation.DSMT4">
                  <p:embed/>
                  <p:pic>
                    <p:nvPicPr>
                      <p:cNvPr id="0" name=""/>
                      <p:cNvPicPr>
                        <a:picLocks noChangeAspect="1" noChangeArrowheads="1"/>
                      </p:cNvPicPr>
                      <p:nvPr/>
                    </p:nvPicPr>
                    <p:blipFill>
                      <a:blip r:embed="rId8"/>
                      <a:srcRect/>
                      <a:stretch>
                        <a:fillRect/>
                      </a:stretch>
                    </p:blipFill>
                    <p:spPr bwMode="auto">
                      <a:xfrm>
                        <a:off x="2123728" y="1772816"/>
                        <a:ext cx="4121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300407787"/>
              </p:ext>
            </p:extLst>
          </p:nvPr>
        </p:nvGraphicFramePr>
        <p:xfrm>
          <a:off x="3349625" y="2765425"/>
          <a:ext cx="5265738" cy="830263"/>
        </p:xfrm>
        <a:graphic>
          <a:graphicData uri="http://schemas.openxmlformats.org/presentationml/2006/ole">
            <mc:AlternateContent xmlns:mc="http://schemas.openxmlformats.org/markup-compatibility/2006">
              <mc:Choice xmlns:v="urn:schemas-microsoft-com:vml" Requires="v">
                <p:oleObj spid="_x0000_s34586" name="Equation" r:id="rId9" imgW="2603160" imgH="406080" progId="Equation.DSMT4">
                  <p:embed/>
                </p:oleObj>
              </mc:Choice>
              <mc:Fallback>
                <p:oleObj name="Equation" r:id="rId9" imgW="2603160" imgH="406080" progId="Equation.DSMT4">
                  <p:embed/>
                  <p:pic>
                    <p:nvPicPr>
                      <p:cNvPr id="0" name=""/>
                      <p:cNvPicPr>
                        <a:picLocks noChangeAspect="1" noChangeArrowheads="1"/>
                      </p:cNvPicPr>
                      <p:nvPr/>
                    </p:nvPicPr>
                    <p:blipFill>
                      <a:blip r:embed="rId10"/>
                      <a:srcRect/>
                      <a:stretch>
                        <a:fillRect/>
                      </a:stretch>
                    </p:blipFill>
                    <p:spPr bwMode="auto">
                      <a:xfrm>
                        <a:off x="3349625" y="2765425"/>
                        <a:ext cx="5265738" cy="83026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04721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394304" y="1055712"/>
            <a:ext cx="8642192" cy="5181600"/>
          </a:xfrm>
          <a:noFill/>
        </p:spPr>
        <p:txBody>
          <a:bodyPr/>
          <a:lstStyle/>
          <a:p>
            <a:pPr marL="533400" indent="-533400" eaLnBrk="1" hangingPunct="1">
              <a:buFont typeface="Wingdings" pitchFamily="2" charset="2"/>
              <a:buNone/>
            </a:pPr>
            <a:r>
              <a:rPr lang="en-GB" altLang="en-US" sz="2400" dirty="0" smtClean="0">
                <a:latin typeface="Times New Roman" pitchFamily="18" charset="0"/>
              </a:rPr>
              <a:t>Use the simulated shares </a:t>
            </a:r>
            <a:r>
              <a:rPr lang="en-GB" altLang="en-US" sz="2400" i="1" dirty="0" smtClean="0">
                <a:latin typeface="Times New Roman" pitchFamily="18" charset="0"/>
              </a:rPr>
              <a:t>S</a:t>
            </a:r>
            <a:r>
              <a:rPr lang="en-US" altLang="en-US" sz="2400" i="1" baseline="30000" dirty="0" smtClean="0">
                <a:latin typeface="Times New Roman" panose="02020603050405020304" pitchFamily="18" charset="0"/>
                <a:cs typeface="Times New Roman" panose="02020603050405020304" pitchFamily="18" charset="0"/>
              </a:rPr>
              <a:t>New</a:t>
            </a:r>
            <a:r>
              <a:rPr lang="en-GB" altLang="en-US" sz="2400" i="1" dirty="0" smtClean="0">
                <a:latin typeface="Times New Roman" pitchFamily="18" charset="0"/>
              </a:rPr>
              <a:t> </a:t>
            </a:r>
            <a:r>
              <a:rPr lang="en-GB" altLang="en-US" sz="2400" dirty="0" smtClean="0">
                <a:latin typeface="Times New Roman" pitchFamily="18" charset="0"/>
              </a:rPr>
              <a:t>and NB marginal cost to obtain the</a:t>
            </a:r>
          </a:p>
          <a:p>
            <a:pPr marL="533400" indent="-533400" eaLnBrk="1" hangingPunct="1">
              <a:buFont typeface="Wingdings" pitchFamily="2" charset="2"/>
              <a:buNone/>
            </a:pPr>
            <a:r>
              <a:rPr lang="en-GB" altLang="en-US" sz="2400" dirty="0" smtClean="0">
                <a:latin typeface="Times New Roman" pitchFamily="18" charset="0"/>
              </a:rPr>
              <a:t>new equilibrium price and shares solving simultaneously (for each </a:t>
            </a:r>
            <a:r>
              <a:rPr lang="en-GB" altLang="en-US" sz="2400" i="1" dirty="0" smtClean="0">
                <a:latin typeface="Times New Roman" pitchFamily="18" charset="0"/>
              </a:rPr>
              <a:t>j</a:t>
            </a:r>
            <a:r>
              <a:rPr lang="en-GB" altLang="en-US" sz="2400" dirty="0" smtClean="0">
                <a:latin typeface="Times New Roman" pitchFamily="18" charset="0"/>
              </a:rPr>
              <a:t>)</a:t>
            </a:r>
          </a:p>
          <a:p>
            <a:pPr marL="533400" indent="-533400" eaLnBrk="1" hangingPunct="1">
              <a:buFont typeface="Wingdings" pitchFamily="2" charset="2"/>
              <a:buNone/>
            </a:pPr>
            <a:endParaRPr lang="en-GB" altLang="en-US" sz="2400" dirty="0">
              <a:latin typeface="Times New Roman" pitchFamily="18" charset="0"/>
            </a:endParaRP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None/>
            </a:pPr>
            <a:endParaRPr lang="en-GB" altLang="en-US" sz="2400" dirty="0" smtClean="0">
              <a:latin typeface="Times New Roman" panose="02020603050405020304" pitchFamily="18" charset="0"/>
              <a:cs typeface="Times New Roman" panose="02020603050405020304" pitchFamily="18" charset="0"/>
            </a:endParaRPr>
          </a:p>
          <a:p>
            <a:pPr marL="533400" indent="-533400" eaLnBrk="1" hangingPunct="1">
              <a:buNone/>
            </a:pPr>
            <a:r>
              <a:rPr lang="en-GB" altLang="en-US" sz="2400" dirty="0" smtClean="0">
                <a:latin typeface="Times New Roman" panose="02020603050405020304" pitchFamily="18" charset="0"/>
                <a:cs typeface="Times New Roman" panose="02020603050405020304" pitchFamily="18" charset="0"/>
              </a:rPr>
              <a:t>Where </a:t>
            </a:r>
          </a:p>
          <a:p>
            <a:pPr marL="533400" indent="-533400" eaLnBrk="1" hangingPunct="1">
              <a:buNone/>
            </a:pPr>
            <a:endParaRPr lang="en-GB" altLang="en-US" sz="2400" dirty="0">
              <a:latin typeface="Times New Roman" panose="02020603050405020304" pitchFamily="18" charset="0"/>
              <a:cs typeface="Times New Roman" panose="02020603050405020304" pitchFamily="18" charset="0"/>
            </a:endParaRPr>
          </a:p>
          <a:p>
            <a:pPr marL="533400" indent="-533400" eaLnBrk="1" hangingPunct="1">
              <a:buNone/>
            </a:pPr>
            <a:r>
              <a:rPr lang="en-GB" altLang="en-US" sz="2400" dirty="0" smtClean="0">
                <a:latin typeface="Times New Roman" panose="02020603050405020304" pitchFamily="18" charset="0"/>
                <a:cs typeface="Times New Roman" panose="02020603050405020304" pitchFamily="18" charset="0"/>
              </a:rPr>
              <a:t>Update the changes in sugar purchased    </a:t>
            </a:r>
            <a:endParaRPr lang="en-GB" altLang="en-US" sz="2400" dirty="0">
              <a:latin typeface="Times New Roman" panose="02020603050405020304" pitchFamily="18" charset="0"/>
              <a:cs typeface="Times New Roman" panose="02020603050405020304" pitchFamily="18" charset="0"/>
            </a:endParaRPr>
          </a:p>
          <a:p>
            <a:pPr marL="533400" indent="-533400" eaLnBrk="1" hangingPunct="1">
              <a:buFont typeface="Wingdings" pitchFamily="2" charset="2"/>
              <a:buNone/>
            </a:pPr>
            <a:endParaRPr lang="en-GB" altLang="en-US" sz="2400" dirty="0" smtClean="0">
              <a:latin typeface="Times New Roman" pitchFamily="18" charset="0"/>
            </a:endParaRPr>
          </a:p>
          <a:p>
            <a:pPr marL="533400" indent="-533400" eaLnBrk="1" hangingPunct="1">
              <a:buFont typeface="Wingdings" pitchFamily="2" charset="2"/>
              <a:buNone/>
            </a:pPr>
            <a:endParaRPr lang="en-GB" altLang="en-US" sz="1800" dirty="0" smtClean="0">
              <a:latin typeface="Times New Roman" pitchFamily="18" charset="0"/>
            </a:endParaRPr>
          </a:p>
          <a:p>
            <a:pPr marL="533400" indent="-533400" eaLnBrk="1" hangingPunct="1">
              <a:buFont typeface="Wingdings" pitchFamily="2" charset="2"/>
              <a:buNone/>
            </a:pPr>
            <a:endParaRPr lang="en-GB" altLang="en-US" sz="1800" dirty="0" smtClean="0">
              <a:latin typeface="Times New Roman" pitchFamily="18" charset="0"/>
            </a:endParaRPr>
          </a:p>
          <a:p>
            <a:pPr marL="533400" indent="-533400" eaLnBrk="1" hangingPunct="1">
              <a:buFont typeface="Wingdings" pitchFamily="2" charset="2"/>
              <a:buNone/>
            </a:pPr>
            <a:r>
              <a:rPr lang="en-GB" altLang="en-US" sz="1800" dirty="0" smtClean="0">
                <a:latin typeface="Times New Roman" pitchFamily="18" charset="0"/>
              </a:rPr>
              <a:t>			</a:t>
            </a:r>
          </a:p>
          <a:p>
            <a:pPr marL="533400" indent="-533400" eaLnBrk="1" hangingPunct="1">
              <a:buFont typeface="Wingdings" pitchFamily="2" charset="2"/>
              <a:buNone/>
            </a:pPr>
            <a:r>
              <a:rPr lang="en-GB" altLang="en-US" sz="1800" dirty="0" smtClean="0">
                <a:latin typeface="Times New Roman" pitchFamily="18" charset="0"/>
              </a:rPr>
              <a:t> </a:t>
            </a:r>
          </a:p>
          <a:p>
            <a:pPr marL="533400" indent="-533400" eaLnBrk="1" hangingPunct="1"/>
            <a:endParaRPr lang="en-GB" altLang="en-US" sz="1800" b="1" i="1" dirty="0" smtClean="0">
              <a:latin typeface="Times New Roman" pitchFamily="18" charset="0"/>
            </a:endParaRPr>
          </a:p>
        </p:txBody>
      </p:sp>
      <p:sp>
        <p:nvSpPr>
          <p:cNvPr id="6" name="Rectangle 7"/>
          <p:cNvSpPr>
            <a:spLocks noChangeArrowheads="1"/>
          </p:cNvSpPr>
          <p:nvPr/>
        </p:nvSpPr>
        <p:spPr bwMode="auto">
          <a:xfrm>
            <a:off x="0" y="32776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7" name="Rectangle 8"/>
          <p:cNvSpPr>
            <a:spLocks noChangeArrowheads="1"/>
          </p:cNvSpPr>
          <p:nvPr/>
        </p:nvSpPr>
        <p:spPr bwMode="auto">
          <a:xfrm>
            <a:off x="0" y="32776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8" name="Rectangle 11"/>
          <p:cNvSpPr>
            <a:spLocks noChangeArrowheads="1"/>
          </p:cNvSpPr>
          <p:nvPr/>
        </p:nvSpPr>
        <p:spPr bwMode="auto">
          <a:xfrm>
            <a:off x="0" y="3226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9" name="Rectangle 13"/>
          <p:cNvSpPr>
            <a:spLocks noChangeArrowheads="1"/>
          </p:cNvSpPr>
          <p:nvPr/>
        </p:nvSpPr>
        <p:spPr bwMode="auto">
          <a:xfrm>
            <a:off x="0" y="3226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sp>
        <p:nvSpPr>
          <p:cNvPr id="10" name="Rectangle 17"/>
          <p:cNvSpPr>
            <a:spLocks noChangeArrowheads="1"/>
          </p:cNvSpPr>
          <p:nvPr/>
        </p:nvSpPr>
        <p:spPr bwMode="auto">
          <a:xfrm>
            <a:off x="0" y="32744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n-GB" altLang="en-US" dirty="0"/>
          </a:p>
        </p:txBody>
      </p:sp>
      <p:graphicFrame>
        <p:nvGraphicFramePr>
          <p:cNvPr id="14" name="Object 26"/>
          <p:cNvGraphicFramePr>
            <a:graphicFrameLocks noChangeAspect="1"/>
          </p:cNvGraphicFramePr>
          <p:nvPr>
            <p:extLst>
              <p:ext uri="{D42A27DB-BD31-4B8C-83A1-F6EECF244321}">
                <p14:modId xmlns:p14="http://schemas.microsoft.com/office/powerpoint/2010/main" val="3920271528"/>
              </p:ext>
            </p:extLst>
          </p:nvPr>
        </p:nvGraphicFramePr>
        <p:xfrm>
          <a:off x="2360613" y="1930400"/>
          <a:ext cx="3424237" cy="592138"/>
        </p:xfrm>
        <a:graphic>
          <a:graphicData uri="http://schemas.openxmlformats.org/presentationml/2006/ole">
            <mc:AlternateContent xmlns:mc="http://schemas.openxmlformats.org/markup-compatibility/2006">
              <mc:Choice xmlns:v="urn:schemas-microsoft-com:vml" Requires="v">
                <p:oleObj spid="_x0000_s75948" name="Equation" r:id="rId3" imgW="1536480" imgH="253800" progId="Equation.DSMT4">
                  <p:embed/>
                </p:oleObj>
              </mc:Choice>
              <mc:Fallback>
                <p:oleObj name="Equation" r:id="rId3" imgW="1536480" imgH="253800" progId="Equation.DSMT4">
                  <p:embed/>
                  <p:pic>
                    <p:nvPicPr>
                      <p:cNvPr id="0" name=""/>
                      <p:cNvPicPr>
                        <a:picLocks noChangeAspect="1" noChangeArrowheads="1"/>
                      </p:cNvPicPr>
                      <p:nvPr/>
                    </p:nvPicPr>
                    <p:blipFill>
                      <a:blip r:embed="rId4"/>
                      <a:srcRect/>
                      <a:stretch>
                        <a:fillRect/>
                      </a:stretch>
                    </p:blipFill>
                    <p:spPr bwMode="auto">
                      <a:xfrm>
                        <a:off x="2360613" y="1930400"/>
                        <a:ext cx="3424237" cy="592138"/>
                      </a:xfrm>
                      <a:prstGeom prst="rect">
                        <a:avLst/>
                      </a:prstGeom>
                      <a:noFill/>
                      <a:ln>
                        <a:noFill/>
                      </a:ln>
                      <a:extLst/>
                    </p:spPr>
                  </p:pic>
                </p:oleObj>
              </mc:Fallback>
            </mc:AlternateContent>
          </a:graphicData>
        </a:graphic>
      </p:graphicFrame>
      <p:graphicFrame>
        <p:nvGraphicFramePr>
          <p:cNvPr id="22" name="Object 11"/>
          <p:cNvGraphicFramePr>
            <a:graphicFrameLocks noChangeAspect="1"/>
          </p:cNvGraphicFramePr>
          <p:nvPr>
            <p:extLst>
              <p:ext uri="{D42A27DB-BD31-4B8C-83A1-F6EECF244321}">
                <p14:modId xmlns:p14="http://schemas.microsoft.com/office/powerpoint/2010/main" val="1670148046"/>
              </p:ext>
            </p:extLst>
          </p:nvPr>
        </p:nvGraphicFramePr>
        <p:xfrm>
          <a:off x="1566294" y="3601245"/>
          <a:ext cx="6670675" cy="544512"/>
        </p:xfrm>
        <a:graphic>
          <a:graphicData uri="http://schemas.openxmlformats.org/presentationml/2006/ole">
            <mc:AlternateContent xmlns:mc="http://schemas.openxmlformats.org/markup-compatibility/2006">
              <mc:Choice xmlns:v="urn:schemas-microsoft-com:vml" Requires="v">
                <p:oleObj spid="_x0000_s75949" name="Equation" r:id="rId5" imgW="3263760" imgH="253800" progId="Equation.DSMT4">
                  <p:embed/>
                </p:oleObj>
              </mc:Choice>
              <mc:Fallback>
                <p:oleObj name="Equation" r:id="rId5" imgW="3263760" imgH="253800" progId="Equation.DSMT4">
                  <p:embed/>
                  <p:pic>
                    <p:nvPicPr>
                      <p:cNvPr id="0" name=""/>
                      <p:cNvPicPr>
                        <a:picLocks noChangeAspect="1" noChangeArrowheads="1"/>
                      </p:cNvPicPr>
                      <p:nvPr/>
                    </p:nvPicPr>
                    <p:blipFill>
                      <a:blip r:embed="rId6"/>
                      <a:srcRect/>
                      <a:stretch>
                        <a:fillRect/>
                      </a:stretch>
                    </p:blipFill>
                    <p:spPr bwMode="auto">
                      <a:xfrm>
                        <a:off x="1566294" y="3601245"/>
                        <a:ext cx="6670675" cy="544512"/>
                      </a:xfrm>
                      <a:prstGeom prst="rect">
                        <a:avLst/>
                      </a:prstGeom>
                      <a:noFill/>
                      <a:ln>
                        <a:noFill/>
                      </a:ln>
                      <a:extLst/>
                    </p:spPr>
                  </p:pic>
                </p:oleObj>
              </mc:Fallback>
            </mc:AlternateContent>
          </a:graphicData>
        </a:graphic>
      </p:graphicFrame>
      <p:graphicFrame>
        <p:nvGraphicFramePr>
          <p:cNvPr id="29" name="Object 11"/>
          <p:cNvGraphicFramePr>
            <a:graphicFrameLocks noChangeAspect="1"/>
          </p:cNvGraphicFramePr>
          <p:nvPr>
            <p:extLst>
              <p:ext uri="{D42A27DB-BD31-4B8C-83A1-F6EECF244321}">
                <p14:modId xmlns:p14="http://schemas.microsoft.com/office/powerpoint/2010/main" val="4237907490"/>
              </p:ext>
            </p:extLst>
          </p:nvPr>
        </p:nvGraphicFramePr>
        <p:xfrm>
          <a:off x="365919" y="5247246"/>
          <a:ext cx="3989387" cy="725487"/>
        </p:xfrm>
        <a:graphic>
          <a:graphicData uri="http://schemas.openxmlformats.org/presentationml/2006/ole">
            <mc:AlternateContent xmlns:mc="http://schemas.openxmlformats.org/markup-compatibility/2006">
              <mc:Choice xmlns:v="urn:schemas-microsoft-com:vml" Requires="v">
                <p:oleObj spid="_x0000_s75950" name="Equation" r:id="rId7" imgW="1892160" imgH="342720" progId="Equation.DSMT4">
                  <p:embed/>
                </p:oleObj>
              </mc:Choice>
              <mc:Fallback>
                <p:oleObj name="Equation" r:id="rId7" imgW="1892160" imgH="342720" progId="Equation.DSMT4">
                  <p:embed/>
                  <p:pic>
                    <p:nvPicPr>
                      <p:cNvPr id="0" name=""/>
                      <p:cNvPicPr>
                        <a:picLocks noChangeAspect="1" noChangeArrowheads="1"/>
                      </p:cNvPicPr>
                      <p:nvPr/>
                    </p:nvPicPr>
                    <p:blipFill>
                      <a:blip r:embed="rId8"/>
                      <a:srcRect/>
                      <a:stretch>
                        <a:fillRect/>
                      </a:stretch>
                    </p:blipFill>
                    <p:spPr bwMode="auto">
                      <a:xfrm>
                        <a:off x="365919" y="5247246"/>
                        <a:ext cx="3989387" cy="725487"/>
                      </a:xfrm>
                      <a:prstGeom prst="rect">
                        <a:avLst/>
                      </a:prstGeom>
                      <a:noFill/>
                      <a:ln>
                        <a:noFill/>
                      </a:ln>
                      <a:extLst/>
                    </p:spPr>
                  </p:pic>
                </p:oleObj>
              </mc:Fallback>
            </mc:AlternateContent>
          </a:graphicData>
        </a:graphic>
      </p:graphicFrame>
      <p:graphicFrame>
        <p:nvGraphicFramePr>
          <p:cNvPr id="18" name="Object 11"/>
          <p:cNvGraphicFramePr>
            <a:graphicFrameLocks noChangeAspect="1"/>
          </p:cNvGraphicFramePr>
          <p:nvPr>
            <p:extLst>
              <p:ext uri="{D42A27DB-BD31-4B8C-83A1-F6EECF244321}">
                <p14:modId xmlns:p14="http://schemas.microsoft.com/office/powerpoint/2010/main" val="3136910611"/>
              </p:ext>
            </p:extLst>
          </p:nvPr>
        </p:nvGraphicFramePr>
        <p:xfrm>
          <a:off x="4553178" y="5253652"/>
          <a:ext cx="4391025" cy="727075"/>
        </p:xfrm>
        <a:graphic>
          <a:graphicData uri="http://schemas.openxmlformats.org/presentationml/2006/ole">
            <mc:AlternateContent xmlns:mc="http://schemas.openxmlformats.org/markup-compatibility/2006">
              <mc:Choice xmlns:v="urn:schemas-microsoft-com:vml" Requires="v">
                <p:oleObj spid="_x0000_s75951" name="Equation" r:id="rId9" imgW="2082600" imgH="342720" progId="Equation.DSMT4">
                  <p:embed/>
                </p:oleObj>
              </mc:Choice>
              <mc:Fallback>
                <p:oleObj name="Equation" r:id="rId9" imgW="2082600" imgH="342720" progId="Equation.DSMT4">
                  <p:embed/>
                  <p:pic>
                    <p:nvPicPr>
                      <p:cNvPr id="0" name=""/>
                      <p:cNvPicPr>
                        <a:picLocks noChangeAspect="1" noChangeArrowheads="1"/>
                      </p:cNvPicPr>
                      <p:nvPr/>
                    </p:nvPicPr>
                    <p:blipFill>
                      <a:blip r:embed="rId10"/>
                      <a:srcRect/>
                      <a:stretch>
                        <a:fillRect/>
                      </a:stretch>
                    </p:blipFill>
                    <p:spPr bwMode="auto">
                      <a:xfrm>
                        <a:off x="4553178" y="5253652"/>
                        <a:ext cx="4391025" cy="727075"/>
                      </a:xfrm>
                      <a:prstGeom prst="rect">
                        <a:avLst/>
                      </a:prstGeom>
                      <a:noFill/>
                      <a:ln>
                        <a:noFill/>
                      </a:ln>
                      <a:extLst/>
                    </p:spPr>
                  </p:pic>
                </p:oleObj>
              </mc:Fallback>
            </mc:AlternateContent>
          </a:graphicData>
        </a:graphic>
      </p:graphicFrame>
      <p:sp>
        <p:nvSpPr>
          <p:cNvPr id="20"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3</a:t>
            </a:r>
            <a:r>
              <a:rPr lang="en-GB" sz="3200" dirty="0" smtClean="0">
                <a:solidFill>
                  <a:srgbClr val="28643C"/>
                </a:solidFill>
                <a:latin typeface="Times New Roman" panose="02020603050405020304" pitchFamily="18" charset="0"/>
                <a:cs typeface="Times New Roman" panose="02020603050405020304" pitchFamily="18" charset="0"/>
              </a:rPr>
              <a:t>. The Modelling Approach: Simulation 	(4/4)</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28"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30" name="Group 11"/>
          <p:cNvGrpSpPr>
            <a:grpSpLocks noChangeAspect="1"/>
          </p:cNvGrpSpPr>
          <p:nvPr/>
        </p:nvGrpSpPr>
        <p:grpSpPr bwMode="auto">
          <a:xfrm>
            <a:off x="136004" y="143545"/>
            <a:ext cx="763588" cy="765175"/>
            <a:chOff x="1260" y="540"/>
            <a:chExt cx="3240" cy="3240"/>
          </a:xfrm>
        </p:grpSpPr>
        <p:sp>
          <p:nvSpPr>
            <p:cNvPr id="31"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2"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3"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34"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val="866639930"/>
              </p:ext>
            </p:extLst>
          </p:nvPr>
        </p:nvGraphicFramePr>
        <p:xfrm>
          <a:off x="1554163" y="2492375"/>
          <a:ext cx="5700712" cy="831850"/>
        </p:xfrm>
        <a:graphic>
          <a:graphicData uri="http://schemas.openxmlformats.org/presentationml/2006/ole">
            <mc:AlternateContent xmlns:mc="http://schemas.openxmlformats.org/markup-compatibility/2006">
              <mc:Choice xmlns:v="urn:schemas-microsoft-com:vml" Requires="v">
                <p:oleObj spid="_x0000_s75952" name="Equation" r:id="rId11" imgW="2819160" imgH="406080" progId="Equation.DSMT4">
                  <p:embed/>
                </p:oleObj>
              </mc:Choice>
              <mc:Fallback>
                <p:oleObj name="Equation" r:id="rId11" imgW="2819160" imgH="406080" progId="Equation.DSMT4">
                  <p:embed/>
                  <p:pic>
                    <p:nvPicPr>
                      <p:cNvPr id="0" name=""/>
                      <p:cNvPicPr>
                        <a:picLocks noChangeAspect="1" noChangeArrowheads="1"/>
                      </p:cNvPicPr>
                      <p:nvPr/>
                    </p:nvPicPr>
                    <p:blipFill>
                      <a:blip r:embed="rId12"/>
                      <a:srcRect/>
                      <a:stretch>
                        <a:fillRect/>
                      </a:stretch>
                    </p:blipFill>
                    <p:spPr bwMode="auto">
                      <a:xfrm>
                        <a:off x="1554163" y="2492375"/>
                        <a:ext cx="5700712" cy="8318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953490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sz="half" idx="2"/>
          </p:nvPr>
        </p:nvSpPr>
        <p:spPr>
          <a:xfrm>
            <a:off x="611188" y="1052513"/>
            <a:ext cx="8034337" cy="4394200"/>
          </a:xfrm>
        </p:spPr>
        <p:txBody>
          <a:bodyPr/>
          <a:lstStyle/>
          <a:p>
            <a:pPr marL="0" indent="0">
              <a:spcBef>
                <a:spcPts val="0"/>
              </a:spcBef>
              <a:buNone/>
            </a:pPr>
            <a:r>
              <a:rPr lang="en-US" altLang="en-US" sz="2400" b="1" dirty="0" smtClean="0">
                <a:latin typeface="Times New Roman" panose="02020603050405020304" pitchFamily="18" charset="0"/>
                <a:cs typeface="Times New Roman" panose="02020603050405020304" pitchFamily="18" charset="0"/>
              </a:rPr>
              <a:t>FNDDS: Food and Nutrient Database for Dietary Studies </a:t>
            </a:r>
          </a:p>
          <a:p>
            <a:pPr marL="0" indent="0">
              <a:spcBef>
                <a:spcPts val="0"/>
              </a:spcBef>
              <a:buNone/>
            </a:pPr>
            <a:endParaRPr lang="en-US" altLang="en-US" sz="2000" dirty="0">
              <a:latin typeface="Times New Roman" panose="02020603050405020304" pitchFamily="18" charset="0"/>
              <a:cs typeface="Times New Roman" panose="02020603050405020304" pitchFamily="18" charset="0"/>
            </a:endParaRPr>
          </a:p>
          <a:p>
            <a:pPr marL="0" indent="0">
              <a:spcBef>
                <a:spcPts val="0"/>
              </a:spcBef>
              <a:buNone/>
            </a:pPr>
            <a:r>
              <a:rPr lang="en-US" sz="2000" dirty="0">
                <a:latin typeface="Times New Roman" panose="02020603050405020304" pitchFamily="18" charset="0"/>
                <a:cs typeface="Times New Roman" panose="02020603050405020304" pitchFamily="18" charset="0"/>
              </a:rPr>
              <a:t>FNDDS </a:t>
            </a:r>
            <a:r>
              <a:rPr lang="en-US" sz="2000" dirty="0" smtClean="0">
                <a:latin typeface="Times New Roman" panose="02020603050405020304" pitchFamily="18" charset="0"/>
                <a:cs typeface="Times New Roman" panose="02020603050405020304" pitchFamily="18" charset="0"/>
              </a:rPr>
              <a:t>provides nutrient </a:t>
            </a:r>
            <a:r>
              <a:rPr lang="en-US" sz="2000" dirty="0">
                <a:latin typeface="Times New Roman" panose="02020603050405020304" pitchFamily="18" charset="0"/>
                <a:cs typeface="Times New Roman" panose="02020603050405020304" pitchFamily="18" charset="0"/>
              </a:rPr>
              <a:t>values for foods and beverages reported in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dietary intake component of </a:t>
            </a:r>
            <a:r>
              <a:rPr lang="en-US" sz="2000" dirty="0" smtClean="0">
                <a:latin typeface="Times New Roman" panose="02020603050405020304" pitchFamily="18" charset="0"/>
                <a:cs typeface="Times New Roman" panose="02020603050405020304" pitchFamily="18" charset="0"/>
              </a:rPr>
              <a:t>NHANES</a:t>
            </a:r>
            <a:endParaRPr lang="en-US" altLang="en-US" sz="2000" dirty="0" smtClean="0">
              <a:latin typeface="Times New Roman" panose="02020603050405020304" pitchFamily="18" charset="0"/>
              <a:cs typeface="Times New Roman" panose="02020603050405020304" pitchFamily="18" charset="0"/>
            </a:endParaRPr>
          </a:p>
          <a:p>
            <a:pPr marL="0" indent="0">
              <a:spcBef>
                <a:spcPts val="0"/>
              </a:spcBef>
              <a:buNone/>
            </a:pPr>
            <a:endParaRPr lang="en-US" sz="2000" dirty="0" smtClean="0">
              <a:latin typeface="Times New Roman" panose="02020603050405020304" pitchFamily="18" charset="0"/>
              <a:cs typeface="Times New Roman" panose="02020603050405020304" pitchFamily="18" charset="0"/>
            </a:endParaRPr>
          </a:p>
          <a:p>
            <a:pPr marL="0" indent="0">
              <a:spcBef>
                <a:spcPts val="0"/>
              </a:spcBef>
              <a:buNone/>
            </a:pPr>
            <a:r>
              <a:rPr lang="en-US" sz="2000" dirty="0" smtClean="0">
                <a:latin typeface="Times New Roman" panose="02020603050405020304" pitchFamily="18" charset="0"/>
                <a:cs typeface="Times New Roman" panose="02020603050405020304" pitchFamily="18" charset="0"/>
              </a:rPr>
              <a:t>Food </a:t>
            </a:r>
            <a:r>
              <a:rPr lang="en-US" sz="2000" dirty="0">
                <a:latin typeface="Times New Roman" panose="02020603050405020304" pitchFamily="18" charset="0"/>
                <a:cs typeface="Times New Roman" panose="02020603050405020304" pitchFamily="18" charset="0"/>
              </a:rPr>
              <a:t>Patterns Equivalents Database </a:t>
            </a:r>
            <a:r>
              <a:rPr lang="en-US" sz="2000" dirty="0" smtClean="0">
                <a:latin typeface="Times New Roman" panose="02020603050405020304" pitchFamily="18" charset="0"/>
                <a:cs typeface="Times New Roman" panose="02020603050405020304" pitchFamily="18" charset="0"/>
              </a:rPr>
              <a:t>and Food Pattern Ingredient Database (</a:t>
            </a:r>
            <a:r>
              <a:rPr lang="en-US" sz="2000" dirty="0" err="1" smtClean="0">
                <a:latin typeface="Times New Roman" panose="02020603050405020304" pitchFamily="18" charset="0"/>
                <a:cs typeface="Times New Roman" panose="02020603050405020304" pitchFamily="18" charset="0"/>
              </a:rPr>
              <a:t>FPED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FPID</a:t>
            </a:r>
            <a:r>
              <a:rPr lang="en-US" sz="2000" dirty="0" smtClean="0">
                <a:latin typeface="Times New Roman" panose="02020603050405020304" pitchFamily="18" charset="0"/>
                <a:cs typeface="Times New Roman" panose="02020603050405020304" pitchFamily="18" charset="0"/>
              </a:rPr>
              <a:t>) converts products in the FNDDS to 37 </a:t>
            </a:r>
            <a:r>
              <a:rPr lang="en-US" sz="2000" dirty="0">
                <a:latin typeface="Times New Roman" panose="02020603050405020304" pitchFamily="18" charset="0"/>
                <a:cs typeface="Times New Roman" panose="02020603050405020304" pitchFamily="18" charset="0"/>
              </a:rPr>
              <a:t>USDA Food Patterns components. </a:t>
            </a:r>
            <a:r>
              <a:rPr lang="en-US" sz="2000" dirty="0" smtClean="0">
                <a:latin typeface="Times New Roman" panose="02020603050405020304" pitchFamily="18" charset="0"/>
                <a:cs typeface="Times New Roman" panose="02020603050405020304" pitchFamily="18" charset="0"/>
              </a:rPr>
              <a:t>FPED includes</a:t>
            </a:r>
          </a:p>
          <a:p>
            <a:pPr marL="342900" lvl="1" indent="0">
              <a:spcBef>
                <a:spcPts val="0"/>
              </a:spcBef>
              <a:buNone/>
            </a:pPr>
            <a:r>
              <a:rPr lang="en-US" sz="1700" dirty="0" smtClean="0">
                <a:latin typeface="Times New Roman" panose="02020603050405020304" pitchFamily="18" charset="0"/>
                <a:cs typeface="Times New Roman" panose="02020603050405020304" pitchFamily="18" charset="0"/>
              </a:rPr>
              <a:t>1)Food </a:t>
            </a:r>
            <a:r>
              <a:rPr lang="en-US" sz="1700" dirty="0">
                <a:latin typeface="Times New Roman" panose="02020603050405020304" pitchFamily="18" charset="0"/>
                <a:cs typeface="Times New Roman" panose="02020603050405020304" pitchFamily="18" charset="0"/>
              </a:rPr>
              <a:t>Patterns Equivalents Ingredient Database (FPID</a:t>
            </a:r>
            <a:r>
              <a:rPr lang="en-US" sz="1700" dirty="0" smtClean="0">
                <a:latin typeface="Times New Roman" panose="02020603050405020304" pitchFamily="18" charset="0"/>
                <a:cs typeface="Times New Roman" panose="02020603050405020304" pitchFamily="18" charset="0"/>
              </a:rPr>
              <a:t>): 37 </a:t>
            </a:r>
            <a:r>
              <a:rPr lang="en-US" sz="1700" dirty="0">
                <a:latin typeface="Times New Roman" panose="02020603050405020304" pitchFamily="18" charset="0"/>
                <a:cs typeface="Times New Roman" panose="02020603050405020304" pitchFamily="18" charset="0"/>
              </a:rPr>
              <a:t>USDA Food Patterns components per 100 grams of </a:t>
            </a:r>
            <a:r>
              <a:rPr lang="en-US" sz="1700" dirty="0" smtClean="0">
                <a:latin typeface="Times New Roman" panose="02020603050405020304" pitchFamily="18" charset="0"/>
                <a:cs typeface="Times New Roman" panose="02020603050405020304" pitchFamily="18" charset="0"/>
              </a:rPr>
              <a:t>unique ingredients in </a:t>
            </a:r>
            <a:r>
              <a:rPr lang="en-US" sz="1700" dirty="0">
                <a:latin typeface="Times New Roman" panose="02020603050405020304" pitchFamily="18" charset="0"/>
                <a:cs typeface="Times New Roman" panose="02020603050405020304" pitchFamily="18" charset="0"/>
              </a:rPr>
              <a:t>the </a:t>
            </a:r>
            <a:r>
              <a:rPr lang="en-US" sz="1700" dirty="0" smtClean="0">
                <a:latin typeface="Times New Roman" panose="02020603050405020304" pitchFamily="18" charset="0"/>
                <a:cs typeface="Times New Roman" panose="02020603050405020304" pitchFamily="18" charset="0"/>
              </a:rPr>
              <a:t>FNDDS</a:t>
            </a:r>
          </a:p>
          <a:p>
            <a:pPr marL="342900" lvl="1" indent="0">
              <a:spcBef>
                <a:spcPts val="0"/>
              </a:spcBef>
              <a:buNone/>
            </a:pPr>
            <a:r>
              <a:rPr lang="en-US" sz="1700" dirty="0" smtClean="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listings of gram weights for one cup equivalents of fruits, vegetables, dairy, and legumes used in the </a:t>
            </a:r>
            <a:r>
              <a:rPr lang="en-US" sz="1700" dirty="0" smtClean="0">
                <a:latin typeface="Times New Roman" panose="02020603050405020304" pitchFamily="18" charset="0"/>
                <a:cs typeface="Times New Roman" panose="02020603050405020304" pitchFamily="18" charset="0"/>
              </a:rPr>
              <a:t>FPED</a:t>
            </a:r>
          </a:p>
          <a:p>
            <a:pPr marL="0" indent="0">
              <a:spcBef>
                <a:spcPts val="0"/>
              </a:spcBef>
              <a:buNone/>
            </a:pPr>
            <a:endParaRPr lang="en-US" altLang="en-US" sz="2000" dirty="0" smtClean="0">
              <a:latin typeface="Times New Roman" panose="02020603050405020304" pitchFamily="18" charset="0"/>
              <a:cs typeface="Times New Roman" panose="02020603050405020304" pitchFamily="18" charset="0"/>
            </a:endParaRPr>
          </a:p>
          <a:p>
            <a:pPr marL="0" indent="0">
              <a:spcBef>
                <a:spcPts val="0"/>
              </a:spcBef>
              <a:buNone/>
            </a:pPr>
            <a:r>
              <a:rPr lang="en-US" altLang="en-US" sz="2000" dirty="0" smtClean="0">
                <a:latin typeface="Times New Roman" panose="02020603050405020304" pitchFamily="18" charset="0"/>
                <a:cs typeface="Times New Roman" panose="02020603050405020304" pitchFamily="18" charset="0"/>
              </a:rPr>
              <a:t>Linkages uses Ensemble </a:t>
            </a:r>
            <a:r>
              <a:rPr lang="en-US" altLang="en-US" sz="2000" dirty="0">
                <a:latin typeface="Times New Roman" panose="02020603050405020304" pitchFamily="18" charset="0"/>
                <a:cs typeface="Times New Roman" panose="02020603050405020304" pitchFamily="18" charset="0"/>
              </a:rPr>
              <a:t>Codes (ECs) </a:t>
            </a:r>
            <a:r>
              <a:rPr lang="en-US" altLang="en-US" sz="2000" dirty="0" smtClean="0">
                <a:latin typeface="Times New Roman" panose="02020603050405020304" pitchFamily="18" charset="0"/>
                <a:cs typeface="Times New Roman" panose="02020603050405020304" pitchFamily="18" charset="0"/>
              </a:rPr>
              <a:t>to indicate Standard Reference </a:t>
            </a:r>
            <a:r>
              <a:rPr lang="en-US" altLang="en-US" sz="2000" dirty="0">
                <a:latin typeface="Times New Roman" panose="02020603050405020304" pitchFamily="18" charset="0"/>
                <a:cs typeface="Times New Roman" panose="02020603050405020304" pitchFamily="18" charset="0"/>
              </a:rPr>
              <a:t>or </a:t>
            </a:r>
            <a:r>
              <a:rPr lang="en-US" altLang="en-US" sz="2000" dirty="0" smtClean="0">
                <a:latin typeface="Times New Roman" panose="02020603050405020304" pitchFamily="18" charset="0"/>
                <a:cs typeface="Times New Roman" panose="02020603050405020304" pitchFamily="18" charset="0"/>
              </a:rPr>
              <a:t>FNDDS </a:t>
            </a:r>
            <a:r>
              <a:rPr lang="en-US" altLang="en-US" sz="2000" dirty="0">
                <a:latin typeface="Times New Roman" panose="02020603050405020304" pitchFamily="18" charset="0"/>
                <a:cs typeface="Times New Roman" panose="02020603050405020304" pitchFamily="18" charset="0"/>
              </a:rPr>
              <a:t>codes </a:t>
            </a:r>
            <a:r>
              <a:rPr lang="en-US" altLang="en-US" sz="2000" dirty="0" smtClean="0">
                <a:latin typeface="Times New Roman" panose="02020603050405020304" pitchFamily="18" charset="0"/>
                <a:cs typeface="Times New Roman" panose="02020603050405020304" pitchFamily="18" charset="0"/>
              </a:rPr>
              <a:t>used </a:t>
            </a:r>
            <a:r>
              <a:rPr lang="en-US" altLang="en-US" sz="2000" dirty="0">
                <a:latin typeface="Times New Roman" panose="02020603050405020304" pitchFamily="18" charset="0"/>
                <a:cs typeface="Times New Roman" panose="02020603050405020304" pitchFamily="18" charset="0"/>
              </a:rPr>
              <a:t>to find the best possible match between a UPC and a product whose nutrition </a:t>
            </a:r>
            <a:r>
              <a:rPr lang="en-US" altLang="en-US" sz="2000" dirty="0" smtClean="0">
                <a:latin typeface="Times New Roman" panose="02020603050405020304" pitchFamily="18" charset="0"/>
                <a:cs typeface="Times New Roman" panose="02020603050405020304" pitchFamily="18" charset="0"/>
              </a:rPr>
              <a:t>information is </a:t>
            </a:r>
            <a:r>
              <a:rPr lang="en-US" altLang="en-US" sz="2000" dirty="0">
                <a:latin typeface="Times New Roman" panose="02020603050405020304" pitchFamily="18" charset="0"/>
                <a:cs typeface="Times New Roman" panose="02020603050405020304" pitchFamily="18" charset="0"/>
              </a:rPr>
              <a:t>in the </a:t>
            </a:r>
            <a:r>
              <a:rPr lang="en-US" altLang="en-US" sz="2000" dirty="0" err="1" smtClean="0">
                <a:latin typeface="Times New Roman" panose="02020603050405020304" pitchFamily="18" charset="0"/>
                <a:cs typeface="Times New Roman" panose="02020603050405020304" pitchFamily="18" charset="0"/>
              </a:rPr>
              <a:t>FPED</a:t>
            </a:r>
            <a:r>
              <a:rPr lang="en-US" altLang="en-US" sz="2000" dirty="0" smtClean="0">
                <a:latin typeface="Times New Roman" panose="02020603050405020304" pitchFamily="18" charset="0"/>
                <a:cs typeface="Times New Roman" panose="02020603050405020304" pitchFamily="18" charset="0"/>
              </a:rPr>
              <a:t>/</a:t>
            </a:r>
            <a:r>
              <a:rPr lang="en-US" altLang="en-US" sz="2000" dirty="0" err="1" smtClean="0">
                <a:latin typeface="Times New Roman" panose="02020603050405020304" pitchFamily="18" charset="0"/>
                <a:cs typeface="Times New Roman" panose="02020603050405020304" pitchFamily="18" charset="0"/>
              </a:rPr>
              <a:t>FPID</a:t>
            </a:r>
            <a:r>
              <a:rPr lang="en-US" altLang="en-US" sz="2000" dirty="0" smtClean="0">
                <a:latin typeface="Times New Roman" panose="02020603050405020304" pitchFamily="18" charset="0"/>
                <a:cs typeface="Times New Roman" panose="02020603050405020304" pitchFamily="18" charset="0"/>
              </a:rPr>
              <a:t> datasets </a:t>
            </a:r>
            <a:endParaRPr lang="en-US" altLang="en-US" sz="2000" dirty="0">
              <a:latin typeface="Times New Roman" panose="02020603050405020304" pitchFamily="18" charset="0"/>
              <a:cs typeface="Times New Roman" panose="02020603050405020304" pitchFamily="18" charset="0"/>
            </a:endParaRPr>
          </a:p>
          <a:p>
            <a:pPr marL="342900" lvl="1" indent="0">
              <a:spcBef>
                <a:spcPts val="0"/>
              </a:spcBef>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a:spcBef>
                <a:spcPts val="0"/>
              </a:spcBef>
            </a:pPr>
            <a:endParaRPr lang="en-US" altLang="en-US" sz="2000" dirty="0" smtClean="0">
              <a:latin typeface="Times New Roman" panose="02020603050405020304" pitchFamily="18" charset="0"/>
              <a:cs typeface="Times New Roman" panose="02020603050405020304" pitchFamily="18" charset="0"/>
            </a:endParaRPr>
          </a:p>
          <a:p>
            <a:pPr>
              <a:spcBef>
                <a:spcPts val="0"/>
              </a:spcBef>
            </a:pPr>
            <a:endParaRPr lang="en-US" altLang="en-US" sz="2000" dirty="0" smtClean="0">
              <a:latin typeface="Times New Roman" panose="02020603050405020304" pitchFamily="18" charset="0"/>
              <a:cs typeface="Times New Roman" panose="02020603050405020304" pitchFamily="18" charset="0"/>
            </a:endParaRPr>
          </a:p>
        </p:txBody>
      </p:sp>
      <p:sp>
        <p:nvSpPr>
          <p:cNvPr id="13"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 Linkages		(</a:t>
            </a:r>
            <a:r>
              <a:rPr lang="en-GB" sz="3200" dirty="0" smtClean="0">
                <a:solidFill>
                  <a:srgbClr val="28643C"/>
                </a:solidFill>
                <a:latin typeface="Times New Roman" panose="02020603050405020304" pitchFamily="18" charset="0"/>
                <a:cs typeface="Times New Roman" panose="02020603050405020304" pitchFamily="18" charset="0"/>
              </a:rPr>
              <a:t>1/4)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4" name="Group 11"/>
          <p:cNvGrpSpPr>
            <a:grpSpLocks noChangeAspect="1"/>
          </p:cNvGrpSpPr>
          <p:nvPr/>
        </p:nvGrpSpPr>
        <p:grpSpPr bwMode="auto">
          <a:xfrm>
            <a:off x="136004" y="143545"/>
            <a:ext cx="763588" cy="765175"/>
            <a:chOff x="1260" y="540"/>
            <a:chExt cx="3240" cy="3240"/>
          </a:xfrm>
        </p:grpSpPr>
        <p:sp>
          <p:nvSpPr>
            <p:cNvPr id="15"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2621317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sz="half" idx="2"/>
          </p:nvPr>
        </p:nvSpPr>
        <p:spPr>
          <a:xfrm>
            <a:off x="570202" y="1052513"/>
            <a:ext cx="8250269" cy="4394200"/>
          </a:xfrm>
        </p:spPr>
        <p:txBody>
          <a:bodyPr/>
          <a:lstStyle/>
          <a:p>
            <a:pPr marL="0" indent="0">
              <a:spcBef>
                <a:spcPct val="0"/>
              </a:spcBef>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On May 20, 2016, the FDA announced a revision of the Nutrition Facts Label for packaged foods</a:t>
            </a:r>
          </a:p>
          <a:p>
            <a:pPr marL="0" indent="0">
              <a:spcBef>
                <a:spcPct val="0"/>
              </a:spcBef>
              <a:buFont typeface="Arial" panose="020B0604020202020204" pitchFamily="34" charset="0"/>
              <a:buNone/>
            </a:pPr>
            <a:endParaRPr lang="en-US" altLang="en-US" sz="2400" dirty="0" smtClean="0">
              <a:latin typeface="Times New Roman" panose="02020603050405020304" pitchFamily="18" charset="0"/>
              <a:cs typeface="Times New Roman" panose="02020603050405020304" pitchFamily="18" charset="0"/>
            </a:endParaRPr>
          </a:p>
          <a:p>
            <a:pPr marL="0" indent="0">
              <a:spcBef>
                <a:spcPct val="0"/>
              </a:spcBef>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Revisions will include changes to reflect the link between diet and chronic diseases (e.g. obesity, heart disease) </a:t>
            </a:r>
          </a:p>
          <a:p>
            <a:pPr marL="0" indent="0">
              <a:spcBef>
                <a:spcPct val="0"/>
              </a:spcBef>
              <a:buFont typeface="Arial" panose="020B0604020202020204" pitchFamily="34" charset="0"/>
              <a:buNone/>
            </a:pPr>
            <a:endParaRPr lang="en-US" altLang="en-US" sz="2400" dirty="0" smtClean="0">
              <a:latin typeface="Times New Roman" panose="02020603050405020304" pitchFamily="18" charset="0"/>
              <a:cs typeface="Times New Roman" panose="02020603050405020304" pitchFamily="18" charset="0"/>
            </a:endParaRPr>
          </a:p>
          <a:p>
            <a:pPr marL="0" indent="0">
              <a:spcBef>
                <a:spcPct val="0"/>
              </a:spcBef>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Initial compliance date: July 26, 2018 (one additional year for manufacturers with annual food sales &lt; $10 million).</a:t>
            </a:r>
          </a:p>
          <a:p>
            <a:pPr marL="0" indent="0">
              <a:spcBef>
                <a:spcPct val="0"/>
              </a:spcBef>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marL="0" indent="0">
              <a:spcBef>
                <a:spcPct val="0"/>
              </a:spcBef>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Revised compliance date: January 1, 2020 (2021 for “small” food manufacturers). </a:t>
            </a:r>
          </a:p>
        </p:txBody>
      </p:sp>
      <p:sp>
        <p:nvSpPr>
          <p:cNvPr id="1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8"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1. Background							(1/7)</a:t>
            </a:r>
            <a:endParaRPr lang="en-GB" sz="3200" dirty="0">
              <a:solidFill>
                <a:srgbClr val="2864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214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sz="half" idx="2"/>
          </p:nvPr>
        </p:nvSpPr>
        <p:spPr>
          <a:xfrm>
            <a:off x="438611" y="1037360"/>
            <a:ext cx="8453869" cy="3223813"/>
          </a:xfrm>
        </p:spPr>
        <p:txBody>
          <a:bodyPr/>
          <a:lstStyle/>
          <a:p>
            <a:pPr marL="0" indent="0">
              <a:spcBef>
                <a:spcPts val="0"/>
              </a:spcBef>
              <a:buNone/>
            </a:pPr>
            <a:r>
              <a:rPr lang="en-US" altLang="en-US" sz="2000" dirty="0" smtClean="0">
                <a:latin typeface="Times New Roman" panose="02020603050405020304" pitchFamily="18" charset="0"/>
                <a:cs typeface="Times New Roman" panose="02020603050405020304" pitchFamily="18" charset="0"/>
              </a:rPr>
              <a:t>State-level weekly </a:t>
            </a:r>
            <a:r>
              <a:rPr lang="en-US" altLang="en-US" sz="2000" dirty="0" err="1" smtClean="0">
                <a:latin typeface="Times New Roman" panose="02020603050405020304" pitchFamily="18" charset="0"/>
                <a:cs typeface="Times New Roman" panose="02020603050405020304" pitchFamily="18" charset="0"/>
              </a:rPr>
              <a:t>PoS</a:t>
            </a:r>
            <a:r>
              <a:rPr lang="en-US" altLang="en-US" sz="2000" dirty="0" smtClean="0">
                <a:latin typeface="Times New Roman" panose="02020603050405020304" pitchFamily="18" charset="0"/>
                <a:cs typeface="Times New Roman" panose="02020603050405020304" pitchFamily="18" charset="0"/>
              </a:rPr>
              <a:t> sales data (2013); aggregate store-level data </a:t>
            </a:r>
            <a:r>
              <a:rPr lang="en-US" altLang="en-US" sz="2000" dirty="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no RMAs) - </a:t>
            </a:r>
            <a:r>
              <a:rPr lang="en-US" altLang="en-US" sz="2000" dirty="0" err="1" smtClean="0">
                <a:latin typeface="Times New Roman" panose="02020603050405020304" pitchFamily="18" charset="0"/>
                <a:cs typeface="Times New Roman" panose="02020603050405020304" pitchFamily="18" charset="0"/>
              </a:rPr>
              <a:t>REBC</a:t>
            </a:r>
            <a:r>
              <a:rPr lang="en-US" altLang="en-US" sz="2000" dirty="0" smtClean="0">
                <a:latin typeface="Times New Roman" panose="02020603050405020304" pitchFamily="18" charset="0"/>
                <a:cs typeface="Times New Roman" panose="02020603050405020304" pitchFamily="18" charset="0"/>
              </a:rPr>
              <a:t> sales in grocery stores only</a:t>
            </a:r>
          </a:p>
          <a:p>
            <a:pPr>
              <a:spcBef>
                <a:spcPts val="0"/>
              </a:spcBef>
              <a:buFontTx/>
              <a:buChar char="-"/>
            </a:pPr>
            <a:r>
              <a:rPr lang="en-US" sz="2000" dirty="0">
                <a:latin typeface="Times New Roman" panose="02020603050405020304" pitchFamily="18" charset="0"/>
                <a:cs typeface="Times New Roman" panose="02020603050405020304" pitchFamily="18" charset="0"/>
              </a:rPr>
              <a:t>1308 </a:t>
            </a:r>
            <a:r>
              <a:rPr lang="en-US" sz="2000" dirty="0" err="1">
                <a:latin typeface="Times New Roman" panose="02020603050405020304" pitchFamily="18" charset="0"/>
                <a:cs typeface="Times New Roman" panose="02020603050405020304" pitchFamily="18" charset="0"/>
              </a:rPr>
              <a:t>UPCs</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RTEBC</a:t>
            </a:r>
            <a:r>
              <a:rPr lang="en-US" sz="2000" dirty="0">
                <a:latin typeface="Times New Roman" panose="02020603050405020304" pitchFamily="18" charset="0"/>
                <a:cs typeface="Times New Roman" panose="02020603050405020304" pitchFamily="18" charset="0"/>
              </a:rPr>
              <a:t> matched with Linkages. </a:t>
            </a:r>
          </a:p>
          <a:p>
            <a:pPr>
              <a:spcBef>
                <a:spcPts val="0"/>
              </a:spcBef>
              <a:buFontTx/>
              <a:buChar char="-"/>
            </a:pPr>
            <a:r>
              <a:rPr lang="en-US" altLang="en-US" sz="2000" dirty="0" smtClean="0">
                <a:latin typeface="Times New Roman" panose="02020603050405020304" pitchFamily="18" charset="0"/>
                <a:cs typeface="Times New Roman" panose="02020603050405020304" pitchFamily="18" charset="0"/>
              </a:rPr>
              <a:t>Information on </a:t>
            </a:r>
            <a:r>
              <a:rPr lang="en-US" sz="2000" dirty="0" smtClean="0">
                <a:latin typeface="Times New Roman" panose="02020603050405020304" pitchFamily="18" charset="0"/>
                <a:cs typeface="Times New Roman" panose="02020603050405020304" pitchFamily="18" charset="0"/>
              </a:rPr>
              <a:t>“child”, “adult”, and “family” styles matched for 528 </a:t>
            </a:r>
            <a:r>
              <a:rPr lang="en-US" sz="2000" dirty="0" err="1">
                <a:latin typeface="Times New Roman" panose="02020603050405020304" pitchFamily="18" charset="0"/>
                <a:cs typeface="Times New Roman" panose="02020603050405020304" pitchFamily="18" charset="0"/>
              </a:rPr>
              <a:t>UPCs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from Harris et al (2012); styles of other </a:t>
            </a:r>
            <a:r>
              <a:rPr lang="en-US" sz="2000" dirty="0" err="1" smtClean="0">
                <a:latin typeface="Times New Roman" panose="02020603050405020304" pitchFamily="18" charset="0"/>
                <a:cs typeface="Times New Roman" panose="02020603050405020304" pitchFamily="18" charset="0"/>
              </a:rPr>
              <a:t>UPCs</a:t>
            </a:r>
            <a:r>
              <a:rPr lang="en-US" sz="2000" dirty="0" smtClean="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probit</a:t>
            </a:r>
            <a:r>
              <a:rPr lang="en-US" sz="2000" dirty="0">
                <a:latin typeface="Times New Roman" panose="02020603050405020304" pitchFamily="18" charset="0"/>
                <a:cs typeface="Times New Roman" panose="02020603050405020304" pitchFamily="18" charset="0"/>
              </a:rPr>
              <a:t> predictions</a:t>
            </a:r>
            <a:r>
              <a:rPr lang="en-US" sz="2000" dirty="0" smtClean="0">
                <a:latin typeface="Times New Roman" panose="02020603050405020304" pitchFamily="18" charset="0"/>
                <a:cs typeface="Times New Roman" panose="02020603050405020304" pitchFamily="18" charset="0"/>
              </a:rPr>
              <a:t>.</a:t>
            </a:r>
          </a:p>
          <a:p>
            <a:pPr>
              <a:spcBef>
                <a:spcPts val="0"/>
              </a:spcBef>
              <a:buFontTx/>
              <a:buChar char="-"/>
            </a:pPr>
            <a:r>
              <a:rPr lang="en-US" altLang="en-US" sz="2000" dirty="0" smtClean="0">
                <a:latin typeface="Times New Roman" panose="02020603050405020304" pitchFamily="18" charset="0"/>
                <a:cs typeface="Times New Roman" panose="02020603050405020304" pitchFamily="18" charset="0"/>
              </a:rPr>
              <a:t>“Product</a:t>
            </a:r>
            <a:r>
              <a:rPr lang="en-US" altLang="en-US" sz="2000" dirty="0">
                <a:latin typeface="Times New Roman" panose="02020603050405020304" pitchFamily="18" charset="0"/>
                <a:cs typeface="Times New Roman" panose="02020603050405020304" pitchFamily="18" charset="0"/>
              </a:rPr>
              <a:t>” aggregation based on the Ensemble Codes </a:t>
            </a:r>
          </a:p>
          <a:p>
            <a:pPr marL="0" indent="0">
              <a:spcBef>
                <a:spcPts val="0"/>
              </a:spcBef>
              <a:buNone/>
              <a:defRPr/>
            </a:pPr>
            <a:endParaRPr lang="en-US" altLang="en-US" sz="2000" dirty="0" smtClean="0">
              <a:solidFill>
                <a:srgbClr val="FF0000"/>
              </a:solidFill>
              <a:latin typeface="Times New Roman" panose="02020603050405020304" pitchFamily="18" charset="0"/>
              <a:cs typeface="Times New Roman" panose="02020603050405020304" pitchFamily="18" charset="0"/>
            </a:endParaRPr>
          </a:p>
        </p:txBody>
      </p:sp>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 Sample			(</a:t>
            </a:r>
            <a:r>
              <a:rPr lang="en-GB" sz="3200" dirty="0" smtClean="0">
                <a:solidFill>
                  <a:srgbClr val="28643C"/>
                </a:solidFill>
                <a:latin typeface="Times New Roman" panose="02020603050405020304" pitchFamily="18" charset="0"/>
                <a:cs typeface="Times New Roman" panose="02020603050405020304" pitchFamily="18" charset="0"/>
              </a:rPr>
              <a:t>2/4)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sz="half" idx="2"/>
          </p:nvPr>
        </p:nvSpPr>
        <p:spPr>
          <a:xfrm>
            <a:off x="438611" y="1037360"/>
            <a:ext cx="8453869" cy="3223813"/>
          </a:xfrm>
        </p:spPr>
        <p:txBody>
          <a:bodyPr/>
          <a:lstStyle/>
          <a:p>
            <a:pPr marL="0" indent="0">
              <a:spcBef>
                <a:spcPts val="0"/>
              </a:spcBef>
              <a:buNone/>
            </a:pPr>
            <a:r>
              <a:rPr lang="en-US" altLang="en-US" sz="2000" dirty="0" smtClean="0">
                <a:latin typeface="Times New Roman" panose="02020603050405020304" pitchFamily="18" charset="0"/>
                <a:cs typeface="Times New Roman" panose="02020603050405020304" pitchFamily="18" charset="0"/>
              </a:rPr>
              <a:t>State-level weekly </a:t>
            </a:r>
            <a:r>
              <a:rPr lang="en-US" altLang="en-US" sz="2000" dirty="0" err="1" smtClean="0">
                <a:latin typeface="Times New Roman" panose="02020603050405020304" pitchFamily="18" charset="0"/>
                <a:cs typeface="Times New Roman" panose="02020603050405020304" pitchFamily="18" charset="0"/>
              </a:rPr>
              <a:t>PoS</a:t>
            </a:r>
            <a:r>
              <a:rPr lang="en-US" altLang="en-US" sz="2000" dirty="0" smtClean="0">
                <a:latin typeface="Times New Roman" panose="02020603050405020304" pitchFamily="18" charset="0"/>
                <a:cs typeface="Times New Roman" panose="02020603050405020304" pitchFamily="18" charset="0"/>
              </a:rPr>
              <a:t> sales data (2013); aggregate store-level data </a:t>
            </a:r>
            <a:r>
              <a:rPr lang="en-US" altLang="en-US" sz="2000" dirty="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no RMAs) - </a:t>
            </a:r>
            <a:r>
              <a:rPr lang="en-US" altLang="en-US" sz="2000" dirty="0" err="1" smtClean="0">
                <a:latin typeface="Times New Roman" panose="02020603050405020304" pitchFamily="18" charset="0"/>
                <a:cs typeface="Times New Roman" panose="02020603050405020304" pitchFamily="18" charset="0"/>
              </a:rPr>
              <a:t>REBC</a:t>
            </a:r>
            <a:r>
              <a:rPr lang="en-US" altLang="en-US" sz="2000" dirty="0" smtClean="0">
                <a:latin typeface="Times New Roman" panose="02020603050405020304" pitchFamily="18" charset="0"/>
                <a:cs typeface="Times New Roman" panose="02020603050405020304" pitchFamily="18" charset="0"/>
              </a:rPr>
              <a:t> sales in grocery stores only</a:t>
            </a:r>
          </a:p>
          <a:p>
            <a:pPr>
              <a:spcBef>
                <a:spcPts val="0"/>
              </a:spcBef>
              <a:buFontTx/>
              <a:buChar char="-"/>
            </a:pPr>
            <a:r>
              <a:rPr lang="en-US" sz="2000" dirty="0">
                <a:latin typeface="Times New Roman" panose="02020603050405020304" pitchFamily="18" charset="0"/>
                <a:cs typeface="Times New Roman" panose="02020603050405020304" pitchFamily="18" charset="0"/>
              </a:rPr>
              <a:t>1308 </a:t>
            </a:r>
            <a:r>
              <a:rPr lang="en-US" sz="2000" dirty="0" err="1">
                <a:latin typeface="Times New Roman" panose="02020603050405020304" pitchFamily="18" charset="0"/>
                <a:cs typeface="Times New Roman" panose="02020603050405020304" pitchFamily="18" charset="0"/>
              </a:rPr>
              <a:t>UPCs</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RTEBC</a:t>
            </a:r>
            <a:r>
              <a:rPr lang="en-US" sz="2000" dirty="0">
                <a:latin typeface="Times New Roman" panose="02020603050405020304" pitchFamily="18" charset="0"/>
                <a:cs typeface="Times New Roman" panose="02020603050405020304" pitchFamily="18" charset="0"/>
              </a:rPr>
              <a:t> matched with Linkages. </a:t>
            </a:r>
          </a:p>
          <a:p>
            <a:pPr>
              <a:spcBef>
                <a:spcPts val="0"/>
              </a:spcBef>
              <a:buFontTx/>
              <a:buChar char="-"/>
            </a:pPr>
            <a:r>
              <a:rPr lang="en-US" altLang="en-US" sz="2000" dirty="0" smtClean="0">
                <a:latin typeface="Times New Roman" panose="02020603050405020304" pitchFamily="18" charset="0"/>
                <a:cs typeface="Times New Roman" panose="02020603050405020304" pitchFamily="18" charset="0"/>
              </a:rPr>
              <a:t>Information on </a:t>
            </a:r>
            <a:r>
              <a:rPr lang="en-US" sz="2000" dirty="0" smtClean="0">
                <a:latin typeface="Times New Roman" panose="02020603050405020304" pitchFamily="18" charset="0"/>
                <a:cs typeface="Times New Roman" panose="02020603050405020304" pitchFamily="18" charset="0"/>
              </a:rPr>
              <a:t>“child”, “adult”, and “family” styles matched for 528 </a:t>
            </a:r>
            <a:r>
              <a:rPr lang="en-US" sz="2000" dirty="0" err="1">
                <a:latin typeface="Times New Roman" panose="02020603050405020304" pitchFamily="18" charset="0"/>
                <a:cs typeface="Times New Roman" panose="02020603050405020304" pitchFamily="18" charset="0"/>
              </a:rPr>
              <a:t>UPCs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from Harris et al (2012); styles of other </a:t>
            </a:r>
            <a:r>
              <a:rPr lang="en-US" sz="2000" dirty="0" err="1" smtClean="0">
                <a:latin typeface="Times New Roman" panose="02020603050405020304" pitchFamily="18" charset="0"/>
                <a:cs typeface="Times New Roman" panose="02020603050405020304" pitchFamily="18" charset="0"/>
              </a:rPr>
              <a:t>UPCs</a:t>
            </a:r>
            <a:r>
              <a:rPr lang="en-US" sz="2000" dirty="0" smtClean="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probit</a:t>
            </a:r>
            <a:r>
              <a:rPr lang="en-US" sz="2000" dirty="0">
                <a:latin typeface="Times New Roman" panose="02020603050405020304" pitchFamily="18" charset="0"/>
                <a:cs typeface="Times New Roman" panose="02020603050405020304" pitchFamily="18" charset="0"/>
              </a:rPr>
              <a:t> predictions</a:t>
            </a:r>
            <a:r>
              <a:rPr lang="en-US" sz="2000" dirty="0" smtClean="0">
                <a:latin typeface="Times New Roman" panose="02020603050405020304" pitchFamily="18" charset="0"/>
                <a:cs typeface="Times New Roman" panose="02020603050405020304" pitchFamily="18" charset="0"/>
              </a:rPr>
              <a:t>.</a:t>
            </a:r>
          </a:p>
          <a:p>
            <a:pPr>
              <a:spcBef>
                <a:spcPts val="0"/>
              </a:spcBef>
              <a:buFontTx/>
              <a:buChar char="-"/>
            </a:pPr>
            <a:r>
              <a:rPr lang="en-US" altLang="en-US" sz="2000" dirty="0" smtClean="0">
                <a:latin typeface="Times New Roman" panose="02020603050405020304" pitchFamily="18" charset="0"/>
                <a:cs typeface="Times New Roman" panose="02020603050405020304" pitchFamily="18" charset="0"/>
              </a:rPr>
              <a:t>“Product</a:t>
            </a:r>
            <a:r>
              <a:rPr lang="en-US" altLang="en-US" sz="2000" dirty="0">
                <a:latin typeface="Times New Roman" panose="02020603050405020304" pitchFamily="18" charset="0"/>
                <a:cs typeface="Times New Roman" panose="02020603050405020304" pitchFamily="18" charset="0"/>
              </a:rPr>
              <a:t>” aggregation based on the Ensemble Codes </a:t>
            </a:r>
          </a:p>
          <a:p>
            <a:pPr marL="0" indent="0">
              <a:spcBef>
                <a:spcPts val="0"/>
              </a:spcBef>
              <a:buNone/>
              <a:defRPr/>
            </a:pPr>
            <a:endParaRPr lang="en-US" altLang="en-US" sz="2000" dirty="0" smtClean="0">
              <a:solidFill>
                <a:srgbClr val="FF0000"/>
              </a:solidFill>
              <a:latin typeface="Times New Roman" panose="02020603050405020304" pitchFamily="18" charset="0"/>
              <a:cs typeface="Times New Roman" panose="02020603050405020304" pitchFamily="18" charset="0"/>
            </a:endParaRPr>
          </a:p>
          <a:p>
            <a:pPr marL="0" indent="0">
              <a:spcBef>
                <a:spcPts val="0"/>
              </a:spcBef>
              <a:buNone/>
              <a:defRPr/>
            </a:pPr>
            <a:r>
              <a:rPr lang="en-US" altLang="en-US" sz="2000" dirty="0" smtClean="0">
                <a:solidFill>
                  <a:srgbClr val="FF0000"/>
                </a:solidFill>
                <a:latin typeface="Times New Roman" panose="02020603050405020304" pitchFamily="18" charset="0"/>
                <a:cs typeface="Times New Roman" panose="02020603050405020304" pitchFamily="18" charset="0"/>
              </a:rPr>
              <a:t>Total </a:t>
            </a:r>
            <a:r>
              <a:rPr lang="en-US" altLang="en-US" sz="2000" dirty="0">
                <a:solidFill>
                  <a:srgbClr val="FF0000"/>
                </a:solidFill>
                <a:latin typeface="Times New Roman" panose="02020603050405020304" pitchFamily="18" charset="0"/>
                <a:cs typeface="Times New Roman" panose="02020603050405020304" pitchFamily="18" charset="0"/>
              </a:rPr>
              <a:t>of 357 Product </a:t>
            </a:r>
            <a:r>
              <a:rPr lang="en-US" altLang="en-US" sz="2000" dirty="0" smtClean="0">
                <a:solidFill>
                  <a:srgbClr val="FF0000"/>
                </a:solidFill>
                <a:latin typeface="Times New Roman" panose="02020603050405020304" pitchFamily="18" charset="0"/>
                <a:cs typeface="Times New Roman" panose="02020603050405020304" pitchFamily="18" charset="0"/>
              </a:rPr>
              <a:t>aggregates </a:t>
            </a:r>
            <a:r>
              <a:rPr lang="en-US" altLang="en-US" sz="20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93 </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products maintained in the dataset 	 </a:t>
            </a:r>
            <a:r>
              <a:rPr lang="en-US" altLang="en-US" sz="20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lower 20% </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of sales in </a:t>
            </a:r>
            <a:r>
              <a:rPr lang="en-US" altLang="en-US" sz="20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volume ….  </a:t>
            </a:r>
            <a:endParaRPr lang="en-US" altLang="en-US" sz="2000" dirty="0">
              <a:solidFill>
                <a:srgbClr val="FF0000"/>
              </a:solidFill>
              <a:latin typeface="Times New Roman" panose="02020603050405020304" pitchFamily="18" charset="0"/>
              <a:cs typeface="Times New Roman" panose="02020603050405020304" pitchFamily="18" charset="0"/>
            </a:endParaRPr>
          </a:p>
          <a:p>
            <a:pPr marL="0" indent="0">
              <a:spcBef>
                <a:spcPts val="0"/>
              </a:spcBef>
              <a:buNone/>
            </a:pPr>
            <a:endParaRPr lang="en-US" altLang="en-US" sz="2000" dirty="0" smtClean="0">
              <a:latin typeface="Times New Roman" panose="02020603050405020304" pitchFamily="18" charset="0"/>
              <a:cs typeface="Times New Roman" panose="02020603050405020304" pitchFamily="18" charset="0"/>
            </a:endParaRPr>
          </a:p>
          <a:p>
            <a:pPr marL="0" indent="0">
              <a:spcBef>
                <a:spcPts val="0"/>
              </a:spcBef>
              <a:buNone/>
            </a:pPr>
            <a:r>
              <a:rPr lang="en-US" altLang="en-US" sz="2000" dirty="0" smtClean="0">
                <a:latin typeface="Times New Roman" panose="02020603050405020304" pitchFamily="18" charset="0"/>
                <a:cs typeface="Times New Roman" panose="02020603050405020304" pitchFamily="18" charset="0"/>
              </a:rPr>
              <a:t>We use “Style of Cereals” and Brands as differentiation space. </a:t>
            </a:r>
          </a:p>
          <a:p>
            <a:pPr marL="0" indent="0">
              <a:spcBef>
                <a:spcPts val="0"/>
              </a:spcBef>
              <a:buNone/>
            </a:pPr>
            <a:endParaRPr lang="en-US" sz="2000" dirty="0">
              <a:latin typeface="Times New Roman" panose="02020603050405020304" pitchFamily="18" charset="0"/>
              <a:cs typeface="Times New Roman" panose="02020603050405020304" pitchFamily="18" charset="0"/>
            </a:endParaRPr>
          </a:p>
          <a:p>
            <a:pPr marL="0" indent="0">
              <a:spcBef>
                <a:spcPts val="0"/>
              </a:spcBef>
              <a:buNone/>
            </a:pPr>
            <a:r>
              <a:rPr 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p:txBody>
      </p:sp>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 Sample			(</a:t>
            </a:r>
            <a:r>
              <a:rPr lang="en-GB" sz="3200" dirty="0" smtClean="0">
                <a:solidFill>
                  <a:srgbClr val="28643C"/>
                </a:solidFill>
                <a:latin typeface="Times New Roman" panose="02020603050405020304" pitchFamily="18" charset="0"/>
                <a:cs typeface="Times New Roman" panose="02020603050405020304" pitchFamily="18" charset="0"/>
              </a:rPr>
              <a:t>2/4)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29" name="Table 28"/>
          <p:cNvGraphicFramePr>
            <a:graphicFrameLocks noGrp="1"/>
          </p:cNvGraphicFramePr>
          <p:nvPr>
            <p:extLst/>
          </p:nvPr>
        </p:nvGraphicFramePr>
        <p:xfrm>
          <a:off x="1995258" y="4214584"/>
          <a:ext cx="5097022" cy="1950720"/>
        </p:xfrm>
        <a:graphic>
          <a:graphicData uri="http://schemas.openxmlformats.org/drawingml/2006/table">
            <a:tbl>
              <a:tblPr>
                <a:tableStyleId>{5C22544A-7EE6-4342-B048-85BDC9FD1C3A}</a:tableStyleId>
              </a:tblPr>
              <a:tblGrid>
                <a:gridCol w="720083"/>
                <a:gridCol w="79898"/>
                <a:gridCol w="613863"/>
                <a:gridCol w="613863"/>
                <a:gridCol w="613863"/>
                <a:gridCol w="613863"/>
                <a:gridCol w="613863"/>
                <a:gridCol w="613863"/>
                <a:gridCol w="613863"/>
              </a:tblGrid>
              <a:tr h="22530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gridSpan="7">
                  <a:txBody>
                    <a:bodyPr/>
                    <a:lstStyle/>
                    <a:p>
                      <a:pPr algn="ctr" fontAlgn="b"/>
                      <a:r>
                        <a:rPr lang="en-US" sz="1600" i="1" u="none" strike="noStrike" dirty="0" smtClean="0">
                          <a:effectLst/>
                          <a:latin typeface="Times New Roman" panose="02020603050405020304" pitchFamily="18" charset="0"/>
                          <a:cs typeface="Times New Roman" panose="02020603050405020304" pitchFamily="18" charset="0"/>
                        </a:rPr>
                        <a:t>Brand</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hMerge="1">
                  <a:txBody>
                    <a:bodyPr/>
                    <a:lstStyle/>
                    <a:p>
                      <a:pPr algn="ctr"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hMerge="1">
                  <a:txBody>
                    <a:bodyPr/>
                    <a:lstStyle/>
                    <a:p>
                      <a:pPr algn="ctr"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hMerge="1">
                  <a:txBody>
                    <a:bodyPr/>
                    <a:lstStyle/>
                    <a:p>
                      <a:pPr algn="ctr"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hMerge="1">
                  <a:txBody>
                    <a:bodyPr/>
                    <a:lstStyle/>
                    <a:p>
                      <a:pPr algn="ctr"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hMerge="1">
                  <a:txBody>
                    <a:bodyPr/>
                    <a:lstStyle/>
                    <a:p>
                      <a:pPr algn="ctr"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hMerge="1">
                  <a:txBody>
                    <a:bodyPr/>
                    <a:lstStyle/>
                    <a:p>
                      <a:pPr algn="ctr"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25307">
                <a:tc>
                  <a:txBody>
                    <a:bodyPr/>
                    <a:lstStyle/>
                    <a:p>
                      <a:pPr algn="l" fontAlgn="b"/>
                      <a:r>
                        <a:rPr lang="en-US" sz="1600" b="0" i="1" u="none" strike="noStrike" dirty="0" smtClean="0">
                          <a:solidFill>
                            <a:srgbClr val="000000"/>
                          </a:solidFill>
                          <a:effectLst/>
                          <a:latin typeface="Times New Roman" panose="02020603050405020304" pitchFamily="18" charset="0"/>
                          <a:cs typeface="Times New Roman" panose="02020603050405020304" pitchFamily="18" charset="0"/>
                        </a:rPr>
                        <a:t>Style</a:t>
                      </a:r>
                      <a:r>
                        <a:rPr lang="en-US" sz="1600" b="0" i="1" u="none" strike="noStrike" baseline="0" dirty="0" smtClean="0">
                          <a:solidFill>
                            <a:srgbClr val="000000"/>
                          </a:solidFill>
                          <a:effectLst/>
                          <a:latin typeface="Times New Roman" panose="02020603050405020304" pitchFamily="18" charset="0"/>
                          <a:cs typeface="Times New Roman" panose="02020603050405020304" pitchFamily="18" charset="0"/>
                        </a:rPr>
                        <a:t> </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1</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2</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3</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4</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5</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6</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7</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157546">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25307">
                <a:tc>
                  <a:txBody>
                    <a:bodyPr/>
                    <a:lstStyle/>
                    <a:p>
                      <a:pPr algn="l" fontAlgn="b"/>
                      <a:r>
                        <a:rPr lang="en-US" sz="1600" b="1" i="0" u="none" strike="noStrike" dirty="0" smtClean="0">
                          <a:solidFill>
                            <a:schemeClr val="dk1"/>
                          </a:solidFill>
                          <a:effectLst/>
                          <a:latin typeface="Times New Roman" panose="02020603050405020304" pitchFamily="18" charset="0"/>
                          <a:cs typeface="Times New Roman" panose="02020603050405020304" pitchFamily="18" charset="0"/>
                        </a:rPr>
                        <a:t>Child</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10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25307">
                <a:tc>
                  <a:txBody>
                    <a:bodyPr/>
                    <a:lstStyle/>
                    <a:p>
                      <a:pPr algn="l" fontAlgn="b"/>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25307">
                <a:tc>
                  <a:txBody>
                    <a:bodyPr/>
                    <a:lstStyle/>
                    <a:p>
                      <a:pPr algn="l" fontAlgn="b"/>
                      <a:r>
                        <a:rPr lang="en-US" sz="1600" b="1" i="0" u="none" strike="noStrike" dirty="0" smtClean="0">
                          <a:solidFill>
                            <a:schemeClr val="dk1"/>
                          </a:solidFill>
                          <a:effectLst/>
                          <a:latin typeface="Times New Roman" panose="02020603050405020304" pitchFamily="18" charset="0"/>
                          <a:cs typeface="Times New Roman" panose="02020603050405020304" pitchFamily="18" charset="0"/>
                        </a:rPr>
                        <a:t>Adult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11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10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25307">
                <a:tc>
                  <a:txBody>
                    <a:bodyPr/>
                    <a:lstStyle/>
                    <a:p>
                      <a:pPr algn="l" fontAlgn="b"/>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25307">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Family </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ct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bl>
          </a:graphicData>
        </a:graphic>
      </p:graphicFrame>
      <p:sp>
        <p:nvSpPr>
          <p:cNvPr id="30" name="Rounded Rectangle 29"/>
          <p:cNvSpPr/>
          <p:nvPr/>
        </p:nvSpPr>
        <p:spPr>
          <a:xfrm>
            <a:off x="2671561" y="4893654"/>
            <a:ext cx="4392488" cy="33554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699792" y="5348722"/>
            <a:ext cx="4392488" cy="36004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699792" y="5877272"/>
            <a:ext cx="4392488" cy="33554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924200" y="4788767"/>
            <a:ext cx="351656" cy="15841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3572272" y="4797152"/>
            <a:ext cx="351656" cy="15841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148336" y="4797152"/>
            <a:ext cx="351656" cy="15841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796408" y="4797152"/>
            <a:ext cx="351656" cy="15841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5372472" y="4805537"/>
            <a:ext cx="351656" cy="15841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5948536" y="4805537"/>
            <a:ext cx="351656" cy="15841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596608" y="4797152"/>
            <a:ext cx="351656" cy="15841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966091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sz="half" idx="2"/>
          </p:nvPr>
        </p:nvSpPr>
        <p:spPr>
          <a:xfrm>
            <a:off x="611188" y="1052513"/>
            <a:ext cx="8034337" cy="4394200"/>
          </a:xfrm>
        </p:spPr>
        <p:txBody>
          <a:bodyPr/>
          <a:lstStyle/>
          <a:p>
            <a:pPr marL="0" indent="0">
              <a:lnSpc>
                <a:spcPct val="100000"/>
              </a:lnSpc>
              <a:spcBef>
                <a:spcPts val="0"/>
              </a:spcBef>
              <a:buFont typeface="Arial" panose="020B0604020202020204" pitchFamily="34" charset="0"/>
              <a:buNone/>
              <a:defRPr/>
            </a:pPr>
            <a:r>
              <a:rPr lang="en-US" sz="2400" dirty="0" smtClean="0">
                <a:latin typeface="Times New Roman" panose="02020603050405020304" pitchFamily="18" charset="0"/>
                <a:cs typeface="Times New Roman" panose="02020603050405020304" pitchFamily="18" charset="0"/>
              </a:rPr>
              <a:t>Price IVs  </a:t>
            </a:r>
          </a:p>
          <a:p>
            <a:pPr marL="457200" indent="-457200">
              <a:lnSpc>
                <a:spcPct val="100000"/>
              </a:lnSpc>
              <a:spcBef>
                <a:spcPts val="0"/>
              </a:spcBef>
              <a:buFont typeface="Arial" panose="020B0604020202020204" pitchFamily="34" charset="0"/>
              <a:buAutoNum type="arabicParenR"/>
              <a:defRPr/>
            </a:pPr>
            <a:r>
              <a:rPr lang="en-US" altLang="en-US" sz="2000" dirty="0" smtClean="0">
                <a:latin typeface="Times New Roman" panose="02020603050405020304" pitchFamily="18" charset="0"/>
                <a:cs typeface="Times New Roman" panose="02020603050405020304" pitchFamily="18" charset="0"/>
              </a:rPr>
              <a:t>Price </a:t>
            </a:r>
            <a:r>
              <a:rPr lang="en-US" altLang="en-US" sz="2000" dirty="0">
                <a:latin typeface="Times New Roman" panose="02020603050405020304" pitchFamily="18" charset="0"/>
                <a:cs typeface="Times New Roman" panose="02020603050405020304" pitchFamily="18" charset="0"/>
              </a:rPr>
              <a:t>for grains </a:t>
            </a:r>
            <a:r>
              <a:rPr lang="en-US" altLang="en-US" sz="2000" dirty="0" smtClean="0">
                <a:latin typeface="Times New Roman" panose="02020603050405020304" pitchFamily="18" charset="0"/>
                <a:cs typeface="Times New Roman" panose="02020603050405020304" pitchFamily="18" charset="0"/>
              </a:rPr>
              <a:t>- Monthly </a:t>
            </a:r>
            <a:r>
              <a:rPr lang="en-US" altLang="en-US" sz="2000" dirty="0">
                <a:latin typeface="Times New Roman" panose="02020603050405020304" pitchFamily="18" charset="0"/>
                <a:cs typeface="Times New Roman" panose="02020603050405020304" pitchFamily="18" charset="0"/>
              </a:rPr>
              <a:t>National Grain Index Price (NASS) in 2013 (Source USDA – NASS) * </a:t>
            </a:r>
            <a:r>
              <a:rPr lang="en-US" altLang="en-US" sz="2000" dirty="0" smtClean="0">
                <a:latin typeface="Times New Roman" panose="02020603050405020304" pitchFamily="18" charset="0"/>
                <a:cs typeface="Times New Roman" panose="02020603050405020304" pitchFamily="18" charset="0"/>
              </a:rPr>
              <a:t>grain </a:t>
            </a:r>
            <a:r>
              <a:rPr lang="en-US" altLang="en-US" sz="2000" dirty="0">
                <a:latin typeface="Times New Roman" panose="02020603050405020304" pitchFamily="18" charset="0"/>
                <a:cs typeface="Times New Roman" panose="02020603050405020304" pitchFamily="18" charset="0"/>
              </a:rPr>
              <a:t>content </a:t>
            </a:r>
            <a:r>
              <a:rPr lang="en-US" altLang="en-US" sz="2000" dirty="0" smtClean="0">
                <a:latin typeface="Times New Roman" panose="02020603050405020304" pitchFamily="18" charset="0"/>
                <a:cs typeface="Times New Roman" panose="02020603050405020304" pitchFamily="18" charset="0"/>
              </a:rPr>
              <a:t>(Linkages</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OZ </a:t>
            </a:r>
            <a:r>
              <a:rPr lang="en-US" altLang="en-US" sz="2000" dirty="0">
                <a:latin typeface="Times New Roman" panose="02020603050405020304" pitchFamily="18" charset="0"/>
                <a:cs typeface="Times New Roman" panose="02020603050405020304" pitchFamily="18" charset="0"/>
              </a:rPr>
              <a:t>of edible weight </a:t>
            </a:r>
            <a:endParaRPr lang="en-US" altLang="en-US" sz="2000" dirty="0" smtClean="0">
              <a:latin typeface="Times New Roman" panose="02020603050405020304" pitchFamily="18" charset="0"/>
              <a:cs typeface="Times New Roman" panose="02020603050405020304" pitchFamily="18" charset="0"/>
            </a:endParaRPr>
          </a:p>
          <a:p>
            <a:pPr marL="457200" indent="-457200">
              <a:lnSpc>
                <a:spcPct val="100000"/>
              </a:lnSpc>
              <a:spcBef>
                <a:spcPts val="0"/>
              </a:spcBef>
              <a:buFont typeface="Arial" panose="020B0604020202020204" pitchFamily="34" charset="0"/>
              <a:buAutoNum type="arabicParenR"/>
              <a:defRPr/>
            </a:pPr>
            <a:r>
              <a:rPr lang="en-US" altLang="en-US" sz="2000" dirty="0" smtClean="0">
                <a:latin typeface="Times New Roman" panose="02020603050405020304" pitchFamily="18" charset="0"/>
                <a:cs typeface="Times New Roman" panose="02020603050405020304" pitchFamily="18" charset="0"/>
              </a:rPr>
              <a:t>Diesel </a:t>
            </a:r>
            <a:r>
              <a:rPr lang="en-US" altLang="en-US" sz="2000" dirty="0">
                <a:latin typeface="Times New Roman" panose="02020603050405020304" pitchFamily="18" charset="0"/>
                <a:cs typeface="Times New Roman" panose="02020603050405020304" pitchFamily="18" charset="0"/>
              </a:rPr>
              <a:t>Price </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Weekly U.S. No 2 Diesel Retail Prices by </a:t>
            </a:r>
            <a:r>
              <a:rPr lang="en-US" altLang="en-US" sz="2000" dirty="0" smtClean="0">
                <a:latin typeface="Times New Roman" panose="02020603050405020304" pitchFamily="18" charset="0"/>
                <a:cs typeface="Times New Roman" panose="02020603050405020304" pitchFamily="18" charset="0"/>
              </a:rPr>
              <a:t>regions. $/gal (</a:t>
            </a:r>
            <a:r>
              <a:rPr lang="en-US" altLang="en-US" sz="2000" dirty="0">
                <a:latin typeface="Times New Roman" panose="02020603050405020304" pitchFamily="18" charset="0"/>
                <a:cs typeface="Times New Roman" panose="02020603050405020304" pitchFamily="18" charset="0"/>
              </a:rPr>
              <a:t>Source: U.S. Energy Information </a:t>
            </a:r>
            <a:r>
              <a:rPr lang="en-US" altLang="en-US" sz="2000" dirty="0" smtClean="0">
                <a:latin typeface="Times New Roman" panose="02020603050405020304" pitchFamily="18" charset="0"/>
                <a:cs typeface="Times New Roman" panose="02020603050405020304" pitchFamily="18" charset="0"/>
              </a:rPr>
              <a:t>Administration) </a:t>
            </a:r>
          </a:p>
          <a:p>
            <a:pPr marL="457200" indent="-457200">
              <a:lnSpc>
                <a:spcPct val="100000"/>
              </a:lnSpc>
              <a:spcBef>
                <a:spcPts val="0"/>
              </a:spcBef>
              <a:buFont typeface="Arial" panose="020B0604020202020204" pitchFamily="34" charset="0"/>
              <a:buAutoNum type="arabicParenR"/>
              <a:defRPr/>
            </a:pPr>
            <a:r>
              <a:rPr lang="en-US" altLang="en-US" sz="2000" dirty="0" smtClean="0">
                <a:latin typeface="Times New Roman" panose="02020603050405020304" pitchFamily="18" charset="0"/>
                <a:cs typeface="Times New Roman" panose="02020603050405020304" pitchFamily="18" charset="0"/>
              </a:rPr>
              <a:t>Electricity </a:t>
            </a:r>
            <a:r>
              <a:rPr lang="en-US" altLang="en-US" sz="2000" dirty="0">
                <a:latin typeface="Times New Roman" panose="02020603050405020304" pitchFamily="18" charset="0"/>
                <a:cs typeface="Times New Roman" panose="02020603050405020304" pitchFamily="18" charset="0"/>
              </a:rPr>
              <a:t>Price </a:t>
            </a:r>
            <a:r>
              <a:rPr lang="en-US" altLang="en-US" sz="2000" dirty="0" smtClean="0">
                <a:latin typeface="Times New Roman" panose="02020603050405020304" pitchFamily="18" charset="0"/>
                <a:cs typeface="Times New Roman" panose="02020603050405020304" pitchFamily="18" charset="0"/>
              </a:rPr>
              <a:t>- Average </a:t>
            </a:r>
            <a:r>
              <a:rPr lang="en-US" altLang="en-US" sz="2000" dirty="0">
                <a:latin typeface="Times New Roman" panose="02020603050405020304" pitchFamily="18" charset="0"/>
                <a:cs typeface="Times New Roman" panose="02020603050405020304" pitchFamily="18" charset="0"/>
              </a:rPr>
              <a:t>monthly electricity (commercial) prices by state. Cents / KWH. (Source: U.S. Energy Information Administration) </a:t>
            </a:r>
            <a:endParaRPr lang="en-US" altLang="en-US" sz="20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endParaRPr lang="en-US" altLang="en-US" sz="24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altLang="en-US" sz="2400" dirty="0" smtClean="0">
                <a:latin typeface="Times New Roman" panose="02020603050405020304" pitchFamily="18" charset="0"/>
                <a:cs typeface="Times New Roman" panose="02020603050405020304" pitchFamily="18" charset="0"/>
              </a:rPr>
              <a:t>Conditional Shares IVs, </a:t>
            </a:r>
          </a:p>
          <a:p>
            <a:pPr lvl="1">
              <a:lnSpc>
                <a:spcPct val="100000"/>
              </a:lnSpc>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Conditional shares based on number of products belonging to a “nest” for each manufacturer: </a:t>
            </a:r>
          </a:p>
          <a:p>
            <a:pPr lvl="2">
              <a:lnSpc>
                <a:spcPct val="100000"/>
              </a:lnSpc>
              <a:spcBef>
                <a:spcPts val="0"/>
              </a:spcBef>
              <a:buFontTx/>
              <a:buChar char="-"/>
              <a:defRPr/>
            </a:pPr>
            <a:r>
              <a:rPr lang="en-US" altLang="en-US" sz="2100" dirty="0" smtClean="0">
                <a:latin typeface="Times New Roman" panose="02020603050405020304" pitchFamily="18" charset="0"/>
                <a:cs typeface="Times New Roman" panose="02020603050405020304" pitchFamily="18" charset="0"/>
              </a:rPr>
              <a:t>Assumption: local demand for a product does not affect directly the assortment of varieties in a segment. </a:t>
            </a:r>
          </a:p>
          <a:p>
            <a:pPr marL="685800" lvl="2" indent="0">
              <a:lnSpc>
                <a:spcPct val="100000"/>
              </a:lnSpc>
              <a:spcBef>
                <a:spcPts val="0"/>
              </a:spcBef>
              <a:buNone/>
              <a:defRPr/>
            </a:pPr>
            <a:endParaRPr lang="en-US" altLang="en-US" sz="21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altLang="en-US" sz="2400" dirty="0" smtClean="0">
                <a:latin typeface="Times New Roman" panose="02020603050405020304" pitchFamily="18" charset="0"/>
                <a:cs typeface="Times New Roman" panose="02020603050405020304" pitchFamily="18" charset="0"/>
              </a:rPr>
              <a:t>Estimation – STATA; Simulation - </a:t>
            </a:r>
            <a:r>
              <a:rPr lang="en-US" altLang="en-US" sz="2400" dirty="0" err="1" smtClean="0">
                <a:latin typeface="Times New Roman" panose="02020603050405020304" pitchFamily="18" charset="0"/>
                <a:cs typeface="Times New Roman" panose="02020603050405020304" pitchFamily="18" charset="0"/>
              </a:rPr>
              <a:t>Matlab</a:t>
            </a:r>
            <a:endParaRPr lang="en-US" altLang="en-US" sz="24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endParaRPr lang="en-US" altLang="en-US" sz="2400" dirty="0" smtClean="0">
              <a:latin typeface="Times New Roman" panose="02020603050405020304" pitchFamily="18" charset="0"/>
              <a:cs typeface="Times New Roman" panose="02020603050405020304" pitchFamily="18" charset="0"/>
            </a:endParaRPr>
          </a:p>
        </p:txBody>
      </p:sp>
      <p:sp>
        <p:nvSpPr>
          <p:cNvPr id="1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Ident. Strategy 	</a:t>
            </a:r>
            <a:r>
              <a:rPr lang="en-GB" sz="3200" dirty="0" smtClean="0">
                <a:solidFill>
                  <a:srgbClr val="28643C"/>
                </a:solidFill>
                <a:latin typeface="Times New Roman" panose="02020603050405020304" pitchFamily="18" charset="0"/>
                <a:cs typeface="Times New Roman" panose="02020603050405020304" pitchFamily="18" charset="0"/>
              </a:rPr>
              <a:t>(</a:t>
            </a:r>
            <a:r>
              <a:rPr lang="en-GB" sz="3200" dirty="0">
                <a:solidFill>
                  <a:srgbClr val="28643C"/>
                </a:solidFill>
                <a:latin typeface="Times New Roman" panose="02020603050405020304" pitchFamily="18" charset="0"/>
                <a:cs typeface="Times New Roman" panose="02020603050405020304" pitchFamily="18" charset="0"/>
              </a:rPr>
              <a:t>4</a:t>
            </a:r>
            <a:r>
              <a:rPr lang="en-GB" sz="3200" dirty="0" smtClean="0">
                <a:solidFill>
                  <a:srgbClr val="28643C"/>
                </a:solidFill>
                <a:latin typeface="Times New Roman" panose="02020603050405020304" pitchFamily="18" charset="0"/>
                <a:cs typeface="Times New Roman" panose="02020603050405020304" pitchFamily="18" charset="0"/>
              </a:rPr>
              <a:t>/4)</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3481878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11"/>
          <p:cNvGrpSpPr>
            <a:grpSpLocks noChangeAspect="1"/>
          </p:cNvGrpSpPr>
          <p:nvPr/>
        </p:nvGrpSpPr>
        <p:grpSpPr bwMode="auto">
          <a:xfrm>
            <a:off x="63500" y="71438"/>
            <a:ext cx="763588" cy="765175"/>
            <a:chOff x="1260" y="540"/>
            <a:chExt cx="3240" cy="3240"/>
          </a:xfrm>
        </p:grpSpPr>
        <p:sp>
          <p:nvSpPr>
            <p:cNvPr id="16391"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392"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393"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394"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0" name="Rectangle 3"/>
          <p:cNvSpPr>
            <a:spLocks noGrp="1" noChangeArrowheads="1"/>
          </p:cNvSpPr>
          <p:nvPr>
            <p:ph sz="half" idx="2"/>
          </p:nvPr>
        </p:nvSpPr>
        <p:spPr>
          <a:xfrm>
            <a:off x="611188" y="1052513"/>
            <a:ext cx="8034337" cy="4394200"/>
          </a:xfrm>
        </p:spPr>
        <p:txBody>
          <a:bodyPr/>
          <a:lstStyle/>
          <a:p>
            <a:pPr marL="0" indent="0">
              <a:spcBef>
                <a:spcPts val="0"/>
              </a:spcBef>
              <a:buFont typeface="Arial" panose="020B0604020202020204" pitchFamily="34" charset="0"/>
              <a:buNone/>
              <a:defRPr/>
            </a:pPr>
            <a:r>
              <a:rPr lang="en-US" altLang="en-US" sz="2400" dirty="0" smtClean="0">
                <a:latin typeface="Times New Roman" panose="02020603050405020304" pitchFamily="18" charset="0"/>
                <a:cs typeface="Times New Roman" panose="02020603050405020304" pitchFamily="18" charset="0"/>
              </a:rPr>
              <a:t>“Linkages” data allows us to calculate the overall content of sugar, fat, protein and fiber in each of our aggregate products. </a:t>
            </a: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rPr>
              <a:t>Fat, protein, sugar, and fiber content rounded to 0 if &lt; 0.5 gr / serving, following r</a:t>
            </a:r>
            <a:r>
              <a:rPr lang="en-US" sz="2400" dirty="0" smtClean="0">
                <a:latin typeface="Times New Roman" panose="02020603050405020304" pitchFamily="18" charset="0"/>
                <a:cs typeface="Times New Roman" panose="02020603050405020304" pitchFamily="18" charset="0"/>
              </a:rPr>
              <a:t>ounding </a:t>
            </a:r>
            <a:r>
              <a:rPr lang="en-US" sz="2400" dirty="0">
                <a:latin typeface="Times New Roman" panose="02020603050405020304" pitchFamily="18" charset="0"/>
                <a:cs typeface="Times New Roman" panose="02020603050405020304" pitchFamily="18" charset="0"/>
              </a:rPr>
              <a:t>rules for declaring nutrients on the nutrition label or in </a:t>
            </a:r>
            <a:r>
              <a:rPr lang="en-US" sz="2400" dirty="0" smtClean="0">
                <a:latin typeface="Times New Roman" panose="02020603050405020304" pitchFamily="18" charset="0"/>
                <a:cs typeface="Times New Roman" panose="02020603050405020304" pitchFamily="18" charset="0"/>
              </a:rPr>
              <a:t>labeling. </a:t>
            </a:r>
            <a:endParaRPr lang="en-US" sz="2400" dirty="0">
              <a:latin typeface="Times New Roman" panose="02020603050405020304" pitchFamily="18" charset="0"/>
              <a:cs typeface="Times New Roman" panose="02020603050405020304" pitchFamily="18" charset="0"/>
            </a:endParaRP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Use Linkages information </a:t>
            </a:r>
            <a:r>
              <a:rPr lang="en-US" altLang="en-US" sz="2400" dirty="0">
                <a:latin typeface="Times New Roman" panose="02020603050405020304" pitchFamily="18" charset="0"/>
                <a:cs typeface="Times New Roman" panose="02020603050405020304" pitchFamily="18" charset="0"/>
              </a:rPr>
              <a:t>on Added </a:t>
            </a:r>
            <a:r>
              <a:rPr lang="en-US" altLang="en-US" sz="2400" dirty="0" smtClean="0">
                <a:latin typeface="Times New Roman" panose="02020603050405020304" pitchFamily="18" charset="0"/>
                <a:cs typeface="Times New Roman" panose="02020603050405020304" pitchFamily="18" charset="0"/>
              </a:rPr>
              <a:t>Sugar </a:t>
            </a:r>
            <a:r>
              <a:rPr lang="en-US" altLang="en-US" sz="2400" dirty="0">
                <a:latin typeface="Times New Roman" panose="02020603050405020304" pitchFamily="18" charset="0"/>
                <a:cs typeface="Times New Roman" panose="02020603050405020304" pitchFamily="18" charset="0"/>
              </a:rPr>
              <a:t>(</a:t>
            </a:r>
            <a:r>
              <a:rPr lang="en-US" altLang="en-US" sz="2400" dirty="0" smtClean="0">
                <a:latin typeface="Times New Roman" panose="02020603050405020304" pitchFamily="18" charset="0"/>
                <a:cs typeface="Times New Roman" panose="02020603050405020304" pitchFamily="18" charset="0"/>
              </a:rPr>
              <a:t>Teaspoon equivalents</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rPr>
              <a:t>to grams) in simulation </a:t>
            </a:r>
          </a:p>
          <a:p>
            <a:pPr marL="0" indent="0">
              <a:spcBef>
                <a:spcPts val="0"/>
              </a:spcBef>
              <a:buNone/>
              <a:defRPr/>
            </a:pP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ts val="0"/>
              </a:spcBef>
              <a:buNone/>
              <a:defRPr/>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Other variables from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IRI</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p>
          <a:p>
            <a:pPr>
              <a:spcBef>
                <a:spcPts val="0"/>
              </a:spcBef>
              <a:buFontTx/>
              <a:buChar char="-"/>
              <a:defRPr/>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“flavors”, “types”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,“styles”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and “manufacturer” indicators</a:t>
            </a: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Week / State FEs controlled for</a:t>
            </a: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Unbalanced </a:t>
            </a:r>
            <a:r>
              <a:rPr lang="en-US" altLang="en-US" sz="2400" dirty="0">
                <a:latin typeface="Times New Roman" panose="02020603050405020304" pitchFamily="18" charset="0"/>
                <a:cs typeface="Times New Roman" panose="02020603050405020304" pitchFamily="18" charset="0"/>
              </a:rPr>
              <a:t>Panel – account for </a:t>
            </a:r>
            <a:r>
              <a:rPr lang="en-US" altLang="en-US" sz="2400" dirty="0" smtClean="0">
                <a:latin typeface="Times New Roman" panose="02020603050405020304" pitchFamily="18" charset="0"/>
                <a:cs typeface="Times New Roman" panose="02020603050405020304" pitchFamily="18" charset="0"/>
              </a:rPr>
              <a:t>ln(N) </a:t>
            </a:r>
            <a:r>
              <a:rPr lang="en-US" altLang="en-US" sz="2400" dirty="0">
                <a:latin typeface="Times New Roman" panose="02020603050405020304" pitchFamily="18" charset="0"/>
                <a:cs typeface="Times New Roman" panose="02020603050405020304" pitchFamily="18" charset="0"/>
              </a:rPr>
              <a:t>of products sold in equation (</a:t>
            </a:r>
            <a:r>
              <a:rPr lang="en-US" altLang="en-US" sz="2400" dirty="0" smtClean="0">
                <a:latin typeface="Times New Roman" panose="02020603050405020304" pitchFamily="18" charset="0"/>
                <a:cs typeface="Times New Roman" panose="02020603050405020304" pitchFamily="18" charset="0"/>
              </a:rPr>
              <a:t>e.g. </a:t>
            </a:r>
            <a:r>
              <a:rPr lang="en-US" altLang="en-US" sz="2400" dirty="0" err="1">
                <a:latin typeface="Times New Roman" panose="02020603050405020304" pitchFamily="18" charset="0"/>
                <a:cs typeface="Times New Roman" panose="02020603050405020304" pitchFamily="18" charset="0"/>
              </a:rPr>
              <a:t>Ackerberg</a:t>
            </a:r>
            <a:r>
              <a:rPr lang="en-US" altLang="en-US" sz="2400" dirty="0">
                <a:latin typeface="Times New Roman" panose="02020603050405020304" pitchFamily="18" charset="0"/>
                <a:cs typeface="Times New Roman" panose="02020603050405020304" pitchFamily="18" charset="0"/>
              </a:rPr>
              <a:t> and </a:t>
            </a:r>
            <a:r>
              <a:rPr lang="en-US" altLang="en-US" sz="2400" dirty="0" err="1">
                <a:latin typeface="Times New Roman" panose="02020603050405020304" pitchFamily="18" charset="0"/>
                <a:cs typeface="Times New Roman" panose="02020603050405020304" pitchFamily="18" charset="0"/>
              </a:rPr>
              <a:t>Rysman</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(2005)) </a:t>
            </a:r>
            <a:endParaRPr lang="en-US" altLang="en-US" sz="2400" dirty="0">
              <a:latin typeface="Times New Roman" panose="02020603050405020304" pitchFamily="18" charset="0"/>
              <a:cs typeface="Times New Roman" panose="02020603050405020304" pitchFamily="18" charset="0"/>
            </a:endParaRPr>
          </a:p>
          <a:p>
            <a:pPr marL="0" indent="0">
              <a:spcBef>
                <a:spcPts val="0"/>
              </a:spcBef>
              <a:buNone/>
              <a:defRPr/>
            </a:pPr>
            <a:endParaRPr lang="en-US" sz="240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ts val="0"/>
              </a:spcBef>
              <a:buNone/>
              <a:defRPr/>
            </a:pPr>
            <a:endParaRPr lang="en-US" sz="2400" dirty="0" smtClean="0">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endParaRPr lang="en-US" altLang="en-US" sz="2400" dirty="0" smtClean="0">
              <a:latin typeface="Times New Roman" panose="02020603050405020304" pitchFamily="18" charset="0"/>
              <a:cs typeface="Times New Roman" panose="02020603050405020304" pitchFamily="18" charset="0"/>
            </a:endParaRPr>
          </a:p>
        </p:txBody>
      </p:sp>
      <p:sp>
        <p:nvSpPr>
          <p:cNvPr id="1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a:t>
            </a:r>
            <a:r>
              <a:rPr lang="en-GB" sz="3200" dirty="0" smtClean="0">
                <a:solidFill>
                  <a:srgbClr val="28643C"/>
                </a:solidFill>
                <a:latin typeface="Times New Roman" panose="02020603050405020304" pitchFamily="18" charset="0"/>
                <a:cs typeface="Times New Roman" panose="02020603050405020304" pitchFamily="18" charset="0"/>
              </a:rPr>
              <a:t>Attributes	</a:t>
            </a:r>
            <a:r>
              <a:rPr lang="en-GB" sz="3200" dirty="0" smtClean="0">
                <a:solidFill>
                  <a:srgbClr val="28643C"/>
                </a:solidFill>
                <a:latin typeface="Times New Roman" panose="02020603050405020304" pitchFamily="18" charset="0"/>
                <a:cs typeface="Times New Roman" panose="02020603050405020304" pitchFamily="18" charset="0"/>
              </a:rPr>
              <a:t>	(</a:t>
            </a:r>
            <a:r>
              <a:rPr lang="en-GB" sz="3200" dirty="0" smtClean="0">
                <a:solidFill>
                  <a:srgbClr val="28643C"/>
                </a:solidFill>
                <a:latin typeface="Times New Roman" panose="02020603050405020304" pitchFamily="18" charset="0"/>
                <a:cs typeface="Times New Roman" panose="02020603050405020304" pitchFamily="18" charset="0"/>
              </a:rPr>
              <a:t>3/4)</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4"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453074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Some STATS	(1/5)</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7" name="Group 11"/>
          <p:cNvGrpSpPr>
            <a:grpSpLocks noChangeAspect="1"/>
          </p:cNvGrpSpPr>
          <p:nvPr/>
        </p:nvGrpSpPr>
        <p:grpSpPr bwMode="auto">
          <a:xfrm>
            <a:off x="136004" y="143545"/>
            <a:ext cx="763588" cy="765175"/>
            <a:chOff x="1260" y="540"/>
            <a:chExt cx="3240" cy="3240"/>
          </a:xfrm>
        </p:grpSpPr>
        <p:sp>
          <p:nvSpPr>
            <p:cNvPr id="1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5" name="Table 4"/>
          <p:cNvGraphicFramePr>
            <a:graphicFrameLocks noGrp="1"/>
          </p:cNvGraphicFramePr>
          <p:nvPr>
            <p:extLst>
              <p:ext uri="{D42A27DB-BD31-4B8C-83A1-F6EECF244321}">
                <p14:modId xmlns:p14="http://schemas.microsoft.com/office/powerpoint/2010/main" val="3960726370"/>
              </p:ext>
            </p:extLst>
          </p:nvPr>
        </p:nvGraphicFramePr>
        <p:xfrm>
          <a:off x="2051719" y="1190625"/>
          <a:ext cx="5112569" cy="4508478"/>
        </p:xfrm>
        <a:graphic>
          <a:graphicData uri="http://schemas.openxmlformats.org/drawingml/2006/table">
            <a:tbl>
              <a:tblPr>
                <a:tableStyleId>{5C22544A-7EE6-4342-B048-85BDC9FD1C3A}</a:tableStyleId>
              </a:tblPr>
              <a:tblGrid>
                <a:gridCol w="1008112"/>
                <a:gridCol w="911068"/>
                <a:gridCol w="959591"/>
                <a:gridCol w="1053976"/>
                <a:gridCol w="1179822"/>
              </a:tblGrid>
              <a:tr h="132622">
                <a:tc>
                  <a:txBody>
                    <a:bodyPr/>
                    <a:lstStyle/>
                    <a:p>
                      <a:pPr algn="ct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Mean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dirty="0" err="1">
                          <a:effectLst/>
                          <a:latin typeface="Times New Roman" panose="02020603050405020304" pitchFamily="18" charset="0"/>
                          <a:cs typeface="Times New Roman" panose="02020603050405020304" pitchFamily="18" charset="0"/>
                        </a:rPr>
                        <a:t>Sd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Min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Max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2622">
                <a:tc>
                  <a:txBody>
                    <a:bodyPr/>
                    <a:lstStyle/>
                    <a:p>
                      <a:pPr algn="l" fontAlgn="b"/>
                      <a:r>
                        <a:rPr lang="en-US" sz="1600" i="1" u="none" strike="noStrike" dirty="0">
                          <a:effectLst/>
                          <a:latin typeface="Times New Roman" panose="02020603050405020304" pitchFamily="18" charset="0"/>
                          <a:cs typeface="Times New Roman" panose="02020603050405020304" pitchFamily="18" charset="0"/>
                        </a:rPr>
                        <a:t>S</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5.36*10</a:t>
                      </a:r>
                      <a:r>
                        <a:rPr lang="en-US" sz="1600" u="none" strike="noStrike" baseline="30000" dirty="0" smtClean="0">
                          <a:effectLst/>
                          <a:latin typeface="Times New Roman" panose="02020603050405020304" pitchFamily="18" charset="0"/>
                          <a:cs typeface="Times New Roman" panose="02020603050405020304" pitchFamily="18" charset="0"/>
                        </a:rPr>
                        <a:t>-04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8.17*10</a:t>
                      </a:r>
                      <a:r>
                        <a:rPr lang="en-US" sz="1600" u="none" strike="noStrike" baseline="30000" dirty="0" smtClean="0">
                          <a:effectLst/>
                          <a:latin typeface="Times New Roman" panose="02020603050405020304" pitchFamily="18" charset="0"/>
                          <a:cs typeface="Times New Roman" panose="02020603050405020304" pitchFamily="18" charset="0"/>
                        </a:rPr>
                        <a:t>-04</a:t>
                      </a:r>
                      <a:endParaRPr lang="en-US" sz="1600" b="0" i="0" u="none" strike="noStrike" baseline="30000"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8.89*10</a:t>
                      </a:r>
                      <a:r>
                        <a:rPr lang="en-US" sz="1600" u="none" strike="noStrike" baseline="30000" dirty="0" smtClean="0">
                          <a:effectLst/>
                          <a:latin typeface="Times New Roman" panose="02020603050405020304" pitchFamily="18" charset="0"/>
                          <a:cs typeface="Times New Roman" panose="02020603050405020304" pitchFamily="18" charset="0"/>
                        </a:rPr>
                        <a:t>-09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0.063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lnT w="12700" cap="flat" cmpd="sng" algn="ctr">
                      <a:solidFill>
                        <a:schemeClr val="tx1"/>
                      </a:solidFill>
                      <a:prstDash val="solid"/>
                      <a:round/>
                      <a:headEnd type="none" w="med" len="med"/>
                      <a:tailEnd type="none" w="med" len="med"/>
                    </a:lnT>
                    <a:noFill/>
                  </a:tcPr>
                </a:tc>
              </a:tr>
              <a:tr h="225265">
                <a:tc>
                  <a:txBody>
                    <a:bodyPr/>
                    <a:lstStyle/>
                    <a:p>
                      <a:pPr algn="l" fontAlgn="b"/>
                      <a:r>
                        <a:rPr lang="en-US" sz="1600" i="1" u="none" strike="noStrike" dirty="0">
                          <a:effectLst/>
                          <a:latin typeface="Times New Roman" panose="02020603050405020304" pitchFamily="18" charset="0"/>
                          <a:cs typeface="Times New Roman" panose="02020603050405020304" pitchFamily="18" charset="0"/>
                        </a:rPr>
                        <a:t>So</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0.955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0.038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0.809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effectLst/>
                          <a:latin typeface="Times New Roman" panose="02020603050405020304" pitchFamily="18" charset="0"/>
                          <a:cs typeface="Times New Roman" panose="02020603050405020304" pitchFamily="18" charset="0"/>
                        </a:rPr>
                        <a:t>P</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24.193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7.492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3.194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58.049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err="1" smtClean="0">
                          <a:effectLst/>
                          <a:latin typeface="Times New Roman" panose="02020603050405020304" pitchFamily="18" charset="0"/>
                          <a:cs typeface="Times New Roman" panose="02020603050405020304" pitchFamily="18" charset="0"/>
                        </a:rPr>
                        <a:t>Sh</a:t>
                      </a:r>
                      <a:r>
                        <a:rPr lang="en-US" sz="1600" i="1" u="none" strike="noStrike" dirty="0" smtClean="0">
                          <a:effectLst/>
                          <a:latin typeface="Times New Roman" panose="02020603050405020304" pitchFamily="18" charset="0"/>
                          <a:cs typeface="Times New Roman" panose="02020603050405020304" pitchFamily="18" charset="0"/>
                        </a:rPr>
                        <a:t>| Style</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0.086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0.088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7.59*10</a:t>
                      </a:r>
                      <a:r>
                        <a:rPr lang="en-US" sz="1600" u="none" strike="noStrike" baseline="30000" dirty="0" smtClean="0">
                          <a:effectLst/>
                          <a:latin typeface="Times New Roman" panose="02020603050405020304" pitchFamily="18" charset="0"/>
                          <a:cs typeface="Times New Roman" panose="02020603050405020304" pitchFamily="18" charset="0"/>
                        </a:rPr>
                        <a:t>-07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err="1" smtClean="0">
                          <a:effectLst/>
                          <a:latin typeface="Times New Roman" panose="02020603050405020304" pitchFamily="18" charset="0"/>
                          <a:cs typeface="Times New Roman" panose="02020603050405020304" pitchFamily="18" charset="0"/>
                        </a:rPr>
                        <a:t>Sh</a:t>
                      </a:r>
                      <a:r>
                        <a:rPr lang="en-US" sz="1600" i="1" u="none" strike="noStrike" dirty="0" smtClean="0">
                          <a:effectLst/>
                          <a:latin typeface="Times New Roman" panose="02020603050405020304" pitchFamily="18" charset="0"/>
                          <a:cs typeface="Times New Roman" panose="02020603050405020304" pitchFamily="18" charset="0"/>
                        </a:rPr>
                        <a:t>| Brand</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0.188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0.213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1.07*10</a:t>
                      </a:r>
                      <a:r>
                        <a:rPr lang="en-US" sz="1600" u="none" strike="noStrike" baseline="30000" dirty="0" smtClean="0">
                          <a:effectLst/>
                          <a:latin typeface="Times New Roman" panose="02020603050405020304" pitchFamily="18" charset="0"/>
                          <a:cs typeface="Times New Roman" panose="02020603050405020304" pitchFamily="18" charset="0"/>
                        </a:rPr>
                        <a:t>-06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solidFill>
                            <a:srgbClr val="FF0000"/>
                          </a:solidFill>
                          <a:effectLst/>
                          <a:latin typeface="Times New Roman" panose="02020603050405020304" pitchFamily="18" charset="0"/>
                          <a:cs typeface="Times New Roman" panose="02020603050405020304" pitchFamily="18" charset="0"/>
                        </a:rPr>
                        <a:t>Sugar</a:t>
                      </a:r>
                      <a:endParaRPr lang="en-US" sz="1600" b="0" i="1"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7.271</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3.707</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0.054</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15.933</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a:solidFill>
                            <a:srgbClr val="FF0000"/>
                          </a:solidFill>
                          <a:effectLst/>
                          <a:latin typeface="Times New Roman" panose="02020603050405020304" pitchFamily="18" charset="0"/>
                          <a:cs typeface="Times New Roman" panose="02020603050405020304" pitchFamily="18" charset="0"/>
                        </a:rPr>
                        <a:t>Asugar</a:t>
                      </a:r>
                      <a:endParaRPr lang="en-US" sz="1600" b="0" i="1"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6.731</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3.780</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0</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15.705</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smtClean="0">
                          <a:effectLst/>
                          <a:latin typeface="Times New Roman" panose="02020603050405020304" pitchFamily="18" charset="0"/>
                          <a:cs typeface="Times New Roman" panose="02020603050405020304" pitchFamily="18" charset="0"/>
                        </a:rPr>
                        <a:t>Ln</a:t>
                      </a:r>
                      <a:r>
                        <a:rPr lang="en-US" sz="1600" i="0" u="none" strike="noStrike" dirty="0" smtClean="0">
                          <a:effectLst/>
                          <a:latin typeface="Times New Roman" panose="02020603050405020304" pitchFamily="18" charset="0"/>
                          <a:cs typeface="Times New Roman" panose="02020603050405020304" pitchFamily="18" charset="0"/>
                        </a:rPr>
                        <a:t>(</a:t>
                      </a:r>
                      <a:r>
                        <a:rPr lang="en-US" sz="1600" i="1" u="none" strike="noStrike" dirty="0" err="1" smtClean="0">
                          <a:effectLst/>
                          <a:latin typeface="Times New Roman" panose="02020603050405020304" pitchFamily="18" charset="0"/>
                          <a:cs typeface="Times New Roman" panose="02020603050405020304" pitchFamily="18" charset="0"/>
                        </a:rPr>
                        <a:t>Nprod</a:t>
                      </a:r>
                      <a:r>
                        <a:rPr lang="en-US" sz="1600" i="0" u="none" strike="noStrike" dirty="0" smtClean="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smtClean="0">
                          <a:effectLst/>
                          <a:latin typeface="Times New Roman" panose="02020603050405020304" pitchFamily="18" charset="0"/>
                          <a:cs typeface="Times New Roman" panose="02020603050405020304" pitchFamily="18" charset="0"/>
                        </a:rPr>
                        <a:t>4.406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4.111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4.533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err="1">
                          <a:effectLst/>
                          <a:latin typeface="Times New Roman" panose="02020603050405020304" pitchFamily="18" charset="0"/>
                          <a:cs typeface="Times New Roman" panose="02020603050405020304" pitchFamily="18" charset="0"/>
                        </a:rPr>
                        <a:t>NHFCS</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0.023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0.151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effectLst/>
                          <a:latin typeface="Times New Roman" panose="02020603050405020304" pitchFamily="18" charset="0"/>
                          <a:cs typeface="Times New Roman" panose="02020603050405020304" pitchFamily="18" charset="0"/>
                        </a:rPr>
                        <a:t>Maple</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0.023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0.150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effectLst/>
                          <a:latin typeface="Times New Roman" panose="02020603050405020304" pitchFamily="18" charset="0"/>
                          <a:cs typeface="Times New Roman" panose="02020603050405020304" pitchFamily="18" charset="0"/>
                        </a:rPr>
                        <a:t>Honey</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0.181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0.385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solidFill>
                            <a:srgbClr val="FF0000"/>
                          </a:solidFill>
                          <a:effectLst/>
                          <a:latin typeface="Times New Roman" panose="02020603050405020304" pitchFamily="18" charset="0"/>
                          <a:cs typeface="Times New Roman" panose="02020603050405020304" pitchFamily="18" charset="0"/>
                        </a:rPr>
                        <a:t>Calories</a:t>
                      </a:r>
                      <a:endParaRPr lang="en-US" sz="1600" b="0" i="1"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104.420</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12.758</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56.70</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132.39</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solidFill>
                            <a:srgbClr val="FF0000"/>
                          </a:solidFill>
                          <a:effectLst/>
                          <a:latin typeface="Times New Roman" panose="02020603050405020304" pitchFamily="18" charset="0"/>
                          <a:cs typeface="Times New Roman" panose="02020603050405020304" pitchFamily="18" charset="0"/>
                        </a:rPr>
                        <a:t>Fat</a:t>
                      </a:r>
                      <a:endParaRPr lang="en-US" sz="1600" b="0" i="1"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1.273</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0.942</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0.31</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5.11</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solidFill>
                            <a:srgbClr val="FF0000"/>
                          </a:solidFill>
                          <a:effectLst/>
                          <a:latin typeface="Times New Roman" panose="02020603050405020304" pitchFamily="18" charset="0"/>
                          <a:cs typeface="Times New Roman" panose="02020603050405020304" pitchFamily="18" charset="0"/>
                        </a:rPr>
                        <a:t>Sat Fat</a:t>
                      </a:r>
                      <a:endParaRPr lang="en-US" sz="1600" b="0" i="1"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0.291</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0.321</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0.06</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1.79</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smtClean="0">
                          <a:solidFill>
                            <a:srgbClr val="FF0000"/>
                          </a:solidFill>
                          <a:effectLst/>
                          <a:latin typeface="Times New Roman" panose="02020603050405020304" pitchFamily="18" charset="0"/>
                          <a:cs typeface="Times New Roman" panose="02020603050405020304" pitchFamily="18" charset="0"/>
                        </a:rPr>
                        <a:t>Fiber</a:t>
                      </a:r>
                      <a:endParaRPr lang="en-US" sz="1600" b="0" i="1"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2.669</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2.550</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0.31</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13.47</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a:solidFill>
                            <a:srgbClr val="FF0000"/>
                          </a:solidFill>
                          <a:effectLst/>
                          <a:latin typeface="Times New Roman" panose="02020603050405020304" pitchFamily="18" charset="0"/>
                          <a:cs typeface="Times New Roman" panose="02020603050405020304" pitchFamily="18" charset="0"/>
                        </a:rPr>
                        <a:t>Protein</a:t>
                      </a:r>
                      <a:endParaRPr lang="en-US" sz="1600" b="0" i="1"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2.312</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1.063</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a:solidFill>
                            <a:srgbClr val="FF0000"/>
                          </a:solidFill>
                          <a:effectLst/>
                          <a:latin typeface="Times New Roman" panose="02020603050405020304" pitchFamily="18" charset="0"/>
                          <a:cs typeface="Times New Roman" panose="02020603050405020304" pitchFamily="18" charset="0"/>
                        </a:rPr>
                        <a:t>1.12</a:t>
                      </a:r>
                      <a:endParaRPr lang="en-US" sz="1600" b="0" i="0" u="none" strike="noStrike">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7.40</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noFill/>
                  </a:tcPr>
                </a:tc>
              </a:tr>
              <a:tr h="132622">
                <a:tc>
                  <a:txBody>
                    <a:bodyPr/>
                    <a:lstStyle/>
                    <a:p>
                      <a:pPr algn="l" fontAlgn="b"/>
                      <a:r>
                        <a:rPr lang="en-US" sz="1600" i="1" u="none" strike="noStrike" dirty="0" err="1" smtClean="0">
                          <a:solidFill>
                            <a:srgbClr val="FF0000"/>
                          </a:solidFill>
                          <a:effectLst/>
                          <a:latin typeface="Times New Roman" panose="02020603050405020304" pitchFamily="18" charset="0"/>
                          <a:cs typeface="Times New Roman" panose="02020603050405020304" pitchFamily="18" charset="0"/>
                        </a:rPr>
                        <a:t>Wh</a:t>
                      </a:r>
                      <a:r>
                        <a:rPr lang="en-US" sz="1600" i="1" u="none" strike="noStrike" dirty="0" smtClean="0">
                          <a:solidFill>
                            <a:srgbClr val="FF0000"/>
                          </a:solidFill>
                          <a:effectLst/>
                          <a:latin typeface="Times New Roman" panose="02020603050405020304" pitchFamily="18" charset="0"/>
                          <a:cs typeface="Times New Roman" panose="02020603050405020304" pitchFamily="18" charset="0"/>
                        </a:rPr>
                        <a:t> </a:t>
                      </a:r>
                      <a:r>
                        <a:rPr lang="en-US" sz="1600" i="1" u="none" strike="noStrike" dirty="0">
                          <a:solidFill>
                            <a:srgbClr val="FF0000"/>
                          </a:solidFill>
                          <a:effectLst/>
                          <a:latin typeface="Times New Roman" panose="02020603050405020304" pitchFamily="18" charset="0"/>
                          <a:cs typeface="Times New Roman" panose="02020603050405020304" pitchFamily="18" charset="0"/>
                        </a:rPr>
                        <a:t>Grain</a:t>
                      </a:r>
                      <a:endParaRPr lang="en-US" sz="1600" b="0" i="1"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lnB w="12700" cap="flat" cmpd="sng" algn="ctr">
                      <a:solidFill>
                        <a:schemeClr val="tx1"/>
                      </a:solidFill>
                      <a:prstDash val="solid"/>
                      <a:round/>
                      <a:headEnd type="none" w="med" len="med"/>
                      <a:tailEnd type="none" w="med" len="med"/>
                    </a:ln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0.421</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lnB w="12700" cap="flat" cmpd="sng" algn="ctr">
                      <a:solidFill>
                        <a:schemeClr val="tx1"/>
                      </a:solidFill>
                      <a:prstDash val="solid"/>
                      <a:round/>
                      <a:headEnd type="none" w="med" len="med"/>
                      <a:tailEnd type="none" w="med" len="med"/>
                    </a:ln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0.287</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lnB w="12700" cap="flat" cmpd="sng" algn="ctr">
                      <a:solidFill>
                        <a:schemeClr val="tx1"/>
                      </a:solidFill>
                      <a:prstDash val="solid"/>
                      <a:round/>
                      <a:headEnd type="none" w="med" len="med"/>
                      <a:tailEnd type="none" w="med" len="med"/>
                    </a:ln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0</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lnB w="12700" cap="flat" cmpd="sng" algn="ctr">
                      <a:solidFill>
                        <a:schemeClr val="tx1"/>
                      </a:solidFill>
                      <a:prstDash val="solid"/>
                      <a:round/>
                      <a:headEnd type="none" w="med" len="med"/>
                      <a:tailEnd type="none" w="med" len="med"/>
                    </a:lnB>
                    <a:noFill/>
                  </a:tcPr>
                </a:tc>
                <a:tc>
                  <a:txBody>
                    <a:bodyPr/>
                    <a:lstStyle/>
                    <a:p>
                      <a:pPr algn="r" fontAlgn="b"/>
                      <a:r>
                        <a:rPr lang="en-US" sz="1600" u="none" strike="noStrike" dirty="0">
                          <a:solidFill>
                            <a:srgbClr val="FF0000"/>
                          </a:solidFill>
                          <a:effectLst/>
                          <a:latin typeface="Times New Roman" panose="02020603050405020304" pitchFamily="18" charset="0"/>
                          <a:cs typeface="Times New Roman" panose="02020603050405020304" pitchFamily="18" charset="0"/>
                        </a:rPr>
                        <a:t>1.001</a:t>
                      </a:r>
                      <a:endParaRPr lang="en-US" sz="1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631" marR="6631" marT="6631" marB="0" anchor="b">
                    <a:lnB w="12700" cap="flat" cmpd="sng" algn="ctr">
                      <a:solidFill>
                        <a:schemeClr val="tx1"/>
                      </a:solidFill>
                      <a:prstDash val="solid"/>
                      <a:round/>
                      <a:headEnd type="none" w="med" len="med"/>
                      <a:tailEnd type="none" w="med" len="med"/>
                    </a:lnB>
                    <a:noFill/>
                  </a:tcPr>
                </a:tc>
              </a:tr>
            </a:tbl>
          </a:graphicData>
        </a:graphic>
      </p:graphicFrame>
      <p:sp>
        <p:nvSpPr>
          <p:cNvPr id="10" name="Rectangle 3"/>
          <p:cNvSpPr>
            <a:spLocks noGrp="1" noChangeArrowheads="1"/>
          </p:cNvSpPr>
          <p:nvPr>
            <p:ph sz="half" idx="2"/>
          </p:nvPr>
        </p:nvSpPr>
        <p:spPr>
          <a:xfrm>
            <a:off x="306764" y="3429000"/>
            <a:ext cx="1312908" cy="648295"/>
          </a:xfrm>
        </p:spPr>
        <p:txBody>
          <a:bodyPr/>
          <a:lstStyle/>
          <a:p>
            <a:pPr marL="0" indent="0">
              <a:lnSpc>
                <a:spcPct val="100000"/>
              </a:lnSpc>
              <a:spcBef>
                <a:spcPts val="0"/>
              </a:spcBef>
              <a:buFont typeface="Arial" panose="020B0604020202020204" pitchFamily="34" charset="0"/>
              <a:buNone/>
              <a:defRPr/>
            </a:pPr>
            <a:r>
              <a:rPr lang="en-US" sz="1600" dirty="0" smtClean="0">
                <a:solidFill>
                  <a:srgbClr val="FF0000"/>
                </a:solidFill>
                <a:latin typeface="Times New Roman" panose="02020603050405020304" pitchFamily="18" charset="0"/>
                <a:cs typeface="Times New Roman" panose="02020603050405020304" pitchFamily="18" charset="0"/>
              </a:rPr>
              <a:t>FROM </a:t>
            </a:r>
          </a:p>
          <a:p>
            <a:pPr marL="0" indent="0">
              <a:lnSpc>
                <a:spcPct val="100000"/>
              </a:lnSpc>
              <a:spcBef>
                <a:spcPts val="0"/>
              </a:spcBef>
              <a:buFont typeface="Arial" panose="020B0604020202020204" pitchFamily="34" charset="0"/>
              <a:buNone/>
              <a:defRPr/>
            </a:pPr>
            <a:r>
              <a:rPr lang="en-US" sz="1600" dirty="0" smtClean="0">
                <a:solidFill>
                  <a:srgbClr val="FF0000"/>
                </a:solidFill>
                <a:latin typeface="Times New Roman" panose="02020603050405020304" pitchFamily="18" charset="0"/>
                <a:cs typeface="Times New Roman" panose="02020603050405020304" pitchFamily="18" charset="0"/>
              </a:rPr>
              <a:t>LINKAGES</a:t>
            </a:r>
            <a:endParaRPr lang="en-US" altLang="en-US" sz="1600" dirty="0" smtClean="0">
              <a:solidFill>
                <a:srgbClr val="FF0000"/>
              </a:solidFill>
              <a:latin typeface="Times New Roman" panose="02020603050405020304" pitchFamily="18" charset="0"/>
              <a:cs typeface="Times New Roman" panose="02020603050405020304" pitchFamily="18" charset="0"/>
            </a:endParaRPr>
          </a:p>
        </p:txBody>
      </p:sp>
      <p:sp>
        <p:nvSpPr>
          <p:cNvPr id="1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10937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Some STATS	(2/5)</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7" name="Group 11"/>
          <p:cNvGrpSpPr>
            <a:grpSpLocks noChangeAspect="1"/>
          </p:cNvGrpSpPr>
          <p:nvPr/>
        </p:nvGrpSpPr>
        <p:grpSpPr bwMode="auto">
          <a:xfrm>
            <a:off x="136004" y="143545"/>
            <a:ext cx="763588" cy="765175"/>
            <a:chOff x="1260" y="540"/>
            <a:chExt cx="3240" cy="3240"/>
          </a:xfrm>
        </p:grpSpPr>
        <p:sp>
          <p:nvSpPr>
            <p:cNvPr id="1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2" name="Rectangle 21"/>
          <p:cNvSpPr/>
          <p:nvPr/>
        </p:nvSpPr>
        <p:spPr>
          <a:xfrm>
            <a:off x="1583886" y="825531"/>
            <a:ext cx="5580401" cy="387798"/>
          </a:xfrm>
          <a:prstGeom prst="rect">
            <a:avLst/>
          </a:prstGeom>
        </p:spPr>
        <p:txBody>
          <a:bodyPr wrap="square">
            <a:spAutoFit/>
          </a:bodyPr>
          <a:lstStyle/>
          <a:p>
            <a:pPr algn="ctr">
              <a:defRPr sz="1920" b="0" i="0" u="none" strike="noStrike" kern="1200" spc="0" baseline="0">
                <a:solidFill>
                  <a:prstClr val="black">
                    <a:lumMod val="65000"/>
                    <a:lumOff val="35000"/>
                  </a:prstClr>
                </a:solidFill>
                <a:latin typeface="Times New Roman" panose="02020603050405020304" pitchFamily="18" charset="0"/>
                <a:ea typeface="+mn-ea"/>
                <a:cs typeface="Times New Roman" panose="02020603050405020304" pitchFamily="18" charset="0"/>
              </a:defRPr>
            </a:pPr>
            <a:r>
              <a:rPr lang="en-US" dirty="0"/>
              <a:t>Average Volume </a:t>
            </a:r>
            <a:r>
              <a:rPr lang="en-US" dirty="0" smtClean="0"/>
              <a:t>Share (</a:t>
            </a:r>
            <a:r>
              <a:rPr lang="en-US" dirty="0" err="1" smtClean="0"/>
              <a:t>Sj</a:t>
            </a:r>
            <a:r>
              <a:rPr lang="en-US" dirty="0" smtClean="0"/>
              <a:t>) </a:t>
            </a:r>
            <a:r>
              <a:rPr lang="en-US" dirty="0"/>
              <a:t>vs Sugar (</a:t>
            </a:r>
            <a:r>
              <a:rPr lang="en-US" dirty="0" smtClean="0"/>
              <a:t>g/</a:t>
            </a:r>
            <a:r>
              <a:rPr lang="en-US" dirty="0" err="1" smtClean="0"/>
              <a:t>oz</a:t>
            </a:r>
            <a:r>
              <a:rPr lang="en-US" dirty="0"/>
              <a:t>) </a:t>
            </a:r>
          </a:p>
        </p:txBody>
      </p:sp>
      <p:sp>
        <p:nvSpPr>
          <p:cNvPr id="13" name="Rectangle 1"/>
          <p:cNvSpPr>
            <a:spLocks noChangeArrowheads="1"/>
          </p:cNvSpPr>
          <p:nvPr/>
        </p:nvSpPr>
        <p:spPr bwMode="auto">
          <a:xfrm>
            <a:off x="2197666" y="5954332"/>
            <a:ext cx="4248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r>
              <a:rPr lang="en-US" altLang="en-US" dirty="0"/>
              <a:t>Source: Estimated from 2013 IRI </a:t>
            </a:r>
            <a:r>
              <a:rPr lang="en-US" altLang="en-US" dirty="0" err="1"/>
              <a:t>Infoscan</a:t>
            </a:r>
            <a:r>
              <a:rPr lang="en-US" altLang="en-US" dirty="0"/>
              <a:t> and Linkages</a:t>
            </a:r>
          </a:p>
        </p:txBody>
      </p:sp>
      <p:graphicFrame>
        <p:nvGraphicFramePr>
          <p:cNvPr id="11" name="Chart 10"/>
          <p:cNvGraphicFramePr>
            <a:graphicFrameLocks/>
          </p:cNvGraphicFramePr>
          <p:nvPr>
            <p:extLst>
              <p:ext uri="{D42A27DB-BD31-4B8C-83A1-F6EECF244321}">
                <p14:modId xmlns:p14="http://schemas.microsoft.com/office/powerpoint/2010/main" val="670385195"/>
              </p:ext>
            </p:extLst>
          </p:nvPr>
        </p:nvGraphicFramePr>
        <p:xfrm>
          <a:off x="1112244" y="1332349"/>
          <a:ext cx="7204172" cy="4331021"/>
        </p:xfrm>
        <a:graphic>
          <a:graphicData uri="http://schemas.openxmlformats.org/drawingml/2006/chart">
            <c:chart xmlns:c="http://schemas.openxmlformats.org/drawingml/2006/chart" xmlns:r="http://schemas.openxmlformats.org/officeDocument/2006/relationships" r:id="rId2"/>
          </a:graphicData>
        </a:graphic>
      </p:graphicFrame>
      <p:sp>
        <p:nvSpPr>
          <p:cNvPr id="27"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499213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Some STATS	(3/5)</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7" name="Group 11"/>
          <p:cNvGrpSpPr>
            <a:grpSpLocks noChangeAspect="1"/>
          </p:cNvGrpSpPr>
          <p:nvPr/>
        </p:nvGrpSpPr>
        <p:grpSpPr bwMode="auto">
          <a:xfrm>
            <a:off x="136004" y="143545"/>
            <a:ext cx="763588" cy="765175"/>
            <a:chOff x="1260" y="540"/>
            <a:chExt cx="3240" cy="3240"/>
          </a:xfrm>
        </p:grpSpPr>
        <p:sp>
          <p:nvSpPr>
            <p:cNvPr id="1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3" name="Rectangle 1"/>
          <p:cNvSpPr>
            <a:spLocks noChangeArrowheads="1"/>
          </p:cNvSpPr>
          <p:nvPr/>
        </p:nvSpPr>
        <p:spPr bwMode="auto">
          <a:xfrm>
            <a:off x="2197666" y="5954332"/>
            <a:ext cx="4248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r>
              <a:rPr lang="en-US" altLang="en-US" dirty="0"/>
              <a:t>Source: Estimated from 2013 IRI </a:t>
            </a:r>
            <a:r>
              <a:rPr lang="en-US" altLang="en-US" dirty="0" err="1"/>
              <a:t>Infoscan</a:t>
            </a:r>
            <a:r>
              <a:rPr lang="en-US" altLang="en-US" dirty="0"/>
              <a:t> and Linkages</a:t>
            </a:r>
          </a:p>
        </p:txBody>
      </p:sp>
      <p:sp>
        <p:nvSpPr>
          <p:cNvPr id="23" name="Rectangle 22"/>
          <p:cNvSpPr/>
          <p:nvPr/>
        </p:nvSpPr>
        <p:spPr>
          <a:xfrm>
            <a:off x="1835696" y="951344"/>
            <a:ext cx="5704284" cy="369332"/>
          </a:xfrm>
          <a:prstGeom prst="rect">
            <a:avLst/>
          </a:prstGeom>
        </p:spPr>
        <p:txBody>
          <a:bodyPr wrap="square">
            <a:spAutoFit/>
          </a:bodyPr>
          <a:lstStyle/>
          <a:p>
            <a:pPr algn="ctr">
              <a:defRPr sz="1920" b="0" i="0" u="none" strike="noStrike" kern="1200" spc="0" baseline="0">
                <a:solidFill>
                  <a:prstClr val="black">
                    <a:lumMod val="65000"/>
                    <a:lumOff val="35000"/>
                  </a:prstClr>
                </a:solidFill>
                <a:latin typeface="Times New Roman" panose="02020603050405020304" pitchFamily="18" charset="0"/>
                <a:ea typeface="+mn-ea"/>
                <a:cs typeface="Times New Roman" panose="02020603050405020304" pitchFamily="18" charset="0"/>
              </a:defRPr>
            </a:pPr>
            <a:r>
              <a:rPr lang="en-US" sz="1800" dirty="0"/>
              <a:t>Average Volume </a:t>
            </a:r>
            <a:r>
              <a:rPr lang="en-US" sz="1800" dirty="0" smtClean="0"/>
              <a:t>Share (</a:t>
            </a:r>
            <a:r>
              <a:rPr lang="en-US" sz="1800" dirty="0" err="1"/>
              <a:t>S</a:t>
            </a:r>
            <a:r>
              <a:rPr lang="en-US" sz="1800" dirty="0" err="1" smtClean="0"/>
              <a:t>j</a:t>
            </a:r>
            <a:r>
              <a:rPr lang="en-US" sz="1800" dirty="0" smtClean="0"/>
              <a:t>) </a:t>
            </a:r>
            <a:r>
              <a:rPr lang="en-US" sz="1800" dirty="0"/>
              <a:t>vs </a:t>
            </a:r>
            <a:r>
              <a:rPr lang="en-US" sz="1800" dirty="0" smtClean="0"/>
              <a:t>Added Sugar / Total Sugar </a:t>
            </a:r>
            <a:endParaRPr lang="en-US" sz="1800" dirty="0"/>
          </a:p>
        </p:txBody>
      </p:sp>
      <p:graphicFrame>
        <p:nvGraphicFramePr>
          <p:cNvPr id="24" name="Chart 23"/>
          <p:cNvGraphicFramePr>
            <a:graphicFrameLocks/>
          </p:cNvGraphicFramePr>
          <p:nvPr>
            <p:extLst>
              <p:ext uri="{D42A27DB-BD31-4B8C-83A1-F6EECF244321}">
                <p14:modId xmlns:p14="http://schemas.microsoft.com/office/powerpoint/2010/main" val="38028465"/>
              </p:ext>
            </p:extLst>
          </p:nvPr>
        </p:nvGraphicFramePr>
        <p:xfrm>
          <a:off x="1115616" y="1363300"/>
          <a:ext cx="7128792" cy="4369956"/>
        </p:xfrm>
        <a:graphic>
          <a:graphicData uri="http://schemas.openxmlformats.org/drawingml/2006/chart">
            <c:chart xmlns:c="http://schemas.openxmlformats.org/drawingml/2006/chart" xmlns:r="http://schemas.openxmlformats.org/officeDocument/2006/relationships" r:id="rId2"/>
          </a:graphicData>
        </a:graphic>
      </p:graphicFrame>
      <p:sp>
        <p:nvSpPr>
          <p:cNvPr id="27"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42261131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Some STATS	(</a:t>
            </a:r>
            <a:r>
              <a:rPr lang="en-GB" sz="3200" dirty="0">
                <a:solidFill>
                  <a:srgbClr val="28643C"/>
                </a:solidFill>
                <a:latin typeface="Times New Roman" panose="02020603050405020304" pitchFamily="18" charset="0"/>
                <a:cs typeface="Times New Roman" panose="02020603050405020304" pitchFamily="18" charset="0"/>
              </a:rPr>
              <a:t>4</a:t>
            </a:r>
            <a:r>
              <a:rPr lang="en-GB" sz="3200" dirty="0" smtClean="0">
                <a:solidFill>
                  <a:srgbClr val="28643C"/>
                </a:solidFill>
                <a:latin typeface="Times New Roman" panose="02020603050405020304" pitchFamily="18" charset="0"/>
                <a:cs typeface="Times New Roman" panose="02020603050405020304" pitchFamily="18" charset="0"/>
              </a:rPr>
              <a:t>/5)</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7" name="Group 11"/>
          <p:cNvGrpSpPr>
            <a:grpSpLocks noChangeAspect="1"/>
          </p:cNvGrpSpPr>
          <p:nvPr/>
        </p:nvGrpSpPr>
        <p:grpSpPr bwMode="auto">
          <a:xfrm>
            <a:off x="136004" y="143545"/>
            <a:ext cx="763588" cy="765175"/>
            <a:chOff x="1260" y="540"/>
            <a:chExt cx="3240" cy="3240"/>
          </a:xfrm>
        </p:grpSpPr>
        <p:sp>
          <p:nvSpPr>
            <p:cNvPr id="1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3" name="Rectangle 1"/>
          <p:cNvSpPr>
            <a:spLocks noChangeArrowheads="1"/>
          </p:cNvSpPr>
          <p:nvPr/>
        </p:nvSpPr>
        <p:spPr bwMode="auto">
          <a:xfrm>
            <a:off x="2197666" y="5954332"/>
            <a:ext cx="4248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r>
              <a:rPr lang="en-US" altLang="en-US" dirty="0"/>
              <a:t>Source: Estimated from 2013 IRI </a:t>
            </a:r>
            <a:r>
              <a:rPr lang="en-US" altLang="en-US" dirty="0" err="1"/>
              <a:t>Infoscan</a:t>
            </a:r>
            <a:r>
              <a:rPr lang="en-US" altLang="en-US" dirty="0"/>
              <a:t> and Linkages</a:t>
            </a:r>
          </a:p>
        </p:txBody>
      </p:sp>
      <p:sp>
        <p:nvSpPr>
          <p:cNvPr id="12" name="Rectangle 11"/>
          <p:cNvSpPr/>
          <p:nvPr/>
        </p:nvSpPr>
        <p:spPr>
          <a:xfrm>
            <a:off x="2051720" y="1027740"/>
            <a:ext cx="5328592" cy="400110"/>
          </a:xfrm>
          <a:prstGeom prst="rect">
            <a:avLst/>
          </a:prstGeom>
        </p:spPr>
        <p:txBody>
          <a:bodyPr wrap="square">
            <a:spAutoFit/>
          </a:bodyPr>
          <a:lstStyle/>
          <a:p>
            <a:pPr algn="ctr">
              <a:defRPr sz="1920" b="0" i="0" u="none" strike="noStrike" kern="1200" spc="0" baseline="0">
                <a:solidFill>
                  <a:prstClr val="black">
                    <a:lumMod val="65000"/>
                    <a:lumOff val="35000"/>
                  </a:prstClr>
                </a:solidFill>
                <a:latin typeface="Times New Roman" panose="02020603050405020304" pitchFamily="18" charset="0"/>
                <a:ea typeface="+mn-ea"/>
                <a:cs typeface="Times New Roman" panose="02020603050405020304" pitchFamily="18" charset="0"/>
              </a:defRPr>
            </a:pPr>
            <a:r>
              <a:rPr lang="en-US" sz="2000" dirty="0"/>
              <a:t>Average Price (cents/</a:t>
            </a:r>
            <a:r>
              <a:rPr lang="en-US" sz="2000" dirty="0" err="1"/>
              <a:t>oz</a:t>
            </a:r>
            <a:r>
              <a:rPr lang="en-US" sz="2000" dirty="0"/>
              <a:t>) vs Sugar (</a:t>
            </a:r>
            <a:r>
              <a:rPr lang="en-US" sz="2000" dirty="0" smtClean="0"/>
              <a:t>g/</a:t>
            </a:r>
            <a:r>
              <a:rPr lang="en-US" sz="2000" dirty="0" err="1" smtClean="0"/>
              <a:t>oz</a:t>
            </a:r>
            <a:r>
              <a:rPr lang="en-US" sz="2000" dirty="0"/>
              <a:t>) </a:t>
            </a:r>
          </a:p>
        </p:txBody>
      </p:sp>
      <p:graphicFrame>
        <p:nvGraphicFramePr>
          <p:cNvPr id="14" name="Chart 13"/>
          <p:cNvGraphicFramePr>
            <a:graphicFrameLocks/>
          </p:cNvGraphicFramePr>
          <p:nvPr>
            <p:extLst>
              <p:ext uri="{D42A27DB-BD31-4B8C-83A1-F6EECF244321}">
                <p14:modId xmlns:p14="http://schemas.microsoft.com/office/powerpoint/2010/main" val="526010896"/>
              </p:ext>
            </p:extLst>
          </p:nvPr>
        </p:nvGraphicFramePr>
        <p:xfrm>
          <a:off x="673491" y="1442993"/>
          <a:ext cx="7673710" cy="4637985"/>
        </p:xfrm>
        <a:graphic>
          <a:graphicData uri="http://schemas.openxmlformats.org/drawingml/2006/chart">
            <c:chart xmlns:c="http://schemas.openxmlformats.org/drawingml/2006/chart" xmlns:r="http://schemas.openxmlformats.org/officeDocument/2006/relationships" r:id="rId2"/>
          </a:graphicData>
        </a:graphic>
      </p:graphicFrame>
      <p:sp>
        <p:nvSpPr>
          <p:cNvPr id="27"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2605457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4. Data and Estimation: Some STATS	(5/5)</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7" name="Group 11"/>
          <p:cNvGrpSpPr>
            <a:grpSpLocks noChangeAspect="1"/>
          </p:cNvGrpSpPr>
          <p:nvPr/>
        </p:nvGrpSpPr>
        <p:grpSpPr bwMode="auto">
          <a:xfrm>
            <a:off x="136004" y="143545"/>
            <a:ext cx="763588" cy="765175"/>
            <a:chOff x="1260" y="540"/>
            <a:chExt cx="3240" cy="3240"/>
          </a:xfrm>
        </p:grpSpPr>
        <p:sp>
          <p:nvSpPr>
            <p:cNvPr id="1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3" name="Rectangle 1"/>
          <p:cNvSpPr>
            <a:spLocks noChangeArrowheads="1"/>
          </p:cNvSpPr>
          <p:nvPr/>
        </p:nvSpPr>
        <p:spPr bwMode="auto">
          <a:xfrm>
            <a:off x="2197666" y="5954332"/>
            <a:ext cx="4248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r>
              <a:rPr lang="en-US" altLang="en-US" dirty="0"/>
              <a:t>Source: Estimated from 2013 IRI </a:t>
            </a:r>
            <a:r>
              <a:rPr lang="en-US" altLang="en-US" dirty="0" err="1"/>
              <a:t>Infoscan</a:t>
            </a:r>
            <a:r>
              <a:rPr lang="en-US" altLang="en-US" dirty="0"/>
              <a:t> and Linkages</a:t>
            </a:r>
          </a:p>
        </p:txBody>
      </p:sp>
      <p:graphicFrame>
        <p:nvGraphicFramePr>
          <p:cNvPr id="25" name="Chart 24"/>
          <p:cNvGraphicFramePr>
            <a:graphicFrameLocks/>
          </p:cNvGraphicFramePr>
          <p:nvPr>
            <p:extLst>
              <p:ext uri="{D42A27DB-BD31-4B8C-83A1-F6EECF244321}">
                <p14:modId xmlns:p14="http://schemas.microsoft.com/office/powerpoint/2010/main" val="157458079"/>
              </p:ext>
            </p:extLst>
          </p:nvPr>
        </p:nvGraphicFramePr>
        <p:xfrm>
          <a:off x="1354923" y="1700808"/>
          <a:ext cx="6529445" cy="4237059"/>
        </p:xfrm>
        <a:graphic>
          <a:graphicData uri="http://schemas.openxmlformats.org/drawingml/2006/chart">
            <c:chart xmlns:c="http://schemas.openxmlformats.org/drawingml/2006/chart" xmlns:r="http://schemas.openxmlformats.org/officeDocument/2006/relationships" r:id="rId2"/>
          </a:graphicData>
        </a:graphic>
      </p:graphicFrame>
      <p:sp>
        <p:nvSpPr>
          <p:cNvPr id="26" name="Rectangle 25"/>
          <p:cNvSpPr/>
          <p:nvPr/>
        </p:nvSpPr>
        <p:spPr>
          <a:xfrm>
            <a:off x="1794531" y="1055717"/>
            <a:ext cx="5745563" cy="400110"/>
          </a:xfrm>
          <a:prstGeom prst="rect">
            <a:avLst/>
          </a:prstGeom>
        </p:spPr>
        <p:txBody>
          <a:bodyPr wrap="square">
            <a:spAutoFit/>
          </a:bodyPr>
          <a:lstStyle/>
          <a:p>
            <a:pPr algn="ctr">
              <a:defRPr sz="1920" b="0" i="0" u="none" strike="noStrike" kern="1200" spc="0" baseline="0">
                <a:solidFill>
                  <a:prstClr val="black">
                    <a:lumMod val="65000"/>
                    <a:lumOff val="35000"/>
                  </a:prstClr>
                </a:solidFill>
                <a:latin typeface="Times New Roman" panose="02020603050405020304" pitchFamily="18" charset="0"/>
                <a:ea typeface="+mn-ea"/>
                <a:cs typeface="Times New Roman" panose="02020603050405020304" pitchFamily="18" charset="0"/>
              </a:defRPr>
            </a:pPr>
            <a:r>
              <a:rPr lang="en-US" sz="2000" dirty="0"/>
              <a:t>Average Price (cents/</a:t>
            </a:r>
            <a:r>
              <a:rPr lang="en-US" sz="2000" dirty="0" err="1"/>
              <a:t>oz</a:t>
            </a:r>
            <a:r>
              <a:rPr lang="en-US" sz="2000" dirty="0"/>
              <a:t>) vs </a:t>
            </a:r>
            <a:r>
              <a:rPr lang="en-US" sz="2000" dirty="0" smtClean="0"/>
              <a:t>Added Sugar / </a:t>
            </a:r>
            <a:r>
              <a:rPr lang="en-US" sz="2000" dirty="0"/>
              <a:t>T</a:t>
            </a:r>
            <a:r>
              <a:rPr lang="en-US" sz="2000" dirty="0" smtClean="0"/>
              <a:t>otal Sugar</a:t>
            </a:r>
            <a:endParaRPr lang="en-US" sz="2000" dirty="0"/>
          </a:p>
        </p:txBody>
      </p:sp>
      <p:sp>
        <p:nvSpPr>
          <p:cNvPr id="27"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4252212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Demand Estimates 			(1/8)</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5" name="Table 4"/>
          <p:cNvGraphicFramePr>
            <a:graphicFrameLocks noGrp="1"/>
          </p:cNvGraphicFramePr>
          <p:nvPr>
            <p:extLst>
              <p:ext uri="{D42A27DB-BD31-4B8C-83A1-F6EECF244321}">
                <p14:modId xmlns:p14="http://schemas.microsoft.com/office/powerpoint/2010/main" val="1932203674"/>
              </p:ext>
            </p:extLst>
          </p:nvPr>
        </p:nvGraphicFramePr>
        <p:xfrm>
          <a:off x="971600" y="764704"/>
          <a:ext cx="4464496" cy="5501300"/>
        </p:xfrm>
        <a:graphic>
          <a:graphicData uri="http://schemas.openxmlformats.org/drawingml/2006/table">
            <a:tbl>
              <a:tblPr>
                <a:tableStyleId>{5C22544A-7EE6-4342-B048-85BDC9FD1C3A}</a:tableStyleId>
              </a:tblPr>
              <a:tblGrid>
                <a:gridCol w="1656184"/>
                <a:gridCol w="864096"/>
                <a:gridCol w="432048"/>
                <a:gridCol w="648072"/>
                <a:gridCol w="864096"/>
              </a:tblGrid>
              <a:tr h="240379">
                <a:tc>
                  <a:txBody>
                    <a:bodyPr/>
                    <a:lstStyle/>
                    <a:p>
                      <a:pPr algn="l" fontAlgn="b"/>
                      <a:r>
                        <a:rPr lang="en-US" sz="1600" b="0" i="0" u="none" strike="noStrike" dirty="0" smtClean="0">
                          <a:solidFill>
                            <a:schemeClr val="dk1"/>
                          </a:solidFill>
                          <a:effectLst/>
                          <a:latin typeface="Times New Roman" panose="02020603050405020304" pitchFamily="18" charset="0"/>
                          <a:cs typeface="Times New Roman" panose="02020603050405020304" pitchFamily="18" charset="0"/>
                        </a:rPr>
                        <a:t>Variable</a:t>
                      </a:r>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l" fontAlgn="b"/>
                      <a:r>
                        <a:rPr lang="en-US" sz="1600" b="0" i="0" u="none" strike="noStrike" dirty="0" smtClean="0">
                          <a:solidFill>
                            <a:schemeClr val="dk1"/>
                          </a:solidFill>
                          <a:effectLst/>
                          <a:latin typeface="Times New Roman" panose="02020603050405020304" pitchFamily="18" charset="0"/>
                          <a:cs typeface="Times New Roman" panose="02020603050405020304" pitchFamily="18" charset="0"/>
                        </a:rPr>
                        <a:t>Specification</a:t>
                      </a:r>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 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tc>
                <a:tc gridSpan="2">
                  <a:txBody>
                    <a:bodyPr/>
                    <a:lstStyle/>
                    <a:p>
                      <a:pPr algn="l" fontAlgn="b"/>
                      <a:r>
                        <a:rPr lang="en-US" sz="1600" u="none" strike="noStrike" dirty="0" smtClean="0">
                          <a:effectLst/>
                          <a:latin typeface="Times New Roman" panose="02020603050405020304" pitchFamily="18" charset="0"/>
                          <a:cs typeface="Times New Roman" panose="02020603050405020304" pitchFamily="18" charset="0"/>
                        </a:rPr>
                        <a:t>Specification 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tc>
              </a:tr>
              <a:tr h="240379">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chemeClr val="dk1"/>
                          </a:solidFill>
                          <a:effectLst/>
                          <a:latin typeface="Times New Roman" panose="02020603050405020304" pitchFamily="18" charset="0"/>
                          <a:cs typeface="Times New Roman" panose="02020603050405020304" pitchFamily="18" charset="0"/>
                        </a:rPr>
                        <a:t>Price</a:t>
                      </a:r>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 </a:t>
                      </a:r>
                      <a:endParaRPr lang="en-US" sz="1600" b="0"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-0.086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-0.061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r>
              <a:tr h="240379">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(0.008)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(0.006)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Cond </a:t>
                      </a:r>
                      <a:r>
                        <a:rPr lang="en-US" sz="1600" b="0" i="0" u="none" strike="noStrike" dirty="0" err="1" smtClean="0">
                          <a:solidFill>
                            <a:srgbClr val="000000"/>
                          </a:solidFill>
                          <a:effectLst/>
                          <a:latin typeface="Times New Roman" panose="02020603050405020304" pitchFamily="18" charset="0"/>
                          <a:cs typeface="Times New Roman" panose="02020603050405020304" pitchFamily="18" charset="0"/>
                        </a:rPr>
                        <a:t>Sh</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Style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0.289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0.292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r>
                        <a:rPr lang="en-US" sz="1600" b="0" i="0" u="none" strike="noStrike" dirty="0" smtClean="0">
                          <a:solidFill>
                            <a:schemeClr val="dk1"/>
                          </a:solidFill>
                          <a:effectLst/>
                          <a:latin typeface="Times New Roman" panose="02020603050405020304" pitchFamily="18" charset="0"/>
                          <a:cs typeface="Times New Roman" panose="02020603050405020304" pitchFamily="18" charset="0"/>
                        </a:rPr>
                        <a:t>Cond</a:t>
                      </a:r>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 Sh. - Brand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0.050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(0.013)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(0.012)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r>
                        <a:rPr lang="en-US" sz="1600" u="none" strike="noStrike" dirty="0" smtClean="0">
                          <a:effectLst/>
                          <a:latin typeface="Times New Roman" panose="02020603050405020304" pitchFamily="18" charset="0"/>
                          <a:cs typeface="Times New Roman" panose="02020603050405020304" pitchFamily="18" charset="0"/>
                        </a:rPr>
                        <a:t>Sugar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-0.004</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-0.006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(0.002)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(0.002)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r>
                        <a:rPr lang="en-US" sz="1600" u="none" strike="noStrike" dirty="0" err="1" smtClean="0">
                          <a:effectLst/>
                          <a:latin typeface="Times New Roman" panose="02020603050405020304" pitchFamily="18" charset="0"/>
                          <a:cs typeface="Times New Roman" panose="02020603050405020304" pitchFamily="18" charset="0"/>
                        </a:rPr>
                        <a:t>NHFCS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0.229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2.425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(0.020)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(0.201)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r>
                        <a:rPr lang="en-US" sz="1600" u="none" strike="noStrike" dirty="0" smtClean="0">
                          <a:effectLst/>
                          <a:latin typeface="Times New Roman" panose="02020603050405020304" pitchFamily="18" charset="0"/>
                          <a:cs typeface="Times New Roman" panose="02020603050405020304" pitchFamily="18" charset="0"/>
                        </a:rPr>
                        <a:t>Sugar*</a:t>
                      </a:r>
                      <a:r>
                        <a:rPr lang="en-US" sz="1600" u="none" strike="noStrike" dirty="0" err="1" smtClean="0">
                          <a:effectLst/>
                          <a:latin typeface="Times New Roman" panose="02020603050405020304" pitchFamily="18" charset="0"/>
                          <a:cs typeface="Times New Roman" panose="02020603050405020304" pitchFamily="18" charset="0"/>
                        </a:rPr>
                        <a:t>NHFCS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a:t>
                      </a:r>
                      <a:r>
                        <a:rPr lang="en-US" sz="1600" u="none" strike="noStrike" dirty="0" smtClean="0">
                          <a:effectLst/>
                          <a:latin typeface="Times New Roman" panose="02020603050405020304" pitchFamily="18" charset="0"/>
                          <a:cs typeface="Times New Roman" panose="02020603050405020304" pitchFamily="18" charset="0"/>
                        </a:rPr>
                        <a:t>0.378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0379">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(0.032)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245411">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MAPLE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-0.105</a:t>
                      </a:r>
                    </a:p>
                  </a:txBody>
                  <a:tcPr marL="9525" marR="9525" marT="9525" marB="0" anchor="b">
                    <a:no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-0.080</a:t>
                      </a:r>
                    </a:p>
                  </a:txBody>
                  <a:tcPr marL="9525" marR="9525" marT="9525" marB="0" anchor="b">
                    <a:no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noFill/>
                  </a:tcPr>
                </a:tc>
              </a:tr>
              <a:tr h="245411">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(0.017)</a:t>
                      </a: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(0.015)</a:t>
                      </a: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45411">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HONEY</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0.154</a:t>
                      </a:r>
                    </a:p>
                  </a:txBody>
                  <a:tcPr marL="9525" marR="9525" marT="9525" marB="0" anchor="b">
                    <a:noFill/>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0.121</a:t>
                      </a:r>
                    </a:p>
                  </a:txBody>
                  <a:tcPr marL="9525" marR="9525" marT="9525" marB="0" anchor="b">
                    <a:no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noFill/>
                  </a:tcPr>
                </a:tc>
              </a:tr>
              <a:tr h="245411">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(0.011)</a:t>
                      </a: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(0.009)</a:t>
                      </a: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r h="240379">
                <a:tc>
                  <a:txBody>
                    <a:bodyPr/>
                    <a:lstStyle/>
                    <a:p>
                      <a:pPr algn="l" fontAlgn="b"/>
                      <a:r>
                        <a:rPr lang="en-US" sz="1600" b="0" i="0" u="none" strike="noStrike" dirty="0" smtClean="0">
                          <a:solidFill>
                            <a:schemeClr val="dk1"/>
                          </a:solidFill>
                          <a:effectLst/>
                          <a:latin typeface="Times New Roman" panose="02020603050405020304" pitchFamily="18" charset="0"/>
                          <a:cs typeface="Times New Roman" panose="02020603050405020304" pitchFamily="18" charset="0"/>
                        </a:rPr>
                        <a:t>Simulated</a:t>
                      </a:r>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 </a:t>
                      </a:r>
                      <a:r>
                        <a:rPr lang="en-US" sz="1600" b="0" i="0" u="none" strike="noStrike" baseline="0" dirty="0" err="1" smtClean="0">
                          <a:solidFill>
                            <a:schemeClr val="dk1"/>
                          </a:solidFill>
                          <a:effectLst/>
                          <a:latin typeface="Times New Roman" panose="02020603050405020304" pitchFamily="18" charset="0"/>
                          <a:cs typeface="Times New Roman" panose="02020603050405020304" pitchFamily="18" charset="0"/>
                        </a:rPr>
                        <a:t>Coef</a:t>
                      </a:r>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r>
              <a:tr h="245411">
                <a:tc>
                  <a:txBody>
                    <a:bodyPr/>
                    <a:lstStyle/>
                    <a:p>
                      <a:pPr algn="ctr" fontAlgn="b"/>
                      <a:r>
                        <a:rPr lang="el-GR" sz="1600" b="0" i="0" u="none" strike="noStrike" dirty="0" smtClean="0">
                          <a:solidFill>
                            <a:srgbClr val="000000"/>
                          </a:solidFill>
                          <a:effectLst/>
                          <a:latin typeface="Times New Roman" panose="02020603050405020304" pitchFamily="18" charset="0"/>
                          <a:cs typeface="Times New Roman" panose="02020603050405020304" pitchFamily="18" charset="0"/>
                        </a:rPr>
                        <a:t>λ</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0.028</a:t>
                      </a: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0.319</a:t>
                      </a: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45411">
                <a:tc>
                  <a:txBody>
                    <a:bodyPr/>
                    <a:lstStyle/>
                    <a:p>
                      <a:pPr algn="ctr"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err="1" smtClean="0">
                          <a:solidFill>
                            <a:srgbClr val="000000"/>
                          </a:solidFill>
                          <a:effectLst/>
                          <a:latin typeface="Times New Roman" panose="02020603050405020304" pitchFamily="18" charset="0"/>
                          <a:cs typeface="Times New Roman" panose="02020603050405020304" pitchFamily="18" charset="0"/>
                        </a:rPr>
                        <a:t>NASug</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45411">
                <a:tc>
                  <a:txBody>
                    <a:bodyPr/>
                    <a:lstStyle/>
                    <a:p>
                      <a:pPr algn="ctr" fontAlgn="b"/>
                      <a:r>
                        <a:rPr lang="el-GR" sz="1600" b="0" i="0" u="none" strike="noStrike" dirty="0" smtClean="0">
                          <a:solidFill>
                            <a:srgbClr val="000000"/>
                          </a:solidFill>
                          <a:effectLst/>
                          <a:latin typeface="Times New Roman" panose="02020603050405020304" pitchFamily="18" charset="0"/>
                          <a:cs typeface="Times New Roman" panose="02020603050405020304" pitchFamily="18" charset="0"/>
                        </a:rPr>
                        <a:t>γ</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0.005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noFill/>
                  </a:tcPr>
                </a:tc>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-0.029</a:t>
                      </a:r>
                    </a:p>
                  </a:txBody>
                  <a:tcPr marL="9525" marR="9525" marT="9525"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45411">
                <a:tc>
                  <a:txBody>
                    <a:bodyPr/>
                    <a:lstStyle/>
                    <a:p>
                      <a:pPr algn="ctr"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err="1" smtClean="0">
                          <a:solidFill>
                            <a:srgbClr val="000000"/>
                          </a:solidFill>
                          <a:effectLst/>
                          <a:latin typeface="Times New Roman" panose="02020603050405020304" pitchFamily="18" charset="0"/>
                          <a:cs typeface="Times New Roman" panose="02020603050405020304" pitchFamily="18" charset="0"/>
                        </a:rPr>
                        <a:t>Asug</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B w="12700" cap="flat" cmpd="sng" algn="ctr">
                      <a:solidFill>
                        <a:schemeClr val="tx1"/>
                      </a:solidFill>
                      <a:prstDash val="solid"/>
                      <a:round/>
                      <a:headEnd type="none" w="med" len="med"/>
                      <a:tailEnd type="none" w="med" len="med"/>
                    </a:lnB>
                    <a:noFill/>
                  </a:tcPr>
                </a:tc>
                <a:tc>
                  <a:txBody>
                    <a:bodyPr/>
                    <a:lstStyle/>
                    <a:p>
                      <a:pPr algn="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5910018"/>
              </p:ext>
            </p:extLst>
          </p:nvPr>
        </p:nvGraphicFramePr>
        <p:xfrm>
          <a:off x="5580113" y="908720"/>
          <a:ext cx="3312367" cy="2525340"/>
        </p:xfrm>
        <a:graphic>
          <a:graphicData uri="http://schemas.openxmlformats.org/drawingml/2006/table">
            <a:tbl>
              <a:tblPr>
                <a:tableStyleId>{5C22544A-7EE6-4342-B048-85BDC9FD1C3A}</a:tableStyleId>
              </a:tblPr>
              <a:tblGrid>
                <a:gridCol w="1339360"/>
                <a:gridCol w="1041404"/>
                <a:gridCol w="931603"/>
              </a:tblGrid>
              <a:tr h="158848">
                <a:tc>
                  <a:txBody>
                    <a:bodyPr/>
                    <a:lstStyle/>
                    <a:p>
                      <a:pPr algn="l" fontAlgn="b"/>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Metric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smtClean="0">
                          <a:solidFill>
                            <a:schemeClr val="dk1"/>
                          </a:solidFill>
                          <a:effectLst/>
                          <a:latin typeface="Times New Roman" panose="02020603050405020304" pitchFamily="18" charset="0"/>
                          <a:cs typeface="Times New Roman" panose="02020603050405020304" pitchFamily="18" charset="0"/>
                        </a:rPr>
                        <a:t>Spec.</a:t>
                      </a:r>
                      <a:r>
                        <a:rPr lang="en-US" sz="1600" b="0" i="0" u="none" strike="noStrike" baseline="0" dirty="0" smtClean="0">
                          <a:solidFill>
                            <a:schemeClr val="dk1"/>
                          </a:solidFill>
                          <a:effectLst/>
                          <a:latin typeface="Times New Roman" panose="02020603050405020304" pitchFamily="18" charset="0"/>
                          <a:cs typeface="Times New Roman" panose="02020603050405020304" pitchFamily="18" charset="0"/>
                        </a:rPr>
                        <a:t>  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u="none" strike="noStrike" dirty="0" smtClean="0">
                          <a:effectLst/>
                          <a:latin typeface="Times New Roman" panose="02020603050405020304" pitchFamily="18" charset="0"/>
                          <a:cs typeface="Times New Roman" panose="02020603050405020304" pitchFamily="18" charset="0"/>
                        </a:rPr>
                        <a:t>Spec.</a:t>
                      </a:r>
                      <a:r>
                        <a:rPr lang="en-US" sz="1600" u="none" strike="noStrike" baseline="0" dirty="0" smtClean="0">
                          <a:effectLst/>
                          <a:latin typeface="Times New Roman" panose="02020603050405020304" pitchFamily="18" charset="0"/>
                          <a:cs typeface="Times New Roman" panose="02020603050405020304" pitchFamily="18" charset="0"/>
                        </a:rPr>
                        <a:t> </a:t>
                      </a:r>
                      <a:r>
                        <a:rPr lang="en-US" sz="1600" u="none" strike="noStrike" dirty="0" smtClean="0">
                          <a:effectLst/>
                          <a:latin typeface="Times New Roman" panose="02020603050405020304" pitchFamily="18" charset="0"/>
                          <a:cs typeface="Times New Roman" panose="02020603050405020304" pitchFamily="18" charset="0"/>
                        </a:rPr>
                        <a:t>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5886">
                <a:tc>
                  <a:txBody>
                    <a:bodyPr/>
                    <a:lstStyle/>
                    <a:p>
                      <a:pPr algn="l" fontAlgn="b"/>
                      <a:r>
                        <a:rPr lang="en-US" sz="1600" b="0" i="1" u="none" strike="noStrike" dirty="0" err="1" smtClean="0">
                          <a:solidFill>
                            <a:srgbClr val="000000"/>
                          </a:solidFill>
                          <a:effectLst/>
                          <a:latin typeface="Times New Roman" panose="02020603050405020304" pitchFamily="18" charset="0"/>
                          <a:cs typeface="Times New Roman" panose="02020603050405020304" pitchFamily="18" charset="0"/>
                        </a:rPr>
                        <a:t>OPE</a:t>
                      </a:r>
                      <a:r>
                        <a:rPr lang="en-US" sz="1600" b="0" i="1" u="none" strike="noStrike" dirty="0" smtClean="0">
                          <a:solidFill>
                            <a:srgbClr val="000000"/>
                          </a:solidFill>
                          <a:effectLst/>
                          <a:latin typeface="Times New Roman" panose="02020603050405020304" pitchFamily="18" charset="0"/>
                          <a:cs typeface="Times New Roman" panose="02020603050405020304" pitchFamily="18" charset="0"/>
                        </a:rPr>
                        <a:t> </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endParaRPr lang="en-US" sz="1800" dirty="0">
                        <a:latin typeface="Times New Roman" panose="02020603050405020304" pitchFamily="18" charset="0"/>
                        <a:cs typeface="Times New Roman" panose="02020603050405020304" pitchFamily="18"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endParaRPr lang="en-US" sz="1800" dirty="0">
                        <a:latin typeface="Times New Roman" panose="02020603050405020304" pitchFamily="18" charset="0"/>
                        <a:cs typeface="Times New Roman" panose="02020603050405020304" pitchFamily="18" charset="0"/>
                      </a:endParaRPr>
                    </a:p>
                  </a:txBody>
                  <a:tcPr marL="7620" marR="7620" marT="7620" marB="0" anchor="b">
                    <a:lnT w="12700" cap="flat" cmpd="sng" algn="ctr">
                      <a:solidFill>
                        <a:schemeClr val="tx1"/>
                      </a:solidFill>
                      <a:prstDash val="solid"/>
                      <a:round/>
                      <a:headEnd type="none" w="med" len="med"/>
                      <a:tailEnd type="none" w="med" len="med"/>
                    </a:lnT>
                    <a:noFill/>
                  </a:tcPr>
                </a:tc>
              </a:tr>
              <a:tr h="45954">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Average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3.049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2.211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r>
              <a:tr h="103913">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Min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1.539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1.117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noFill/>
                  </a:tcPr>
                </a:tc>
              </a:tr>
              <a:tr h="103913">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Max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4.827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3.499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B w="12700" cap="flat" cmpd="sng" algn="ctr">
                      <a:solidFill>
                        <a:schemeClr val="tx1"/>
                      </a:solidFill>
                      <a:prstDash val="solid"/>
                      <a:round/>
                      <a:headEnd type="none" w="med" len="med"/>
                      <a:tailEnd type="none" w="med" len="med"/>
                    </a:lnB>
                    <a:noFill/>
                  </a:tcPr>
                </a:tc>
              </a:tr>
              <a:tr h="103913">
                <a:tc>
                  <a:txBody>
                    <a:bodyPr/>
                    <a:lstStyle/>
                    <a:p>
                      <a:pPr algn="l" fontAlgn="b"/>
                      <a:r>
                        <a:rPr lang="en-US" sz="1600" i="1" u="none" strike="noStrike" dirty="0" smtClean="0">
                          <a:effectLst/>
                          <a:latin typeface="Times New Roman" panose="02020603050405020304" pitchFamily="18" charset="0"/>
                          <a:cs typeface="Times New Roman" panose="02020603050405020304" pitchFamily="18" charset="0"/>
                        </a:rPr>
                        <a:t>R2</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0.804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0.812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T w="12700" cap="flat" cmpd="sng" algn="ctr">
                      <a:solidFill>
                        <a:schemeClr val="tx1"/>
                      </a:solidFill>
                      <a:prstDash val="solid"/>
                      <a:round/>
                      <a:headEnd type="none" w="med" len="med"/>
                      <a:tailEnd type="none" w="med" len="med"/>
                    </a:lnT>
                    <a:noFill/>
                  </a:tcPr>
                </a:tc>
              </a:tr>
              <a:tr h="103913">
                <a:tc>
                  <a:txBody>
                    <a:bodyPr/>
                    <a:lstStyle/>
                    <a:p>
                      <a:pPr algn="l" fontAlgn="b"/>
                      <a:r>
                        <a:rPr lang="en-US" sz="1600" i="1" u="none" strike="noStrike" dirty="0">
                          <a:effectLst/>
                          <a:latin typeface="Times New Roman" panose="02020603050405020304" pitchFamily="18" charset="0"/>
                          <a:cs typeface="Times New Roman" panose="02020603050405020304" pitchFamily="18" charset="0"/>
                        </a:rPr>
                        <a:t>P-</a:t>
                      </a:r>
                      <a:r>
                        <a:rPr lang="en-US" sz="1600" i="1" u="none" strike="noStrike" dirty="0" err="1">
                          <a:effectLst/>
                          <a:latin typeface="Times New Roman" panose="02020603050405020304" pitchFamily="18" charset="0"/>
                          <a:cs typeface="Times New Roman" panose="02020603050405020304" pitchFamily="18" charset="0"/>
                        </a:rPr>
                        <a:t>val</a:t>
                      </a:r>
                      <a:r>
                        <a:rPr lang="en-US" sz="1600" i="1" u="none" strike="noStrike" dirty="0">
                          <a:effectLst/>
                          <a:latin typeface="Times New Roman" panose="02020603050405020304" pitchFamily="18" charset="0"/>
                          <a:cs typeface="Times New Roman" panose="02020603050405020304" pitchFamily="18" charset="0"/>
                        </a:rPr>
                        <a:t> J</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0.062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0.498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103913">
                <a:tc>
                  <a:txBody>
                    <a:bodyPr/>
                    <a:lstStyle/>
                    <a:p>
                      <a:pPr algn="ctr" fontAlgn="b"/>
                      <a:r>
                        <a:rPr lang="en-US" sz="1600" i="1" u="none" strike="noStrike" dirty="0" smtClean="0">
                          <a:effectLst/>
                          <a:latin typeface="Times New Roman" panose="02020603050405020304" pitchFamily="18" charset="0"/>
                          <a:cs typeface="Times New Roman" panose="02020603050405020304" pitchFamily="18" charset="0"/>
                        </a:rPr>
                        <a:t>F Stat        </a:t>
                      </a:r>
                      <a:r>
                        <a:rPr lang="en-US" sz="1600" u="none" strike="noStrike" dirty="0" smtClean="0">
                          <a:effectLst/>
                          <a:latin typeface="Times New Roman" panose="02020603050405020304" pitchFamily="18" charset="0"/>
                          <a:cs typeface="Times New Roman" panose="02020603050405020304" pitchFamily="18" charset="0"/>
                        </a:rPr>
                        <a:t>Price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133.1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183.2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103913">
                <a:tc>
                  <a:txBody>
                    <a:bodyPr/>
                    <a:lstStyle/>
                    <a:p>
                      <a:pPr algn="r" fontAlgn="b"/>
                      <a:r>
                        <a:rPr lang="en-US" sz="1600" i="0" u="none" strike="noStrike" dirty="0" err="1" smtClean="0">
                          <a:effectLst/>
                          <a:latin typeface="Times New Roman" panose="02020603050405020304" pitchFamily="18" charset="0"/>
                          <a:cs typeface="Times New Roman" panose="02020603050405020304" pitchFamily="18" charset="0"/>
                        </a:rPr>
                        <a:t>CSh</a:t>
                      </a:r>
                      <a:r>
                        <a:rPr lang="en-US" sz="1600" i="0" u="none" strike="noStrike" dirty="0" smtClean="0">
                          <a:effectLst/>
                          <a:latin typeface="Times New Roman" panose="02020603050405020304" pitchFamily="18" charset="0"/>
                          <a:cs typeface="Times New Roman" panose="02020603050405020304" pitchFamily="18" charset="0"/>
                        </a:rPr>
                        <a:t>(Style)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200.3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193.5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noFill/>
                  </a:tcPr>
                </a:tc>
              </a:tr>
              <a:tr h="49664">
                <a:tc>
                  <a:txBody>
                    <a:bodyPr/>
                    <a:lstStyle/>
                    <a:p>
                      <a:pPr algn="r" fontAlgn="b"/>
                      <a:r>
                        <a:rPr lang="en-US" sz="1600" i="0" u="none" strike="noStrike" dirty="0" smtClean="0">
                          <a:effectLst/>
                          <a:latin typeface="Times New Roman" panose="02020603050405020304" pitchFamily="18" charset="0"/>
                          <a:cs typeface="Times New Roman" panose="02020603050405020304" pitchFamily="18" charset="0"/>
                        </a:rPr>
                        <a:t>     </a:t>
                      </a:r>
                      <a:r>
                        <a:rPr lang="en-US" sz="1600" i="0" u="none" strike="noStrike" dirty="0" err="1" smtClean="0">
                          <a:effectLst/>
                          <a:latin typeface="Times New Roman" panose="02020603050405020304" pitchFamily="18" charset="0"/>
                          <a:cs typeface="Times New Roman" panose="02020603050405020304" pitchFamily="18" charset="0"/>
                        </a:rPr>
                        <a:t>CSh</a:t>
                      </a:r>
                      <a:r>
                        <a:rPr lang="en-US" sz="1600" i="0" u="none" strike="noStrike" dirty="0" smtClean="0">
                          <a:effectLst/>
                          <a:latin typeface="Times New Roman" panose="02020603050405020304" pitchFamily="18" charset="0"/>
                          <a:cs typeface="Times New Roman" panose="02020603050405020304" pitchFamily="18" charset="0"/>
                        </a:rPr>
                        <a:t> (Brand)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961.9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dirty="0" smtClean="0">
                          <a:effectLst/>
                          <a:latin typeface="Times New Roman" panose="02020603050405020304" pitchFamily="18" charset="0"/>
                          <a:cs typeface="Times New Roman" panose="02020603050405020304" pitchFamily="18" charset="0"/>
                        </a:rPr>
                        <a:t>956.1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0" marR="4330" marT="4330" marB="0" anchor="b">
                    <a:lnB w="12700" cap="flat" cmpd="sng" algn="ctr">
                      <a:solidFill>
                        <a:schemeClr val="tx1"/>
                      </a:solidFill>
                      <a:prstDash val="solid"/>
                      <a:round/>
                      <a:headEnd type="none" w="med" len="med"/>
                      <a:tailEnd type="none" w="med" len="med"/>
                    </a:lnB>
                    <a:noFill/>
                  </a:tcPr>
                </a:tc>
              </a:tr>
            </a:tbl>
          </a:graphicData>
        </a:graphic>
      </p:graphicFrame>
      <p:sp>
        <p:nvSpPr>
          <p:cNvPr id="19"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329921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Grp="1" noChangeArrowheads="1"/>
          </p:cNvSpPr>
          <p:nvPr>
            <p:ph sz="half" idx="2"/>
          </p:nvPr>
        </p:nvSpPr>
        <p:spPr>
          <a:xfrm>
            <a:off x="684213" y="1052513"/>
            <a:ext cx="8034337" cy="4394200"/>
          </a:xfrm>
        </p:spPr>
        <p:txBody>
          <a:bodyPr rtlCol="0">
            <a:normAutofit/>
          </a:bodyPr>
          <a:lstStyle/>
          <a:p>
            <a:pPr marL="0" indent="0">
              <a:buFont typeface="Arial" panose="020B0604020202020204" pitchFamily="34" charset="0"/>
              <a:buNone/>
              <a:defRPr/>
            </a:pPr>
            <a:r>
              <a:rPr lang="en-US" sz="2800" dirty="0" smtClean="0">
                <a:latin typeface="Times New Roman" panose="02020603050405020304" pitchFamily="18" charset="0"/>
                <a:cs typeface="Times New Roman" panose="02020603050405020304" pitchFamily="18" charset="0"/>
              </a:rPr>
              <a:t>Main changes in the Nutrition Facts Label (NFL)</a:t>
            </a:r>
          </a:p>
          <a:p>
            <a:pPr marL="514350" indent="-514350">
              <a:buFont typeface="Arial" panose="020B0604020202020204" pitchFamily="34" charset="0"/>
              <a:buAutoNum type="arabicParenR"/>
              <a:defRPr/>
            </a:pPr>
            <a:r>
              <a:rPr lang="en-US" sz="2800" dirty="0" smtClean="0">
                <a:latin typeface="Times New Roman" panose="02020603050405020304" pitchFamily="18" charset="0"/>
                <a:cs typeface="Times New Roman" panose="02020603050405020304" pitchFamily="18" charset="0"/>
              </a:rPr>
              <a:t>Larger (bolder) type: serving size; larger type: calories </a:t>
            </a:r>
          </a:p>
          <a:p>
            <a:pPr marL="514350" indent="-514350">
              <a:buFont typeface="Arial" panose="020B0604020202020204" pitchFamily="34" charset="0"/>
              <a:buAutoNum type="arabicParenR"/>
              <a:defRPr/>
            </a:pPr>
            <a:r>
              <a:rPr lang="en-US" sz="2800" dirty="0" smtClean="0">
                <a:latin typeface="Times New Roman" panose="02020603050405020304" pitchFamily="18" charset="0"/>
                <a:cs typeface="Times New Roman" panose="02020603050405020304" pitchFamily="18" charset="0"/>
              </a:rPr>
              <a:t>Updated serving size and daily values </a:t>
            </a:r>
          </a:p>
          <a:p>
            <a:pPr marL="514350" indent="-514350">
              <a:buFont typeface="Arial" panose="020B0604020202020204" pitchFamily="34" charset="0"/>
              <a:buAutoNum type="arabicParenR"/>
              <a:defRPr/>
            </a:pPr>
            <a:r>
              <a:rPr lang="en-US" sz="2800" dirty="0" smtClean="0">
                <a:solidFill>
                  <a:srgbClr val="FF0000"/>
                </a:solidFill>
                <a:latin typeface="Times New Roman" panose="02020603050405020304" pitchFamily="18" charset="0"/>
                <a:cs typeface="Times New Roman" panose="02020603050405020304" pitchFamily="18" charset="0"/>
              </a:rPr>
              <a:t>NEW: ADDED SUGAR </a:t>
            </a:r>
          </a:p>
          <a:p>
            <a:pPr marL="514350" indent="-514350">
              <a:buFont typeface="Arial" panose="020B0604020202020204" pitchFamily="34" charset="0"/>
              <a:buAutoNum type="arabicParenR"/>
              <a:defRPr/>
            </a:pPr>
            <a:r>
              <a:rPr lang="en-US" sz="2800" dirty="0" smtClean="0">
                <a:latin typeface="Times New Roman" panose="02020603050405020304" pitchFamily="18" charset="0"/>
                <a:cs typeface="Times New Roman" panose="02020603050405020304" pitchFamily="18" charset="0"/>
              </a:rPr>
              <a:t>Change in nutrients required (Micro)</a:t>
            </a:r>
          </a:p>
          <a:p>
            <a:pPr marL="514350" indent="-514350">
              <a:buFont typeface="Arial" panose="020B0604020202020204" pitchFamily="34" charset="0"/>
              <a:buAutoNum type="arabicParenR"/>
              <a:defRPr/>
            </a:pPr>
            <a:r>
              <a:rPr lang="en-US" sz="2800" dirty="0" smtClean="0">
                <a:latin typeface="Times New Roman" panose="02020603050405020304" pitchFamily="18" charset="0"/>
                <a:cs typeface="Times New Roman" panose="02020603050405020304" pitchFamily="18" charset="0"/>
              </a:rPr>
              <a:t>Actual amounts declared (Micro)</a:t>
            </a:r>
          </a:p>
          <a:p>
            <a:pPr marL="514350" indent="-514350">
              <a:buFont typeface="Arial" panose="020B0604020202020204" pitchFamily="34" charset="0"/>
              <a:buAutoNum type="arabicParenR"/>
              <a:defRPr/>
            </a:pPr>
            <a:r>
              <a:rPr lang="en-US" sz="2800" dirty="0" smtClean="0">
                <a:latin typeface="Times New Roman" panose="02020603050405020304" pitchFamily="18" charset="0"/>
                <a:cs typeface="Times New Roman" panose="02020603050405020304" pitchFamily="18" charset="0"/>
              </a:rPr>
              <a:t>New footnotes  </a:t>
            </a:r>
          </a:p>
          <a:p>
            <a:pPr marL="0" indent="0">
              <a:buFont typeface="Arial" panose="020B0604020202020204" pitchFamily="34" charset="0"/>
              <a:buNone/>
              <a:defRPr/>
            </a:pPr>
            <a:endParaRPr lang="en-US" sz="2800" dirty="0">
              <a:latin typeface="Times New Roman" pitchFamily="18" charset="0"/>
              <a:cs typeface="Times New Roman" pitchFamily="18" charset="0"/>
            </a:endParaRPr>
          </a:p>
          <a:p>
            <a:pPr marL="0" indent="0">
              <a:buFont typeface="Arial" panose="020B0604020202020204" pitchFamily="34" charset="0"/>
              <a:buNone/>
              <a:defRPr/>
            </a:pPr>
            <a:endParaRPr lang="en-US" sz="2200" dirty="0" smtClean="0">
              <a:latin typeface="Times New Roman" pitchFamily="18" charset="0"/>
              <a:cs typeface="Times New Roman" pitchFamily="18" charset="0"/>
            </a:endParaRPr>
          </a:p>
          <a:p>
            <a:pPr marL="0" indent="0" eaLnBrk="1" fontAlgn="auto" hangingPunct="1">
              <a:spcAft>
                <a:spcPts val="0"/>
              </a:spcAft>
              <a:buSzPct val="120000"/>
              <a:buFont typeface="Arial" panose="020B0604020202020204" pitchFamily="34" charset="0"/>
              <a:buNone/>
              <a:defRPr/>
            </a:pPr>
            <a:endParaRPr lang="en-US" sz="2200" dirty="0" smtClean="0">
              <a:latin typeface="Times New Roman" pitchFamily="18" charset="0"/>
              <a:cs typeface="Times New Roman" pitchFamily="18" charset="0"/>
            </a:endParaRPr>
          </a:p>
          <a:p>
            <a:pPr marL="0" indent="0" eaLnBrk="1" fontAlgn="auto" hangingPunct="1">
              <a:spcAft>
                <a:spcPts val="0"/>
              </a:spcAft>
              <a:buSzPct val="120000"/>
              <a:buFont typeface="Arial" panose="020B0604020202020204" pitchFamily="34" charset="0"/>
              <a:buNone/>
              <a:defRPr/>
            </a:pPr>
            <a:endParaRPr lang="en-US" sz="2200" dirty="0">
              <a:latin typeface="Times New Roman" pitchFamily="18" charset="0"/>
              <a:cs typeface="Times New Roman" pitchFamily="18" charset="0"/>
            </a:endParaRPr>
          </a:p>
        </p:txBody>
      </p:sp>
      <p:sp>
        <p:nvSpPr>
          <p:cNvPr id="1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9"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1. Background							(2/7)</a:t>
            </a:r>
            <a:endParaRPr lang="en-GB" sz="3200" dirty="0">
              <a:solidFill>
                <a:srgbClr val="2864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471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3"/>
          <p:cNvSpPr txBox="1">
            <a:spLocks/>
          </p:cNvSpPr>
          <p:nvPr/>
        </p:nvSpPr>
        <p:spPr bwMode="auto">
          <a:xfrm>
            <a:off x="525895" y="1002108"/>
            <a:ext cx="8250237" cy="41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Relationship between sugar content (X axis) and difference in share (Y axis). </a:t>
            </a:r>
            <a:endParaRPr lang="en-US" sz="2200" dirty="0" smtClean="0">
              <a:solidFill>
                <a:srgbClr val="FF0000"/>
              </a:solidFill>
              <a:latin typeface="Times New Roman" panose="02020603050405020304" pitchFamily="18" charset="0"/>
              <a:cs typeface="Times New Roman" panose="02020603050405020304" pitchFamily="18" charset="0"/>
            </a:endParaRPr>
          </a:p>
        </p:txBody>
      </p:sp>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Simulations					(2/8)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4"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7" name="Group 11"/>
          <p:cNvGrpSpPr>
            <a:grpSpLocks noChangeAspect="1"/>
          </p:cNvGrpSpPr>
          <p:nvPr/>
        </p:nvGrpSpPr>
        <p:grpSpPr bwMode="auto">
          <a:xfrm>
            <a:off x="136004" y="143545"/>
            <a:ext cx="763588" cy="765175"/>
            <a:chOff x="1260" y="540"/>
            <a:chExt cx="3240" cy="3240"/>
          </a:xfrm>
        </p:grpSpPr>
        <p:sp>
          <p:nvSpPr>
            <p:cNvPr id="18"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13" name="Chart 12"/>
          <p:cNvGraphicFramePr>
            <a:graphicFrameLocks/>
          </p:cNvGraphicFramePr>
          <p:nvPr>
            <p:extLst>
              <p:ext uri="{D42A27DB-BD31-4B8C-83A1-F6EECF244321}">
                <p14:modId xmlns:p14="http://schemas.microsoft.com/office/powerpoint/2010/main" val="799530595"/>
              </p:ext>
            </p:extLst>
          </p:nvPr>
        </p:nvGraphicFramePr>
        <p:xfrm>
          <a:off x="836431" y="1623267"/>
          <a:ext cx="7939701" cy="43980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8000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3"/>
          <p:cNvSpPr txBox="1">
            <a:spLocks/>
          </p:cNvSpPr>
          <p:nvPr/>
        </p:nvSpPr>
        <p:spPr bwMode="auto">
          <a:xfrm>
            <a:off x="539552" y="852551"/>
            <a:ext cx="8250237" cy="704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a:latin typeface="Times New Roman" panose="02020603050405020304" pitchFamily="18" charset="0"/>
                <a:cs typeface="Times New Roman" panose="02020603050405020304" pitchFamily="18" charset="0"/>
              </a:rPr>
              <a:t>Relationship between </a:t>
            </a:r>
            <a:r>
              <a:rPr lang="en-US" sz="2200" dirty="0" smtClean="0">
                <a:latin typeface="Times New Roman" panose="02020603050405020304" pitchFamily="18" charset="0"/>
                <a:cs typeface="Times New Roman" panose="02020603050405020304" pitchFamily="18" charset="0"/>
              </a:rPr>
              <a:t>added / total sugar ratio </a:t>
            </a:r>
            <a:r>
              <a:rPr lang="en-US" sz="2200" dirty="0">
                <a:latin typeface="Times New Roman" panose="02020603050405020304" pitchFamily="18" charset="0"/>
                <a:cs typeface="Times New Roman" panose="02020603050405020304" pitchFamily="18" charset="0"/>
              </a:rPr>
              <a:t>(X axis) and difference in share </a:t>
            </a:r>
            <a:r>
              <a:rPr lang="en-US" sz="2200" dirty="0" smtClean="0">
                <a:latin typeface="Times New Roman" panose="02020603050405020304" pitchFamily="18" charset="0"/>
                <a:cs typeface="Times New Roman" panose="02020603050405020304" pitchFamily="18" charset="0"/>
              </a:rPr>
              <a:t>(Y </a:t>
            </a:r>
            <a:r>
              <a:rPr lang="en-US" sz="2200" dirty="0">
                <a:latin typeface="Times New Roman" panose="02020603050405020304" pitchFamily="18" charset="0"/>
                <a:cs typeface="Times New Roman" panose="02020603050405020304" pitchFamily="18" charset="0"/>
              </a:rPr>
              <a:t>axis). </a:t>
            </a:r>
            <a:endParaRPr lang="en-US" sz="2200" dirty="0">
              <a:solidFill>
                <a:srgbClr val="FF0000"/>
              </a:solidFill>
              <a:latin typeface="Times New Roman" panose="02020603050405020304" pitchFamily="18" charset="0"/>
              <a:cs typeface="Times New Roman" panose="02020603050405020304" pitchFamily="18" charset="0"/>
            </a:endParaRPr>
          </a:p>
        </p:txBody>
      </p:sp>
      <p:sp>
        <p:nvSpPr>
          <p:cNvPr id="15"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Simulations					(3/8)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6"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8" name="Group 11"/>
          <p:cNvGrpSpPr>
            <a:grpSpLocks noChangeAspect="1"/>
          </p:cNvGrpSpPr>
          <p:nvPr/>
        </p:nvGrpSpPr>
        <p:grpSpPr bwMode="auto">
          <a:xfrm>
            <a:off x="136004" y="143545"/>
            <a:ext cx="763588" cy="765175"/>
            <a:chOff x="1260" y="540"/>
            <a:chExt cx="3240" cy="3240"/>
          </a:xfrm>
        </p:grpSpPr>
        <p:sp>
          <p:nvSpPr>
            <p:cNvPr id="19"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2"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12" name="Chart 11"/>
          <p:cNvGraphicFramePr>
            <a:graphicFrameLocks/>
          </p:cNvGraphicFramePr>
          <p:nvPr>
            <p:extLst>
              <p:ext uri="{D42A27DB-BD31-4B8C-83A1-F6EECF244321}">
                <p14:modId xmlns:p14="http://schemas.microsoft.com/office/powerpoint/2010/main" val="895696208"/>
              </p:ext>
            </p:extLst>
          </p:nvPr>
        </p:nvGraphicFramePr>
        <p:xfrm>
          <a:off x="836431" y="1519573"/>
          <a:ext cx="7551993" cy="4373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889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3"/>
          <p:cNvSpPr txBox="1">
            <a:spLocks/>
          </p:cNvSpPr>
          <p:nvPr/>
        </p:nvSpPr>
        <p:spPr bwMode="auto">
          <a:xfrm>
            <a:off x="869628" y="1124744"/>
            <a:ext cx="7827249" cy="35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Summary: </a:t>
            </a:r>
          </a:p>
          <a:p>
            <a:pPr>
              <a:defRPr/>
            </a:pPr>
            <a:endParaRPr lang="en-US" sz="2200" dirty="0">
              <a:latin typeface="Times New Roman" panose="02020603050405020304" pitchFamily="18" charset="0"/>
              <a:cs typeface="Times New Roman" panose="02020603050405020304" pitchFamily="18" charset="0"/>
            </a:endParaRPr>
          </a:p>
          <a:p>
            <a:pPr>
              <a:defRPr/>
            </a:pPr>
            <a:r>
              <a:rPr lang="en-US" sz="2200" dirty="0" smtClean="0">
                <a:latin typeface="Times New Roman" panose="02020603050405020304" pitchFamily="18" charset="0"/>
                <a:cs typeface="Times New Roman" panose="02020603050405020304" pitchFamily="18" charset="0"/>
              </a:rPr>
              <a:t>The majority of the products losing shares decrease their price and are able to gain higher shares. </a:t>
            </a:r>
          </a:p>
          <a:p>
            <a:pPr>
              <a:defRPr/>
            </a:pPr>
            <a:endParaRPr lang="en-US" sz="2200" dirty="0">
              <a:latin typeface="Times New Roman" panose="02020603050405020304" pitchFamily="18" charset="0"/>
              <a:cs typeface="Times New Roman" panose="02020603050405020304" pitchFamily="18" charset="0"/>
            </a:endParaRPr>
          </a:p>
          <a:p>
            <a:pPr>
              <a:defRPr/>
            </a:pPr>
            <a:r>
              <a:rPr lang="en-US" sz="2200" dirty="0" smtClean="0">
                <a:latin typeface="Times New Roman" panose="02020603050405020304" pitchFamily="18" charset="0"/>
                <a:cs typeface="Times New Roman" panose="02020603050405020304" pitchFamily="18" charset="0"/>
              </a:rPr>
              <a:t>NOTE:</a:t>
            </a:r>
          </a:p>
          <a:p>
            <a:pPr>
              <a:defRPr/>
            </a:pPr>
            <a:r>
              <a:rPr lang="en-US" sz="2200" dirty="0" smtClean="0">
                <a:latin typeface="Times New Roman" panose="02020603050405020304" pitchFamily="18" charset="0"/>
                <a:cs typeface="Times New Roman" panose="02020603050405020304" pitchFamily="18" charset="0"/>
              </a:rPr>
              <a:t>The share of three of the leading products </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decline to go virtually to 0 → that corresponds to MUCH higher prices (&gt;200% increase)! </a:t>
            </a:r>
          </a:p>
          <a:p>
            <a:pPr marL="342900" indent="-342900">
              <a:buFont typeface="Wingdings" panose="05000000000000000000" pitchFamily="2" charset="2"/>
              <a:buChar char="Ø"/>
              <a:defRPr/>
            </a:pPr>
            <a:r>
              <a:rPr lang="en-US" sz="2200" dirty="0" smtClean="0">
                <a:latin typeface="Times New Roman" panose="02020603050405020304" pitchFamily="18" charset="0"/>
                <a:cs typeface="Times New Roman" panose="02020603050405020304" pitchFamily="18" charset="0"/>
              </a:rPr>
              <a:t>The remaining products’ share overall increases from previous scenario, however not a clear pattern of the direction of change</a:t>
            </a:r>
          </a:p>
          <a:p>
            <a:pPr marL="342900" indent="-342900">
              <a:buFont typeface="Wingdings" panose="05000000000000000000" pitchFamily="2" charset="2"/>
              <a:buChar char="Ø"/>
              <a:defRPr/>
            </a:pPr>
            <a:r>
              <a:rPr lang="en-US" sz="2200" dirty="0" smtClean="0">
                <a:latin typeface="Times New Roman" panose="02020603050405020304" pitchFamily="18" charset="0"/>
                <a:cs typeface="Times New Roman" panose="02020603050405020304" pitchFamily="18" charset="0"/>
              </a:rPr>
              <a:t>Overall amounts of sugar purchased increased compared to scenario without price changes</a:t>
            </a:r>
            <a:endParaRPr lang="en-US" sz="2200" b="1" u="sng" dirty="0" smtClean="0">
              <a:latin typeface="Times New Roman" panose="02020603050405020304" pitchFamily="18" charset="0"/>
              <a:cs typeface="Times New Roman" panose="02020603050405020304" pitchFamily="18" charset="0"/>
            </a:endParaRPr>
          </a:p>
          <a:p>
            <a:pPr>
              <a:defRPr/>
            </a:pPr>
            <a:endParaRPr lang="en-US" sz="2200" dirty="0">
              <a:latin typeface="Times New Roman" panose="02020603050405020304" pitchFamily="18" charset="0"/>
              <a:cs typeface="Times New Roman" panose="02020603050405020304" pitchFamily="18" charset="0"/>
            </a:endParaRPr>
          </a:p>
        </p:txBody>
      </p:sp>
      <p:sp>
        <p:nvSpPr>
          <p:cNvPr id="13"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New Equilibrium			(4/8)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4"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6" name="Group 11"/>
          <p:cNvGrpSpPr>
            <a:grpSpLocks noChangeAspect="1"/>
          </p:cNvGrpSpPr>
          <p:nvPr/>
        </p:nvGrpSpPr>
        <p:grpSpPr bwMode="auto">
          <a:xfrm>
            <a:off x="136004" y="143545"/>
            <a:ext cx="763588" cy="765175"/>
            <a:chOff x="1260" y="540"/>
            <a:chExt cx="3240" cy="3240"/>
          </a:xfrm>
        </p:grpSpPr>
        <p:sp>
          <p:nvSpPr>
            <p:cNvPr id="17"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799729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a:t>
            </a:r>
            <a:r>
              <a:rPr lang="en-GB" sz="3200" dirty="0">
                <a:solidFill>
                  <a:srgbClr val="28643C"/>
                </a:solidFill>
                <a:latin typeface="Times New Roman" panose="02020603050405020304" pitchFamily="18" charset="0"/>
                <a:cs typeface="Times New Roman" panose="02020603050405020304" pitchFamily="18" charset="0"/>
              </a:rPr>
              <a:t>New </a:t>
            </a:r>
            <a:r>
              <a:rPr lang="en-GB" sz="3200" dirty="0" smtClean="0">
                <a:solidFill>
                  <a:srgbClr val="28643C"/>
                </a:solidFill>
                <a:latin typeface="Times New Roman" panose="02020603050405020304" pitchFamily="18" charset="0"/>
                <a:cs typeface="Times New Roman" panose="02020603050405020304" pitchFamily="18" charset="0"/>
              </a:rPr>
              <a:t>Equilibrium Prices		(5/8)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6"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8" name="Group 11"/>
          <p:cNvGrpSpPr>
            <a:grpSpLocks noChangeAspect="1"/>
          </p:cNvGrpSpPr>
          <p:nvPr/>
        </p:nvGrpSpPr>
        <p:grpSpPr bwMode="auto">
          <a:xfrm>
            <a:off x="136004" y="143545"/>
            <a:ext cx="763588" cy="765175"/>
            <a:chOff x="1260" y="540"/>
            <a:chExt cx="3240" cy="3240"/>
          </a:xfrm>
        </p:grpSpPr>
        <p:sp>
          <p:nvSpPr>
            <p:cNvPr id="19"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2"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15" name="Chart 14"/>
          <p:cNvGraphicFramePr>
            <a:graphicFrameLocks/>
          </p:cNvGraphicFramePr>
          <p:nvPr>
            <p:extLst>
              <p:ext uri="{D42A27DB-BD31-4B8C-83A1-F6EECF244321}">
                <p14:modId xmlns:p14="http://schemas.microsoft.com/office/powerpoint/2010/main" val="394364956"/>
              </p:ext>
            </p:extLst>
          </p:nvPr>
        </p:nvGraphicFramePr>
        <p:xfrm>
          <a:off x="438611" y="1844824"/>
          <a:ext cx="7939702" cy="4041462"/>
        </p:xfrm>
        <a:graphic>
          <a:graphicData uri="http://schemas.openxmlformats.org/drawingml/2006/chart">
            <c:chart xmlns:c="http://schemas.openxmlformats.org/drawingml/2006/chart" xmlns:r="http://schemas.openxmlformats.org/officeDocument/2006/relationships" r:id="rId2"/>
          </a:graphicData>
        </a:graphic>
      </p:graphicFrame>
      <p:sp>
        <p:nvSpPr>
          <p:cNvPr id="23" name="Titel 3"/>
          <p:cNvSpPr txBox="1">
            <a:spLocks/>
          </p:cNvSpPr>
          <p:nvPr/>
        </p:nvSpPr>
        <p:spPr bwMode="auto">
          <a:xfrm>
            <a:off x="525895" y="1038095"/>
            <a:ext cx="8250237" cy="54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Ratio of added sugar/ total sugar content (X axis), and simulated price changes </a:t>
            </a:r>
            <a:r>
              <a:rPr lang="en-US" sz="2200" dirty="0">
                <a:latin typeface="Times New Roman" panose="02020603050405020304" pitchFamily="18" charset="0"/>
                <a:cs typeface="Times New Roman" panose="02020603050405020304" pitchFamily="18" charset="0"/>
              </a:rPr>
              <a:t>(Y axis</a:t>
            </a:r>
            <a:r>
              <a:rPr lang="en-US" sz="2200" dirty="0" smtClean="0">
                <a:latin typeface="Times New Roman" panose="02020603050405020304" pitchFamily="18" charset="0"/>
                <a:cs typeface="Times New Roman" panose="02020603050405020304" pitchFamily="18" charset="0"/>
              </a:rPr>
              <a:t>) after Nutrition Fact Label change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716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3"/>
          <p:cNvSpPr txBox="1">
            <a:spLocks/>
          </p:cNvSpPr>
          <p:nvPr/>
        </p:nvSpPr>
        <p:spPr bwMode="auto">
          <a:xfrm>
            <a:off x="525895" y="1196752"/>
            <a:ext cx="8250237" cy="54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Ratio of added sugar/ total sugar content (X axis), and simulated changes in shares (</a:t>
            </a:r>
            <a:r>
              <a:rPr lang="en-US" sz="2200" dirty="0">
                <a:latin typeface="Times New Roman" panose="02020603050405020304" pitchFamily="18" charset="0"/>
                <a:cs typeface="Times New Roman" panose="02020603050405020304" pitchFamily="18" charset="0"/>
              </a:rPr>
              <a:t>Y axis</a:t>
            </a:r>
            <a:r>
              <a:rPr lang="en-US" sz="2200" dirty="0" smtClean="0">
                <a:latin typeface="Times New Roman" panose="02020603050405020304" pitchFamily="18" charset="0"/>
                <a:cs typeface="Times New Roman" panose="02020603050405020304" pitchFamily="18" charset="0"/>
              </a:rPr>
              <a:t>) at the new equilibrium – comparison PRE and POST price change (with new NFL information)   </a:t>
            </a:r>
            <a:endParaRPr lang="en-US" sz="2200" dirty="0">
              <a:latin typeface="Times New Roman" panose="02020603050405020304" pitchFamily="18" charset="0"/>
              <a:cs typeface="Times New Roman" panose="02020603050405020304" pitchFamily="18" charset="0"/>
            </a:endParaRPr>
          </a:p>
        </p:txBody>
      </p:sp>
      <p:sp>
        <p:nvSpPr>
          <p:cNvPr id="13"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a:t>
            </a:r>
            <a:r>
              <a:rPr lang="en-GB" sz="3200" dirty="0">
                <a:solidFill>
                  <a:srgbClr val="28643C"/>
                </a:solidFill>
                <a:latin typeface="Times New Roman" panose="02020603050405020304" pitchFamily="18" charset="0"/>
                <a:cs typeface="Times New Roman" panose="02020603050405020304" pitchFamily="18" charset="0"/>
              </a:rPr>
              <a:t>New </a:t>
            </a:r>
            <a:r>
              <a:rPr lang="en-GB" sz="3200" dirty="0" smtClean="0">
                <a:solidFill>
                  <a:srgbClr val="28643C"/>
                </a:solidFill>
                <a:latin typeface="Times New Roman" panose="02020603050405020304" pitchFamily="18" charset="0"/>
                <a:cs typeface="Times New Roman" panose="02020603050405020304" pitchFamily="18" charset="0"/>
              </a:rPr>
              <a:t>Equilibrium Shares		(6/8)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6"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8" name="Group 11"/>
          <p:cNvGrpSpPr>
            <a:grpSpLocks noChangeAspect="1"/>
          </p:cNvGrpSpPr>
          <p:nvPr/>
        </p:nvGrpSpPr>
        <p:grpSpPr bwMode="auto">
          <a:xfrm>
            <a:off x="136004" y="143545"/>
            <a:ext cx="763588" cy="765175"/>
            <a:chOff x="1260" y="540"/>
            <a:chExt cx="3240" cy="3240"/>
          </a:xfrm>
        </p:grpSpPr>
        <p:sp>
          <p:nvSpPr>
            <p:cNvPr id="19"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2"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15" name="Chart 14"/>
          <p:cNvGraphicFramePr>
            <a:graphicFrameLocks/>
          </p:cNvGraphicFramePr>
          <p:nvPr>
            <p:extLst>
              <p:ext uri="{D42A27DB-BD31-4B8C-83A1-F6EECF244321}">
                <p14:modId xmlns:p14="http://schemas.microsoft.com/office/powerpoint/2010/main" val="3898205330"/>
              </p:ext>
            </p:extLst>
          </p:nvPr>
        </p:nvGraphicFramePr>
        <p:xfrm>
          <a:off x="201993" y="2024861"/>
          <a:ext cx="8186431" cy="38770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56181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3"/>
          <p:cNvSpPr txBox="1">
            <a:spLocks/>
          </p:cNvSpPr>
          <p:nvPr/>
        </p:nvSpPr>
        <p:spPr bwMode="auto">
          <a:xfrm>
            <a:off x="525895" y="980728"/>
            <a:ext cx="8250237" cy="54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Ratio of added sugar/ total sugar content (X axis), and simulated changes in shares (</a:t>
            </a:r>
            <a:r>
              <a:rPr lang="en-US" sz="2200" dirty="0">
                <a:latin typeface="Times New Roman" panose="02020603050405020304" pitchFamily="18" charset="0"/>
                <a:cs typeface="Times New Roman" panose="02020603050405020304" pitchFamily="18" charset="0"/>
              </a:rPr>
              <a:t>Y axis</a:t>
            </a:r>
            <a:r>
              <a:rPr lang="en-US" sz="2200" dirty="0" smtClean="0">
                <a:latin typeface="Times New Roman" panose="02020603050405020304" pitchFamily="18" charset="0"/>
                <a:cs typeface="Times New Roman" panose="02020603050405020304" pitchFamily="18" charset="0"/>
              </a:rPr>
              <a:t>) at the new equilibrium</a:t>
            </a:r>
            <a:endParaRPr lang="en-US" sz="2200" dirty="0">
              <a:latin typeface="Times New Roman" panose="02020603050405020304" pitchFamily="18" charset="0"/>
              <a:cs typeface="Times New Roman" panose="02020603050405020304" pitchFamily="18" charset="0"/>
            </a:endParaRPr>
          </a:p>
        </p:txBody>
      </p:sp>
      <p:sp>
        <p:nvSpPr>
          <p:cNvPr id="13"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a:t>
            </a:r>
            <a:r>
              <a:rPr lang="en-GB" sz="3200" dirty="0">
                <a:solidFill>
                  <a:srgbClr val="28643C"/>
                </a:solidFill>
                <a:latin typeface="Times New Roman" panose="02020603050405020304" pitchFamily="18" charset="0"/>
                <a:cs typeface="Times New Roman" panose="02020603050405020304" pitchFamily="18" charset="0"/>
              </a:rPr>
              <a:t>New </a:t>
            </a:r>
            <a:r>
              <a:rPr lang="en-GB" sz="3200" dirty="0" smtClean="0">
                <a:solidFill>
                  <a:srgbClr val="28643C"/>
                </a:solidFill>
                <a:latin typeface="Times New Roman" panose="02020603050405020304" pitchFamily="18" charset="0"/>
                <a:cs typeface="Times New Roman" panose="02020603050405020304" pitchFamily="18" charset="0"/>
              </a:rPr>
              <a:t>Equilibrium Shares		(7/8)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6"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8" name="Group 11"/>
          <p:cNvGrpSpPr>
            <a:grpSpLocks noChangeAspect="1"/>
          </p:cNvGrpSpPr>
          <p:nvPr/>
        </p:nvGrpSpPr>
        <p:grpSpPr bwMode="auto">
          <a:xfrm>
            <a:off x="136004" y="143545"/>
            <a:ext cx="763588" cy="765175"/>
            <a:chOff x="1260" y="540"/>
            <a:chExt cx="3240" cy="3240"/>
          </a:xfrm>
        </p:grpSpPr>
        <p:sp>
          <p:nvSpPr>
            <p:cNvPr id="19"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1"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2"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11" name="Chart 10"/>
          <p:cNvGraphicFramePr>
            <a:graphicFrameLocks/>
          </p:cNvGraphicFramePr>
          <p:nvPr>
            <p:extLst>
              <p:ext uri="{D42A27DB-BD31-4B8C-83A1-F6EECF244321}">
                <p14:modId xmlns:p14="http://schemas.microsoft.com/office/powerpoint/2010/main" val="4175972176"/>
              </p:ext>
            </p:extLst>
          </p:nvPr>
        </p:nvGraphicFramePr>
        <p:xfrm>
          <a:off x="442500" y="1854542"/>
          <a:ext cx="8333632" cy="4188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97176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Simulated Sugar Purchased 	(</a:t>
            </a:r>
            <a:r>
              <a:rPr lang="en-GB" sz="3200" dirty="0">
                <a:solidFill>
                  <a:srgbClr val="28643C"/>
                </a:solidFill>
                <a:latin typeface="Times New Roman" panose="02020603050405020304" pitchFamily="18" charset="0"/>
                <a:cs typeface="Times New Roman" panose="02020603050405020304" pitchFamily="18" charset="0"/>
              </a:rPr>
              <a:t>8</a:t>
            </a:r>
            <a:r>
              <a:rPr lang="en-GB" sz="3200" dirty="0" smtClean="0">
                <a:solidFill>
                  <a:srgbClr val="28643C"/>
                </a:solidFill>
                <a:latin typeface="Times New Roman" panose="02020603050405020304" pitchFamily="18" charset="0"/>
                <a:cs typeface="Times New Roman" panose="02020603050405020304" pitchFamily="18" charset="0"/>
              </a:rPr>
              <a:t>/8)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4"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6" name="Group 11"/>
          <p:cNvGrpSpPr>
            <a:grpSpLocks noChangeAspect="1"/>
          </p:cNvGrpSpPr>
          <p:nvPr/>
        </p:nvGrpSpPr>
        <p:grpSpPr bwMode="auto">
          <a:xfrm>
            <a:off x="136004" y="143545"/>
            <a:ext cx="763588" cy="765175"/>
            <a:chOff x="1260" y="540"/>
            <a:chExt cx="3240" cy="3240"/>
          </a:xfrm>
        </p:grpSpPr>
        <p:sp>
          <p:nvSpPr>
            <p:cNvPr id="17"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2" name="Table 1"/>
          <p:cNvGraphicFramePr>
            <a:graphicFrameLocks noGrp="1"/>
          </p:cNvGraphicFramePr>
          <p:nvPr>
            <p:extLst>
              <p:ext uri="{D42A27DB-BD31-4B8C-83A1-F6EECF244321}">
                <p14:modId xmlns:p14="http://schemas.microsoft.com/office/powerpoint/2010/main" val="2180651317"/>
              </p:ext>
            </p:extLst>
          </p:nvPr>
        </p:nvGraphicFramePr>
        <p:xfrm>
          <a:off x="642704" y="1213991"/>
          <a:ext cx="8250236" cy="1135380"/>
        </p:xfrm>
        <a:graphic>
          <a:graphicData uri="http://schemas.openxmlformats.org/drawingml/2006/table">
            <a:tbl>
              <a:tblPr>
                <a:tableStyleId>{5C22544A-7EE6-4342-B048-85BDC9FD1C3A}</a:tableStyleId>
              </a:tblPr>
              <a:tblGrid>
                <a:gridCol w="1360840"/>
                <a:gridCol w="1183181"/>
                <a:gridCol w="1141243"/>
                <a:gridCol w="1141243"/>
                <a:gridCol w="1141243"/>
                <a:gridCol w="1141243"/>
                <a:gridCol w="1141243"/>
              </a:tblGrid>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Data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Spec 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%Change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Spec 2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%Change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No price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Added </a:t>
                      </a:r>
                      <a:r>
                        <a:rPr lang="en-US" sz="1800" u="none" strike="noStrike" dirty="0" err="1">
                          <a:effectLst/>
                          <a:latin typeface="Times New Roman" panose="02020603050405020304" pitchFamily="18" charset="0"/>
                          <a:cs typeface="Times New Roman" panose="02020603050405020304" pitchFamily="18" charset="0"/>
                        </a:rPr>
                        <a:t>Sug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13,535.58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7,203.04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-53.22%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6,642.88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-49.08%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r>
              <a:tr h="251619">
                <a:tc>
                  <a:txBody>
                    <a:bodyPr/>
                    <a:lstStyle/>
                    <a:p>
                      <a:pPr algn="l" fontAlgn="b"/>
                      <a:r>
                        <a:rPr lang="en-US" sz="1800" u="none" strike="noStrike">
                          <a:effectLst/>
                          <a:latin typeface="Times New Roman" panose="02020603050405020304" pitchFamily="18" charset="0"/>
                          <a:cs typeface="Times New Roman" panose="02020603050405020304" pitchFamily="18" charset="0"/>
                        </a:rPr>
                        <a:t>Adjustment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NAS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11,91.71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5,45.76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-45.80%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247.61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20.78%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Total Sugar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14,727.3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7,748.81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-52.62%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6,395.26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-43.42%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
        <p:nvSpPr>
          <p:cNvPr id="12" name="Titel 3"/>
          <p:cNvSpPr txBox="1">
            <a:spLocks/>
          </p:cNvSpPr>
          <p:nvPr/>
        </p:nvSpPr>
        <p:spPr bwMode="auto">
          <a:xfrm>
            <a:off x="642703" y="5077897"/>
            <a:ext cx="8250237" cy="54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Values are in tons/year </a:t>
            </a:r>
          </a:p>
        </p:txBody>
      </p:sp>
    </p:spTree>
    <p:extLst>
      <p:ext uri="{BB962C8B-B14F-4D97-AF65-F5344CB8AC3E}">
        <p14:creationId xmlns:p14="http://schemas.microsoft.com/office/powerpoint/2010/main" val="1069091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Simulated Sugar Purchased 	(</a:t>
            </a:r>
            <a:r>
              <a:rPr lang="en-GB" sz="3200" dirty="0">
                <a:solidFill>
                  <a:srgbClr val="28643C"/>
                </a:solidFill>
                <a:latin typeface="Times New Roman" panose="02020603050405020304" pitchFamily="18" charset="0"/>
                <a:cs typeface="Times New Roman" panose="02020603050405020304" pitchFamily="18" charset="0"/>
              </a:rPr>
              <a:t>8</a:t>
            </a:r>
            <a:r>
              <a:rPr lang="en-GB" sz="3200" dirty="0" smtClean="0">
                <a:solidFill>
                  <a:srgbClr val="28643C"/>
                </a:solidFill>
                <a:latin typeface="Times New Roman" panose="02020603050405020304" pitchFamily="18" charset="0"/>
                <a:cs typeface="Times New Roman" panose="02020603050405020304" pitchFamily="18" charset="0"/>
              </a:rPr>
              <a:t>/8)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4"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6" name="Group 11"/>
          <p:cNvGrpSpPr>
            <a:grpSpLocks noChangeAspect="1"/>
          </p:cNvGrpSpPr>
          <p:nvPr/>
        </p:nvGrpSpPr>
        <p:grpSpPr bwMode="auto">
          <a:xfrm>
            <a:off x="136004" y="143545"/>
            <a:ext cx="763588" cy="765175"/>
            <a:chOff x="1260" y="540"/>
            <a:chExt cx="3240" cy="3240"/>
          </a:xfrm>
        </p:grpSpPr>
        <p:sp>
          <p:nvSpPr>
            <p:cNvPr id="17"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2" name="Table 1"/>
          <p:cNvGraphicFramePr>
            <a:graphicFrameLocks noGrp="1"/>
          </p:cNvGraphicFramePr>
          <p:nvPr>
            <p:extLst>
              <p:ext uri="{D42A27DB-BD31-4B8C-83A1-F6EECF244321}">
                <p14:modId xmlns:p14="http://schemas.microsoft.com/office/powerpoint/2010/main" val="3408650144"/>
              </p:ext>
            </p:extLst>
          </p:nvPr>
        </p:nvGraphicFramePr>
        <p:xfrm>
          <a:off x="642704" y="1213991"/>
          <a:ext cx="8250236" cy="2270760"/>
        </p:xfrm>
        <a:graphic>
          <a:graphicData uri="http://schemas.openxmlformats.org/drawingml/2006/table">
            <a:tbl>
              <a:tblPr>
                <a:tableStyleId>{5C22544A-7EE6-4342-B048-85BDC9FD1C3A}</a:tableStyleId>
              </a:tblPr>
              <a:tblGrid>
                <a:gridCol w="1360840"/>
                <a:gridCol w="1183181"/>
                <a:gridCol w="1141243"/>
                <a:gridCol w="1141243"/>
                <a:gridCol w="1141243"/>
                <a:gridCol w="1141243"/>
                <a:gridCol w="1141243"/>
              </a:tblGrid>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Data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Spec 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%Change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Spec 2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%Change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No price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Added </a:t>
                      </a:r>
                      <a:r>
                        <a:rPr lang="en-US" sz="1800" u="none" strike="noStrike" dirty="0" err="1">
                          <a:effectLst/>
                          <a:latin typeface="Times New Roman" panose="02020603050405020304" pitchFamily="18" charset="0"/>
                          <a:cs typeface="Times New Roman" panose="02020603050405020304" pitchFamily="18" charset="0"/>
                        </a:rPr>
                        <a:t>Sug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13,535.58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7,203.04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-53.22%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6,642.88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-49.08%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Adjustment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NAS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11,91.71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5,45.76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-45.80%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247.61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20.78%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Total Sugar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14,727.3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7,748.81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-52.62%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6,395.26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-43.42%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New </a:t>
                      </a:r>
                      <a:r>
                        <a:rPr lang="en-US" sz="1800" u="none" strike="noStrike" dirty="0" err="1">
                          <a:effectLst/>
                          <a:latin typeface="Times New Roman" panose="02020603050405020304" pitchFamily="18" charset="0"/>
                          <a:cs typeface="Times New Roman" panose="02020603050405020304" pitchFamily="18" charset="0"/>
                        </a:rPr>
                        <a:t>Eq</a:t>
                      </a:r>
                      <a:r>
                        <a:rPr lang="en-US" sz="1800" u="none" strike="noStrike" dirty="0">
                          <a:effectLst/>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Added Sug</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13,535.58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1,889.42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13.96%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1,273.02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9.40%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Comparison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NAS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11,91.71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86.94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7.29%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526.25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-44.16%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With </a:t>
                      </a:r>
                      <a:r>
                        <a:rPr lang="en-US" sz="1800" u="none" strike="noStrike" dirty="0" err="1" smtClean="0">
                          <a:effectLst/>
                          <a:latin typeface="Times New Roman" panose="02020603050405020304" pitchFamily="18" charset="0"/>
                          <a:cs typeface="Times New Roman" panose="02020603050405020304" pitchFamily="18" charset="0"/>
                        </a:rPr>
                        <a:t>Snew</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Total Sugar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14,727.3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1,976.36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13.42%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746.77</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5.07%</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
        <p:nvSpPr>
          <p:cNvPr id="12" name="Titel 3"/>
          <p:cNvSpPr txBox="1">
            <a:spLocks/>
          </p:cNvSpPr>
          <p:nvPr/>
        </p:nvSpPr>
        <p:spPr bwMode="auto">
          <a:xfrm>
            <a:off x="642703" y="5077897"/>
            <a:ext cx="8250237" cy="54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Values are in tons/year </a:t>
            </a:r>
          </a:p>
        </p:txBody>
      </p:sp>
    </p:spTree>
    <p:extLst>
      <p:ext uri="{BB962C8B-B14F-4D97-AF65-F5344CB8AC3E}">
        <p14:creationId xmlns:p14="http://schemas.microsoft.com/office/powerpoint/2010/main" val="3885147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5. Results - Simulated Sugar Purchased 	(</a:t>
            </a:r>
            <a:r>
              <a:rPr lang="en-GB" sz="3200" dirty="0">
                <a:solidFill>
                  <a:srgbClr val="28643C"/>
                </a:solidFill>
                <a:latin typeface="Times New Roman" panose="02020603050405020304" pitchFamily="18" charset="0"/>
                <a:cs typeface="Times New Roman" panose="02020603050405020304" pitchFamily="18" charset="0"/>
              </a:rPr>
              <a:t>8</a:t>
            </a:r>
            <a:r>
              <a:rPr lang="en-GB" sz="3200" dirty="0" smtClean="0">
                <a:solidFill>
                  <a:srgbClr val="28643C"/>
                </a:solidFill>
                <a:latin typeface="Times New Roman" panose="02020603050405020304" pitchFamily="18" charset="0"/>
                <a:cs typeface="Times New Roman" panose="02020603050405020304" pitchFamily="18" charset="0"/>
              </a:rPr>
              <a:t>/8)</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4"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6" name="Group 11"/>
          <p:cNvGrpSpPr>
            <a:grpSpLocks noChangeAspect="1"/>
          </p:cNvGrpSpPr>
          <p:nvPr/>
        </p:nvGrpSpPr>
        <p:grpSpPr bwMode="auto">
          <a:xfrm>
            <a:off x="136004" y="143545"/>
            <a:ext cx="763588" cy="765175"/>
            <a:chOff x="1260" y="540"/>
            <a:chExt cx="3240" cy="3240"/>
          </a:xfrm>
        </p:grpSpPr>
        <p:sp>
          <p:nvSpPr>
            <p:cNvPr id="17"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graphicFrame>
        <p:nvGraphicFramePr>
          <p:cNvPr id="2" name="Table 1"/>
          <p:cNvGraphicFramePr>
            <a:graphicFrameLocks noGrp="1"/>
          </p:cNvGraphicFramePr>
          <p:nvPr>
            <p:extLst>
              <p:ext uri="{D42A27DB-BD31-4B8C-83A1-F6EECF244321}">
                <p14:modId xmlns:p14="http://schemas.microsoft.com/office/powerpoint/2010/main" val="985193710"/>
              </p:ext>
            </p:extLst>
          </p:nvPr>
        </p:nvGraphicFramePr>
        <p:xfrm>
          <a:off x="642704" y="1213991"/>
          <a:ext cx="8250236" cy="3406140"/>
        </p:xfrm>
        <a:graphic>
          <a:graphicData uri="http://schemas.openxmlformats.org/drawingml/2006/table">
            <a:tbl>
              <a:tblPr>
                <a:tableStyleId>{5C22544A-7EE6-4342-B048-85BDC9FD1C3A}</a:tableStyleId>
              </a:tblPr>
              <a:tblGrid>
                <a:gridCol w="1360840"/>
                <a:gridCol w="1183181"/>
                <a:gridCol w="1141243"/>
                <a:gridCol w="1141243"/>
                <a:gridCol w="1141243"/>
                <a:gridCol w="1141243"/>
                <a:gridCol w="1141243"/>
              </a:tblGrid>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Data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Spec 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%Change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Spec 2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%Change</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No price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Added </a:t>
                      </a:r>
                      <a:r>
                        <a:rPr lang="en-US" sz="1800" u="none" strike="noStrike" dirty="0" err="1">
                          <a:effectLst/>
                          <a:latin typeface="Times New Roman" panose="02020603050405020304" pitchFamily="18" charset="0"/>
                          <a:cs typeface="Times New Roman" panose="02020603050405020304" pitchFamily="18" charset="0"/>
                        </a:rPr>
                        <a:t>Sug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13,535.58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7,203.04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-53.22%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6,642.88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-49.08%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r>
              <a:tr h="251619">
                <a:tc>
                  <a:txBody>
                    <a:bodyPr/>
                    <a:lstStyle/>
                    <a:p>
                      <a:pPr algn="l" fontAlgn="b"/>
                      <a:r>
                        <a:rPr lang="en-US" sz="1800" u="none" strike="noStrike">
                          <a:effectLst/>
                          <a:latin typeface="Times New Roman" panose="02020603050405020304" pitchFamily="18" charset="0"/>
                          <a:cs typeface="Times New Roman" panose="02020603050405020304" pitchFamily="18" charset="0"/>
                        </a:rPr>
                        <a:t>Adjustment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NAS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11,91.71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5,45.76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-45.80%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247.61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20.78%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Total Sugar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14,727.3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7,748.81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-52.62%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6,395.26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-43.42%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r h="251619">
                <a:tc>
                  <a:txBody>
                    <a:bodyPr/>
                    <a:lstStyle/>
                    <a:p>
                      <a:pPr algn="l"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New </a:t>
                      </a:r>
                      <a:r>
                        <a:rPr lang="en-US" sz="1800" u="none" strike="noStrike" dirty="0" err="1">
                          <a:effectLst/>
                          <a:latin typeface="Times New Roman" panose="02020603050405020304" pitchFamily="18" charset="0"/>
                          <a:cs typeface="Times New Roman" panose="02020603050405020304" pitchFamily="18" charset="0"/>
                        </a:rPr>
                        <a:t>Eq</a:t>
                      </a:r>
                      <a:r>
                        <a:rPr lang="en-US" sz="1800" u="none" strike="noStrike" dirty="0">
                          <a:effectLst/>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Added Sug</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13,535.58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1,889.42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13.96%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1,273.02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9.40%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r>
              <a:tr h="251619">
                <a:tc>
                  <a:txBody>
                    <a:bodyPr/>
                    <a:lstStyle/>
                    <a:p>
                      <a:pPr algn="l" fontAlgn="b"/>
                      <a:r>
                        <a:rPr lang="en-US" sz="1800" u="none" strike="noStrike">
                          <a:effectLst/>
                          <a:latin typeface="Times New Roman" panose="02020603050405020304" pitchFamily="18" charset="0"/>
                          <a:cs typeface="Times New Roman" panose="02020603050405020304" pitchFamily="18" charset="0"/>
                        </a:rPr>
                        <a:t>Comparison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NAS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11,91.71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86.94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7.29%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526.25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-44.16%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With </a:t>
                      </a:r>
                      <a:r>
                        <a:rPr lang="en-US" sz="1800" u="none" strike="noStrike" dirty="0" err="1" smtClean="0">
                          <a:effectLst/>
                          <a:latin typeface="Times New Roman" panose="02020603050405020304" pitchFamily="18" charset="0"/>
                          <a:cs typeface="Times New Roman" panose="02020603050405020304" pitchFamily="18" charset="0"/>
                        </a:rPr>
                        <a:t>SNew</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Total Sugar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14,727.3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1,976.36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13.42%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746.77</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5.07%</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r h="251619">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New Eq.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Added Sug</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13,535.58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5,313.62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-39.26%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5,369.85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-39.67%</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noFill/>
                  </a:tcPr>
                </a:tc>
              </a:tr>
              <a:tr h="251619">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Overall Effect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NAS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11,91.71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458.83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-38.50%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278.64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-23.38%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noFill/>
                  </a:tcPr>
                </a:tc>
              </a:tr>
              <a:tr h="251619">
                <a:tc>
                  <a:txBody>
                    <a:bodyPr/>
                    <a:lstStyle/>
                    <a:p>
                      <a:pPr algn="l"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Total Sugar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smtClean="0">
                          <a:effectLst/>
                          <a:latin typeface="Times New Roman" panose="02020603050405020304" pitchFamily="18" charset="0"/>
                          <a:cs typeface="Times New Roman" panose="02020603050405020304" pitchFamily="18" charset="0"/>
                        </a:rPr>
                        <a:t>14,727.3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5,772.45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-39.20%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a:t>
                      </a:r>
                      <a:r>
                        <a:rPr lang="en-US" sz="1800" u="none" strike="noStrike" dirty="0" smtClean="0">
                          <a:effectLst/>
                          <a:latin typeface="Times New Roman" panose="02020603050405020304" pitchFamily="18" charset="0"/>
                          <a:cs typeface="Times New Roman" panose="02020603050405020304" pitchFamily="18" charset="0"/>
                        </a:rPr>
                        <a:t>5,648.5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-38.35%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
        <p:nvSpPr>
          <p:cNvPr id="12" name="Titel 3"/>
          <p:cNvSpPr txBox="1">
            <a:spLocks/>
          </p:cNvSpPr>
          <p:nvPr/>
        </p:nvSpPr>
        <p:spPr bwMode="auto">
          <a:xfrm>
            <a:off x="642703" y="5077897"/>
            <a:ext cx="8250237" cy="54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US" sz="2200" dirty="0" smtClean="0">
                <a:latin typeface="Times New Roman" panose="02020603050405020304" pitchFamily="18" charset="0"/>
                <a:cs typeface="Times New Roman" panose="02020603050405020304" pitchFamily="18" charset="0"/>
              </a:rPr>
              <a:t>Values are in tons/year </a:t>
            </a:r>
          </a:p>
        </p:txBody>
      </p:sp>
    </p:spTree>
    <p:extLst>
      <p:ext uri="{BB962C8B-B14F-4D97-AF65-F5344CB8AC3E}">
        <p14:creationId xmlns:p14="http://schemas.microsoft.com/office/powerpoint/2010/main" val="1595485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sz="half" idx="2"/>
          </p:nvPr>
        </p:nvSpPr>
        <p:spPr>
          <a:xfrm>
            <a:off x="611188" y="1052513"/>
            <a:ext cx="8034337" cy="4394200"/>
          </a:xfrm>
        </p:spPr>
        <p:txBody>
          <a:bodyPr/>
          <a:lstStyle/>
          <a:p>
            <a:pPr marL="0" indent="0">
              <a:spcBef>
                <a:spcPts val="0"/>
              </a:spcBef>
              <a:buFont typeface="Arial" panose="020B0604020202020204" pitchFamily="34" charset="0"/>
              <a:buNone/>
              <a:defRPr/>
            </a:pPr>
            <a:r>
              <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rPr>
              <a:t>With changes in Nutrition Facts Label, the FDA aims to facilitate the adoption of “healthy” diets for Americans</a:t>
            </a:r>
          </a:p>
          <a:p>
            <a:pPr marL="0" indent="0">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ts val="0"/>
              </a:spcBef>
              <a:buFont typeface="Arial" panose="020B0604020202020204" pitchFamily="34" charset="0"/>
              <a:buNone/>
              <a:defRPr/>
            </a:pPr>
            <a:r>
              <a:rPr lang="en-US" altLang="en-US" sz="2400" b="1" u="sng"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Preliminary</a:t>
            </a:r>
            <a:r>
              <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rPr>
              <a:t> results of simulated </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changes in purchases of </a:t>
            </a:r>
            <a:r>
              <a:rPr lang="en-US" altLang="en-US" sz="2400" dirty="0" err="1">
                <a:latin typeface="Times New Roman" panose="02020603050405020304" pitchFamily="18" charset="0"/>
                <a:cs typeface="Times New Roman" panose="02020603050405020304" pitchFamily="18" charset="0"/>
                <a:sym typeface="Wingdings" panose="05000000000000000000" pitchFamily="2" charset="2"/>
              </a:rPr>
              <a:t>RTE</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cereals </a:t>
            </a:r>
            <a:r>
              <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rPr>
              <a:t>due </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to NFL added sugar </a:t>
            </a:r>
            <a:r>
              <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rPr>
              <a:t>information, show a lot of potential for the NFL to help reducing the amounts of added sugar purchased… </a:t>
            </a:r>
          </a:p>
          <a:p>
            <a:pPr marL="0" indent="0">
              <a:spcBef>
                <a:spcPts val="0"/>
              </a:spcBef>
              <a:buFont typeface="Arial" panose="020B0604020202020204" pitchFamily="34" charset="0"/>
              <a:buNone/>
              <a:defRPr/>
            </a:pPr>
            <a:r>
              <a:rPr lang="en-US" altLang="en-US" sz="24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least among “fringe products” </a:t>
            </a:r>
          </a:p>
          <a:p>
            <a:pPr marL="0" indent="0">
              <a:spcBef>
                <a:spcPts val="0"/>
              </a:spcBef>
              <a:buNone/>
              <a:defRPr/>
            </a:pPr>
            <a:endParaRPr lang="en-US"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ts val="0"/>
              </a:spcBef>
              <a:buNone/>
              <a:defRPr/>
            </a:pPr>
            <a:r>
              <a:rPr lang="en-US" altLang="en-US" sz="2400" dirty="0" smtClean="0">
                <a:latin typeface="Times New Roman" panose="02020603050405020304" pitchFamily="18" charset="0"/>
                <a:cs typeface="Times New Roman" panose="02020603050405020304" pitchFamily="18" charset="0"/>
              </a:rPr>
              <a:t>HOWEVER: </a:t>
            </a:r>
          </a:p>
          <a:p>
            <a:pPr marL="0" indent="0">
              <a:spcBef>
                <a:spcPts val="0"/>
              </a:spcBef>
              <a:buNone/>
              <a:defRPr/>
            </a:pPr>
            <a:r>
              <a:rPr lang="en-US" altLang="en-US" sz="2400" dirty="0" smtClean="0">
                <a:latin typeface="Times New Roman" panose="02020603050405020304" pitchFamily="18" charset="0"/>
                <a:cs typeface="Times New Roman" panose="02020603050405020304" pitchFamily="18" charset="0"/>
              </a:rPr>
              <a:t>Model </a:t>
            </a:r>
            <a:r>
              <a:rPr lang="en-US" altLang="en-US" sz="2400" dirty="0" smtClean="0">
                <a:latin typeface="Times New Roman" panose="02020603050405020304" pitchFamily="18" charset="0"/>
                <a:cs typeface="Times New Roman" panose="02020603050405020304" pitchFamily="18" charset="0"/>
              </a:rPr>
              <a:t>tends to </a:t>
            </a:r>
            <a:r>
              <a:rPr lang="en-US" altLang="en-US" sz="2400" b="1" dirty="0" smtClean="0">
                <a:solidFill>
                  <a:srgbClr val="FF0000"/>
                </a:solidFill>
                <a:latin typeface="Times New Roman" panose="02020603050405020304" pitchFamily="18" charset="0"/>
                <a:cs typeface="Times New Roman" panose="02020603050405020304" pitchFamily="18" charset="0"/>
              </a:rPr>
              <a:t>under-predict shares !</a:t>
            </a:r>
            <a:r>
              <a:rPr lang="en-US" altLang="en-US" sz="2400"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rPr>
              <a:t> Changes may actually be much smaller!!!!</a:t>
            </a:r>
            <a:r>
              <a:rPr lang="en-US" altLang="en-US" dirty="0" smtClean="0">
                <a:latin typeface="Times New Roman" panose="02020603050405020304" pitchFamily="18" charset="0"/>
                <a:cs typeface="Times New Roman" panose="02020603050405020304" pitchFamily="18" charset="0"/>
              </a:rPr>
              <a:t> </a:t>
            </a:r>
          </a:p>
          <a:p>
            <a:pPr>
              <a:spcBef>
                <a:spcPts val="0"/>
              </a:spcBef>
              <a:buFontTx/>
              <a:buChar char="-"/>
              <a:defRPr/>
            </a:pPr>
            <a:endParaRPr lang="en-US" altLang="en-US" dirty="0" smtClean="0">
              <a:latin typeface="Times New Roman" panose="02020603050405020304" pitchFamily="18" charset="0"/>
              <a:cs typeface="Times New Roman" panose="02020603050405020304" pitchFamily="18" charset="0"/>
            </a:endParaRPr>
          </a:p>
          <a:p>
            <a:pPr>
              <a:spcBef>
                <a:spcPts val="0"/>
              </a:spcBef>
              <a:buFontTx/>
              <a:buChar char="-"/>
              <a:defRPr/>
            </a:pPr>
            <a:endPar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endParaRPr>
          </a:p>
          <a:p>
            <a:pPr>
              <a:spcBef>
                <a:spcPts val="0"/>
              </a:spcBef>
              <a:buFontTx/>
              <a:buChar char="-"/>
              <a:defRPr/>
            </a:pPr>
            <a:endParaRPr lang="en-US" altLang="en-US" sz="24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ts val="0"/>
              </a:spcBef>
              <a:buFont typeface="Arial" panose="020B0604020202020204" pitchFamily="34" charset="0"/>
              <a:buNone/>
              <a:defRPr/>
            </a:pPr>
            <a:endPar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6</a:t>
            </a:r>
            <a:r>
              <a:rPr lang="en-GB" sz="3200" dirty="0" smtClean="0">
                <a:solidFill>
                  <a:srgbClr val="28643C"/>
                </a:solidFill>
                <a:latin typeface="Times New Roman" panose="02020603050405020304" pitchFamily="18" charset="0"/>
                <a:cs typeface="Times New Roman" panose="02020603050405020304" pitchFamily="18" charset="0"/>
              </a:rPr>
              <a:t>. Conclusions  							(1/2)</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2918660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sz="half" idx="2"/>
          </p:nvPr>
        </p:nvSpPr>
        <p:spPr>
          <a:xfrm>
            <a:off x="525895" y="1121154"/>
            <a:ext cx="8250269" cy="4394200"/>
          </a:xfrm>
        </p:spPr>
        <p:txBody>
          <a:bodyPr/>
          <a:lstStyle/>
          <a:p>
            <a:pPr marL="0" indent="0">
              <a:lnSpc>
                <a:spcPct val="100000"/>
              </a:lnSpc>
              <a:spcBef>
                <a:spcPts val="0"/>
              </a:spcBef>
              <a:buNone/>
            </a:pPr>
            <a:r>
              <a:rPr lang="en-US" altLang="en-US" sz="2200" dirty="0" smtClean="0">
                <a:latin typeface="Times New Roman" panose="02020603050405020304" pitchFamily="18" charset="0"/>
                <a:cs typeface="Times New Roman" panose="02020603050405020304" pitchFamily="18" charset="0"/>
              </a:rPr>
              <a:t>8</a:t>
            </a:r>
            <a:r>
              <a:rPr lang="en-US" altLang="en-US" sz="2200" baseline="30000" dirty="0" smtClean="0">
                <a:latin typeface="Times New Roman" panose="02020603050405020304" pitchFamily="18" charset="0"/>
                <a:cs typeface="Times New Roman" panose="02020603050405020304" pitchFamily="18" charset="0"/>
              </a:rPr>
              <a:t>th</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edition of the </a:t>
            </a:r>
            <a:r>
              <a:rPr lang="en-US" altLang="en-US" sz="2200" dirty="0" smtClean="0">
                <a:latin typeface="Times New Roman" panose="02020603050405020304" pitchFamily="18" charset="0"/>
                <a:cs typeface="Times New Roman" panose="02020603050405020304" pitchFamily="18" charset="0"/>
              </a:rPr>
              <a:t>DGA </a:t>
            </a:r>
            <a:r>
              <a:rPr lang="en-US" altLang="en-US" sz="2200" dirty="0">
                <a:latin typeface="Times New Roman" panose="02020603050405020304" pitchFamily="18" charset="0"/>
                <a:cs typeface="Times New Roman" panose="02020603050405020304" pitchFamily="18" charset="0"/>
              </a:rPr>
              <a:t>(2015-2020</a:t>
            </a:r>
            <a:r>
              <a:rPr lang="en-US" altLang="en-US" sz="2200" dirty="0" smtClean="0">
                <a:latin typeface="Times New Roman" panose="02020603050405020304" pitchFamily="18" charset="0"/>
                <a:cs typeface="Times New Roman" panose="02020603050405020304" pitchFamily="18" charset="0"/>
              </a:rPr>
              <a:t>) : </a:t>
            </a:r>
            <a:r>
              <a:rPr lang="en-US" sz="2200" b="1"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Limit calories from </a:t>
            </a:r>
            <a:r>
              <a:rPr lang="en-US" sz="2200" b="1" dirty="0">
                <a:solidFill>
                  <a:srgbClr val="FF0000"/>
                </a:solidFill>
                <a:latin typeface="Times New Roman" panose="02020603050405020304" pitchFamily="18" charset="0"/>
                <a:cs typeface="Times New Roman" panose="02020603050405020304" pitchFamily="18" charset="0"/>
              </a:rPr>
              <a:t>added sugars</a:t>
            </a:r>
            <a:r>
              <a:rPr lang="en-US" sz="2200" dirty="0">
                <a:latin typeface="Times New Roman" panose="02020603050405020304" pitchFamily="18" charset="0"/>
                <a:cs typeface="Times New Roman" panose="02020603050405020304" pitchFamily="18" charset="0"/>
              </a:rPr>
              <a:t> and saturated fats and reduce sodium intake.” </a:t>
            </a:r>
            <a:endParaRPr lang="en-US" sz="22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200" dirty="0" smtClean="0">
                <a:latin typeface="Times New Roman" panose="02020603050405020304" pitchFamily="18" charset="0"/>
                <a:cs typeface="Times New Roman" panose="02020603050405020304" pitchFamily="18" charset="0"/>
              </a:rPr>
              <a:t>Recommended </a:t>
            </a:r>
            <a:r>
              <a:rPr lang="en-US" sz="2200" dirty="0">
                <a:latin typeface="Times New Roman" panose="02020603050405020304" pitchFamily="18" charset="0"/>
                <a:cs typeface="Times New Roman" panose="02020603050405020304" pitchFamily="18" charset="0"/>
              </a:rPr>
              <a:t>amounts not to be </a:t>
            </a:r>
            <a:r>
              <a:rPr lang="en-US" sz="2200" dirty="0" smtClean="0">
                <a:latin typeface="Times New Roman" panose="02020603050405020304" pitchFamily="18" charset="0"/>
                <a:cs typeface="Times New Roman" panose="02020603050405020304" pitchFamily="18" charset="0"/>
              </a:rPr>
              <a:t>exceeded </a:t>
            </a:r>
          </a:p>
          <a:p>
            <a:pPr marL="0" indent="0">
              <a:lnSpc>
                <a:spcPct val="100000"/>
              </a:lnSpc>
              <a:spcBef>
                <a:spcPts val="0"/>
              </a:spcBef>
              <a:buNone/>
            </a:pPr>
            <a:r>
              <a:rPr lang="en-US" sz="2200" dirty="0" smtClean="0">
                <a:solidFill>
                  <a:srgbClr val="FF0000"/>
                </a:solidFill>
                <a:latin typeface="Times New Roman" panose="02020603050405020304" pitchFamily="18" charset="0"/>
                <a:cs typeface="Times New Roman" panose="02020603050405020304" pitchFamily="18" charset="0"/>
              </a:rPr>
              <a:t>&lt; </a:t>
            </a:r>
            <a:r>
              <a:rPr lang="en-US" sz="2200" dirty="0">
                <a:solidFill>
                  <a:srgbClr val="FF0000"/>
                </a:solidFill>
                <a:latin typeface="Times New Roman" panose="02020603050405020304" pitchFamily="18" charset="0"/>
                <a:cs typeface="Times New Roman" panose="02020603050405020304" pitchFamily="18" charset="0"/>
              </a:rPr>
              <a:t>10 % </a:t>
            </a:r>
            <a:r>
              <a:rPr lang="en-US" sz="2200" dirty="0" err="1" smtClean="0">
                <a:solidFill>
                  <a:srgbClr val="FF0000"/>
                </a:solidFill>
                <a:latin typeface="Times New Roman" panose="02020603050405020304" pitchFamily="18" charset="0"/>
                <a:cs typeface="Times New Roman" panose="02020603050405020304" pitchFamily="18" charset="0"/>
              </a:rPr>
              <a:t>cal</a:t>
            </a:r>
            <a:r>
              <a:rPr lang="en-US" sz="2200" dirty="0" smtClean="0">
                <a:solidFill>
                  <a:srgbClr val="FF0000"/>
                </a:solidFill>
                <a:latin typeface="Times New Roman" panose="02020603050405020304" pitchFamily="18" charset="0"/>
                <a:cs typeface="Times New Roman" panose="02020603050405020304" pitchFamily="18" charset="0"/>
              </a:rPr>
              <a:t>/day </a:t>
            </a:r>
            <a:r>
              <a:rPr lang="en-US" sz="2200" dirty="0">
                <a:solidFill>
                  <a:srgbClr val="FF0000"/>
                </a:solidFill>
                <a:latin typeface="Times New Roman" panose="02020603050405020304" pitchFamily="18" charset="0"/>
                <a:cs typeface="Times New Roman" panose="02020603050405020304" pitchFamily="18" charset="0"/>
              </a:rPr>
              <a:t>from added sugars </a:t>
            </a:r>
            <a:r>
              <a:rPr lang="en-US" sz="22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50 grams or 12.2 </a:t>
            </a:r>
            <a:r>
              <a:rPr lang="en-US" sz="22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tsp</a:t>
            </a:r>
          </a:p>
          <a:p>
            <a:pPr marL="0" indent="0">
              <a:lnSpc>
                <a:spcPct val="100000"/>
              </a:lnSpc>
              <a:spcBef>
                <a:spcPts val="0"/>
              </a:spcBef>
              <a:buNone/>
            </a:pPr>
            <a:r>
              <a:rPr lang="en-US" sz="2200" dirty="0" smtClean="0">
                <a:latin typeface="Times New Roman" panose="02020603050405020304" pitchFamily="18" charset="0"/>
                <a:cs typeface="Times New Roman" panose="02020603050405020304" pitchFamily="18" charset="0"/>
              </a:rPr>
              <a:t>&lt; </a:t>
            </a:r>
            <a:r>
              <a:rPr lang="en-US" sz="2200" dirty="0">
                <a:latin typeface="Times New Roman" panose="02020603050405020304" pitchFamily="18" charset="0"/>
                <a:cs typeface="Times New Roman" panose="02020603050405020304" pitchFamily="18" charset="0"/>
              </a:rPr>
              <a:t>10% </a:t>
            </a:r>
            <a:r>
              <a:rPr lang="en-US" sz="2200" dirty="0" err="1" smtClean="0">
                <a:latin typeface="Times New Roman" panose="02020603050405020304" pitchFamily="18" charset="0"/>
                <a:cs typeface="Times New Roman" panose="02020603050405020304" pitchFamily="18" charset="0"/>
              </a:rPr>
              <a:t>cal</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day from saturated </a:t>
            </a:r>
            <a:r>
              <a:rPr lang="en-US" sz="2200" dirty="0" smtClean="0">
                <a:latin typeface="Times New Roman" panose="02020603050405020304" pitchFamily="18" charset="0"/>
                <a:cs typeface="Times New Roman" panose="02020603050405020304" pitchFamily="18" charset="0"/>
              </a:rPr>
              <a:t>fats </a:t>
            </a:r>
            <a:r>
              <a:rPr lang="en-US" sz="2200" dirty="0">
                <a:latin typeface="Times New Roman" panose="02020603050405020304" pitchFamily="18" charset="0"/>
                <a:cs typeface="Times New Roman" panose="02020603050405020304" pitchFamily="18" charset="0"/>
                <a:sym typeface="Wingdings" panose="05000000000000000000" pitchFamily="2" charset="2"/>
              </a:rPr>
              <a:t> ~ 22 grams  or 3/4 </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OZ </a:t>
            </a:r>
          </a:p>
          <a:p>
            <a:pPr marL="0" indent="0">
              <a:lnSpc>
                <a:spcPct val="100000"/>
              </a:lnSpc>
              <a:spcBef>
                <a:spcPts val="0"/>
              </a:spcBef>
              <a:buNone/>
            </a:pPr>
            <a:r>
              <a:rPr lang="en-US" sz="2200" dirty="0" smtClean="0">
                <a:latin typeface="Times New Roman" panose="02020603050405020304" pitchFamily="18" charset="0"/>
                <a:cs typeface="Times New Roman" panose="02020603050405020304" pitchFamily="18" charset="0"/>
              </a:rPr>
              <a:t>&lt;  </a:t>
            </a:r>
            <a:r>
              <a:rPr lang="en-US" sz="2200" dirty="0">
                <a:latin typeface="Times New Roman" panose="02020603050405020304" pitchFamily="18" charset="0"/>
                <a:cs typeface="Times New Roman" panose="02020603050405020304" pitchFamily="18" charset="0"/>
              </a:rPr>
              <a:t>2,300 mg / day of sodium  (1/12 </a:t>
            </a:r>
            <a:r>
              <a:rPr lang="en-US" sz="2200" dirty="0" smtClean="0">
                <a:latin typeface="Times New Roman" panose="02020603050405020304" pitchFamily="18" charset="0"/>
                <a:cs typeface="Times New Roman" panose="02020603050405020304" pitchFamily="18" charset="0"/>
              </a:rPr>
              <a:t>OZ) </a:t>
            </a:r>
          </a:p>
          <a:p>
            <a:pPr marL="0" indent="0">
              <a:lnSpc>
                <a:spcPct val="100000"/>
              </a:lnSpc>
              <a:spcBef>
                <a:spcPts val="0"/>
              </a:spcBef>
              <a:buNone/>
            </a:pPr>
            <a:endParaRPr lang="en-US" altLang="en-US" sz="22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rPr>
              <a:t>American Hearth Association Added Sugar limits:  </a:t>
            </a:r>
            <a:endParaRPr lang="en-US" sz="2200" dirty="0" smtClean="0">
              <a:latin typeface="Times New Roman" panose="02020603050405020304" pitchFamily="18" charset="0"/>
              <a:cs typeface="Times New Roman" panose="02020603050405020304" pitchFamily="18" charset="0"/>
            </a:endParaRPr>
          </a:p>
          <a:p>
            <a:pPr>
              <a:lnSpc>
                <a:spcPct val="100000"/>
              </a:lnSpc>
              <a:spcBef>
                <a:spcPts val="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Men: </a:t>
            </a:r>
            <a:r>
              <a:rPr lang="en-US" sz="22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sym typeface="Wingdings" panose="05000000000000000000" pitchFamily="2" charset="2"/>
              </a:rPr>
              <a:t>50 calories / 36 grams / 9 tsp ; </a:t>
            </a:r>
          </a:p>
          <a:p>
            <a:pPr>
              <a:lnSpc>
                <a:spcPct val="100000"/>
              </a:lnSpc>
              <a:spcBef>
                <a:spcPts val="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Women: </a:t>
            </a:r>
            <a:r>
              <a:rPr lang="en-US" sz="2200" dirty="0">
                <a:latin typeface="Times New Roman" panose="02020603050405020304" pitchFamily="18" charset="0"/>
                <a:cs typeface="Times New Roman" panose="02020603050405020304" pitchFamily="18" charset="0"/>
              </a:rPr>
              <a:t>10</a:t>
            </a:r>
            <a:r>
              <a:rPr lang="en-US" sz="2200" dirty="0">
                <a:latin typeface="Times New Roman" panose="02020603050405020304" pitchFamily="18" charset="0"/>
                <a:cs typeface="Times New Roman" panose="02020603050405020304" pitchFamily="18" charset="0"/>
                <a:sym typeface="Wingdings" panose="05000000000000000000" pitchFamily="2" charset="2"/>
              </a:rPr>
              <a:t>0 calories / 25 grams / 6 tsp </a:t>
            </a:r>
            <a:endParaRPr lang="en-US" sz="2200" dirty="0">
              <a:latin typeface="Times New Roman" panose="02020603050405020304" pitchFamily="18" charset="0"/>
              <a:cs typeface="Times New Roman" panose="02020603050405020304" pitchFamily="18" charset="0"/>
            </a:endParaRPr>
          </a:p>
          <a:p>
            <a:pPr marL="0">
              <a:lnSpc>
                <a:spcPct val="100000"/>
              </a:lnSpc>
              <a:spcBef>
                <a:spcPts val="0"/>
              </a:spcBef>
            </a:pPr>
            <a:endParaRPr lang="en-US" sz="22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Note: 12 fluid OZ Regular Coke ~ 39 grams of added sugar </a:t>
            </a:r>
          </a:p>
          <a:p>
            <a:pPr marL="0" indent="0">
              <a:spcBef>
                <a:spcPct val="0"/>
              </a:spcBef>
              <a:buNone/>
            </a:pPr>
            <a:endParaRPr lang="en-US"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ct val="0"/>
              </a:spcBef>
              <a:buNone/>
            </a:pPr>
            <a:endParaRPr lang="en-US" alt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spcBef>
                <a:spcPct val="0"/>
              </a:spcBef>
              <a:buNone/>
            </a:pPr>
            <a:endParaRPr lang="en-US" altLang="en-US" sz="2400" dirty="0">
              <a:latin typeface="Times New Roman" panose="02020603050405020304" pitchFamily="18" charset="0"/>
              <a:cs typeface="Times New Roman" panose="02020603050405020304" pitchFamily="18" charset="0"/>
            </a:endParaRPr>
          </a:p>
        </p:txBody>
      </p:sp>
      <p:grpSp>
        <p:nvGrpSpPr>
          <p:cNvPr id="16" name="Group 11"/>
          <p:cNvGrpSpPr>
            <a:grpSpLocks noChangeAspect="1"/>
          </p:cNvGrpSpPr>
          <p:nvPr/>
        </p:nvGrpSpPr>
        <p:grpSpPr bwMode="auto">
          <a:xfrm>
            <a:off x="136004" y="143545"/>
            <a:ext cx="763588" cy="765175"/>
            <a:chOff x="1260" y="540"/>
            <a:chExt cx="3240" cy="3240"/>
          </a:xfrm>
        </p:grpSpPr>
        <p:sp>
          <p:nvSpPr>
            <p:cNvPr id="17"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1. Background							(3/7)</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3547198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sz="half" idx="2"/>
          </p:nvPr>
        </p:nvSpPr>
        <p:spPr>
          <a:xfrm>
            <a:off x="611188" y="1052513"/>
            <a:ext cx="8034337" cy="4394200"/>
          </a:xfrm>
        </p:spPr>
        <p:txBody>
          <a:bodyPr/>
          <a:lstStyle/>
          <a:p>
            <a:pPr marL="0" indent="0">
              <a:spcBef>
                <a:spcPts val="0"/>
              </a:spcBef>
              <a:buNone/>
              <a:defRPr/>
            </a:pPr>
            <a:r>
              <a:rPr lang="en-US" altLang="en-US" sz="2400" dirty="0" smtClean="0">
                <a:latin typeface="Times New Roman" panose="02020603050405020304" pitchFamily="18" charset="0"/>
                <a:cs typeface="Times New Roman" panose="02020603050405020304" pitchFamily="18" charset="0"/>
              </a:rPr>
              <a:t>What </a:t>
            </a:r>
            <a:r>
              <a:rPr lang="en-US" altLang="en-US" sz="2400" dirty="0">
                <a:latin typeface="Times New Roman" panose="02020603050405020304" pitchFamily="18" charset="0"/>
                <a:cs typeface="Times New Roman" panose="02020603050405020304" pitchFamily="18" charset="0"/>
              </a:rPr>
              <a:t>is next ?</a:t>
            </a:r>
          </a:p>
          <a:p>
            <a:pPr>
              <a:spcBef>
                <a:spcPts val="0"/>
              </a:spcBef>
              <a:buFontTx/>
              <a:buChar char="-"/>
              <a:defRPr/>
            </a:pPr>
            <a:r>
              <a:rPr lang="en-US" altLang="en-US" sz="2400" dirty="0">
                <a:latin typeface="Times New Roman" panose="02020603050405020304" pitchFamily="18" charset="0"/>
                <a:cs typeface="Times New Roman" panose="02020603050405020304" pitchFamily="18" charset="0"/>
              </a:rPr>
              <a:t>QC share simulation </a:t>
            </a:r>
          </a:p>
          <a:p>
            <a:pPr>
              <a:spcBef>
                <a:spcPts val="0"/>
              </a:spcBef>
              <a:buFontTx/>
              <a:buChar char="-"/>
              <a:defRPr/>
            </a:pPr>
            <a:endParaRPr lang="en-US" altLang="en-US" sz="2400" dirty="0" smtClean="0">
              <a:latin typeface="Times New Roman" panose="02020603050405020304" pitchFamily="18" charset="0"/>
              <a:cs typeface="Times New Roman" panose="02020603050405020304" pitchFamily="18" charset="0"/>
            </a:endParaRP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No </a:t>
            </a:r>
            <a:r>
              <a:rPr lang="en-US" altLang="en-US" sz="2400" dirty="0" smtClean="0">
                <a:latin typeface="Times New Roman" panose="02020603050405020304" pitchFamily="18" charset="0"/>
                <a:cs typeface="Times New Roman" panose="02020603050405020304" pitchFamily="18" charset="0"/>
              </a:rPr>
              <a:t>longer focusing on “fringe products”</a:t>
            </a:r>
          </a:p>
          <a:p>
            <a:pPr>
              <a:spcBef>
                <a:spcPts val="0"/>
              </a:spcBef>
              <a:buFontTx/>
              <a:buChar char="-"/>
              <a:defRPr/>
            </a:pPr>
            <a:endParaRPr lang="en-US" altLang="en-US" sz="2400" dirty="0" smtClean="0">
              <a:latin typeface="Times New Roman" panose="02020603050405020304" pitchFamily="18" charset="0"/>
              <a:cs typeface="Times New Roman" panose="02020603050405020304" pitchFamily="18" charset="0"/>
            </a:endParaRP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Ensure </a:t>
            </a:r>
            <a:r>
              <a:rPr lang="en-US" altLang="en-US" sz="2400" dirty="0" smtClean="0">
                <a:latin typeface="Times New Roman" panose="02020603050405020304" pitchFamily="18" charset="0"/>
                <a:cs typeface="Times New Roman" panose="02020603050405020304" pitchFamily="18" charset="0"/>
              </a:rPr>
              <a:t>that the model’s predictive power is “reasonable”</a:t>
            </a:r>
          </a:p>
          <a:p>
            <a:pPr>
              <a:spcBef>
                <a:spcPts val="0"/>
              </a:spcBef>
              <a:buFontTx/>
              <a:buChar char="-"/>
              <a:defRPr/>
            </a:pPr>
            <a:endParaRPr lang="en-US" altLang="en-US" sz="2400" dirty="0" smtClean="0">
              <a:latin typeface="Times New Roman" panose="02020603050405020304" pitchFamily="18" charset="0"/>
              <a:cs typeface="Times New Roman" panose="02020603050405020304" pitchFamily="18" charset="0"/>
            </a:endParaRP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Model </a:t>
            </a:r>
            <a:r>
              <a:rPr lang="en-US" altLang="en-US" sz="2400" dirty="0" smtClean="0">
                <a:latin typeface="Times New Roman" panose="02020603050405020304" pitchFamily="18" charset="0"/>
                <a:cs typeface="Times New Roman" panose="02020603050405020304" pitchFamily="18" charset="0"/>
              </a:rPr>
              <a:t>changes in formulation part of the </a:t>
            </a:r>
            <a:r>
              <a:rPr lang="en-US" altLang="en-US" sz="2400" dirty="0" smtClean="0">
                <a:latin typeface="Times New Roman" panose="02020603050405020304" pitchFamily="18" charset="0"/>
                <a:cs typeface="Times New Roman" panose="02020603050405020304" pitchFamily="18" charset="0"/>
              </a:rPr>
              <a:t>supply side?</a:t>
            </a:r>
          </a:p>
          <a:p>
            <a:pPr>
              <a:spcBef>
                <a:spcPts val="0"/>
              </a:spcBef>
              <a:buFontTx/>
              <a:buChar char="-"/>
              <a:defRPr/>
            </a:pPr>
            <a:endParaRPr lang="en-US" altLang="en-US" sz="2400" dirty="0">
              <a:latin typeface="Times New Roman" panose="02020603050405020304" pitchFamily="18" charset="0"/>
              <a:cs typeface="Times New Roman" panose="02020603050405020304" pitchFamily="18" charset="0"/>
            </a:endParaRPr>
          </a:p>
          <a:p>
            <a:pPr>
              <a:spcBef>
                <a:spcPts val="0"/>
              </a:spcBef>
              <a:buFontTx/>
              <a:buChar char="-"/>
              <a:defRPr/>
            </a:pPr>
            <a:r>
              <a:rPr lang="en-US" altLang="en-US" sz="2400" dirty="0" smtClean="0">
                <a:latin typeface="Times New Roman" panose="02020603050405020304" pitchFamily="18" charset="0"/>
                <a:cs typeface="Times New Roman" panose="02020603050405020304" pitchFamily="18" charset="0"/>
              </a:rPr>
              <a:t>Should we extend the “problem”?</a:t>
            </a:r>
          </a:p>
          <a:p>
            <a:pPr marL="0" indent="0">
              <a:spcBef>
                <a:spcPts val="0"/>
              </a:spcBef>
              <a:buNone/>
              <a:defRPr/>
            </a:pPr>
            <a:endParaRPr lang="en-US" altLang="en-US" sz="2400" dirty="0" smtClean="0">
              <a:latin typeface="Times New Roman" panose="02020603050405020304" pitchFamily="18" charset="0"/>
              <a:cs typeface="Times New Roman" panose="02020603050405020304" pitchFamily="18" charset="0"/>
            </a:endParaRPr>
          </a:p>
          <a:p>
            <a:pPr marL="0" indent="0">
              <a:spcBef>
                <a:spcPts val="0"/>
              </a:spcBef>
              <a:buNone/>
              <a:defRPr/>
            </a:pPr>
            <a:r>
              <a:rPr lang="en-US" altLang="en-US" sz="2400" dirty="0" smtClean="0">
                <a:latin typeface="Times New Roman" panose="02020603050405020304" pitchFamily="18" charset="0"/>
                <a:cs typeface="Times New Roman" panose="02020603050405020304" pitchFamily="18" charset="0"/>
              </a:rPr>
              <a:t> </a:t>
            </a:r>
          </a:p>
          <a:p>
            <a:pPr>
              <a:spcBef>
                <a:spcPts val="0"/>
              </a:spcBef>
              <a:buFontTx/>
              <a:buChar char="-"/>
              <a:defRPr/>
            </a:pPr>
            <a:endPar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endParaRPr>
          </a:p>
          <a:p>
            <a:pPr>
              <a:spcBef>
                <a:spcPts val="0"/>
              </a:spcBef>
              <a:buFontTx/>
              <a:buChar char="-"/>
              <a:defRPr/>
            </a:pPr>
            <a:endParaRPr lang="en-US" altLang="en-US" sz="2400"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ts val="0"/>
              </a:spcBef>
              <a:buFont typeface="Arial" panose="020B0604020202020204" pitchFamily="34" charset="0"/>
              <a:buNone/>
              <a:defRPr/>
            </a:pPr>
            <a:endParaRPr lang="en-US" altLang="en-US" sz="2400" dirty="0" smtClean="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2"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a:solidFill>
                  <a:srgbClr val="28643C"/>
                </a:solidFill>
                <a:latin typeface="Times New Roman" panose="02020603050405020304" pitchFamily="18" charset="0"/>
                <a:cs typeface="Times New Roman" panose="02020603050405020304" pitchFamily="18" charset="0"/>
              </a:rPr>
              <a:t>6</a:t>
            </a:r>
            <a:r>
              <a:rPr lang="en-GB" sz="3200" dirty="0" smtClean="0">
                <a:solidFill>
                  <a:srgbClr val="28643C"/>
                </a:solidFill>
                <a:latin typeface="Times New Roman" panose="02020603050405020304" pitchFamily="18" charset="0"/>
                <a:cs typeface="Times New Roman" panose="02020603050405020304" pitchFamily="18" charset="0"/>
              </a:rPr>
              <a:t>. Conclusions  							(2/2)</a:t>
            </a:r>
            <a:endParaRPr lang="en-GB" sz="3200" dirty="0">
              <a:solidFill>
                <a:srgbClr val="28643C"/>
              </a:solidFill>
              <a:latin typeface="Times New Roman" panose="02020603050405020304" pitchFamily="18" charset="0"/>
              <a:cs typeface="Times New Roman" panose="02020603050405020304" pitchFamily="18" charset="0"/>
            </a:endParaRP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1567867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361950" y="1558925"/>
            <a:ext cx="8458200" cy="3165475"/>
          </a:xfrm>
        </p:spPr>
        <p:txBody>
          <a:bodyPr/>
          <a:lstStyle/>
          <a:p>
            <a:pPr marL="609600" indent="-609600" algn="ctr" eaLnBrk="1" hangingPunct="1">
              <a:buFont typeface="Wingdings" panose="05000000000000000000" pitchFamily="2" charset="2"/>
              <a:buNone/>
            </a:pPr>
            <a:endParaRPr lang="en-US" altLang="en-US" sz="4400" dirty="0" smtClean="0">
              <a:latin typeface="Times New Roman" panose="02020603050405020304" pitchFamily="18" charset="0"/>
            </a:endParaRPr>
          </a:p>
          <a:p>
            <a:pPr marL="609600" indent="-609600" algn="ctr" eaLnBrk="1" hangingPunct="1">
              <a:buFont typeface="Wingdings" panose="05000000000000000000" pitchFamily="2" charset="2"/>
              <a:buNone/>
            </a:pPr>
            <a:endParaRPr lang="en-US" altLang="en-US" sz="4000" dirty="0" smtClean="0">
              <a:latin typeface="Times New Roman" panose="02020603050405020304" pitchFamily="18" charset="0"/>
            </a:endParaRPr>
          </a:p>
          <a:p>
            <a:pPr marL="609600" indent="-609600" algn="ctr" eaLnBrk="1" hangingPunct="1">
              <a:buFont typeface="Wingdings" panose="05000000000000000000" pitchFamily="2" charset="2"/>
              <a:buNone/>
            </a:pPr>
            <a:r>
              <a:rPr lang="en-US" altLang="en-US" sz="4000" dirty="0" smtClean="0">
                <a:latin typeface="Times New Roman" panose="02020603050405020304" pitchFamily="18" charset="0"/>
              </a:rPr>
              <a:t>Thank you!</a:t>
            </a:r>
          </a:p>
          <a:p>
            <a:pPr marL="609600" indent="-609600" algn="ctr" eaLnBrk="1" hangingPunct="1">
              <a:buFont typeface="Wingdings" panose="05000000000000000000" pitchFamily="2" charset="2"/>
              <a:buNone/>
            </a:pPr>
            <a:r>
              <a:rPr lang="en-US" altLang="en-US" sz="4000" dirty="0" smtClean="0">
                <a:latin typeface="Times New Roman" panose="02020603050405020304" pitchFamily="18" charset="0"/>
                <a:hlinkClick r:id="rId2"/>
              </a:rPr>
              <a:t>Alessandro.Bonanno@colostate.edu</a:t>
            </a:r>
            <a:r>
              <a:rPr lang="en-US" altLang="en-US" sz="4000" dirty="0" smtClean="0">
                <a:latin typeface="Times New Roman" panose="02020603050405020304" pitchFamily="18" charset="0"/>
              </a:rPr>
              <a:t> </a:t>
            </a:r>
          </a:p>
          <a:p>
            <a:pPr marL="609600" indent="-609600" algn="ctr" eaLnBrk="1" hangingPunct="1">
              <a:buFont typeface="Wingdings" panose="05000000000000000000" pitchFamily="2" charset="2"/>
              <a:buNone/>
            </a:pPr>
            <a:endParaRPr lang="en-US" altLang="en-US" sz="4000" dirty="0" smtClean="0">
              <a:latin typeface="Times New Roman" panose="02020603050405020304" pitchFamily="18" charset="0"/>
            </a:endParaRPr>
          </a:p>
          <a:p>
            <a:pPr marL="609600" indent="-609600" algn="ctr" eaLnBrk="1" hangingPunct="1">
              <a:buFont typeface="Wingdings" panose="05000000000000000000" pitchFamily="2" charset="2"/>
              <a:buNone/>
            </a:pPr>
            <a:r>
              <a:rPr lang="en-US" altLang="en-US" sz="4400" dirty="0" smtClean="0">
                <a:solidFill>
                  <a:srgbClr val="0070C0"/>
                </a:solidFill>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descr="OW Added Sugar Infographic small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716504"/>
            <a:ext cx="6680720" cy="51607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0202" y="5888778"/>
            <a:ext cx="7474536" cy="307777"/>
          </a:xfrm>
          <a:prstGeom prst="rect">
            <a:avLst/>
          </a:prstGeom>
        </p:spPr>
        <p:txBody>
          <a:bodyPr wrap="square">
            <a:spAutoFit/>
          </a:bodyPr>
          <a:lstStyle/>
          <a:p>
            <a:r>
              <a:rPr lang="en-US" b="1" dirty="0" smtClean="0">
                <a:solidFill>
                  <a:srgbClr val="000000"/>
                </a:solidFill>
                <a:cs typeface="Times New Roman" panose="02020603050405020304" pitchFamily="18" charset="0"/>
              </a:rPr>
              <a:t>Sourc</a:t>
            </a:r>
            <a:r>
              <a:rPr lang="en-US" b="1" dirty="0">
                <a:solidFill>
                  <a:srgbClr val="000000"/>
                </a:solidFill>
                <a:cs typeface="Times New Roman" panose="02020603050405020304" pitchFamily="18" charset="0"/>
              </a:rPr>
              <a:t>e</a:t>
            </a:r>
            <a:r>
              <a:rPr lang="en-US" b="1" dirty="0" smtClean="0">
                <a:solidFill>
                  <a:srgbClr val="000000"/>
                </a:solidFill>
                <a:cs typeface="Times New Roman" panose="02020603050405020304" pitchFamily="18" charset="0"/>
              </a:rPr>
              <a:t> </a:t>
            </a:r>
            <a:r>
              <a:rPr lang="en-US" dirty="0" smtClean="0">
                <a:solidFill>
                  <a:srgbClr val="000000"/>
                </a:solidFill>
                <a:cs typeface="Times New Roman" panose="02020603050405020304" pitchFamily="18" charset="0"/>
              </a:rPr>
              <a:t>Mollie </a:t>
            </a:r>
            <a:r>
              <a:rPr lang="en-US" dirty="0">
                <a:solidFill>
                  <a:srgbClr val="000000"/>
                </a:solidFill>
                <a:cs typeface="Times New Roman" panose="02020603050405020304" pitchFamily="18" charset="0"/>
              </a:rPr>
              <a:t>Turner, The Obesity Society</a:t>
            </a:r>
            <a:r>
              <a:rPr lang="en-US" dirty="0" smtClean="0">
                <a:solidFill>
                  <a:srgbClr val="000000"/>
                </a:solidFill>
                <a:cs typeface="Times New Roman" panose="02020603050405020304" pitchFamily="18" charset="0"/>
              </a:rPr>
              <a:t>: </a:t>
            </a:r>
            <a:r>
              <a:rPr lang="en-US" dirty="0">
                <a:solidFill>
                  <a:srgbClr val="000000"/>
                </a:solidFill>
                <a:cs typeface="Times New Roman" panose="02020603050405020304" pitchFamily="18" charset="0"/>
                <a:hlinkClick r:id="rId3"/>
              </a:rPr>
              <a:t>http://</a:t>
            </a:r>
            <a:r>
              <a:rPr lang="en-US" dirty="0" smtClean="0">
                <a:solidFill>
                  <a:srgbClr val="000000"/>
                </a:solidFill>
                <a:cs typeface="Times New Roman" panose="02020603050405020304" pitchFamily="18" charset="0"/>
                <a:hlinkClick r:id="rId3"/>
              </a:rPr>
              <a:t>www.obesity.org/news/press-releases/us-adult</a:t>
            </a:r>
            <a:r>
              <a:rPr lang="en-US" dirty="0" smtClean="0">
                <a:solidFill>
                  <a:srgbClr val="000000"/>
                </a:solidFill>
                <a:cs typeface="Times New Roman" panose="02020603050405020304" pitchFamily="18" charset="0"/>
              </a:rPr>
              <a:t> </a:t>
            </a:r>
            <a:endParaRPr lang="en-US" dirty="0">
              <a:solidFill>
                <a:srgbClr val="000000"/>
              </a:solidFill>
              <a:cs typeface="Times New Roman" panose="02020603050405020304" pitchFamily="18" charset="0"/>
            </a:endParaRPr>
          </a:p>
        </p:txBody>
      </p:sp>
      <p:sp>
        <p:nvSpPr>
          <p:cNvPr id="14"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5" name="Group 11"/>
          <p:cNvGrpSpPr>
            <a:grpSpLocks noChangeAspect="1"/>
          </p:cNvGrpSpPr>
          <p:nvPr/>
        </p:nvGrpSpPr>
        <p:grpSpPr bwMode="auto">
          <a:xfrm>
            <a:off x="136004" y="143545"/>
            <a:ext cx="763588" cy="765175"/>
            <a:chOff x="1260" y="540"/>
            <a:chExt cx="3240" cy="3240"/>
          </a:xfrm>
        </p:grpSpPr>
        <p:sp>
          <p:nvSpPr>
            <p:cNvPr id="16"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0"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1. Background							(4/7)</a:t>
            </a:r>
            <a:endParaRPr lang="en-GB" sz="3200" dirty="0">
              <a:solidFill>
                <a:srgbClr val="2864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404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Side-by-Side Comparison: Chart with a side-by-side comparison of the original nutrition facts label on the left and the new nutrition facts label on the righ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47864" y="692696"/>
            <a:ext cx="5807644" cy="55693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0" y="1410689"/>
            <a:ext cx="3347864" cy="15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sz="2400" dirty="0" err="1" smtClean="0">
                <a:latin typeface="Times New Roman" panose="02020603050405020304" pitchFamily="18" charset="0"/>
                <a:cs typeface="Times New Roman" panose="02020603050405020304" pitchFamily="18" charset="0"/>
              </a:rPr>
              <a:t>Source</a:t>
            </a:r>
            <a:r>
              <a:rPr lang="en-US" sz="2800" dirty="0" err="1" smtClean="0">
                <a:latin typeface="Times New Roman" panose="02020603050405020304" pitchFamily="18" charset="0"/>
                <a:cs typeface="Times New Roman" panose="02020603050405020304" pitchFamily="18" charset="0"/>
              </a:rPr>
              <a:t>:</a:t>
            </a:r>
            <a:r>
              <a:rPr lang="en-US" sz="2200" dirty="0" err="1" smtClean="0">
                <a:latin typeface="Times New Roman" pitchFamily="18" charset="0"/>
                <a:cs typeface="Times New Roman" pitchFamily="18" charset="0"/>
              </a:rPr>
              <a:t>https</a:t>
            </a:r>
            <a:r>
              <a:rPr lang="en-US" sz="2200" dirty="0">
                <a:latin typeface="Times New Roman" pitchFamily="18" charset="0"/>
                <a:cs typeface="Times New Roman" pitchFamily="18" charset="0"/>
              </a:rPr>
              <a:t>://</a:t>
            </a:r>
            <a:r>
              <a:rPr lang="en-US" sz="2200" dirty="0" smtClean="0">
                <a:latin typeface="Times New Roman" pitchFamily="18" charset="0"/>
                <a:cs typeface="Times New Roman" pitchFamily="18" charset="0"/>
              </a:rPr>
              <a:t>www.fda.gov/Food/GuidanceRegulation/GuidanceDocumentsRegulatoryInformation/LabelingNutrition/ucm385663.htm </a:t>
            </a:r>
            <a:endParaRPr lang="en-US" sz="2200" dirty="0">
              <a:latin typeface="Times New Roman" pitchFamily="18" charset="0"/>
              <a:cs typeface="Times New Roman" pitchFamily="18" charset="0"/>
            </a:endParaRPr>
          </a:p>
        </p:txBody>
      </p:sp>
      <p:sp>
        <p:nvSpPr>
          <p:cNvPr id="1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6"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8"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1. Background							(5/7)</a:t>
            </a:r>
            <a:endParaRPr lang="en-GB" sz="3200" dirty="0">
              <a:solidFill>
                <a:srgbClr val="2864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365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Grp="1" noChangeArrowheads="1"/>
          </p:cNvSpPr>
          <p:nvPr>
            <p:ph sz="half" idx="2"/>
          </p:nvPr>
        </p:nvSpPr>
        <p:spPr>
          <a:xfrm>
            <a:off x="611188" y="1052512"/>
            <a:ext cx="8323262" cy="5112791"/>
          </a:xfrm>
        </p:spPr>
        <p:txBody>
          <a:bodyPr rtlCol="0">
            <a:normAutofit fontScale="70000" lnSpcReduction="20000"/>
          </a:bodyPr>
          <a:lstStyle/>
          <a:p>
            <a:pPr marL="0" indent="0">
              <a:lnSpc>
                <a:spcPct val="120000"/>
              </a:lnSpc>
              <a:spcBef>
                <a:spcPts val="0"/>
              </a:spcBef>
              <a:spcAft>
                <a:spcPts val="0"/>
              </a:spcAft>
              <a:buFont typeface="Arial" panose="020B0604020202020204" pitchFamily="34" charset="0"/>
              <a:buNone/>
              <a:defRPr/>
            </a:pPr>
            <a:r>
              <a:rPr lang="en-US" sz="3200" dirty="0" smtClean="0">
                <a:latin typeface="Times New Roman" panose="02020603050405020304" pitchFamily="18" charset="0"/>
                <a:cs typeface="Times New Roman" panose="02020603050405020304" pitchFamily="18" charset="0"/>
              </a:rPr>
              <a:t>The FDA definition of added sugars includes all sugars that are either added during the processing of foods, or are packaged as such: </a:t>
            </a:r>
          </a:p>
          <a:p>
            <a:pPr>
              <a:lnSpc>
                <a:spcPct val="120000"/>
              </a:lnSpc>
              <a:spcBef>
                <a:spcPts val="0"/>
              </a:spcBef>
              <a:spcAft>
                <a:spcPts val="0"/>
              </a:spcAft>
              <a:buFont typeface="Wingdings" panose="05000000000000000000" pitchFamily="2" charset="2"/>
              <a:buChar char="Ø"/>
              <a:defRPr/>
            </a:pPr>
            <a:r>
              <a:rPr lang="en-US" sz="3200" dirty="0" smtClean="0">
                <a:latin typeface="Times New Roman" panose="02020603050405020304" pitchFamily="18" charset="0"/>
                <a:cs typeface="Times New Roman" panose="02020603050405020304" pitchFamily="18" charset="0"/>
              </a:rPr>
              <a:t> Sugars (free, mono- and disaccharides); </a:t>
            </a:r>
          </a:p>
          <a:p>
            <a:pPr>
              <a:lnSpc>
                <a:spcPct val="120000"/>
              </a:lnSpc>
              <a:spcBef>
                <a:spcPts val="0"/>
              </a:spcBef>
              <a:spcAft>
                <a:spcPts val="0"/>
              </a:spcAft>
              <a:buFont typeface="Wingdings" panose="05000000000000000000" pitchFamily="2" charset="2"/>
              <a:buChar char="Ø"/>
              <a:defRPr/>
            </a:pPr>
            <a:r>
              <a:rPr lang="en-US" sz="3200" dirty="0" smtClean="0">
                <a:latin typeface="Times New Roman" panose="02020603050405020304" pitchFamily="18" charset="0"/>
                <a:cs typeface="Times New Roman" panose="02020603050405020304" pitchFamily="18" charset="0"/>
              </a:rPr>
              <a:t> Sugars from syrups and honey; </a:t>
            </a:r>
          </a:p>
          <a:p>
            <a:pPr>
              <a:lnSpc>
                <a:spcPct val="120000"/>
              </a:lnSpc>
              <a:spcBef>
                <a:spcPts val="0"/>
              </a:spcBef>
              <a:spcAft>
                <a:spcPts val="0"/>
              </a:spcAft>
              <a:buFont typeface="Wingdings" panose="05000000000000000000" pitchFamily="2" charset="2"/>
              <a:buChar char="Ø"/>
              <a:defRPr/>
            </a:pPr>
            <a:r>
              <a:rPr lang="en-US" sz="3200" dirty="0" smtClean="0">
                <a:latin typeface="Times New Roman" panose="02020603050405020304" pitchFamily="18" charset="0"/>
                <a:cs typeface="Times New Roman" panose="02020603050405020304" pitchFamily="18" charset="0"/>
              </a:rPr>
              <a:t> Sugars from concentrated fruit or vegetable juices in excess of what would be expected from the same volume of 100 percent fruit or vegetable juice of the same type. </a:t>
            </a:r>
          </a:p>
          <a:p>
            <a:pPr marL="0" indent="0">
              <a:lnSpc>
                <a:spcPct val="120000"/>
              </a:lnSpc>
              <a:spcBef>
                <a:spcPts val="0"/>
              </a:spcBef>
              <a:spcAft>
                <a:spcPts val="0"/>
              </a:spcAft>
              <a:buFont typeface="Arial" panose="020B0604020202020204" pitchFamily="34" charset="0"/>
              <a:buNone/>
              <a:defRPr/>
            </a:pPr>
            <a:endParaRPr lang="en-US" sz="32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Font typeface="Arial" panose="020B0604020202020204" pitchFamily="34" charset="0"/>
              <a:buNone/>
              <a:defRPr/>
            </a:pPr>
            <a:r>
              <a:rPr lang="en-US" sz="3200" dirty="0" smtClean="0">
                <a:latin typeface="Times New Roman" panose="02020603050405020304" pitchFamily="18" charset="0"/>
                <a:cs typeface="Times New Roman" panose="02020603050405020304" pitchFamily="18" charset="0"/>
              </a:rPr>
              <a:t>Excluded: fruit or vegetable juice concentrated from 100% fruit juice sold to consumers as well as some sugars found in fruit and vegetable juices, jellies, jams, preserves, and fruit spreads.</a:t>
            </a:r>
          </a:p>
          <a:p>
            <a:pPr marL="0" indent="0">
              <a:lnSpc>
                <a:spcPct val="120000"/>
              </a:lnSpc>
              <a:spcBef>
                <a:spcPts val="0"/>
              </a:spcBef>
              <a:spcAft>
                <a:spcPts val="0"/>
              </a:spcAft>
              <a:buNone/>
              <a:defRPr/>
            </a:pPr>
            <a:endParaRPr lang="en-US" sz="3200" dirty="0" smtClean="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defRPr/>
            </a:pPr>
            <a:r>
              <a:rPr lang="en-US" sz="3200" dirty="0" smtClean="0">
                <a:latin typeface="Times New Roman" panose="02020603050405020304" pitchFamily="18" charset="0"/>
                <a:cs typeface="Times New Roman" panose="02020603050405020304" pitchFamily="18" charset="0"/>
              </a:rPr>
              <a:t>FDA </a:t>
            </a:r>
            <a:r>
              <a:rPr lang="en-US" sz="3200" dirty="0">
                <a:latin typeface="Times New Roman" panose="02020603050405020304" pitchFamily="18" charset="0"/>
                <a:cs typeface="Times New Roman" panose="02020603050405020304" pitchFamily="18" charset="0"/>
              </a:rPr>
              <a:t>currently reconsidering “added sugar” labels for honey and maple syrup.</a:t>
            </a:r>
          </a:p>
          <a:p>
            <a:pPr marL="0" indent="0">
              <a:lnSpc>
                <a:spcPct val="120000"/>
              </a:lnSpc>
              <a:spcBef>
                <a:spcPts val="0"/>
              </a:spcBef>
              <a:spcAft>
                <a:spcPts val="0"/>
              </a:spcAft>
              <a:buFont typeface="Arial" panose="020B0604020202020204" pitchFamily="34" charset="0"/>
              <a:buNone/>
              <a:defRPr/>
            </a:pPr>
            <a:endParaRPr lang="en-US" sz="3200" dirty="0" smtClean="0">
              <a:latin typeface="Times New Roman" panose="02020603050405020304" pitchFamily="18" charset="0"/>
              <a:cs typeface="Times New Roman" panose="02020603050405020304" pitchFamily="18" charset="0"/>
            </a:endParaRPr>
          </a:p>
        </p:txBody>
      </p:sp>
      <p:sp>
        <p:nvSpPr>
          <p:cNvPr id="11"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grpSp>
        <p:nvGrpSpPr>
          <p:cNvPr id="13" name="Group 11"/>
          <p:cNvGrpSpPr>
            <a:grpSpLocks noChangeAspect="1"/>
          </p:cNvGrpSpPr>
          <p:nvPr/>
        </p:nvGrpSpPr>
        <p:grpSpPr bwMode="auto">
          <a:xfrm>
            <a:off x="136004" y="143545"/>
            <a:ext cx="763588" cy="765175"/>
            <a:chOff x="1260" y="540"/>
            <a:chExt cx="3240" cy="3240"/>
          </a:xfrm>
        </p:grpSpPr>
        <p:sp>
          <p:nvSpPr>
            <p:cNvPr id="14"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5"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7"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19"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1. Background							(6/7)</a:t>
            </a:r>
            <a:endParaRPr lang="en-GB" sz="3200" dirty="0">
              <a:solidFill>
                <a:srgbClr val="2864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687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sz="half" idx="2"/>
          </p:nvPr>
        </p:nvSpPr>
        <p:spPr>
          <a:xfrm>
            <a:off x="525895" y="1121154"/>
            <a:ext cx="8294577" cy="2376498"/>
          </a:xfrm>
        </p:spPr>
        <p:txBody>
          <a:bodyPr/>
          <a:lstStyle/>
          <a:p>
            <a:pPr marL="0" indent="0">
              <a:spcBef>
                <a:spcPct val="0"/>
              </a:spcBef>
              <a:buNone/>
            </a:pPr>
            <a:r>
              <a:rPr lang="en-US" sz="2400" dirty="0" smtClean="0">
                <a:latin typeface="Times New Roman" panose="02020603050405020304" pitchFamily="18" charset="0"/>
                <a:cs typeface="Times New Roman" panose="02020603050405020304" pitchFamily="18" charset="0"/>
              </a:rPr>
              <a:t>Existing Literature on labeling (and use of NFL) is plentiful, but only limited research exists on NFL revision / added sugar label</a:t>
            </a:r>
          </a:p>
          <a:p>
            <a:pPr marL="0" indent="0">
              <a:spcBef>
                <a:spcPct val="0"/>
              </a:spcBef>
              <a:buNone/>
            </a:pPr>
            <a:endParaRPr lang="en-US" sz="2400" dirty="0">
              <a:latin typeface="Times New Roman" panose="02020603050405020304" pitchFamily="18" charset="0"/>
              <a:cs typeface="Times New Roman" panose="02020603050405020304" pitchFamily="18" charset="0"/>
            </a:endParaRPr>
          </a:p>
          <a:p>
            <a:pPr marL="342900" lvl="1" indent="0">
              <a:spcBef>
                <a:spcPct val="0"/>
              </a:spcBef>
              <a:buNone/>
            </a:pPr>
            <a:r>
              <a:rPr lang="en-US" sz="2000" dirty="0" err="1">
                <a:latin typeface="Times New Roman" panose="02020603050405020304" pitchFamily="18" charset="0"/>
                <a:cs typeface="Times New Roman" panose="02020603050405020304" pitchFamily="18" charset="0"/>
              </a:rPr>
              <a:t>Laquatra</a:t>
            </a:r>
            <a:r>
              <a:rPr lang="en-US" sz="2000" dirty="0">
                <a:latin typeface="Times New Roman" panose="02020603050405020304" pitchFamily="18" charset="0"/>
                <a:cs typeface="Times New Roman" panose="02020603050405020304" pitchFamily="18" charset="0"/>
              </a:rPr>
              <a:t> et al (2015</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providing </a:t>
            </a:r>
            <a:r>
              <a:rPr lang="en-US" sz="2000" dirty="0" smtClean="0">
                <a:latin typeface="Times New Roman" panose="02020603050405020304" pitchFamily="18" charset="0"/>
                <a:cs typeface="Times New Roman" panose="02020603050405020304" pitchFamily="18" charset="0"/>
              </a:rPr>
              <a:t>information on “added </a:t>
            </a:r>
            <a:r>
              <a:rPr lang="en-US" sz="2000" dirty="0">
                <a:latin typeface="Times New Roman" panose="02020603050405020304" pitchFamily="18" charset="0"/>
                <a:cs typeface="Times New Roman" panose="02020603050405020304" pitchFamily="18" charset="0"/>
              </a:rPr>
              <a:t>sugar” content </a:t>
            </a: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mislead </a:t>
            </a:r>
            <a:r>
              <a:rPr lang="en-US" sz="2000" dirty="0" smtClean="0">
                <a:latin typeface="Times New Roman" panose="02020603050405020304" pitchFamily="18" charset="0"/>
                <a:cs typeface="Times New Roman" panose="02020603050405020304" pitchFamily="18" charset="0"/>
              </a:rPr>
              <a:t>consumers; such misperception </a:t>
            </a:r>
            <a:r>
              <a:rPr lang="en-US" sz="2000" dirty="0">
                <a:latin typeface="Times New Roman" panose="02020603050405020304" pitchFamily="18" charset="0"/>
                <a:cs typeface="Times New Roman" panose="02020603050405020304" pitchFamily="18" charset="0"/>
              </a:rPr>
              <a:t>can </a:t>
            </a:r>
            <a:r>
              <a:rPr lang="en-US" sz="2000" dirty="0" smtClean="0">
                <a:latin typeface="Times New Roman" panose="02020603050405020304" pitchFamily="18" charset="0"/>
                <a:cs typeface="Times New Roman" panose="02020603050405020304" pitchFamily="18" charset="0"/>
              </a:rPr>
              <a:t>influence </a:t>
            </a:r>
            <a:r>
              <a:rPr lang="en-US" sz="2000" dirty="0">
                <a:latin typeface="Times New Roman" panose="02020603050405020304" pitchFamily="18" charset="0"/>
                <a:cs typeface="Times New Roman" panose="02020603050405020304" pitchFamily="18" charset="0"/>
              </a:rPr>
              <a:t>purchase </a:t>
            </a:r>
            <a:r>
              <a:rPr lang="en-US" sz="2000" dirty="0" smtClean="0">
                <a:latin typeface="Times New Roman" panose="02020603050405020304" pitchFamily="18" charset="0"/>
                <a:cs typeface="Times New Roman" panose="02020603050405020304" pitchFamily="18" charset="0"/>
              </a:rPr>
              <a:t>intent</a:t>
            </a:r>
          </a:p>
          <a:p>
            <a:pPr marL="342900" lvl="1" indent="0">
              <a:spcBef>
                <a:spcPct val="0"/>
              </a:spcBef>
              <a:buNone/>
            </a:pPr>
            <a:endParaRPr lang="en-US" sz="2000" dirty="0">
              <a:latin typeface="Times New Roman" panose="02020603050405020304" pitchFamily="18" charset="0"/>
              <a:cs typeface="Times New Roman" panose="02020603050405020304" pitchFamily="18" charset="0"/>
            </a:endParaRPr>
          </a:p>
          <a:p>
            <a:pPr marL="342900" lvl="1" indent="0">
              <a:spcBef>
                <a:spcPct val="0"/>
              </a:spcBef>
              <a:buNone/>
            </a:pPr>
            <a:r>
              <a:rPr lang="en-US" sz="2000" dirty="0" err="1" smtClean="0">
                <a:latin typeface="Times New Roman" panose="02020603050405020304" pitchFamily="18" charset="0"/>
                <a:cs typeface="Times New Roman" panose="02020603050405020304" pitchFamily="18" charset="0"/>
              </a:rPr>
              <a:t>Kandhapur</a:t>
            </a:r>
            <a:r>
              <a:rPr lang="en-US" sz="2000" dirty="0" smtClean="0">
                <a:latin typeface="Times New Roman" panose="02020603050405020304" pitchFamily="18" charset="0"/>
                <a:cs typeface="Times New Roman" panose="02020603050405020304" pitchFamily="18" charset="0"/>
              </a:rPr>
              <a:t> et al (2017): consumer understanding of different display of added sugar info on NFL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Times New Roman" panose="02020603050405020304" pitchFamily="18" charset="0"/>
                <a:cs typeface="Times New Roman" panose="02020603050405020304" pitchFamily="18" charset="0"/>
              </a:rPr>
              <a:t>Providing high/medium/low </a:t>
            </a:r>
            <a:r>
              <a:rPr lang="en-US" sz="2000" dirty="0">
                <a:latin typeface="Times New Roman" panose="02020603050405020304" pitchFamily="18" charset="0"/>
                <a:cs typeface="Times New Roman" panose="02020603050405020304" pitchFamily="18" charset="0"/>
              </a:rPr>
              <a:t>text, %DV, or </a:t>
            </a:r>
            <a:r>
              <a:rPr lang="en-US" sz="2000" dirty="0" smtClean="0">
                <a:latin typeface="Times New Roman" panose="02020603050405020304" pitchFamily="18" charset="0"/>
                <a:cs typeface="Times New Roman" panose="02020603050405020304" pitchFamily="18" charset="0"/>
              </a:rPr>
              <a:t>combination, leads to better understanding</a:t>
            </a:r>
          </a:p>
          <a:p>
            <a:pPr marL="342900" lvl="1" indent="0">
              <a:spcBef>
                <a:spcPct val="0"/>
              </a:spcBef>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Grebitus and Davis (2017): consumers pay more attention to the modified NFL </a:t>
            </a:r>
            <a:r>
              <a:rPr lang="en-US" sz="2000" dirty="0">
                <a:latin typeface="Times New Roman" panose="02020603050405020304" pitchFamily="18" charset="0"/>
                <a:cs typeface="Times New Roman" panose="02020603050405020304" pitchFamily="18" charset="0"/>
              </a:rPr>
              <a:t>than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current </a:t>
            </a:r>
            <a:r>
              <a:rPr lang="en-US" sz="2000" dirty="0" smtClean="0">
                <a:latin typeface="Times New Roman" panose="02020603050405020304" pitchFamily="18" charset="0"/>
                <a:cs typeface="Times New Roman" panose="02020603050405020304" pitchFamily="18" charset="0"/>
              </a:rPr>
              <a:t>one for healthier foods, whereas they pay less </a:t>
            </a:r>
            <a:r>
              <a:rPr lang="en-US" sz="2000" dirty="0">
                <a:latin typeface="Times New Roman" panose="02020603050405020304" pitchFamily="18" charset="0"/>
                <a:cs typeface="Times New Roman" panose="02020603050405020304" pitchFamily="18" charset="0"/>
              </a:rPr>
              <a:t>attention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new NFP compared to the current, for less healthy items. </a:t>
            </a:r>
          </a:p>
        </p:txBody>
      </p:sp>
      <p:grpSp>
        <p:nvGrpSpPr>
          <p:cNvPr id="16" name="Group 11"/>
          <p:cNvGrpSpPr>
            <a:grpSpLocks noChangeAspect="1"/>
          </p:cNvGrpSpPr>
          <p:nvPr/>
        </p:nvGrpSpPr>
        <p:grpSpPr bwMode="auto">
          <a:xfrm>
            <a:off x="136004" y="143545"/>
            <a:ext cx="763588" cy="765175"/>
            <a:chOff x="1260" y="540"/>
            <a:chExt cx="3240" cy="3240"/>
          </a:xfrm>
        </p:grpSpPr>
        <p:sp>
          <p:nvSpPr>
            <p:cNvPr id="17" name="Freeform 5"/>
            <p:cNvSpPr>
              <a:spLocks/>
            </p:cNvSpPr>
            <p:nvPr/>
          </p:nvSpPr>
          <p:spPr bwMode="auto">
            <a:xfrm>
              <a:off x="3222" y="2118"/>
              <a:ext cx="188" cy="228"/>
            </a:xfrm>
            <a:custGeom>
              <a:avLst/>
              <a:gdLst>
                <a:gd name="T0" fmla="*/ 4 w 188"/>
                <a:gd name="T1" fmla="*/ 228 h 228"/>
                <a:gd name="T2" fmla="*/ 4 w 188"/>
                <a:gd name="T3" fmla="*/ 228 h 228"/>
                <a:gd name="T4" fmla="*/ 10 w 188"/>
                <a:gd name="T5" fmla="*/ 228 h 228"/>
                <a:gd name="T6" fmla="*/ 14 w 188"/>
                <a:gd name="T7" fmla="*/ 228 h 228"/>
                <a:gd name="T8" fmla="*/ 18 w 188"/>
                <a:gd name="T9" fmla="*/ 226 h 228"/>
                <a:gd name="T10" fmla="*/ 22 w 188"/>
                <a:gd name="T11" fmla="*/ 222 h 228"/>
                <a:gd name="T12" fmla="*/ 36 w 188"/>
                <a:gd name="T13" fmla="*/ 204 h 228"/>
                <a:gd name="T14" fmla="*/ 54 w 188"/>
                <a:gd name="T15" fmla="*/ 176 h 228"/>
                <a:gd name="T16" fmla="*/ 54 w 188"/>
                <a:gd name="T17" fmla="*/ 176 h 228"/>
                <a:gd name="T18" fmla="*/ 64 w 188"/>
                <a:gd name="T19" fmla="*/ 164 h 228"/>
                <a:gd name="T20" fmla="*/ 76 w 188"/>
                <a:gd name="T21" fmla="*/ 154 h 228"/>
                <a:gd name="T22" fmla="*/ 90 w 188"/>
                <a:gd name="T23" fmla="*/ 148 h 228"/>
                <a:gd name="T24" fmla="*/ 104 w 188"/>
                <a:gd name="T25" fmla="*/ 144 h 228"/>
                <a:gd name="T26" fmla="*/ 132 w 188"/>
                <a:gd name="T27" fmla="*/ 138 h 228"/>
                <a:gd name="T28" fmla="*/ 146 w 188"/>
                <a:gd name="T29" fmla="*/ 134 h 228"/>
                <a:gd name="T30" fmla="*/ 156 w 188"/>
                <a:gd name="T31" fmla="*/ 130 h 228"/>
                <a:gd name="T32" fmla="*/ 156 w 188"/>
                <a:gd name="T33" fmla="*/ 130 h 228"/>
                <a:gd name="T34" fmla="*/ 170 w 188"/>
                <a:gd name="T35" fmla="*/ 118 h 228"/>
                <a:gd name="T36" fmla="*/ 180 w 188"/>
                <a:gd name="T37" fmla="*/ 104 h 228"/>
                <a:gd name="T38" fmla="*/ 186 w 188"/>
                <a:gd name="T39" fmla="*/ 88 h 228"/>
                <a:gd name="T40" fmla="*/ 188 w 188"/>
                <a:gd name="T41" fmla="*/ 72 h 228"/>
                <a:gd name="T42" fmla="*/ 186 w 188"/>
                <a:gd name="T43" fmla="*/ 56 h 228"/>
                <a:gd name="T44" fmla="*/ 180 w 188"/>
                <a:gd name="T45" fmla="*/ 40 h 228"/>
                <a:gd name="T46" fmla="*/ 172 w 188"/>
                <a:gd name="T47" fmla="*/ 24 h 228"/>
                <a:gd name="T48" fmla="*/ 158 w 188"/>
                <a:gd name="T49" fmla="*/ 10 h 228"/>
                <a:gd name="T50" fmla="*/ 158 w 188"/>
                <a:gd name="T51" fmla="*/ 10 h 228"/>
                <a:gd name="T52" fmla="*/ 148 w 188"/>
                <a:gd name="T53" fmla="*/ 4 h 228"/>
                <a:gd name="T54" fmla="*/ 136 w 188"/>
                <a:gd name="T55" fmla="*/ 0 h 228"/>
                <a:gd name="T56" fmla="*/ 122 w 188"/>
                <a:gd name="T57" fmla="*/ 2 h 228"/>
                <a:gd name="T58" fmla="*/ 108 w 188"/>
                <a:gd name="T59" fmla="*/ 8 h 228"/>
                <a:gd name="T60" fmla="*/ 94 w 188"/>
                <a:gd name="T61" fmla="*/ 16 h 228"/>
                <a:gd name="T62" fmla="*/ 80 w 188"/>
                <a:gd name="T63" fmla="*/ 28 h 228"/>
                <a:gd name="T64" fmla="*/ 66 w 188"/>
                <a:gd name="T65" fmla="*/ 42 h 228"/>
                <a:gd name="T66" fmla="*/ 52 w 188"/>
                <a:gd name="T67" fmla="*/ 58 h 228"/>
                <a:gd name="T68" fmla="*/ 38 w 188"/>
                <a:gd name="T69" fmla="*/ 76 h 228"/>
                <a:gd name="T70" fmla="*/ 26 w 188"/>
                <a:gd name="T71" fmla="*/ 96 h 228"/>
                <a:gd name="T72" fmla="*/ 16 w 188"/>
                <a:gd name="T73" fmla="*/ 116 h 228"/>
                <a:gd name="T74" fmla="*/ 10 w 188"/>
                <a:gd name="T75" fmla="*/ 138 h 228"/>
                <a:gd name="T76" fmla="*/ 4 w 188"/>
                <a:gd name="T77" fmla="*/ 160 h 228"/>
                <a:gd name="T78" fmla="*/ 0 w 188"/>
                <a:gd name="T79" fmla="*/ 184 h 228"/>
                <a:gd name="T80" fmla="*/ 0 w 188"/>
                <a:gd name="T81" fmla="*/ 206 h 228"/>
                <a:gd name="T82" fmla="*/ 4 w 188"/>
                <a:gd name="T83" fmla="*/ 228 h 228"/>
                <a:gd name="T84" fmla="*/ 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4" y="228"/>
                  </a:moveTo>
                  <a:lnTo>
                    <a:pt x="4" y="228"/>
                  </a:lnTo>
                  <a:lnTo>
                    <a:pt x="10" y="228"/>
                  </a:lnTo>
                  <a:lnTo>
                    <a:pt x="14" y="228"/>
                  </a:lnTo>
                  <a:lnTo>
                    <a:pt x="18" y="226"/>
                  </a:lnTo>
                  <a:lnTo>
                    <a:pt x="22" y="222"/>
                  </a:lnTo>
                  <a:lnTo>
                    <a:pt x="36" y="204"/>
                  </a:lnTo>
                  <a:lnTo>
                    <a:pt x="54" y="176"/>
                  </a:lnTo>
                  <a:lnTo>
                    <a:pt x="64" y="164"/>
                  </a:lnTo>
                  <a:lnTo>
                    <a:pt x="76" y="154"/>
                  </a:lnTo>
                  <a:lnTo>
                    <a:pt x="90" y="148"/>
                  </a:lnTo>
                  <a:lnTo>
                    <a:pt x="104" y="144"/>
                  </a:lnTo>
                  <a:lnTo>
                    <a:pt x="132" y="138"/>
                  </a:lnTo>
                  <a:lnTo>
                    <a:pt x="146" y="134"/>
                  </a:lnTo>
                  <a:lnTo>
                    <a:pt x="156" y="130"/>
                  </a:lnTo>
                  <a:lnTo>
                    <a:pt x="170" y="118"/>
                  </a:lnTo>
                  <a:lnTo>
                    <a:pt x="180" y="104"/>
                  </a:lnTo>
                  <a:lnTo>
                    <a:pt x="186" y="88"/>
                  </a:lnTo>
                  <a:lnTo>
                    <a:pt x="188" y="72"/>
                  </a:lnTo>
                  <a:lnTo>
                    <a:pt x="186" y="56"/>
                  </a:lnTo>
                  <a:lnTo>
                    <a:pt x="180" y="40"/>
                  </a:lnTo>
                  <a:lnTo>
                    <a:pt x="172" y="24"/>
                  </a:lnTo>
                  <a:lnTo>
                    <a:pt x="158" y="10"/>
                  </a:lnTo>
                  <a:lnTo>
                    <a:pt x="148" y="4"/>
                  </a:lnTo>
                  <a:lnTo>
                    <a:pt x="136" y="0"/>
                  </a:lnTo>
                  <a:lnTo>
                    <a:pt x="122" y="2"/>
                  </a:lnTo>
                  <a:lnTo>
                    <a:pt x="108" y="8"/>
                  </a:lnTo>
                  <a:lnTo>
                    <a:pt x="94" y="16"/>
                  </a:lnTo>
                  <a:lnTo>
                    <a:pt x="80" y="28"/>
                  </a:lnTo>
                  <a:lnTo>
                    <a:pt x="66" y="42"/>
                  </a:lnTo>
                  <a:lnTo>
                    <a:pt x="52" y="58"/>
                  </a:lnTo>
                  <a:lnTo>
                    <a:pt x="38" y="76"/>
                  </a:lnTo>
                  <a:lnTo>
                    <a:pt x="26" y="96"/>
                  </a:lnTo>
                  <a:lnTo>
                    <a:pt x="16" y="116"/>
                  </a:lnTo>
                  <a:lnTo>
                    <a:pt x="10" y="138"/>
                  </a:lnTo>
                  <a:lnTo>
                    <a:pt x="4" y="160"/>
                  </a:lnTo>
                  <a:lnTo>
                    <a:pt x="0" y="184"/>
                  </a:lnTo>
                  <a:lnTo>
                    <a:pt x="0" y="206"/>
                  </a:lnTo>
                  <a:lnTo>
                    <a:pt x="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8" name="Freeform 6"/>
            <p:cNvSpPr>
              <a:spLocks noEditPoints="1"/>
            </p:cNvSpPr>
            <p:nvPr/>
          </p:nvSpPr>
          <p:spPr bwMode="auto">
            <a:xfrm>
              <a:off x="1540" y="718"/>
              <a:ext cx="2692" cy="2880"/>
            </a:xfrm>
            <a:custGeom>
              <a:avLst/>
              <a:gdLst>
                <a:gd name="T0" fmla="*/ 2558 w 2692"/>
                <a:gd name="T1" fmla="*/ 1936 h 2880"/>
                <a:gd name="T2" fmla="*/ 2492 w 2692"/>
                <a:gd name="T3" fmla="*/ 1764 h 2880"/>
                <a:gd name="T4" fmla="*/ 2362 w 2692"/>
                <a:gd name="T5" fmla="*/ 1086 h 2880"/>
                <a:gd name="T6" fmla="*/ 2598 w 2692"/>
                <a:gd name="T7" fmla="*/ 910 h 2880"/>
                <a:gd name="T8" fmla="*/ 1752 w 2692"/>
                <a:gd name="T9" fmla="*/ 1052 h 2880"/>
                <a:gd name="T10" fmla="*/ 1418 w 2692"/>
                <a:gd name="T11" fmla="*/ 922 h 2880"/>
                <a:gd name="T12" fmla="*/ 2002 w 2692"/>
                <a:gd name="T13" fmla="*/ 448 h 2880"/>
                <a:gd name="T14" fmla="*/ 2252 w 2692"/>
                <a:gd name="T15" fmla="*/ 326 h 2880"/>
                <a:gd name="T16" fmla="*/ 1390 w 2692"/>
                <a:gd name="T17" fmla="*/ 0 h 2880"/>
                <a:gd name="T18" fmla="*/ 542 w 2692"/>
                <a:gd name="T19" fmla="*/ 250 h 2880"/>
                <a:gd name="T20" fmla="*/ 574 w 2692"/>
                <a:gd name="T21" fmla="*/ 438 h 2880"/>
                <a:gd name="T22" fmla="*/ 1272 w 2692"/>
                <a:gd name="T23" fmla="*/ 856 h 2880"/>
                <a:gd name="T24" fmla="*/ 1014 w 2692"/>
                <a:gd name="T25" fmla="*/ 1128 h 2880"/>
                <a:gd name="T26" fmla="*/ 258 w 2692"/>
                <a:gd name="T27" fmla="*/ 832 h 2880"/>
                <a:gd name="T28" fmla="*/ 346 w 2692"/>
                <a:gd name="T29" fmla="*/ 1014 h 2880"/>
                <a:gd name="T30" fmla="*/ 330 w 2692"/>
                <a:gd name="T31" fmla="*/ 1818 h 2880"/>
                <a:gd name="T32" fmla="*/ 94 w 2692"/>
                <a:gd name="T33" fmla="*/ 1898 h 2880"/>
                <a:gd name="T34" fmla="*/ 416 w 2692"/>
                <a:gd name="T35" fmla="*/ 2372 h 2880"/>
                <a:gd name="T36" fmla="*/ 98 w 2692"/>
                <a:gd name="T37" fmla="*/ 2128 h 2880"/>
                <a:gd name="T38" fmla="*/ 548 w 2692"/>
                <a:gd name="T39" fmla="*/ 2486 h 2880"/>
                <a:gd name="T40" fmla="*/ 466 w 2692"/>
                <a:gd name="T41" fmla="*/ 2086 h 2880"/>
                <a:gd name="T42" fmla="*/ 206 w 2692"/>
                <a:gd name="T43" fmla="*/ 1806 h 2880"/>
                <a:gd name="T44" fmla="*/ 710 w 2692"/>
                <a:gd name="T45" fmla="*/ 2408 h 2880"/>
                <a:gd name="T46" fmla="*/ 732 w 2692"/>
                <a:gd name="T47" fmla="*/ 2738 h 2880"/>
                <a:gd name="T48" fmla="*/ 2030 w 2692"/>
                <a:gd name="T49" fmla="*/ 2702 h 2880"/>
                <a:gd name="T50" fmla="*/ 1982 w 2692"/>
                <a:gd name="T51" fmla="*/ 2382 h 2880"/>
                <a:gd name="T52" fmla="*/ 2518 w 2692"/>
                <a:gd name="T53" fmla="*/ 1792 h 2880"/>
                <a:gd name="T54" fmla="*/ 2196 w 2692"/>
                <a:gd name="T55" fmla="*/ 2122 h 2880"/>
                <a:gd name="T56" fmla="*/ 2162 w 2692"/>
                <a:gd name="T57" fmla="*/ 2494 h 2880"/>
                <a:gd name="T58" fmla="*/ 2624 w 2692"/>
                <a:gd name="T59" fmla="*/ 2072 h 2880"/>
                <a:gd name="T60" fmla="*/ 724 w 2692"/>
                <a:gd name="T61" fmla="*/ 1278 h 2880"/>
                <a:gd name="T62" fmla="*/ 480 w 2692"/>
                <a:gd name="T63" fmla="*/ 1298 h 2880"/>
                <a:gd name="T64" fmla="*/ 516 w 2692"/>
                <a:gd name="T65" fmla="*/ 1442 h 2880"/>
                <a:gd name="T66" fmla="*/ 594 w 2692"/>
                <a:gd name="T67" fmla="*/ 1558 h 2880"/>
                <a:gd name="T68" fmla="*/ 644 w 2692"/>
                <a:gd name="T69" fmla="*/ 2020 h 2880"/>
                <a:gd name="T70" fmla="*/ 410 w 2692"/>
                <a:gd name="T71" fmla="*/ 1484 h 2880"/>
                <a:gd name="T72" fmla="*/ 432 w 2692"/>
                <a:gd name="T73" fmla="*/ 1244 h 2880"/>
                <a:gd name="T74" fmla="*/ 632 w 2692"/>
                <a:gd name="T75" fmla="*/ 1150 h 2880"/>
                <a:gd name="T76" fmla="*/ 814 w 2692"/>
                <a:gd name="T77" fmla="*/ 1856 h 2880"/>
                <a:gd name="T78" fmla="*/ 896 w 2692"/>
                <a:gd name="T79" fmla="*/ 1322 h 2880"/>
                <a:gd name="T80" fmla="*/ 1164 w 2692"/>
                <a:gd name="T81" fmla="*/ 1598 h 2880"/>
                <a:gd name="T82" fmla="*/ 930 w 2692"/>
                <a:gd name="T83" fmla="*/ 2088 h 2880"/>
                <a:gd name="T84" fmla="*/ 1168 w 2692"/>
                <a:gd name="T85" fmla="*/ 2320 h 2880"/>
                <a:gd name="T86" fmla="*/ 1488 w 2692"/>
                <a:gd name="T87" fmla="*/ 2386 h 2880"/>
                <a:gd name="T88" fmla="*/ 1364 w 2692"/>
                <a:gd name="T89" fmla="*/ 2256 h 2880"/>
                <a:gd name="T90" fmla="*/ 1524 w 2692"/>
                <a:gd name="T91" fmla="*/ 2082 h 2880"/>
                <a:gd name="T92" fmla="*/ 1324 w 2692"/>
                <a:gd name="T93" fmla="*/ 2086 h 2880"/>
                <a:gd name="T94" fmla="*/ 1196 w 2692"/>
                <a:gd name="T95" fmla="*/ 2142 h 2880"/>
                <a:gd name="T96" fmla="*/ 1184 w 2692"/>
                <a:gd name="T97" fmla="*/ 2290 h 2880"/>
                <a:gd name="T98" fmla="*/ 1184 w 2692"/>
                <a:gd name="T99" fmla="*/ 1854 h 2880"/>
                <a:gd name="T100" fmla="*/ 1440 w 2692"/>
                <a:gd name="T101" fmla="*/ 1778 h 2880"/>
                <a:gd name="T102" fmla="*/ 1872 w 2692"/>
                <a:gd name="T103" fmla="*/ 1856 h 2880"/>
                <a:gd name="T104" fmla="*/ 1594 w 2692"/>
                <a:gd name="T105" fmla="*/ 1814 h 2880"/>
                <a:gd name="T106" fmla="*/ 1700 w 2692"/>
                <a:gd name="T107" fmla="*/ 1372 h 2880"/>
                <a:gd name="T108" fmla="*/ 1936 w 2692"/>
                <a:gd name="T109" fmla="*/ 1530 h 2880"/>
                <a:gd name="T110" fmla="*/ 2122 w 2692"/>
                <a:gd name="T111" fmla="*/ 1658 h 2880"/>
                <a:gd name="T112" fmla="*/ 2040 w 2692"/>
                <a:gd name="T113" fmla="*/ 1846 h 2880"/>
                <a:gd name="T114" fmla="*/ 2034 w 2692"/>
                <a:gd name="T115" fmla="*/ 1518 h 2880"/>
                <a:gd name="T116" fmla="*/ 2332 w 2692"/>
                <a:gd name="T117" fmla="*/ 1354 h 2880"/>
                <a:gd name="T118" fmla="*/ 2080 w 2692"/>
                <a:gd name="T119" fmla="*/ 1364 h 2880"/>
                <a:gd name="T120" fmla="*/ 1982 w 2692"/>
                <a:gd name="T121" fmla="*/ 1126 h 2880"/>
                <a:gd name="T122" fmla="*/ 2108 w 2692"/>
                <a:gd name="T123" fmla="*/ 1248 h 2880"/>
                <a:gd name="T124" fmla="*/ 2396 w 2692"/>
                <a:gd name="T125" fmla="*/ 1384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2"/>
                <a:gd name="T190" fmla="*/ 0 h 2880"/>
                <a:gd name="T191" fmla="*/ 2692 w 2692"/>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2" h="2880">
                  <a:moveTo>
                    <a:pt x="2288" y="2372"/>
                  </a:moveTo>
                  <a:lnTo>
                    <a:pt x="2288" y="2372"/>
                  </a:lnTo>
                  <a:lnTo>
                    <a:pt x="2278" y="2372"/>
                  </a:lnTo>
                  <a:lnTo>
                    <a:pt x="2270" y="2368"/>
                  </a:lnTo>
                  <a:lnTo>
                    <a:pt x="2264" y="2366"/>
                  </a:lnTo>
                  <a:lnTo>
                    <a:pt x="2260" y="2360"/>
                  </a:lnTo>
                  <a:lnTo>
                    <a:pt x="2258" y="2354"/>
                  </a:lnTo>
                  <a:lnTo>
                    <a:pt x="2256" y="2344"/>
                  </a:lnTo>
                  <a:lnTo>
                    <a:pt x="2258" y="2336"/>
                  </a:lnTo>
                  <a:lnTo>
                    <a:pt x="2260" y="2324"/>
                  </a:lnTo>
                  <a:lnTo>
                    <a:pt x="2268" y="2300"/>
                  </a:lnTo>
                  <a:lnTo>
                    <a:pt x="2282" y="2270"/>
                  </a:lnTo>
                  <a:lnTo>
                    <a:pt x="2300" y="2240"/>
                  </a:lnTo>
                  <a:lnTo>
                    <a:pt x="2322" y="2206"/>
                  </a:lnTo>
                  <a:lnTo>
                    <a:pt x="2346" y="2170"/>
                  </a:lnTo>
                  <a:lnTo>
                    <a:pt x="2374" y="2134"/>
                  </a:lnTo>
                  <a:lnTo>
                    <a:pt x="2402" y="2096"/>
                  </a:lnTo>
                  <a:lnTo>
                    <a:pt x="2434" y="2060"/>
                  </a:lnTo>
                  <a:lnTo>
                    <a:pt x="2464" y="2026"/>
                  </a:lnTo>
                  <a:lnTo>
                    <a:pt x="2496" y="1992"/>
                  </a:lnTo>
                  <a:lnTo>
                    <a:pt x="2528" y="1964"/>
                  </a:lnTo>
                  <a:lnTo>
                    <a:pt x="2558" y="1936"/>
                  </a:lnTo>
                  <a:lnTo>
                    <a:pt x="2586" y="1912"/>
                  </a:lnTo>
                  <a:lnTo>
                    <a:pt x="2600" y="1898"/>
                  </a:lnTo>
                  <a:lnTo>
                    <a:pt x="2612" y="1884"/>
                  </a:lnTo>
                  <a:lnTo>
                    <a:pt x="2624" y="1868"/>
                  </a:lnTo>
                  <a:lnTo>
                    <a:pt x="2634" y="1850"/>
                  </a:lnTo>
                  <a:lnTo>
                    <a:pt x="2642" y="1832"/>
                  </a:lnTo>
                  <a:lnTo>
                    <a:pt x="2646" y="1810"/>
                  </a:lnTo>
                  <a:lnTo>
                    <a:pt x="2648" y="1796"/>
                  </a:lnTo>
                  <a:lnTo>
                    <a:pt x="2646" y="1782"/>
                  </a:lnTo>
                  <a:lnTo>
                    <a:pt x="2642" y="1770"/>
                  </a:lnTo>
                  <a:lnTo>
                    <a:pt x="2636" y="1760"/>
                  </a:lnTo>
                  <a:lnTo>
                    <a:pt x="2628" y="1752"/>
                  </a:lnTo>
                  <a:lnTo>
                    <a:pt x="2618" y="1746"/>
                  </a:lnTo>
                  <a:lnTo>
                    <a:pt x="2606" y="1742"/>
                  </a:lnTo>
                  <a:lnTo>
                    <a:pt x="2592" y="1740"/>
                  </a:lnTo>
                  <a:lnTo>
                    <a:pt x="2578" y="1740"/>
                  </a:lnTo>
                  <a:lnTo>
                    <a:pt x="2564" y="1742"/>
                  </a:lnTo>
                  <a:lnTo>
                    <a:pt x="2530" y="1750"/>
                  </a:lnTo>
                  <a:lnTo>
                    <a:pt x="2492" y="1764"/>
                  </a:lnTo>
                  <a:lnTo>
                    <a:pt x="2454" y="1778"/>
                  </a:lnTo>
                  <a:lnTo>
                    <a:pt x="2390" y="1806"/>
                  </a:lnTo>
                  <a:lnTo>
                    <a:pt x="2362" y="1818"/>
                  </a:lnTo>
                  <a:lnTo>
                    <a:pt x="2388" y="1772"/>
                  </a:lnTo>
                  <a:lnTo>
                    <a:pt x="2408" y="1726"/>
                  </a:lnTo>
                  <a:lnTo>
                    <a:pt x="2424" y="1682"/>
                  </a:lnTo>
                  <a:lnTo>
                    <a:pt x="2438" y="1638"/>
                  </a:lnTo>
                  <a:lnTo>
                    <a:pt x="2448" y="1596"/>
                  </a:lnTo>
                  <a:lnTo>
                    <a:pt x="2454" y="1556"/>
                  </a:lnTo>
                  <a:lnTo>
                    <a:pt x="2460" y="1518"/>
                  </a:lnTo>
                  <a:lnTo>
                    <a:pt x="2462" y="1480"/>
                  </a:lnTo>
                  <a:lnTo>
                    <a:pt x="2460" y="1444"/>
                  </a:lnTo>
                  <a:lnTo>
                    <a:pt x="2458" y="1410"/>
                  </a:lnTo>
                  <a:lnTo>
                    <a:pt x="2454" y="1376"/>
                  </a:lnTo>
                  <a:lnTo>
                    <a:pt x="2448" y="1344"/>
                  </a:lnTo>
                  <a:lnTo>
                    <a:pt x="2442" y="1312"/>
                  </a:lnTo>
                  <a:lnTo>
                    <a:pt x="2434" y="1284"/>
                  </a:lnTo>
                  <a:lnTo>
                    <a:pt x="2416" y="1228"/>
                  </a:lnTo>
                  <a:lnTo>
                    <a:pt x="2398" y="1176"/>
                  </a:lnTo>
                  <a:lnTo>
                    <a:pt x="2378" y="1130"/>
                  </a:lnTo>
                  <a:lnTo>
                    <a:pt x="2362" y="1086"/>
                  </a:lnTo>
                  <a:lnTo>
                    <a:pt x="2352" y="1048"/>
                  </a:lnTo>
                  <a:lnTo>
                    <a:pt x="2348" y="1032"/>
                  </a:lnTo>
                  <a:lnTo>
                    <a:pt x="2348" y="1014"/>
                  </a:lnTo>
                  <a:lnTo>
                    <a:pt x="2348" y="998"/>
                  </a:lnTo>
                  <a:lnTo>
                    <a:pt x="2352" y="984"/>
                  </a:lnTo>
                  <a:lnTo>
                    <a:pt x="2358" y="970"/>
                  </a:lnTo>
                  <a:lnTo>
                    <a:pt x="2366" y="958"/>
                  </a:lnTo>
                  <a:lnTo>
                    <a:pt x="2378" y="946"/>
                  </a:lnTo>
                  <a:lnTo>
                    <a:pt x="2392" y="934"/>
                  </a:lnTo>
                  <a:lnTo>
                    <a:pt x="2404" y="928"/>
                  </a:lnTo>
                  <a:lnTo>
                    <a:pt x="2418" y="924"/>
                  </a:lnTo>
                  <a:lnTo>
                    <a:pt x="2434" y="920"/>
                  </a:lnTo>
                  <a:lnTo>
                    <a:pt x="2450" y="920"/>
                  </a:lnTo>
                  <a:lnTo>
                    <a:pt x="2484" y="920"/>
                  </a:lnTo>
                  <a:lnTo>
                    <a:pt x="2522" y="922"/>
                  </a:lnTo>
                  <a:lnTo>
                    <a:pt x="2560" y="928"/>
                  </a:lnTo>
                  <a:lnTo>
                    <a:pt x="2596" y="934"/>
                  </a:lnTo>
                  <a:lnTo>
                    <a:pt x="2630" y="940"/>
                  </a:lnTo>
                  <a:lnTo>
                    <a:pt x="2660" y="946"/>
                  </a:lnTo>
                  <a:lnTo>
                    <a:pt x="2598" y="910"/>
                  </a:lnTo>
                  <a:lnTo>
                    <a:pt x="2542" y="880"/>
                  </a:lnTo>
                  <a:lnTo>
                    <a:pt x="2486" y="854"/>
                  </a:lnTo>
                  <a:lnTo>
                    <a:pt x="2436" y="832"/>
                  </a:lnTo>
                  <a:lnTo>
                    <a:pt x="2386" y="814"/>
                  </a:lnTo>
                  <a:lnTo>
                    <a:pt x="2340" y="800"/>
                  </a:lnTo>
                  <a:lnTo>
                    <a:pt x="2296" y="790"/>
                  </a:lnTo>
                  <a:lnTo>
                    <a:pt x="2256" y="782"/>
                  </a:lnTo>
                  <a:lnTo>
                    <a:pt x="2216" y="778"/>
                  </a:lnTo>
                  <a:lnTo>
                    <a:pt x="2180" y="776"/>
                  </a:lnTo>
                  <a:lnTo>
                    <a:pt x="2144" y="778"/>
                  </a:lnTo>
                  <a:lnTo>
                    <a:pt x="2112" y="782"/>
                  </a:lnTo>
                  <a:lnTo>
                    <a:pt x="2080" y="788"/>
                  </a:lnTo>
                  <a:lnTo>
                    <a:pt x="2050" y="796"/>
                  </a:lnTo>
                  <a:lnTo>
                    <a:pt x="2022" y="808"/>
                  </a:lnTo>
                  <a:lnTo>
                    <a:pt x="1996" y="820"/>
                  </a:lnTo>
                  <a:lnTo>
                    <a:pt x="1972" y="834"/>
                  </a:lnTo>
                  <a:lnTo>
                    <a:pt x="1948" y="850"/>
                  </a:lnTo>
                  <a:lnTo>
                    <a:pt x="1924" y="868"/>
                  </a:lnTo>
                  <a:lnTo>
                    <a:pt x="1904" y="886"/>
                  </a:lnTo>
                  <a:lnTo>
                    <a:pt x="1862" y="926"/>
                  </a:lnTo>
                  <a:lnTo>
                    <a:pt x="1824" y="966"/>
                  </a:lnTo>
                  <a:lnTo>
                    <a:pt x="1752" y="1052"/>
                  </a:lnTo>
                  <a:lnTo>
                    <a:pt x="1716" y="1092"/>
                  </a:lnTo>
                  <a:lnTo>
                    <a:pt x="1680" y="1128"/>
                  </a:lnTo>
                  <a:lnTo>
                    <a:pt x="1674" y="1132"/>
                  </a:lnTo>
                  <a:lnTo>
                    <a:pt x="1664" y="1136"/>
                  </a:lnTo>
                  <a:lnTo>
                    <a:pt x="1652" y="1138"/>
                  </a:lnTo>
                  <a:lnTo>
                    <a:pt x="1640" y="1140"/>
                  </a:lnTo>
                  <a:lnTo>
                    <a:pt x="1610" y="1140"/>
                  </a:lnTo>
                  <a:lnTo>
                    <a:pt x="1578" y="1134"/>
                  </a:lnTo>
                  <a:lnTo>
                    <a:pt x="1548" y="1128"/>
                  </a:lnTo>
                  <a:lnTo>
                    <a:pt x="1518" y="1118"/>
                  </a:lnTo>
                  <a:lnTo>
                    <a:pt x="1496" y="1106"/>
                  </a:lnTo>
                  <a:lnTo>
                    <a:pt x="1488" y="1100"/>
                  </a:lnTo>
                  <a:lnTo>
                    <a:pt x="1480" y="1094"/>
                  </a:lnTo>
                  <a:lnTo>
                    <a:pt x="1466" y="1072"/>
                  </a:lnTo>
                  <a:lnTo>
                    <a:pt x="1450" y="1044"/>
                  </a:lnTo>
                  <a:lnTo>
                    <a:pt x="1436" y="1006"/>
                  </a:lnTo>
                  <a:lnTo>
                    <a:pt x="1430" y="986"/>
                  </a:lnTo>
                  <a:lnTo>
                    <a:pt x="1424" y="966"/>
                  </a:lnTo>
                  <a:lnTo>
                    <a:pt x="1420" y="944"/>
                  </a:lnTo>
                  <a:lnTo>
                    <a:pt x="1418" y="922"/>
                  </a:lnTo>
                  <a:lnTo>
                    <a:pt x="1418" y="900"/>
                  </a:lnTo>
                  <a:lnTo>
                    <a:pt x="1420" y="878"/>
                  </a:lnTo>
                  <a:lnTo>
                    <a:pt x="1424" y="856"/>
                  </a:lnTo>
                  <a:lnTo>
                    <a:pt x="1430" y="834"/>
                  </a:lnTo>
                  <a:lnTo>
                    <a:pt x="1440" y="814"/>
                  </a:lnTo>
                  <a:lnTo>
                    <a:pt x="1454" y="794"/>
                  </a:lnTo>
                  <a:lnTo>
                    <a:pt x="1480" y="762"/>
                  </a:lnTo>
                  <a:lnTo>
                    <a:pt x="1514" y="726"/>
                  </a:lnTo>
                  <a:lnTo>
                    <a:pt x="1556" y="686"/>
                  </a:lnTo>
                  <a:lnTo>
                    <a:pt x="1604" y="646"/>
                  </a:lnTo>
                  <a:lnTo>
                    <a:pt x="1658" y="604"/>
                  </a:lnTo>
                  <a:lnTo>
                    <a:pt x="1688" y="582"/>
                  </a:lnTo>
                  <a:lnTo>
                    <a:pt x="1718" y="562"/>
                  </a:lnTo>
                  <a:lnTo>
                    <a:pt x="1750" y="544"/>
                  </a:lnTo>
                  <a:lnTo>
                    <a:pt x="1784" y="526"/>
                  </a:lnTo>
                  <a:lnTo>
                    <a:pt x="1818" y="508"/>
                  </a:lnTo>
                  <a:lnTo>
                    <a:pt x="1852" y="492"/>
                  </a:lnTo>
                  <a:lnTo>
                    <a:pt x="1888" y="478"/>
                  </a:lnTo>
                  <a:lnTo>
                    <a:pt x="1926" y="466"/>
                  </a:lnTo>
                  <a:lnTo>
                    <a:pt x="1964" y="456"/>
                  </a:lnTo>
                  <a:lnTo>
                    <a:pt x="2002" y="448"/>
                  </a:lnTo>
                  <a:lnTo>
                    <a:pt x="2040" y="442"/>
                  </a:lnTo>
                  <a:lnTo>
                    <a:pt x="2080" y="438"/>
                  </a:lnTo>
                  <a:lnTo>
                    <a:pt x="2120" y="438"/>
                  </a:lnTo>
                  <a:lnTo>
                    <a:pt x="2162" y="440"/>
                  </a:lnTo>
                  <a:lnTo>
                    <a:pt x="2202" y="446"/>
                  </a:lnTo>
                  <a:lnTo>
                    <a:pt x="2244" y="456"/>
                  </a:lnTo>
                  <a:lnTo>
                    <a:pt x="2284" y="468"/>
                  </a:lnTo>
                  <a:lnTo>
                    <a:pt x="2326" y="486"/>
                  </a:lnTo>
                  <a:lnTo>
                    <a:pt x="2368" y="506"/>
                  </a:lnTo>
                  <a:lnTo>
                    <a:pt x="2408" y="532"/>
                  </a:lnTo>
                  <a:lnTo>
                    <a:pt x="2450" y="560"/>
                  </a:lnTo>
                  <a:lnTo>
                    <a:pt x="2490" y="594"/>
                  </a:lnTo>
                  <a:lnTo>
                    <a:pt x="2470" y="562"/>
                  </a:lnTo>
                  <a:lnTo>
                    <a:pt x="2448" y="530"/>
                  </a:lnTo>
                  <a:lnTo>
                    <a:pt x="2424" y="498"/>
                  </a:lnTo>
                  <a:lnTo>
                    <a:pt x="2398" y="468"/>
                  </a:lnTo>
                  <a:lnTo>
                    <a:pt x="2372" y="438"/>
                  </a:lnTo>
                  <a:lnTo>
                    <a:pt x="2344" y="410"/>
                  </a:lnTo>
                  <a:lnTo>
                    <a:pt x="2314" y="380"/>
                  </a:lnTo>
                  <a:lnTo>
                    <a:pt x="2284" y="352"/>
                  </a:lnTo>
                  <a:lnTo>
                    <a:pt x="2252" y="326"/>
                  </a:lnTo>
                  <a:lnTo>
                    <a:pt x="2220" y="300"/>
                  </a:lnTo>
                  <a:lnTo>
                    <a:pt x="2186" y="274"/>
                  </a:lnTo>
                  <a:lnTo>
                    <a:pt x="2150" y="250"/>
                  </a:lnTo>
                  <a:lnTo>
                    <a:pt x="2114" y="226"/>
                  </a:lnTo>
                  <a:lnTo>
                    <a:pt x="2078" y="204"/>
                  </a:lnTo>
                  <a:lnTo>
                    <a:pt x="2042" y="182"/>
                  </a:lnTo>
                  <a:lnTo>
                    <a:pt x="2004" y="162"/>
                  </a:lnTo>
                  <a:lnTo>
                    <a:pt x="1964" y="142"/>
                  </a:lnTo>
                  <a:lnTo>
                    <a:pt x="1926" y="124"/>
                  </a:lnTo>
                  <a:lnTo>
                    <a:pt x="1886" y="106"/>
                  </a:lnTo>
                  <a:lnTo>
                    <a:pt x="1846" y="90"/>
                  </a:lnTo>
                  <a:lnTo>
                    <a:pt x="1804" y="76"/>
                  </a:lnTo>
                  <a:lnTo>
                    <a:pt x="1764" y="62"/>
                  </a:lnTo>
                  <a:lnTo>
                    <a:pt x="1722" y="50"/>
                  </a:lnTo>
                  <a:lnTo>
                    <a:pt x="1682" y="38"/>
                  </a:lnTo>
                  <a:lnTo>
                    <a:pt x="1640" y="28"/>
                  </a:lnTo>
                  <a:lnTo>
                    <a:pt x="1598" y="20"/>
                  </a:lnTo>
                  <a:lnTo>
                    <a:pt x="1556" y="14"/>
                  </a:lnTo>
                  <a:lnTo>
                    <a:pt x="1514" y="8"/>
                  </a:lnTo>
                  <a:lnTo>
                    <a:pt x="1472" y="4"/>
                  </a:lnTo>
                  <a:lnTo>
                    <a:pt x="1430" y="0"/>
                  </a:lnTo>
                  <a:lnTo>
                    <a:pt x="1390" y="0"/>
                  </a:lnTo>
                  <a:lnTo>
                    <a:pt x="1348" y="0"/>
                  </a:lnTo>
                  <a:lnTo>
                    <a:pt x="1308" y="0"/>
                  </a:lnTo>
                  <a:lnTo>
                    <a:pt x="1266" y="0"/>
                  </a:lnTo>
                  <a:lnTo>
                    <a:pt x="1224" y="4"/>
                  </a:lnTo>
                  <a:lnTo>
                    <a:pt x="1182" y="8"/>
                  </a:lnTo>
                  <a:lnTo>
                    <a:pt x="1140" y="14"/>
                  </a:lnTo>
                  <a:lnTo>
                    <a:pt x="1098" y="20"/>
                  </a:lnTo>
                  <a:lnTo>
                    <a:pt x="1056" y="28"/>
                  </a:lnTo>
                  <a:lnTo>
                    <a:pt x="1014" y="38"/>
                  </a:lnTo>
                  <a:lnTo>
                    <a:pt x="972" y="50"/>
                  </a:lnTo>
                  <a:lnTo>
                    <a:pt x="932" y="62"/>
                  </a:lnTo>
                  <a:lnTo>
                    <a:pt x="890" y="76"/>
                  </a:lnTo>
                  <a:lnTo>
                    <a:pt x="850" y="90"/>
                  </a:lnTo>
                  <a:lnTo>
                    <a:pt x="808" y="106"/>
                  </a:lnTo>
                  <a:lnTo>
                    <a:pt x="768" y="124"/>
                  </a:lnTo>
                  <a:lnTo>
                    <a:pt x="730" y="142"/>
                  </a:lnTo>
                  <a:lnTo>
                    <a:pt x="690" y="162"/>
                  </a:lnTo>
                  <a:lnTo>
                    <a:pt x="652" y="182"/>
                  </a:lnTo>
                  <a:lnTo>
                    <a:pt x="616" y="204"/>
                  </a:lnTo>
                  <a:lnTo>
                    <a:pt x="578" y="226"/>
                  </a:lnTo>
                  <a:lnTo>
                    <a:pt x="542" y="250"/>
                  </a:lnTo>
                  <a:lnTo>
                    <a:pt x="508" y="274"/>
                  </a:lnTo>
                  <a:lnTo>
                    <a:pt x="474" y="300"/>
                  </a:lnTo>
                  <a:lnTo>
                    <a:pt x="442" y="326"/>
                  </a:lnTo>
                  <a:lnTo>
                    <a:pt x="410" y="352"/>
                  </a:lnTo>
                  <a:lnTo>
                    <a:pt x="378" y="380"/>
                  </a:lnTo>
                  <a:lnTo>
                    <a:pt x="350" y="410"/>
                  </a:lnTo>
                  <a:lnTo>
                    <a:pt x="322" y="438"/>
                  </a:lnTo>
                  <a:lnTo>
                    <a:pt x="294" y="468"/>
                  </a:lnTo>
                  <a:lnTo>
                    <a:pt x="268" y="498"/>
                  </a:lnTo>
                  <a:lnTo>
                    <a:pt x="246" y="530"/>
                  </a:lnTo>
                  <a:lnTo>
                    <a:pt x="222" y="562"/>
                  </a:lnTo>
                  <a:lnTo>
                    <a:pt x="202" y="594"/>
                  </a:lnTo>
                  <a:lnTo>
                    <a:pt x="242" y="560"/>
                  </a:lnTo>
                  <a:lnTo>
                    <a:pt x="284" y="532"/>
                  </a:lnTo>
                  <a:lnTo>
                    <a:pt x="326" y="506"/>
                  </a:lnTo>
                  <a:lnTo>
                    <a:pt x="368" y="486"/>
                  </a:lnTo>
                  <a:lnTo>
                    <a:pt x="410" y="468"/>
                  </a:lnTo>
                  <a:lnTo>
                    <a:pt x="450" y="456"/>
                  </a:lnTo>
                  <a:lnTo>
                    <a:pt x="492" y="446"/>
                  </a:lnTo>
                  <a:lnTo>
                    <a:pt x="532" y="440"/>
                  </a:lnTo>
                  <a:lnTo>
                    <a:pt x="574" y="438"/>
                  </a:lnTo>
                  <a:lnTo>
                    <a:pt x="614" y="438"/>
                  </a:lnTo>
                  <a:lnTo>
                    <a:pt x="654" y="442"/>
                  </a:lnTo>
                  <a:lnTo>
                    <a:pt x="692" y="448"/>
                  </a:lnTo>
                  <a:lnTo>
                    <a:pt x="732" y="456"/>
                  </a:lnTo>
                  <a:lnTo>
                    <a:pt x="768" y="466"/>
                  </a:lnTo>
                  <a:lnTo>
                    <a:pt x="806" y="478"/>
                  </a:lnTo>
                  <a:lnTo>
                    <a:pt x="842" y="492"/>
                  </a:lnTo>
                  <a:lnTo>
                    <a:pt x="878" y="508"/>
                  </a:lnTo>
                  <a:lnTo>
                    <a:pt x="912" y="526"/>
                  </a:lnTo>
                  <a:lnTo>
                    <a:pt x="944" y="544"/>
                  </a:lnTo>
                  <a:lnTo>
                    <a:pt x="976" y="562"/>
                  </a:lnTo>
                  <a:lnTo>
                    <a:pt x="1008" y="582"/>
                  </a:lnTo>
                  <a:lnTo>
                    <a:pt x="1036" y="604"/>
                  </a:lnTo>
                  <a:lnTo>
                    <a:pt x="1090" y="646"/>
                  </a:lnTo>
                  <a:lnTo>
                    <a:pt x="1140" y="686"/>
                  </a:lnTo>
                  <a:lnTo>
                    <a:pt x="1180" y="726"/>
                  </a:lnTo>
                  <a:lnTo>
                    <a:pt x="1216" y="762"/>
                  </a:lnTo>
                  <a:lnTo>
                    <a:pt x="1242" y="794"/>
                  </a:lnTo>
                  <a:lnTo>
                    <a:pt x="1254" y="814"/>
                  </a:lnTo>
                  <a:lnTo>
                    <a:pt x="1264" y="834"/>
                  </a:lnTo>
                  <a:lnTo>
                    <a:pt x="1272" y="856"/>
                  </a:lnTo>
                  <a:lnTo>
                    <a:pt x="1276" y="878"/>
                  </a:lnTo>
                  <a:lnTo>
                    <a:pt x="1278" y="900"/>
                  </a:lnTo>
                  <a:lnTo>
                    <a:pt x="1278" y="922"/>
                  </a:lnTo>
                  <a:lnTo>
                    <a:pt x="1274" y="944"/>
                  </a:lnTo>
                  <a:lnTo>
                    <a:pt x="1270" y="966"/>
                  </a:lnTo>
                  <a:lnTo>
                    <a:pt x="1266" y="986"/>
                  </a:lnTo>
                  <a:lnTo>
                    <a:pt x="1260" y="1006"/>
                  </a:lnTo>
                  <a:lnTo>
                    <a:pt x="1244" y="1044"/>
                  </a:lnTo>
                  <a:lnTo>
                    <a:pt x="1228" y="1072"/>
                  </a:lnTo>
                  <a:lnTo>
                    <a:pt x="1214" y="1094"/>
                  </a:lnTo>
                  <a:lnTo>
                    <a:pt x="1208" y="1100"/>
                  </a:lnTo>
                  <a:lnTo>
                    <a:pt x="1198" y="1106"/>
                  </a:lnTo>
                  <a:lnTo>
                    <a:pt x="1176" y="1118"/>
                  </a:lnTo>
                  <a:lnTo>
                    <a:pt x="1148" y="1128"/>
                  </a:lnTo>
                  <a:lnTo>
                    <a:pt x="1116" y="1134"/>
                  </a:lnTo>
                  <a:lnTo>
                    <a:pt x="1084" y="1140"/>
                  </a:lnTo>
                  <a:lnTo>
                    <a:pt x="1056" y="1140"/>
                  </a:lnTo>
                  <a:lnTo>
                    <a:pt x="1042" y="1138"/>
                  </a:lnTo>
                  <a:lnTo>
                    <a:pt x="1030" y="1136"/>
                  </a:lnTo>
                  <a:lnTo>
                    <a:pt x="1022" y="1132"/>
                  </a:lnTo>
                  <a:lnTo>
                    <a:pt x="1014" y="1128"/>
                  </a:lnTo>
                  <a:lnTo>
                    <a:pt x="978" y="1092"/>
                  </a:lnTo>
                  <a:lnTo>
                    <a:pt x="942" y="1052"/>
                  </a:lnTo>
                  <a:lnTo>
                    <a:pt x="870" y="966"/>
                  </a:lnTo>
                  <a:lnTo>
                    <a:pt x="832" y="926"/>
                  </a:lnTo>
                  <a:lnTo>
                    <a:pt x="792" y="886"/>
                  </a:lnTo>
                  <a:lnTo>
                    <a:pt x="770" y="868"/>
                  </a:lnTo>
                  <a:lnTo>
                    <a:pt x="748" y="850"/>
                  </a:lnTo>
                  <a:lnTo>
                    <a:pt x="724" y="834"/>
                  </a:lnTo>
                  <a:lnTo>
                    <a:pt x="698" y="820"/>
                  </a:lnTo>
                  <a:lnTo>
                    <a:pt x="672" y="808"/>
                  </a:lnTo>
                  <a:lnTo>
                    <a:pt x="644" y="796"/>
                  </a:lnTo>
                  <a:lnTo>
                    <a:pt x="614" y="788"/>
                  </a:lnTo>
                  <a:lnTo>
                    <a:pt x="584" y="782"/>
                  </a:lnTo>
                  <a:lnTo>
                    <a:pt x="550" y="778"/>
                  </a:lnTo>
                  <a:lnTo>
                    <a:pt x="516" y="776"/>
                  </a:lnTo>
                  <a:lnTo>
                    <a:pt x="478" y="778"/>
                  </a:lnTo>
                  <a:lnTo>
                    <a:pt x="438" y="782"/>
                  </a:lnTo>
                  <a:lnTo>
                    <a:pt x="398" y="790"/>
                  </a:lnTo>
                  <a:lnTo>
                    <a:pt x="354" y="800"/>
                  </a:lnTo>
                  <a:lnTo>
                    <a:pt x="308" y="814"/>
                  </a:lnTo>
                  <a:lnTo>
                    <a:pt x="258" y="832"/>
                  </a:lnTo>
                  <a:lnTo>
                    <a:pt x="206" y="854"/>
                  </a:lnTo>
                  <a:lnTo>
                    <a:pt x="152" y="880"/>
                  </a:lnTo>
                  <a:lnTo>
                    <a:pt x="94" y="910"/>
                  </a:lnTo>
                  <a:lnTo>
                    <a:pt x="34" y="946"/>
                  </a:lnTo>
                  <a:lnTo>
                    <a:pt x="64" y="940"/>
                  </a:lnTo>
                  <a:lnTo>
                    <a:pt x="96" y="934"/>
                  </a:lnTo>
                  <a:lnTo>
                    <a:pt x="134" y="928"/>
                  </a:lnTo>
                  <a:lnTo>
                    <a:pt x="170" y="922"/>
                  </a:lnTo>
                  <a:lnTo>
                    <a:pt x="208" y="920"/>
                  </a:lnTo>
                  <a:lnTo>
                    <a:pt x="244" y="920"/>
                  </a:lnTo>
                  <a:lnTo>
                    <a:pt x="260" y="920"/>
                  </a:lnTo>
                  <a:lnTo>
                    <a:pt x="274" y="924"/>
                  </a:lnTo>
                  <a:lnTo>
                    <a:pt x="288" y="928"/>
                  </a:lnTo>
                  <a:lnTo>
                    <a:pt x="300" y="934"/>
                  </a:lnTo>
                  <a:lnTo>
                    <a:pt x="316" y="946"/>
                  </a:lnTo>
                  <a:lnTo>
                    <a:pt x="328" y="958"/>
                  </a:lnTo>
                  <a:lnTo>
                    <a:pt x="336" y="970"/>
                  </a:lnTo>
                  <a:lnTo>
                    <a:pt x="342" y="984"/>
                  </a:lnTo>
                  <a:lnTo>
                    <a:pt x="344" y="998"/>
                  </a:lnTo>
                  <a:lnTo>
                    <a:pt x="346" y="1014"/>
                  </a:lnTo>
                  <a:lnTo>
                    <a:pt x="344" y="1032"/>
                  </a:lnTo>
                  <a:lnTo>
                    <a:pt x="340" y="1048"/>
                  </a:lnTo>
                  <a:lnTo>
                    <a:pt x="330" y="1086"/>
                  </a:lnTo>
                  <a:lnTo>
                    <a:pt x="314" y="1130"/>
                  </a:lnTo>
                  <a:lnTo>
                    <a:pt x="296" y="1176"/>
                  </a:lnTo>
                  <a:lnTo>
                    <a:pt x="276" y="1228"/>
                  </a:lnTo>
                  <a:lnTo>
                    <a:pt x="258" y="1284"/>
                  </a:lnTo>
                  <a:lnTo>
                    <a:pt x="250" y="1312"/>
                  </a:lnTo>
                  <a:lnTo>
                    <a:pt x="244" y="1344"/>
                  </a:lnTo>
                  <a:lnTo>
                    <a:pt x="238" y="1376"/>
                  </a:lnTo>
                  <a:lnTo>
                    <a:pt x="234" y="1410"/>
                  </a:lnTo>
                  <a:lnTo>
                    <a:pt x="232" y="1444"/>
                  </a:lnTo>
                  <a:lnTo>
                    <a:pt x="232" y="1480"/>
                  </a:lnTo>
                  <a:lnTo>
                    <a:pt x="234" y="1518"/>
                  </a:lnTo>
                  <a:lnTo>
                    <a:pt x="238" y="1556"/>
                  </a:lnTo>
                  <a:lnTo>
                    <a:pt x="244" y="1596"/>
                  </a:lnTo>
                  <a:lnTo>
                    <a:pt x="256" y="1638"/>
                  </a:lnTo>
                  <a:lnTo>
                    <a:pt x="268" y="1682"/>
                  </a:lnTo>
                  <a:lnTo>
                    <a:pt x="286" y="1726"/>
                  </a:lnTo>
                  <a:lnTo>
                    <a:pt x="306" y="1772"/>
                  </a:lnTo>
                  <a:lnTo>
                    <a:pt x="330" y="1818"/>
                  </a:lnTo>
                  <a:lnTo>
                    <a:pt x="302" y="1806"/>
                  </a:lnTo>
                  <a:lnTo>
                    <a:pt x="238" y="1778"/>
                  </a:lnTo>
                  <a:lnTo>
                    <a:pt x="200" y="1764"/>
                  </a:lnTo>
                  <a:lnTo>
                    <a:pt x="162" y="1750"/>
                  </a:lnTo>
                  <a:lnTo>
                    <a:pt x="128" y="1742"/>
                  </a:lnTo>
                  <a:lnTo>
                    <a:pt x="114" y="1740"/>
                  </a:lnTo>
                  <a:lnTo>
                    <a:pt x="100" y="1740"/>
                  </a:lnTo>
                  <a:lnTo>
                    <a:pt x="86" y="1742"/>
                  </a:lnTo>
                  <a:lnTo>
                    <a:pt x="74" y="1746"/>
                  </a:lnTo>
                  <a:lnTo>
                    <a:pt x="64" y="1752"/>
                  </a:lnTo>
                  <a:lnTo>
                    <a:pt x="56" y="1760"/>
                  </a:lnTo>
                  <a:lnTo>
                    <a:pt x="50" y="1770"/>
                  </a:lnTo>
                  <a:lnTo>
                    <a:pt x="46" y="1782"/>
                  </a:lnTo>
                  <a:lnTo>
                    <a:pt x="46" y="1796"/>
                  </a:lnTo>
                  <a:lnTo>
                    <a:pt x="46" y="1810"/>
                  </a:lnTo>
                  <a:lnTo>
                    <a:pt x="50" y="1832"/>
                  </a:lnTo>
                  <a:lnTo>
                    <a:pt x="58" y="1850"/>
                  </a:lnTo>
                  <a:lnTo>
                    <a:pt x="68" y="1868"/>
                  </a:lnTo>
                  <a:lnTo>
                    <a:pt x="80" y="1884"/>
                  </a:lnTo>
                  <a:lnTo>
                    <a:pt x="94" y="1898"/>
                  </a:lnTo>
                  <a:lnTo>
                    <a:pt x="106" y="1912"/>
                  </a:lnTo>
                  <a:lnTo>
                    <a:pt x="134" y="1936"/>
                  </a:lnTo>
                  <a:lnTo>
                    <a:pt x="164" y="1964"/>
                  </a:lnTo>
                  <a:lnTo>
                    <a:pt x="196" y="1992"/>
                  </a:lnTo>
                  <a:lnTo>
                    <a:pt x="228" y="2026"/>
                  </a:lnTo>
                  <a:lnTo>
                    <a:pt x="260" y="2060"/>
                  </a:lnTo>
                  <a:lnTo>
                    <a:pt x="290" y="2096"/>
                  </a:lnTo>
                  <a:lnTo>
                    <a:pt x="320" y="2134"/>
                  </a:lnTo>
                  <a:lnTo>
                    <a:pt x="346" y="2170"/>
                  </a:lnTo>
                  <a:lnTo>
                    <a:pt x="372" y="2206"/>
                  </a:lnTo>
                  <a:lnTo>
                    <a:pt x="394" y="2240"/>
                  </a:lnTo>
                  <a:lnTo>
                    <a:pt x="412" y="2270"/>
                  </a:lnTo>
                  <a:lnTo>
                    <a:pt x="424" y="2300"/>
                  </a:lnTo>
                  <a:lnTo>
                    <a:pt x="434" y="2324"/>
                  </a:lnTo>
                  <a:lnTo>
                    <a:pt x="436" y="2336"/>
                  </a:lnTo>
                  <a:lnTo>
                    <a:pt x="436" y="2344"/>
                  </a:lnTo>
                  <a:lnTo>
                    <a:pt x="436" y="2354"/>
                  </a:lnTo>
                  <a:lnTo>
                    <a:pt x="432" y="2360"/>
                  </a:lnTo>
                  <a:lnTo>
                    <a:pt x="428" y="2366"/>
                  </a:lnTo>
                  <a:lnTo>
                    <a:pt x="422" y="2368"/>
                  </a:lnTo>
                  <a:lnTo>
                    <a:pt x="416" y="2372"/>
                  </a:lnTo>
                  <a:lnTo>
                    <a:pt x="406" y="2372"/>
                  </a:lnTo>
                  <a:lnTo>
                    <a:pt x="394" y="2370"/>
                  </a:lnTo>
                  <a:lnTo>
                    <a:pt x="382" y="2366"/>
                  </a:lnTo>
                  <a:lnTo>
                    <a:pt x="370" y="2360"/>
                  </a:lnTo>
                  <a:lnTo>
                    <a:pt x="358" y="2354"/>
                  </a:lnTo>
                  <a:lnTo>
                    <a:pt x="330" y="2334"/>
                  </a:lnTo>
                  <a:lnTo>
                    <a:pt x="300" y="2308"/>
                  </a:lnTo>
                  <a:lnTo>
                    <a:pt x="270" y="2278"/>
                  </a:lnTo>
                  <a:lnTo>
                    <a:pt x="238" y="2244"/>
                  </a:lnTo>
                  <a:lnTo>
                    <a:pt x="206" y="2206"/>
                  </a:lnTo>
                  <a:lnTo>
                    <a:pt x="176" y="2168"/>
                  </a:lnTo>
                  <a:lnTo>
                    <a:pt x="116" y="2088"/>
                  </a:lnTo>
                  <a:lnTo>
                    <a:pt x="64" y="2012"/>
                  </a:lnTo>
                  <a:lnTo>
                    <a:pt x="24" y="1946"/>
                  </a:lnTo>
                  <a:lnTo>
                    <a:pt x="10" y="1922"/>
                  </a:lnTo>
                  <a:lnTo>
                    <a:pt x="0" y="1900"/>
                  </a:lnTo>
                  <a:lnTo>
                    <a:pt x="20" y="1958"/>
                  </a:lnTo>
                  <a:lnTo>
                    <a:pt x="42" y="2016"/>
                  </a:lnTo>
                  <a:lnTo>
                    <a:pt x="70" y="2072"/>
                  </a:lnTo>
                  <a:lnTo>
                    <a:pt x="98" y="2128"/>
                  </a:lnTo>
                  <a:lnTo>
                    <a:pt x="130" y="2182"/>
                  </a:lnTo>
                  <a:lnTo>
                    <a:pt x="162" y="2234"/>
                  </a:lnTo>
                  <a:lnTo>
                    <a:pt x="196" y="2284"/>
                  </a:lnTo>
                  <a:lnTo>
                    <a:pt x="232" y="2334"/>
                  </a:lnTo>
                  <a:lnTo>
                    <a:pt x="250" y="2358"/>
                  </a:lnTo>
                  <a:lnTo>
                    <a:pt x="270" y="2382"/>
                  </a:lnTo>
                  <a:lnTo>
                    <a:pt x="290" y="2404"/>
                  </a:lnTo>
                  <a:lnTo>
                    <a:pt x="312" y="2424"/>
                  </a:lnTo>
                  <a:lnTo>
                    <a:pt x="334" y="2442"/>
                  </a:lnTo>
                  <a:lnTo>
                    <a:pt x="358" y="2458"/>
                  </a:lnTo>
                  <a:lnTo>
                    <a:pt x="384" y="2472"/>
                  </a:lnTo>
                  <a:lnTo>
                    <a:pt x="410" y="2482"/>
                  </a:lnTo>
                  <a:lnTo>
                    <a:pt x="426" y="2490"/>
                  </a:lnTo>
                  <a:lnTo>
                    <a:pt x="444" y="2494"/>
                  </a:lnTo>
                  <a:lnTo>
                    <a:pt x="462" y="2498"/>
                  </a:lnTo>
                  <a:lnTo>
                    <a:pt x="478" y="2500"/>
                  </a:lnTo>
                  <a:lnTo>
                    <a:pt x="496" y="2500"/>
                  </a:lnTo>
                  <a:lnTo>
                    <a:pt x="514" y="2498"/>
                  </a:lnTo>
                  <a:lnTo>
                    <a:pt x="530" y="2494"/>
                  </a:lnTo>
                  <a:lnTo>
                    <a:pt x="548" y="2486"/>
                  </a:lnTo>
                  <a:lnTo>
                    <a:pt x="562" y="2480"/>
                  </a:lnTo>
                  <a:lnTo>
                    <a:pt x="574" y="2470"/>
                  </a:lnTo>
                  <a:lnTo>
                    <a:pt x="584" y="2460"/>
                  </a:lnTo>
                  <a:lnTo>
                    <a:pt x="594" y="2450"/>
                  </a:lnTo>
                  <a:lnTo>
                    <a:pt x="602" y="2436"/>
                  </a:lnTo>
                  <a:lnTo>
                    <a:pt x="608" y="2424"/>
                  </a:lnTo>
                  <a:lnTo>
                    <a:pt x="612" y="2410"/>
                  </a:lnTo>
                  <a:lnTo>
                    <a:pt x="616" y="2394"/>
                  </a:lnTo>
                  <a:lnTo>
                    <a:pt x="616" y="2372"/>
                  </a:lnTo>
                  <a:lnTo>
                    <a:pt x="614" y="2348"/>
                  </a:lnTo>
                  <a:lnTo>
                    <a:pt x="610" y="2324"/>
                  </a:lnTo>
                  <a:lnTo>
                    <a:pt x="602" y="2300"/>
                  </a:lnTo>
                  <a:lnTo>
                    <a:pt x="594" y="2276"/>
                  </a:lnTo>
                  <a:lnTo>
                    <a:pt x="582" y="2254"/>
                  </a:lnTo>
                  <a:lnTo>
                    <a:pt x="560" y="2214"/>
                  </a:lnTo>
                  <a:lnTo>
                    <a:pt x="544" y="2186"/>
                  </a:lnTo>
                  <a:lnTo>
                    <a:pt x="522" y="2156"/>
                  </a:lnTo>
                  <a:lnTo>
                    <a:pt x="496" y="2122"/>
                  </a:lnTo>
                  <a:lnTo>
                    <a:pt x="466" y="2086"/>
                  </a:lnTo>
                  <a:lnTo>
                    <a:pt x="434" y="2050"/>
                  </a:lnTo>
                  <a:lnTo>
                    <a:pt x="400" y="2014"/>
                  </a:lnTo>
                  <a:lnTo>
                    <a:pt x="362" y="1980"/>
                  </a:lnTo>
                  <a:lnTo>
                    <a:pt x="324" y="1950"/>
                  </a:lnTo>
                  <a:lnTo>
                    <a:pt x="270" y="1912"/>
                  </a:lnTo>
                  <a:lnTo>
                    <a:pt x="222" y="1880"/>
                  </a:lnTo>
                  <a:lnTo>
                    <a:pt x="146" y="1832"/>
                  </a:lnTo>
                  <a:lnTo>
                    <a:pt x="120" y="1816"/>
                  </a:lnTo>
                  <a:lnTo>
                    <a:pt x="112" y="1808"/>
                  </a:lnTo>
                  <a:lnTo>
                    <a:pt x="104" y="1802"/>
                  </a:lnTo>
                  <a:lnTo>
                    <a:pt x="102" y="1796"/>
                  </a:lnTo>
                  <a:lnTo>
                    <a:pt x="100" y="1792"/>
                  </a:lnTo>
                  <a:lnTo>
                    <a:pt x="104" y="1786"/>
                  </a:lnTo>
                  <a:lnTo>
                    <a:pt x="110" y="1782"/>
                  </a:lnTo>
                  <a:lnTo>
                    <a:pt x="116" y="1778"/>
                  </a:lnTo>
                  <a:lnTo>
                    <a:pt x="124" y="1778"/>
                  </a:lnTo>
                  <a:lnTo>
                    <a:pt x="134" y="1780"/>
                  </a:lnTo>
                  <a:lnTo>
                    <a:pt x="146" y="1782"/>
                  </a:lnTo>
                  <a:lnTo>
                    <a:pt x="176" y="1792"/>
                  </a:lnTo>
                  <a:lnTo>
                    <a:pt x="206" y="1806"/>
                  </a:lnTo>
                  <a:lnTo>
                    <a:pt x="266" y="1836"/>
                  </a:lnTo>
                  <a:lnTo>
                    <a:pt x="306" y="1856"/>
                  </a:lnTo>
                  <a:lnTo>
                    <a:pt x="336" y="1874"/>
                  </a:lnTo>
                  <a:lnTo>
                    <a:pt x="368" y="1894"/>
                  </a:lnTo>
                  <a:lnTo>
                    <a:pt x="400" y="1918"/>
                  </a:lnTo>
                  <a:lnTo>
                    <a:pt x="432" y="1944"/>
                  </a:lnTo>
                  <a:lnTo>
                    <a:pt x="464" y="1974"/>
                  </a:lnTo>
                  <a:lnTo>
                    <a:pt x="496" y="2004"/>
                  </a:lnTo>
                  <a:lnTo>
                    <a:pt x="528" y="2038"/>
                  </a:lnTo>
                  <a:lnTo>
                    <a:pt x="558" y="2072"/>
                  </a:lnTo>
                  <a:lnTo>
                    <a:pt x="586" y="2106"/>
                  </a:lnTo>
                  <a:lnTo>
                    <a:pt x="612" y="2142"/>
                  </a:lnTo>
                  <a:lnTo>
                    <a:pt x="636" y="2180"/>
                  </a:lnTo>
                  <a:lnTo>
                    <a:pt x="658" y="2216"/>
                  </a:lnTo>
                  <a:lnTo>
                    <a:pt x="676" y="2252"/>
                  </a:lnTo>
                  <a:lnTo>
                    <a:pt x="692" y="2288"/>
                  </a:lnTo>
                  <a:lnTo>
                    <a:pt x="702" y="2322"/>
                  </a:lnTo>
                  <a:lnTo>
                    <a:pt x="710" y="2356"/>
                  </a:lnTo>
                  <a:lnTo>
                    <a:pt x="712" y="2382"/>
                  </a:lnTo>
                  <a:lnTo>
                    <a:pt x="710" y="2408"/>
                  </a:lnTo>
                  <a:lnTo>
                    <a:pt x="704" y="2430"/>
                  </a:lnTo>
                  <a:lnTo>
                    <a:pt x="696" y="2454"/>
                  </a:lnTo>
                  <a:lnTo>
                    <a:pt x="684" y="2474"/>
                  </a:lnTo>
                  <a:lnTo>
                    <a:pt x="670" y="2492"/>
                  </a:lnTo>
                  <a:lnTo>
                    <a:pt x="654" y="2510"/>
                  </a:lnTo>
                  <a:lnTo>
                    <a:pt x="634" y="2526"/>
                  </a:lnTo>
                  <a:lnTo>
                    <a:pt x="616" y="2538"/>
                  </a:lnTo>
                  <a:lnTo>
                    <a:pt x="594" y="2550"/>
                  </a:lnTo>
                  <a:lnTo>
                    <a:pt x="572" y="2558"/>
                  </a:lnTo>
                  <a:lnTo>
                    <a:pt x="550" y="2564"/>
                  </a:lnTo>
                  <a:lnTo>
                    <a:pt x="528" y="2568"/>
                  </a:lnTo>
                  <a:lnTo>
                    <a:pt x="504" y="2568"/>
                  </a:lnTo>
                  <a:lnTo>
                    <a:pt x="484" y="2566"/>
                  </a:lnTo>
                  <a:lnTo>
                    <a:pt x="462" y="2560"/>
                  </a:lnTo>
                  <a:lnTo>
                    <a:pt x="496" y="2588"/>
                  </a:lnTo>
                  <a:lnTo>
                    <a:pt x="530" y="2614"/>
                  </a:lnTo>
                  <a:lnTo>
                    <a:pt x="562" y="2638"/>
                  </a:lnTo>
                  <a:lnTo>
                    <a:pt x="596" y="2662"/>
                  </a:lnTo>
                  <a:lnTo>
                    <a:pt x="630" y="2682"/>
                  </a:lnTo>
                  <a:lnTo>
                    <a:pt x="664" y="2702"/>
                  </a:lnTo>
                  <a:lnTo>
                    <a:pt x="732" y="2738"/>
                  </a:lnTo>
                  <a:lnTo>
                    <a:pt x="798" y="2768"/>
                  </a:lnTo>
                  <a:lnTo>
                    <a:pt x="862" y="2794"/>
                  </a:lnTo>
                  <a:lnTo>
                    <a:pt x="926" y="2816"/>
                  </a:lnTo>
                  <a:lnTo>
                    <a:pt x="988" y="2832"/>
                  </a:lnTo>
                  <a:lnTo>
                    <a:pt x="1046" y="2846"/>
                  </a:lnTo>
                  <a:lnTo>
                    <a:pt x="1102" y="2858"/>
                  </a:lnTo>
                  <a:lnTo>
                    <a:pt x="1154" y="2866"/>
                  </a:lnTo>
                  <a:lnTo>
                    <a:pt x="1202" y="2870"/>
                  </a:lnTo>
                  <a:lnTo>
                    <a:pt x="1286" y="2878"/>
                  </a:lnTo>
                  <a:lnTo>
                    <a:pt x="1348" y="2880"/>
                  </a:lnTo>
                  <a:lnTo>
                    <a:pt x="1412" y="2878"/>
                  </a:lnTo>
                  <a:lnTo>
                    <a:pt x="1494" y="2870"/>
                  </a:lnTo>
                  <a:lnTo>
                    <a:pt x="1542" y="2866"/>
                  </a:lnTo>
                  <a:lnTo>
                    <a:pt x="1594" y="2858"/>
                  </a:lnTo>
                  <a:lnTo>
                    <a:pt x="1650" y="2846"/>
                  </a:lnTo>
                  <a:lnTo>
                    <a:pt x="1708" y="2832"/>
                  </a:lnTo>
                  <a:lnTo>
                    <a:pt x="1770" y="2816"/>
                  </a:lnTo>
                  <a:lnTo>
                    <a:pt x="1832" y="2794"/>
                  </a:lnTo>
                  <a:lnTo>
                    <a:pt x="1898" y="2768"/>
                  </a:lnTo>
                  <a:lnTo>
                    <a:pt x="1964" y="2738"/>
                  </a:lnTo>
                  <a:lnTo>
                    <a:pt x="2030" y="2702"/>
                  </a:lnTo>
                  <a:lnTo>
                    <a:pt x="2064" y="2682"/>
                  </a:lnTo>
                  <a:lnTo>
                    <a:pt x="2096" y="2662"/>
                  </a:lnTo>
                  <a:lnTo>
                    <a:pt x="2130" y="2638"/>
                  </a:lnTo>
                  <a:lnTo>
                    <a:pt x="2164" y="2614"/>
                  </a:lnTo>
                  <a:lnTo>
                    <a:pt x="2198" y="2588"/>
                  </a:lnTo>
                  <a:lnTo>
                    <a:pt x="2230" y="2560"/>
                  </a:lnTo>
                  <a:lnTo>
                    <a:pt x="2210" y="2566"/>
                  </a:lnTo>
                  <a:lnTo>
                    <a:pt x="2188" y="2568"/>
                  </a:lnTo>
                  <a:lnTo>
                    <a:pt x="2166" y="2568"/>
                  </a:lnTo>
                  <a:lnTo>
                    <a:pt x="2144" y="2564"/>
                  </a:lnTo>
                  <a:lnTo>
                    <a:pt x="2120" y="2558"/>
                  </a:lnTo>
                  <a:lnTo>
                    <a:pt x="2100" y="2550"/>
                  </a:lnTo>
                  <a:lnTo>
                    <a:pt x="2078" y="2538"/>
                  </a:lnTo>
                  <a:lnTo>
                    <a:pt x="2058" y="2526"/>
                  </a:lnTo>
                  <a:lnTo>
                    <a:pt x="2040" y="2510"/>
                  </a:lnTo>
                  <a:lnTo>
                    <a:pt x="2024" y="2492"/>
                  </a:lnTo>
                  <a:lnTo>
                    <a:pt x="2010" y="2474"/>
                  </a:lnTo>
                  <a:lnTo>
                    <a:pt x="1998" y="2454"/>
                  </a:lnTo>
                  <a:lnTo>
                    <a:pt x="1990" y="2430"/>
                  </a:lnTo>
                  <a:lnTo>
                    <a:pt x="1984" y="2408"/>
                  </a:lnTo>
                  <a:lnTo>
                    <a:pt x="1982" y="2382"/>
                  </a:lnTo>
                  <a:lnTo>
                    <a:pt x="1984" y="2356"/>
                  </a:lnTo>
                  <a:lnTo>
                    <a:pt x="1992" y="2322"/>
                  </a:lnTo>
                  <a:lnTo>
                    <a:pt x="2002" y="2288"/>
                  </a:lnTo>
                  <a:lnTo>
                    <a:pt x="2018" y="2252"/>
                  </a:lnTo>
                  <a:lnTo>
                    <a:pt x="2036" y="2216"/>
                  </a:lnTo>
                  <a:lnTo>
                    <a:pt x="2058" y="2180"/>
                  </a:lnTo>
                  <a:lnTo>
                    <a:pt x="2082" y="2142"/>
                  </a:lnTo>
                  <a:lnTo>
                    <a:pt x="2108" y="2106"/>
                  </a:lnTo>
                  <a:lnTo>
                    <a:pt x="2136" y="2072"/>
                  </a:lnTo>
                  <a:lnTo>
                    <a:pt x="2166" y="2038"/>
                  </a:lnTo>
                  <a:lnTo>
                    <a:pt x="2196" y="2004"/>
                  </a:lnTo>
                  <a:lnTo>
                    <a:pt x="2228" y="1974"/>
                  </a:lnTo>
                  <a:lnTo>
                    <a:pt x="2260" y="1944"/>
                  </a:lnTo>
                  <a:lnTo>
                    <a:pt x="2292" y="1918"/>
                  </a:lnTo>
                  <a:lnTo>
                    <a:pt x="2324" y="1894"/>
                  </a:lnTo>
                  <a:lnTo>
                    <a:pt x="2356" y="1874"/>
                  </a:lnTo>
                  <a:lnTo>
                    <a:pt x="2386" y="1856"/>
                  </a:lnTo>
                  <a:lnTo>
                    <a:pt x="2426" y="1836"/>
                  </a:lnTo>
                  <a:lnTo>
                    <a:pt x="2486" y="1806"/>
                  </a:lnTo>
                  <a:lnTo>
                    <a:pt x="2518" y="1792"/>
                  </a:lnTo>
                  <a:lnTo>
                    <a:pt x="2546" y="1782"/>
                  </a:lnTo>
                  <a:lnTo>
                    <a:pt x="2558" y="1780"/>
                  </a:lnTo>
                  <a:lnTo>
                    <a:pt x="2568" y="1778"/>
                  </a:lnTo>
                  <a:lnTo>
                    <a:pt x="2578" y="1778"/>
                  </a:lnTo>
                  <a:lnTo>
                    <a:pt x="2584" y="1782"/>
                  </a:lnTo>
                  <a:lnTo>
                    <a:pt x="2590" y="1786"/>
                  </a:lnTo>
                  <a:lnTo>
                    <a:pt x="2592" y="1792"/>
                  </a:lnTo>
                  <a:lnTo>
                    <a:pt x="2592" y="1796"/>
                  </a:lnTo>
                  <a:lnTo>
                    <a:pt x="2588" y="1802"/>
                  </a:lnTo>
                  <a:lnTo>
                    <a:pt x="2582" y="1808"/>
                  </a:lnTo>
                  <a:lnTo>
                    <a:pt x="2572" y="1816"/>
                  </a:lnTo>
                  <a:lnTo>
                    <a:pt x="2548" y="1832"/>
                  </a:lnTo>
                  <a:lnTo>
                    <a:pt x="2472" y="1880"/>
                  </a:lnTo>
                  <a:lnTo>
                    <a:pt x="2422" y="1912"/>
                  </a:lnTo>
                  <a:lnTo>
                    <a:pt x="2370" y="1950"/>
                  </a:lnTo>
                  <a:lnTo>
                    <a:pt x="2330" y="1980"/>
                  </a:lnTo>
                  <a:lnTo>
                    <a:pt x="2294" y="2014"/>
                  </a:lnTo>
                  <a:lnTo>
                    <a:pt x="2258" y="2050"/>
                  </a:lnTo>
                  <a:lnTo>
                    <a:pt x="2226" y="2086"/>
                  </a:lnTo>
                  <a:lnTo>
                    <a:pt x="2196" y="2122"/>
                  </a:lnTo>
                  <a:lnTo>
                    <a:pt x="2170" y="2156"/>
                  </a:lnTo>
                  <a:lnTo>
                    <a:pt x="2150" y="2186"/>
                  </a:lnTo>
                  <a:lnTo>
                    <a:pt x="2132" y="2214"/>
                  </a:lnTo>
                  <a:lnTo>
                    <a:pt x="2110" y="2254"/>
                  </a:lnTo>
                  <a:lnTo>
                    <a:pt x="2100" y="2276"/>
                  </a:lnTo>
                  <a:lnTo>
                    <a:pt x="2092" y="2300"/>
                  </a:lnTo>
                  <a:lnTo>
                    <a:pt x="2084" y="2324"/>
                  </a:lnTo>
                  <a:lnTo>
                    <a:pt x="2080" y="2348"/>
                  </a:lnTo>
                  <a:lnTo>
                    <a:pt x="2078" y="2372"/>
                  </a:lnTo>
                  <a:lnTo>
                    <a:pt x="2080" y="2394"/>
                  </a:lnTo>
                  <a:lnTo>
                    <a:pt x="2082" y="2410"/>
                  </a:lnTo>
                  <a:lnTo>
                    <a:pt x="2086" y="2424"/>
                  </a:lnTo>
                  <a:lnTo>
                    <a:pt x="2092" y="2436"/>
                  </a:lnTo>
                  <a:lnTo>
                    <a:pt x="2100" y="2450"/>
                  </a:lnTo>
                  <a:lnTo>
                    <a:pt x="2108" y="2460"/>
                  </a:lnTo>
                  <a:lnTo>
                    <a:pt x="2120" y="2470"/>
                  </a:lnTo>
                  <a:lnTo>
                    <a:pt x="2132" y="2480"/>
                  </a:lnTo>
                  <a:lnTo>
                    <a:pt x="2144" y="2486"/>
                  </a:lnTo>
                  <a:lnTo>
                    <a:pt x="2162" y="2494"/>
                  </a:lnTo>
                  <a:lnTo>
                    <a:pt x="2180" y="2498"/>
                  </a:lnTo>
                  <a:lnTo>
                    <a:pt x="2196" y="2500"/>
                  </a:lnTo>
                  <a:lnTo>
                    <a:pt x="2214" y="2500"/>
                  </a:lnTo>
                  <a:lnTo>
                    <a:pt x="2232" y="2498"/>
                  </a:lnTo>
                  <a:lnTo>
                    <a:pt x="2248" y="2494"/>
                  </a:lnTo>
                  <a:lnTo>
                    <a:pt x="2266" y="2490"/>
                  </a:lnTo>
                  <a:lnTo>
                    <a:pt x="2284" y="2482"/>
                  </a:lnTo>
                  <a:lnTo>
                    <a:pt x="2310" y="2472"/>
                  </a:lnTo>
                  <a:lnTo>
                    <a:pt x="2334" y="2458"/>
                  </a:lnTo>
                  <a:lnTo>
                    <a:pt x="2358" y="2442"/>
                  </a:lnTo>
                  <a:lnTo>
                    <a:pt x="2380" y="2424"/>
                  </a:lnTo>
                  <a:lnTo>
                    <a:pt x="2402" y="2404"/>
                  </a:lnTo>
                  <a:lnTo>
                    <a:pt x="2422" y="2382"/>
                  </a:lnTo>
                  <a:lnTo>
                    <a:pt x="2442" y="2358"/>
                  </a:lnTo>
                  <a:lnTo>
                    <a:pt x="2462" y="2334"/>
                  </a:lnTo>
                  <a:lnTo>
                    <a:pt x="2496" y="2284"/>
                  </a:lnTo>
                  <a:lnTo>
                    <a:pt x="2530" y="2234"/>
                  </a:lnTo>
                  <a:lnTo>
                    <a:pt x="2564" y="2182"/>
                  </a:lnTo>
                  <a:lnTo>
                    <a:pt x="2594" y="2128"/>
                  </a:lnTo>
                  <a:lnTo>
                    <a:pt x="2624" y="2072"/>
                  </a:lnTo>
                  <a:lnTo>
                    <a:pt x="2650" y="2016"/>
                  </a:lnTo>
                  <a:lnTo>
                    <a:pt x="2674" y="1958"/>
                  </a:lnTo>
                  <a:lnTo>
                    <a:pt x="2692" y="1900"/>
                  </a:lnTo>
                  <a:lnTo>
                    <a:pt x="2682" y="1922"/>
                  </a:lnTo>
                  <a:lnTo>
                    <a:pt x="2668" y="1946"/>
                  </a:lnTo>
                  <a:lnTo>
                    <a:pt x="2628" y="2012"/>
                  </a:lnTo>
                  <a:lnTo>
                    <a:pt x="2576" y="2088"/>
                  </a:lnTo>
                  <a:lnTo>
                    <a:pt x="2518" y="2168"/>
                  </a:lnTo>
                  <a:lnTo>
                    <a:pt x="2486" y="2206"/>
                  </a:lnTo>
                  <a:lnTo>
                    <a:pt x="2454" y="2244"/>
                  </a:lnTo>
                  <a:lnTo>
                    <a:pt x="2424" y="2278"/>
                  </a:lnTo>
                  <a:lnTo>
                    <a:pt x="2392" y="2308"/>
                  </a:lnTo>
                  <a:lnTo>
                    <a:pt x="2364" y="2334"/>
                  </a:lnTo>
                  <a:lnTo>
                    <a:pt x="2336" y="2354"/>
                  </a:lnTo>
                  <a:lnTo>
                    <a:pt x="2322" y="2360"/>
                  </a:lnTo>
                  <a:lnTo>
                    <a:pt x="2310" y="2366"/>
                  </a:lnTo>
                  <a:lnTo>
                    <a:pt x="2298" y="2370"/>
                  </a:lnTo>
                  <a:lnTo>
                    <a:pt x="2288" y="2372"/>
                  </a:lnTo>
                  <a:close/>
                  <a:moveTo>
                    <a:pt x="724" y="1278"/>
                  </a:moveTo>
                  <a:lnTo>
                    <a:pt x="724" y="1278"/>
                  </a:lnTo>
                  <a:lnTo>
                    <a:pt x="710" y="1306"/>
                  </a:lnTo>
                  <a:lnTo>
                    <a:pt x="702" y="1320"/>
                  </a:lnTo>
                  <a:lnTo>
                    <a:pt x="692" y="1336"/>
                  </a:lnTo>
                  <a:lnTo>
                    <a:pt x="682" y="1348"/>
                  </a:lnTo>
                  <a:lnTo>
                    <a:pt x="668" y="1358"/>
                  </a:lnTo>
                  <a:lnTo>
                    <a:pt x="660" y="1362"/>
                  </a:lnTo>
                  <a:lnTo>
                    <a:pt x="652" y="1364"/>
                  </a:lnTo>
                  <a:lnTo>
                    <a:pt x="642" y="1366"/>
                  </a:lnTo>
                  <a:lnTo>
                    <a:pt x="632" y="1366"/>
                  </a:lnTo>
                  <a:lnTo>
                    <a:pt x="620" y="1364"/>
                  </a:lnTo>
                  <a:lnTo>
                    <a:pt x="610" y="1360"/>
                  </a:lnTo>
                  <a:lnTo>
                    <a:pt x="594" y="1354"/>
                  </a:lnTo>
                  <a:lnTo>
                    <a:pt x="582" y="1342"/>
                  </a:lnTo>
                  <a:lnTo>
                    <a:pt x="568" y="1332"/>
                  </a:lnTo>
                  <a:lnTo>
                    <a:pt x="554" y="1320"/>
                  </a:lnTo>
                  <a:lnTo>
                    <a:pt x="536" y="1310"/>
                  </a:lnTo>
                  <a:lnTo>
                    <a:pt x="526" y="1306"/>
                  </a:lnTo>
                  <a:lnTo>
                    <a:pt x="512" y="1302"/>
                  </a:lnTo>
                  <a:lnTo>
                    <a:pt x="498" y="1300"/>
                  </a:lnTo>
                  <a:lnTo>
                    <a:pt x="480" y="1298"/>
                  </a:lnTo>
                  <a:lnTo>
                    <a:pt x="462" y="1300"/>
                  </a:lnTo>
                  <a:lnTo>
                    <a:pt x="444" y="1302"/>
                  </a:lnTo>
                  <a:lnTo>
                    <a:pt x="422" y="1308"/>
                  </a:lnTo>
                  <a:lnTo>
                    <a:pt x="402" y="1314"/>
                  </a:lnTo>
                  <a:lnTo>
                    <a:pt x="382" y="1322"/>
                  </a:lnTo>
                  <a:lnTo>
                    <a:pt x="376" y="1326"/>
                  </a:lnTo>
                  <a:lnTo>
                    <a:pt x="370" y="1332"/>
                  </a:lnTo>
                  <a:lnTo>
                    <a:pt x="366" y="1338"/>
                  </a:lnTo>
                  <a:lnTo>
                    <a:pt x="366" y="1344"/>
                  </a:lnTo>
                  <a:lnTo>
                    <a:pt x="366" y="1354"/>
                  </a:lnTo>
                  <a:lnTo>
                    <a:pt x="370" y="1364"/>
                  </a:lnTo>
                  <a:lnTo>
                    <a:pt x="374" y="1372"/>
                  </a:lnTo>
                  <a:lnTo>
                    <a:pt x="378" y="1380"/>
                  </a:lnTo>
                  <a:lnTo>
                    <a:pt x="390" y="1394"/>
                  </a:lnTo>
                  <a:lnTo>
                    <a:pt x="404" y="1406"/>
                  </a:lnTo>
                  <a:lnTo>
                    <a:pt x="420" y="1414"/>
                  </a:lnTo>
                  <a:lnTo>
                    <a:pt x="438" y="1422"/>
                  </a:lnTo>
                  <a:lnTo>
                    <a:pt x="470" y="1434"/>
                  </a:lnTo>
                  <a:lnTo>
                    <a:pt x="492" y="1440"/>
                  </a:lnTo>
                  <a:lnTo>
                    <a:pt x="516" y="1442"/>
                  </a:lnTo>
                  <a:lnTo>
                    <a:pt x="562" y="1444"/>
                  </a:lnTo>
                  <a:lnTo>
                    <a:pt x="586" y="1446"/>
                  </a:lnTo>
                  <a:lnTo>
                    <a:pt x="608" y="1452"/>
                  </a:lnTo>
                  <a:lnTo>
                    <a:pt x="618" y="1458"/>
                  </a:lnTo>
                  <a:lnTo>
                    <a:pt x="628" y="1464"/>
                  </a:lnTo>
                  <a:lnTo>
                    <a:pt x="638" y="1472"/>
                  </a:lnTo>
                  <a:lnTo>
                    <a:pt x="646" y="1480"/>
                  </a:lnTo>
                  <a:lnTo>
                    <a:pt x="658" y="1494"/>
                  </a:lnTo>
                  <a:lnTo>
                    <a:pt x="666" y="1510"/>
                  </a:lnTo>
                  <a:lnTo>
                    <a:pt x="668" y="1518"/>
                  </a:lnTo>
                  <a:lnTo>
                    <a:pt x="670" y="1526"/>
                  </a:lnTo>
                  <a:lnTo>
                    <a:pt x="670" y="1534"/>
                  </a:lnTo>
                  <a:lnTo>
                    <a:pt x="668" y="1542"/>
                  </a:lnTo>
                  <a:lnTo>
                    <a:pt x="666" y="1548"/>
                  </a:lnTo>
                  <a:lnTo>
                    <a:pt x="662" y="1552"/>
                  </a:lnTo>
                  <a:lnTo>
                    <a:pt x="660" y="1554"/>
                  </a:lnTo>
                  <a:lnTo>
                    <a:pt x="654" y="1556"/>
                  </a:lnTo>
                  <a:lnTo>
                    <a:pt x="632" y="1556"/>
                  </a:lnTo>
                  <a:lnTo>
                    <a:pt x="594" y="1558"/>
                  </a:lnTo>
                  <a:lnTo>
                    <a:pt x="608" y="1576"/>
                  </a:lnTo>
                  <a:lnTo>
                    <a:pt x="618" y="1596"/>
                  </a:lnTo>
                  <a:lnTo>
                    <a:pt x="628" y="1618"/>
                  </a:lnTo>
                  <a:lnTo>
                    <a:pt x="638" y="1640"/>
                  </a:lnTo>
                  <a:lnTo>
                    <a:pt x="644" y="1662"/>
                  </a:lnTo>
                  <a:lnTo>
                    <a:pt x="650" y="1686"/>
                  </a:lnTo>
                  <a:lnTo>
                    <a:pt x="652" y="1710"/>
                  </a:lnTo>
                  <a:lnTo>
                    <a:pt x="654" y="1732"/>
                  </a:lnTo>
                  <a:lnTo>
                    <a:pt x="656" y="1792"/>
                  </a:lnTo>
                  <a:lnTo>
                    <a:pt x="660" y="1846"/>
                  </a:lnTo>
                  <a:lnTo>
                    <a:pt x="668" y="1898"/>
                  </a:lnTo>
                  <a:lnTo>
                    <a:pt x="674" y="1944"/>
                  </a:lnTo>
                  <a:lnTo>
                    <a:pt x="680" y="1986"/>
                  </a:lnTo>
                  <a:lnTo>
                    <a:pt x="684" y="2022"/>
                  </a:lnTo>
                  <a:lnTo>
                    <a:pt x="684" y="2052"/>
                  </a:lnTo>
                  <a:lnTo>
                    <a:pt x="682" y="2066"/>
                  </a:lnTo>
                  <a:lnTo>
                    <a:pt x="680" y="2078"/>
                  </a:lnTo>
                  <a:lnTo>
                    <a:pt x="666" y="2060"/>
                  </a:lnTo>
                  <a:lnTo>
                    <a:pt x="654" y="2040"/>
                  </a:lnTo>
                  <a:lnTo>
                    <a:pt x="644" y="2020"/>
                  </a:lnTo>
                  <a:lnTo>
                    <a:pt x="634" y="1998"/>
                  </a:lnTo>
                  <a:lnTo>
                    <a:pt x="626" y="1976"/>
                  </a:lnTo>
                  <a:lnTo>
                    <a:pt x="620" y="1954"/>
                  </a:lnTo>
                  <a:lnTo>
                    <a:pt x="610" y="1910"/>
                  </a:lnTo>
                  <a:lnTo>
                    <a:pt x="604" y="1862"/>
                  </a:lnTo>
                  <a:lnTo>
                    <a:pt x="598" y="1816"/>
                  </a:lnTo>
                  <a:lnTo>
                    <a:pt x="590" y="1726"/>
                  </a:lnTo>
                  <a:lnTo>
                    <a:pt x="588" y="1704"/>
                  </a:lnTo>
                  <a:lnTo>
                    <a:pt x="582" y="1680"/>
                  </a:lnTo>
                  <a:lnTo>
                    <a:pt x="576" y="1658"/>
                  </a:lnTo>
                  <a:lnTo>
                    <a:pt x="570" y="1636"/>
                  </a:lnTo>
                  <a:lnTo>
                    <a:pt x="552" y="1594"/>
                  </a:lnTo>
                  <a:lnTo>
                    <a:pt x="544" y="1574"/>
                  </a:lnTo>
                  <a:lnTo>
                    <a:pt x="534" y="1556"/>
                  </a:lnTo>
                  <a:lnTo>
                    <a:pt x="518" y="1540"/>
                  </a:lnTo>
                  <a:lnTo>
                    <a:pt x="502" y="1526"/>
                  </a:lnTo>
                  <a:lnTo>
                    <a:pt x="484" y="1516"/>
                  </a:lnTo>
                  <a:lnTo>
                    <a:pt x="466" y="1508"/>
                  </a:lnTo>
                  <a:lnTo>
                    <a:pt x="428" y="1492"/>
                  </a:lnTo>
                  <a:lnTo>
                    <a:pt x="410" y="1484"/>
                  </a:lnTo>
                  <a:lnTo>
                    <a:pt x="392" y="1472"/>
                  </a:lnTo>
                  <a:lnTo>
                    <a:pt x="360" y="1448"/>
                  </a:lnTo>
                  <a:lnTo>
                    <a:pt x="344" y="1432"/>
                  </a:lnTo>
                  <a:lnTo>
                    <a:pt x="328" y="1416"/>
                  </a:lnTo>
                  <a:lnTo>
                    <a:pt x="314" y="1400"/>
                  </a:lnTo>
                  <a:lnTo>
                    <a:pt x="304" y="1384"/>
                  </a:lnTo>
                  <a:lnTo>
                    <a:pt x="298" y="1366"/>
                  </a:lnTo>
                  <a:lnTo>
                    <a:pt x="296" y="1358"/>
                  </a:lnTo>
                  <a:lnTo>
                    <a:pt x="296" y="1348"/>
                  </a:lnTo>
                  <a:lnTo>
                    <a:pt x="298" y="1338"/>
                  </a:lnTo>
                  <a:lnTo>
                    <a:pt x="300" y="1326"/>
                  </a:lnTo>
                  <a:lnTo>
                    <a:pt x="304" y="1318"/>
                  </a:lnTo>
                  <a:lnTo>
                    <a:pt x="310" y="1308"/>
                  </a:lnTo>
                  <a:lnTo>
                    <a:pt x="322" y="1294"/>
                  </a:lnTo>
                  <a:lnTo>
                    <a:pt x="336" y="1282"/>
                  </a:lnTo>
                  <a:lnTo>
                    <a:pt x="352" y="1272"/>
                  </a:lnTo>
                  <a:lnTo>
                    <a:pt x="370" y="1264"/>
                  </a:lnTo>
                  <a:lnTo>
                    <a:pt x="408" y="1252"/>
                  </a:lnTo>
                  <a:lnTo>
                    <a:pt x="432" y="1244"/>
                  </a:lnTo>
                  <a:lnTo>
                    <a:pt x="456" y="1240"/>
                  </a:lnTo>
                  <a:lnTo>
                    <a:pt x="478" y="1236"/>
                  </a:lnTo>
                  <a:lnTo>
                    <a:pt x="498" y="1236"/>
                  </a:lnTo>
                  <a:lnTo>
                    <a:pt x="518" y="1234"/>
                  </a:lnTo>
                  <a:lnTo>
                    <a:pt x="534" y="1236"/>
                  </a:lnTo>
                  <a:lnTo>
                    <a:pt x="564" y="1242"/>
                  </a:lnTo>
                  <a:lnTo>
                    <a:pt x="590" y="1248"/>
                  </a:lnTo>
                  <a:lnTo>
                    <a:pt x="612" y="1256"/>
                  </a:lnTo>
                  <a:lnTo>
                    <a:pt x="630" y="1262"/>
                  </a:lnTo>
                  <a:lnTo>
                    <a:pt x="646" y="1266"/>
                  </a:lnTo>
                  <a:lnTo>
                    <a:pt x="640" y="1256"/>
                  </a:lnTo>
                  <a:lnTo>
                    <a:pt x="632" y="1246"/>
                  </a:lnTo>
                  <a:lnTo>
                    <a:pt x="628" y="1236"/>
                  </a:lnTo>
                  <a:lnTo>
                    <a:pt x="624" y="1224"/>
                  </a:lnTo>
                  <a:lnTo>
                    <a:pt x="622" y="1212"/>
                  </a:lnTo>
                  <a:lnTo>
                    <a:pt x="620" y="1202"/>
                  </a:lnTo>
                  <a:lnTo>
                    <a:pt x="620" y="1190"/>
                  </a:lnTo>
                  <a:lnTo>
                    <a:pt x="620" y="1180"/>
                  </a:lnTo>
                  <a:lnTo>
                    <a:pt x="624" y="1168"/>
                  </a:lnTo>
                  <a:lnTo>
                    <a:pt x="626" y="1158"/>
                  </a:lnTo>
                  <a:lnTo>
                    <a:pt x="632" y="1150"/>
                  </a:lnTo>
                  <a:lnTo>
                    <a:pt x="638" y="1142"/>
                  </a:lnTo>
                  <a:lnTo>
                    <a:pt x="644" y="1134"/>
                  </a:lnTo>
                  <a:lnTo>
                    <a:pt x="652" y="1128"/>
                  </a:lnTo>
                  <a:lnTo>
                    <a:pt x="662" y="1124"/>
                  </a:lnTo>
                  <a:lnTo>
                    <a:pt x="672" y="1122"/>
                  </a:lnTo>
                  <a:lnTo>
                    <a:pt x="690" y="1120"/>
                  </a:lnTo>
                  <a:lnTo>
                    <a:pt x="706" y="1122"/>
                  </a:lnTo>
                  <a:lnTo>
                    <a:pt x="720" y="1126"/>
                  </a:lnTo>
                  <a:lnTo>
                    <a:pt x="730" y="1132"/>
                  </a:lnTo>
                  <a:lnTo>
                    <a:pt x="738" y="1140"/>
                  </a:lnTo>
                  <a:lnTo>
                    <a:pt x="744" y="1150"/>
                  </a:lnTo>
                  <a:lnTo>
                    <a:pt x="746" y="1160"/>
                  </a:lnTo>
                  <a:lnTo>
                    <a:pt x="748" y="1172"/>
                  </a:lnTo>
                  <a:lnTo>
                    <a:pt x="750" y="1186"/>
                  </a:lnTo>
                  <a:lnTo>
                    <a:pt x="748" y="1200"/>
                  </a:lnTo>
                  <a:lnTo>
                    <a:pt x="742" y="1228"/>
                  </a:lnTo>
                  <a:lnTo>
                    <a:pt x="734" y="1254"/>
                  </a:lnTo>
                  <a:lnTo>
                    <a:pt x="724" y="1278"/>
                  </a:lnTo>
                  <a:close/>
                  <a:moveTo>
                    <a:pt x="814" y="1856"/>
                  </a:moveTo>
                  <a:lnTo>
                    <a:pt x="814" y="1856"/>
                  </a:lnTo>
                  <a:lnTo>
                    <a:pt x="798" y="1816"/>
                  </a:lnTo>
                  <a:lnTo>
                    <a:pt x="784" y="1772"/>
                  </a:lnTo>
                  <a:lnTo>
                    <a:pt x="772" y="1724"/>
                  </a:lnTo>
                  <a:lnTo>
                    <a:pt x="762" y="1674"/>
                  </a:lnTo>
                  <a:lnTo>
                    <a:pt x="756" y="1624"/>
                  </a:lnTo>
                  <a:lnTo>
                    <a:pt x="752" y="1576"/>
                  </a:lnTo>
                  <a:lnTo>
                    <a:pt x="750" y="1530"/>
                  </a:lnTo>
                  <a:lnTo>
                    <a:pt x="750" y="1488"/>
                  </a:lnTo>
                  <a:lnTo>
                    <a:pt x="756" y="1444"/>
                  </a:lnTo>
                  <a:lnTo>
                    <a:pt x="762" y="1424"/>
                  </a:lnTo>
                  <a:lnTo>
                    <a:pt x="768" y="1404"/>
                  </a:lnTo>
                  <a:lnTo>
                    <a:pt x="776" y="1384"/>
                  </a:lnTo>
                  <a:lnTo>
                    <a:pt x="788" y="1366"/>
                  </a:lnTo>
                  <a:lnTo>
                    <a:pt x="800" y="1350"/>
                  </a:lnTo>
                  <a:lnTo>
                    <a:pt x="818" y="1338"/>
                  </a:lnTo>
                  <a:lnTo>
                    <a:pt x="842" y="1328"/>
                  </a:lnTo>
                  <a:lnTo>
                    <a:pt x="856" y="1324"/>
                  </a:lnTo>
                  <a:lnTo>
                    <a:pt x="870" y="1322"/>
                  </a:lnTo>
                  <a:lnTo>
                    <a:pt x="882" y="1322"/>
                  </a:lnTo>
                  <a:lnTo>
                    <a:pt x="896" y="1322"/>
                  </a:lnTo>
                  <a:lnTo>
                    <a:pt x="910" y="1324"/>
                  </a:lnTo>
                  <a:lnTo>
                    <a:pt x="924" y="1328"/>
                  </a:lnTo>
                  <a:lnTo>
                    <a:pt x="944" y="1336"/>
                  </a:lnTo>
                  <a:lnTo>
                    <a:pt x="960" y="1346"/>
                  </a:lnTo>
                  <a:lnTo>
                    <a:pt x="974" y="1358"/>
                  </a:lnTo>
                  <a:lnTo>
                    <a:pt x="986" y="1372"/>
                  </a:lnTo>
                  <a:lnTo>
                    <a:pt x="1008" y="1406"/>
                  </a:lnTo>
                  <a:lnTo>
                    <a:pt x="1030" y="1438"/>
                  </a:lnTo>
                  <a:lnTo>
                    <a:pt x="1042" y="1456"/>
                  </a:lnTo>
                  <a:lnTo>
                    <a:pt x="1056" y="1472"/>
                  </a:lnTo>
                  <a:lnTo>
                    <a:pt x="1072" y="1486"/>
                  </a:lnTo>
                  <a:lnTo>
                    <a:pt x="1088" y="1500"/>
                  </a:lnTo>
                  <a:lnTo>
                    <a:pt x="1106" y="1512"/>
                  </a:lnTo>
                  <a:lnTo>
                    <a:pt x="1122" y="1522"/>
                  </a:lnTo>
                  <a:lnTo>
                    <a:pt x="1156" y="1538"/>
                  </a:lnTo>
                  <a:lnTo>
                    <a:pt x="1160" y="1550"/>
                  </a:lnTo>
                  <a:lnTo>
                    <a:pt x="1162" y="1564"/>
                  </a:lnTo>
                  <a:lnTo>
                    <a:pt x="1164" y="1580"/>
                  </a:lnTo>
                  <a:lnTo>
                    <a:pt x="1164" y="1598"/>
                  </a:lnTo>
                  <a:lnTo>
                    <a:pt x="1158" y="1634"/>
                  </a:lnTo>
                  <a:lnTo>
                    <a:pt x="1150" y="1674"/>
                  </a:lnTo>
                  <a:lnTo>
                    <a:pt x="1138" y="1714"/>
                  </a:lnTo>
                  <a:lnTo>
                    <a:pt x="1124" y="1752"/>
                  </a:lnTo>
                  <a:lnTo>
                    <a:pt x="1108" y="1786"/>
                  </a:lnTo>
                  <a:lnTo>
                    <a:pt x="1092" y="1814"/>
                  </a:lnTo>
                  <a:lnTo>
                    <a:pt x="1080" y="1838"/>
                  </a:lnTo>
                  <a:lnTo>
                    <a:pt x="1064" y="1866"/>
                  </a:lnTo>
                  <a:lnTo>
                    <a:pt x="1044" y="1902"/>
                  </a:lnTo>
                  <a:lnTo>
                    <a:pt x="1024" y="1944"/>
                  </a:lnTo>
                  <a:lnTo>
                    <a:pt x="1014" y="1968"/>
                  </a:lnTo>
                  <a:lnTo>
                    <a:pt x="1006" y="1992"/>
                  </a:lnTo>
                  <a:lnTo>
                    <a:pt x="998" y="2020"/>
                  </a:lnTo>
                  <a:lnTo>
                    <a:pt x="992" y="2048"/>
                  </a:lnTo>
                  <a:lnTo>
                    <a:pt x="988" y="2078"/>
                  </a:lnTo>
                  <a:lnTo>
                    <a:pt x="984" y="2108"/>
                  </a:lnTo>
                  <a:lnTo>
                    <a:pt x="984" y="2142"/>
                  </a:lnTo>
                  <a:lnTo>
                    <a:pt x="988" y="2176"/>
                  </a:lnTo>
                  <a:lnTo>
                    <a:pt x="958" y="2132"/>
                  </a:lnTo>
                  <a:lnTo>
                    <a:pt x="930" y="2088"/>
                  </a:lnTo>
                  <a:lnTo>
                    <a:pt x="904" y="2044"/>
                  </a:lnTo>
                  <a:lnTo>
                    <a:pt x="882" y="2000"/>
                  </a:lnTo>
                  <a:lnTo>
                    <a:pt x="860" y="1960"/>
                  </a:lnTo>
                  <a:lnTo>
                    <a:pt x="842" y="1922"/>
                  </a:lnTo>
                  <a:lnTo>
                    <a:pt x="826" y="1888"/>
                  </a:lnTo>
                  <a:lnTo>
                    <a:pt x="814" y="1856"/>
                  </a:lnTo>
                  <a:close/>
                  <a:moveTo>
                    <a:pt x="1346" y="2424"/>
                  </a:moveTo>
                  <a:lnTo>
                    <a:pt x="1346" y="2424"/>
                  </a:lnTo>
                  <a:lnTo>
                    <a:pt x="1330" y="2424"/>
                  </a:lnTo>
                  <a:lnTo>
                    <a:pt x="1304" y="2420"/>
                  </a:lnTo>
                  <a:lnTo>
                    <a:pt x="1272" y="2412"/>
                  </a:lnTo>
                  <a:lnTo>
                    <a:pt x="1236" y="2400"/>
                  </a:lnTo>
                  <a:lnTo>
                    <a:pt x="1220" y="2392"/>
                  </a:lnTo>
                  <a:lnTo>
                    <a:pt x="1204" y="2386"/>
                  </a:lnTo>
                  <a:lnTo>
                    <a:pt x="1190" y="2376"/>
                  </a:lnTo>
                  <a:lnTo>
                    <a:pt x="1180" y="2366"/>
                  </a:lnTo>
                  <a:lnTo>
                    <a:pt x="1170" y="2356"/>
                  </a:lnTo>
                  <a:lnTo>
                    <a:pt x="1166" y="2346"/>
                  </a:lnTo>
                  <a:lnTo>
                    <a:pt x="1164" y="2334"/>
                  </a:lnTo>
                  <a:lnTo>
                    <a:pt x="1168" y="2320"/>
                  </a:lnTo>
                  <a:lnTo>
                    <a:pt x="1172" y="2318"/>
                  </a:lnTo>
                  <a:lnTo>
                    <a:pt x="1176" y="2316"/>
                  </a:lnTo>
                  <a:lnTo>
                    <a:pt x="1182" y="2314"/>
                  </a:lnTo>
                  <a:lnTo>
                    <a:pt x="1266" y="2326"/>
                  </a:lnTo>
                  <a:lnTo>
                    <a:pt x="1308" y="2330"/>
                  </a:lnTo>
                  <a:lnTo>
                    <a:pt x="1346" y="2332"/>
                  </a:lnTo>
                  <a:lnTo>
                    <a:pt x="1384" y="2330"/>
                  </a:lnTo>
                  <a:lnTo>
                    <a:pt x="1426" y="2326"/>
                  </a:lnTo>
                  <a:lnTo>
                    <a:pt x="1510" y="2314"/>
                  </a:lnTo>
                  <a:lnTo>
                    <a:pt x="1516" y="2316"/>
                  </a:lnTo>
                  <a:lnTo>
                    <a:pt x="1520" y="2318"/>
                  </a:lnTo>
                  <a:lnTo>
                    <a:pt x="1524" y="2320"/>
                  </a:lnTo>
                  <a:lnTo>
                    <a:pt x="1528" y="2334"/>
                  </a:lnTo>
                  <a:lnTo>
                    <a:pt x="1528" y="2346"/>
                  </a:lnTo>
                  <a:lnTo>
                    <a:pt x="1522" y="2356"/>
                  </a:lnTo>
                  <a:lnTo>
                    <a:pt x="1514" y="2366"/>
                  </a:lnTo>
                  <a:lnTo>
                    <a:pt x="1502" y="2376"/>
                  </a:lnTo>
                  <a:lnTo>
                    <a:pt x="1488" y="2386"/>
                  </a:lnTo>
                  <a:lnTo>
                    <a:pt x="1472" y="2392"/>
                  </a:lnTo>
                  <a:lnTo>
                    <a:pt x="1456" y="2400"/>
                  </a:lnTo>
                  <a:lnTo>
                    <a:pt x="1420" y="2412"/>
                  </a:lnTo>
                  <a:lnTo>
                    <a:pt x="1388" y="2420"/>
                  </a:lnTo>
                  <a:lnTo>
                    <a:pt x="1362" y="2424"/>
                  </a:lnTo>
                  <a:lnTo>
                    <a:pt x="1346" y="2424"/>
                  </a:lnTo>
                  <a:close/>
                  <a:moveTo>
                    <a:pt x="1602" y="2234"/>
                  </a:moveTo>
                  <a:lnTo>
                    <a:pt x="1602" y="2234"/>
                  </a:lnTo>
                  <a:lnTo>
                    <a:pt x="1582" y="2252"/>
                  </a:lnTo>
                  <a:lnTo>
                    <a:pt x="1558" y="2268"/>
                  </a:lnTo>
                  <a:lnTo>
                    <a:pt x="1534" y="2280"/>
                  </a:lnTo>
                  <a:lnTo>
                    <a:pt x="1506" y="2290"/>
                  </a:lnTo>
                  <a:lnTo>
                    <a:pt x="1478" y="2294"/>
                  </a:lnTo>
                  <a:lnTo>
                    <a:pt x="1446" y="2296"/>
                  </a:lnTo>
                  <a:lnTo>
                    <a:pt x="1412" y="2294"/>
                  </a:lnTo>
                  <a:lnTo>
                    <a:pt x="1394" y="2290"/>
                  </a:lnTo>
                  <a:lnTo>
                    <a:pt x="1376" y="2286"/>
                  </a:lnTo>
                  <a:lnTo>
                    <a:pt x="1368" y="2278"/>
                  </a:lnTo>
                  <a:lnTo>
                    <a:pt x="1364" y="2268"/>
                  </a:lnTo>
                  <a:lnTo>
                    <a:pt x="1364" y="2256"/>
                  </a:lnTo>
                  <a:lnTo>
                    <a:pt x="1364" y="2242"/>
                  </a:lnTo>
                  <a:lnTo>
                    <a:pt x="1366" y="2230"/>
                  </a:lnTo>
                  <a:lnTo>
                    <a:pt x="1370" y="2216"/>
                  </a:lnTo>
                  <a:lnTo>
                    <a:pt x="1374" y="2204"/>
                  </a:lnTo>
                  <a:lnTo>
                    <a:pt x="1380" y="2194"/>
                  </a:lnTo>
                  <a:lnTo>
                    <a:pt x="1388" y="2184"/>
                  </a:lnTo>
                  <a:lnTo>
                    <a:pt x="1398" y="2176"/>
                  </a:lnTo>
                  <a:lnTo>
                    <a:pt x="1408" y="2168"/>
                  </a:lnTo>
                  <a:lnTo>
                    <a:pt x="1418" y="2162"/>
                  </a:lnTo>
                  <a:lnTo>
                    <a:pt x="1438" y="2154"/>
                  </a:lnTo>
                  <a:lnTo>
                    <a:pt x="1458" y="2150"/>
                  </a:lnTo>
                  <a:lnTo>
                    <a:pt x="1494" y="2142"/>
                  </a:lnTo>
                  <a:lnTo>
                    <a:pt x="1508" y="2136"/>
                  </a:lnTo>
                  <a:lnTo>
                    <a:pt x="1514" y="2132"/>
                  </a:lnTo>
                  <a:lnTo>
                    <a:pt x="1518" y="2128"/>
                  </a:lnTo>
                  <a:lnTo>
                    <a:pt x="1524" y="2118"/>
                  </a:lnTo>
                  <a:lnTo>
                    <a:pt x="1528" y="2108"/>
                  </a:lnTo>
                  <a:lnTo>
                    <a:pt x="1528" y="2098"/>
                  </a:lnTo>
                  <a:lnTo>
                    <a:pt x="1528" y="2090"/>
                  </a:lnTo>
                  <a:lnTo>
                    <a:pt x="1524" y="2082"/>
                  </a:lnTo>
                  <a:lnTo>
                    <a:pt x="1522" y="2074"/>
                  </a:lnTo>
                  <a:lnTo>
                    <a:pt x="1512" y="2060"/>
                  </a:lnTo>
                  <a:lnTo>
                    <a:pt x="1506" y="2054"/>
                  </a:lnTo>
                  <a:lnTo>
                    <a:pt x="1498" y="2050"/>
                  </a:lnTo>
                  <a:lnTo>
                    <a:pt x="1490" y="2046"/>
                  </a:lnTo>
                  <a:lnTo>
                    <a:pt x="1480" y="2046"/>
                  </a:lnTo>
                  <a:lnTo>
                    <a:pt x="1462" y="2048"/>
                  </a:lnTo>
                  <a:lnTo>
                    <a:pt x="1442" y="2052"/>
                  </a:lnTo>
                  <a:lnTo>
                    <a:pt x="1414" y="2060"/>
                  </a:lnTo>
                  <a:lnTo>
                    <a:pt x="1390" y="2072"/>
                  </a:lnTo>
                  <a:lnTo>
                    <a:pt x="1366" y="2086"/>
                  </a:lnTo>
                  <a:lnTo>
                    <a:pt x="1346" y="2104"/>
                  </a:lnTo>
                  <a:lnTo>
                    <a:pt x="1346" y="2106"/>
                  </a:lnTo>
                  <a:lnTo>
                    <a:pt x="1344" y="2106"/>
                  </a:lnTo>
                  <a:lnTo>
                    <a:pt x="1344" y="2104"/>
                  </a:lnTo>
                  <a:lnTo>
                    <a:pt x="1324" y="2086"/>
                  </a:lnTo>
                  <a:lnTo>
                    <a:pt x="1302" y="2072"/>
                  </a:lnTo>
                  <a:lnTo>
                    <a:pt x="1276" y="2060"/>
                  </a:lnTo>
                  <a:lnTo>
                    <a:pt x="1248" y="2052"/>
                  </a:lnTo>
                  <a:lnTo>
                    <a:pt x="1230" y="2048"/>
                  </a:lnTo>
                  <a:lnTo>
                    <a:pt x="1210" y="2046"/>
                  </a:lnTo>
                  <a:lnTo>
                    <a:pt x="1202" y="2046"/>
                  </a:lnTo>
                  <a:lnTo>
                    <a:pt x="1192" y="2050"/>
                  </a:lnTo>
                  <a:lnTo>
                    <a:pt x="1186" y="2054"/>
                  </a:lnTo>
                  <a:lnTo>
                    <a:pt x="1178" y="2060"/>
                  </a:lnTo>
                  <a:lnTo>
                    <a:pt x="1170" y="2074"/>
                  </a:lnTo>
                  <a:lnTo>
                    <a:pt x="1166" y="2082"/>
                  </a:lnTo>
                  <a:lnTo>
                    <a:pt x="1164" y="2090"/>
                  </a:lnTo>
                  <a:lnTo>
                    <a:pt x="1162" y="2098"/>
                  </a:lnTo>
                  <a:lnTo>
                    <a:pt x="1164" y="2108"/>
                  </a:lnTo>
                  <a:lnTo>
                    <a:pt x="1166" y="2118"/>
                  </a:lnTo>
                  <a:lnTo>
                    <a:pt x="1172" y="2128"/>
                  </a:lnTo>
                  <a:lnTo>
                    <a:pt x="1176" y="2132"/>
                  </a:lnTo>
                  <a:lnTo>
                    <a:pt x="1182" y="2136"/>
                  </a:lnTo>
                  <a:lnTo>
                    <a:pt x="1196" y="2142"/>
                  </a:lnTo>
                  <a:lnTo>
                    <a:pt x="1232" y="2150"/>
                  </a:lnTo>
                  <a:lnTo>
                    <a:pt x="1252" y="2154"/>
                  </a:lnTo>
                  <a:lnTo>
                    <a:pt x="1272" y="2162"/>
                  </a:lnTo>
                  <a:lnTo>
                    <a:pt x="1282" y="2168"/>
                  </a:lnTo>
                  <a:lnTo>
                    <a:pt x="1292" y="2176"/>
                  </a:lnTo>
                  <a:lnTo>
                    <a:pt x="1302" y="2184"/>
                  </a:lnTo>
                  <a:lnTo>
                    <a:pt x="1310" y="2194"/>
                  </a:lnTo>
                  <a:lnTo>
                    <a:pt x="1316" y="2204"/>
                  </a:lnTo>
                  <a:lnTo>
                    <a:pt x="1320" y="2216"/>
                  </a:lnTo>
                  <a:lnTo>
                    <a:pt x="1324" y="2230"/>
                  </a:lnTo>
                  <a:lnTo>
                    <a:pt x="1326" y="2242"/>
                  </a:lnTo>
                  <a:lnTo>
                    <a:pt x="1328" y="2256"/>
                  </a:lnTo>
                  <a:lnTo>
                    <a:pt x="1326" y="2268"/>
                  </a:lnTo>
                  <a:lnTo>
                    <a:pt x="1322" y="2278"/>
                  </a:lnTo>
                  <a:lnTo>
                    <a:pt x="1314" y="2286"/>
                  </a:lnTo>
                  <a:lnTo>
                    <a:pt x="1296" y="2290"/>
                  </a:lnTo>
                  <a:lnTo>
                    <a:pt x="1278" y="2294"/>
                  </a:lnTo>
                  <a:lnTo>
                    <a:pt x="1244" y="2296"/>
                  </a:lnTo>
                  <a:lnTo>
                    <a:pt x="1214" y="2294"/>
                  </a:lnTo>
                  <a:lnTo>
                    <a:pt x="1184" y="2290"/>
                  </a:lnTo>
                  <a:lnTo>
                    <a:pt x="1158" y="2280"/>
                  </a:lnTo>
                  <a:lnTo>
                    <a:pt x="1132" y="2268"/>
                  </a:lnTo>
                  <a:lnTo>
                    <a:pt x="1110" y="2252"/>
                  </a:lnTo>
                  <a:lnTo>
                    <a:pt x="1088" y="2234"/>
                  </a:lnTo>
                  <a:lnTo>
                    <a:pt x="1078" y="2224"/>
                  </a:lnTo>
                  <a:lnTo>
                    <a:pt x="1068" y="2214"/>
                  </a:lnTo>
                  <a:lnTo>
                    <a:pt x="1060" y="2202"/>
                  </a:lnTo>
                  <a:lnTo>
                    <a:pt x="1054" y="2190"/>
                  </a:lnTo>
                  <a:lnTo>
                    <a:pt x="1050" y="2178"/>
                  </a:lnTo>
                  <a:lnTo>
                    <a:pt x="1046" y="2164"/>
                  </a:lnTo>
                  <a:lnTo>
                    <a:pt x="1044" y="2152"/>
                  </a:lnTo>
                  <a:lnTo>
                    <a:pt x="1044" y="2138"/>
                  </a:lnTo>
                  <a:lnTo>
                    <a:pt x="1046" y="2110"/>
                  </a:lnTo>
                  <a:lnTo>
                    <a:pt x="1052" y="2080"/>
                  </a:lnTo>
                  <a:lnTo>
                    <a:pt x="1062" y="2050"/>
                  </a:lnTo>
                  <a:lnTo>
                    <a:pt x="1076" y="2020"/>
                  </a:lnTo>
                  <a:lnTo>
                    <a:pt x="1090" y="1988"/>
                  </a:lnTo>
                  <a:lnTo>
                    <a:pt x="1108" y="1960"/>
                  </a:lnTo>
                  <a:lnTo>
                    <a:pt x="1126" y="1930"/>
                  </a:lnTo>
                  <a:lnTo>
                    <a:pt x="1144" y="1902"/>
                  </a:lnTo>
                  <a:lnTo>
                    <a:pt x="1184" y="1854"/>
                  </a:lnTo>
                  <a:lnTo>
                    <a:pt x="1218" y="1812"/>
                  </a:lnTo>
                  <a:lnTo>
                    <a:pt x="1250" y="1778"/>
                  </a:lnTo>
                  <a:lnTo>
                    <a:pt x="1264" y="1762"/>
                  </a:lnTo>
                  <a:lnTo>
                    <a:pt x="1280" y="1748"/>
                  </a:lnTo>
                  <a:lnTo>
                    <a:pt x="1294" y="1736"/>
                  </a:lnTo>
                  <a:lnTo>
                    <a:pt x="1310" y="1726"/>
                  </a:lnTo>
                  <a:lnTo>
                    <a:pt x="1326" y="1720"/>
                  </a:lnTo>
                  <a:lnTo>
                    <a:pt x="1344" y="1718"/>
                  </a:lnTo>
                  <a:lnTo>
                    <a:pt x="1346" y="1718"/>
                  </a:lnTo>
                  <a:lnTo>
                    <a:pt x="1364" y="1720"/>
                  </a:lnTo>
                  <a:lnTo>
                    <a:pt x="1382" y="1726"/>
                  </a:lnTo>
                  <a:lnTo>
                    <a:pt x="1396" y="1736"/>
                  </a:lnTo>
                  <a:lnTo>
                    <a:pt x="1412" y="1748"/>
                  </a:lnTo>
                  <a:lnTo>
                    <a:pt x="1426" y="1762"/>
                  </a:lnTo>
                  <a:lnTo>
                    <a:pt x="1440" y="1778"/>
                  </a:lnTo>
                  <a:lnTo>
                    <a:pt x="1472" y="1812"/>
                  </a:lnTo>
                  <a:lnTo>
                    <a:pt x="1508" y="1854"/>
                  </a:lnTo>
                  <a:lnTo>
                    <a:pt x="1546" y="1902"/>
                  </a:lnTo>
                  <a:lnTo>
                    <a:pt x="1564" y="1930"/>
                  </a:lnTo>
                  <a:lnTo>
                    <a:pt x="1584" y="1960"/>
                  </a:lnTo>
                  <a:lnTo>
                    <a:pt x="1600" y="1988"/>
                  </a:lnTo>
                  <a:lnTo>
                    <a:pt x="1616" y="2020"/>
                  </a:lnTo>
                  <a:lnTo>
                    <a:pt x="1628" y="2050"/>
                  </a:lnTo>
                  <a:lnTo>
                    <a:pt x="1638" y="2080"/>
                  </a:lnTo>
                  <a:lnTo>
                    <a:pt x="1644" y="2110"/>
                  </a:lnTo>
                  <a:lnTo>
                    <a:pt x="1646" y="2138"/>
                  </a:lnTo>
                  <a:lnTo>
                    <a:pt x="1646" y="2152"/>
                  </a:lnTo>
                  <a:lnTo>
                    <a:pt x="1644" y="2164"/>
                  </a:lnTo>
                  <a:lnTo>
                    <a:pt x="1640" y="2178"/>
                  </a:lnTo>
                  <a:lnTo>
                    <a:pt x="1636" y="2190"/>
                  </a:lnTo>
                  <a:lnTo>
                    <a:pt x="1630" y="2202"/>
                  </a:lnTo>
                  <a:lnTo>
                    <a:pt x="1622" y="2214"/>
                  </a:lnTo>
                  <a:lnTo>
                    <a:pt x="1614" y="2224"/>
                  </a:lnTo>
                  <a:lnTo>
                    <a:pt x="1602" y="2234"/>
                  </a:lnTo>
                  <a:close/>
                  <a:moveTo>
                    <a:pt x="1872" y="1856"/>
                  </a:moveTo>
                  <a:lnTo>
                    <a:pt x="1872" y="1856"/>
                  </a:lnTo>
                  <a:lnTo>
                    <a:pt x="1860" y="1888"/>
                  </a:lnTo>
                  <a:lnTo>
                    <a:pt x="1844" y="1922"/>
                  </a:lnTo>
                  <a:lnTo>
                    <a:pt x="1826" y="1960"/>
                  </a:lnTo>
                  <a:lnTo>
                    <a:pt x="1804" y="2000"/>
                  </a:lnTo>
                  <a:lnTo>
                    <a:pt x="1782" y="2044"/>
                  </a:lnTo>
                  <a:lnTo>
                    <a:pt x="1756" y="2088"/>
                  </a:lnTo>
                  <a:lnTo>
                    <a:pt x="1728" y="2132"/>
                  </a:lnTo>
                  <a:lnTo>
                    <a:pt x="1700" y="2176"/>
                  </a:lnTo>
                  <a:lnTo>
                    <a:pt x="1702" y="2142"/>
                  </a:lnTo>
                  <a:lnTo>
                    <a:pt x="1702" y="2108"/>
                  </a:lnTo>
                  <a:lnTo>
                    <a:pt x="1700" y="2078"/>
                  </a:lnTo>
                  <a:lnTo>
                    <a:pt x="1694" y="2048"/>
                  </a:lnTo>
                  <a:lnTo>
                    <a:pt x="1688" y="2020"/>
                  </a:lnTo>
                  <a:lnTo>
                    <a:pt x="1682" y="1992"/>
                  </a:lnTo>
                  <a:lnTo>
                    <a:pt x="1672" y="1968"/>
                  </a:lnTo>
                  <a:lnTo>
                    <a:pt x="1664" y="1944"/>
                  </a:lnTo>
                  <a:lnTo>
                    <a:pt x="1644" y="1902"/>
                  </a:lnTo>
                  <a:lnTo>
                    <a:pt x="1624" y="1866"/>
                  </a:lnTo>
                  <a:lnTo>
                    <a:pt x="1606" y="1838"/>
                  </a:lnTo>
                  <a:lnTo>
                    <a:pt x="1594" y="1814"/>
                  </a:lnTo>
                  <a:lnTo>
                    <a:pt x="1578" y="1786"/>
                  </a:lnTo>
                  <a:lnTo>
                    <a:pt x="1562" y="1752"/>
                  </a:lnTo>
                  <a:lnTo>
                    <a:pt x="1548" y="1714"/>
                  </a:lnTo>
                  <a:lnTo>
                    <a:pt x="1536" y="1674"/>
                  </a:lnTo>
                  <a:lnTo>
                    <a:pt x="1528" y="1634"/>
                  </a:lnTo>
                  <a:lnTo>
                    <a:pt x="1524" y="1598"/>
                  </a:lnTo>
                  <a:lnTo>
                    <a:pt x="1524" y="1580"/>
                  </a:lnTo>
                  <a:lnTo>
                    <a:pt x="1524" y="1564"/>
                  </a:lnTo>
                  <a:lnTo>
                    <a:pt x="1526" y="1550"/>
                  </a:lnTo>
                  <a:lnTo>
                    <a:pt x="1532" y="1538"/>
                  </a:lnTo>
                  <a:lnTo>
                    <a:pt x="1564" y="1522"/>
                  </a:lnTo>
                  <a:lnTo>
                    <a:pt x="1582" y="1512"/>
                  </a:lnTo>
                  <a:lnTo>
                    <a:pt x="1598" y="1500"/>
                  </a:lnTo>
                  <a:lnTo>
                    <a:pt x="1614" y="1486"/>
                  </a:lnTo>
                  <a:lnTo>
                    <a:pt x="1630" y="1472"/>
                  </a:lnTo>
                  <a:lnTo>
                    <a:pt x="1644" y="1456"/>
                  </a:lnTo>
                  <a:lnTo>
                    <a:pt x="1658" y="1438"/>
                  </a:lnTo>
                  <a:lnTo>
                    <a:pt x="1678" y="1406"/>
                  </a:lnTo>
                  <a:lnTo>
                    <a:pt x="1700" y="1372"/>
                  </a:lnTo>
                  <a:lnTo>
                    <a:pt x="1712" y="1358"/>
                  </a:lnTo>
                  <a:lnTo>
                    <a:pt x="1726" y="1346"/>
                  </a:lnTo>
                  <a:lnTo>
                    <a:pt x="1742" y="1336"/>
                  </a:lnTo>
                  <a:lnTo>
                    <a:pt x="1762" y="1328"/>
                  </a:lnTo>
                  <a:lnTo>
                    <a:pt x="1776" y="1324"/>
                  </a:lnTo>
                  <a:lnTo>
                    <a:pt x="1790" y="1322"/>
                  </a:lnTo>
                  <a:lnTo>
                    <a:pt x="1804" y="1322"/>
                  </a:lnTo>
                  <a:lnTo>
                    <a:pt x="1818" y="1322"/>
                  </a:lnTo>
                  <a:lnTo>
                    <a:pt x="1830" y="1324"/>
                  </a:lnTo>
                  <a:lnTo>
                    <a:pt x="1844" y="1328"/>
                  </a:lnTo>
                  <a:lnTo>
                    <a:pt x="1870" y="1338"/>
                  </a:lnTo>
                  <a:lnTo>
                    <a:pt x="1886" y="1350"/>
                  </a:lnTo>
                  <a:lnTo>
                    <a:pt x="1900" y="1366"/>
                  </a:lnTo>
                  <a:lnTo>
                    <a:pt x="1910" y="1384"/>
                  </a:lnTo>
                  <a:lnTo>
                    <a:pt x="1918" y="1404"/>
                  </a:lnTo>
                  <a:lnTo>
                    <a:pt x="1926" y="1424"/>
                  </a:lnTo>
                  <a:lnTo>
                    <a:pt x="1930" y="1444"/>
                  </a:lnTo>
                  <a:lnTo>
                    <a:pt x="1936" y="1488"/>
                  </a:lnTo>
                  <a:lnTo>
                    <a:pt x="1936" y="1530"/>
                  </a:lnTo>
                  <a:lnTo>
                    <a:pt x="1934" y="1576"/>
                  </a:lnTo>
                  <a:lnTo>
                    <a:pt x="1930" y="1624"/>
                  </a:lnTo>
                  <a:lnTo>
                    <a:pt x="1924" y="1674"/>
                  </a:lnTo>
                  <a:lnTo>
                    <a:pt x="1914" y="1724"/>
                  </a:lnTo>
                  <a:lnTo>
                    <a:pt x="1902" y="1772"/>
                  </a:lnTo>
                  <a:lnTo>
                    <a:pt x="1888" y="1816"/>
                  </a:lnTo>
                  <a:lnTo>
                    <a:pt x="1872" y="1856"/>
                  </a:lnTo>
                  <a:close/>
                  <a:moveTo>
                    <a:pt x="2306" y="1472"/>
                  </a:moveTo>
                  <a:lnTo>
                    <a:pt x="2306" y="1472"/>
                  </a:lnTo>
                  <a:lnTo>
                    <a:pt x="2290" y="1484"/>
                  </a:lnTo>
                  <a:lnTo>
                    <a:pt x="2272" y="1492"/>
                  </a:lnTo>
                  <a:lnTo>
                    <a:pt x="2234" y="1508"/>
                  </a:lnTo>
                  <a:lnTo>
                    <a:pt x="2214" y="1516"/>
                  </a:lnTo>
                  <a:lnTo>
                    <a:pt x="2196" y="1526"/>
                  </a:lnTo>
                  <a:lnTo>
                    <a:pt x="2180" y="1540"/>
                  </a:lnTo>
                  <a:lnTo>
                    <a:pt x="2166" y="1556"/>
                  </a:lnTo>
                  <a:lnTo>
                    <a:pt x="2156" y="1574"/>
                  </a:lnTo>
                  <a:lnTo>
                    <a:pt x="2146" y="1594"/>
                  </a:lnTo>
                  <a:lnTo>
                    <a:pt x="2130" y="1636"/>
                  </a:lnTo>
                  <a:lnTo>
                    <a:pt x="2122" y="1658"/>
                  </a:lnTo>
                  <a:lnTo>
                    <a:pt x="2116" y="1680"/>
                  </a:lnTo>
                  <a:lnTo>
                    <a:pt x="2112" y="1704"/>
                  </a:lnTo>
                  <a:lnTo>
                    <a:pt x="2108" y="1726"/>
                  </a:lnTo>
                  <a:lnTo>
                    <a:pt x="2100" y="1816"/>
                  </a:lnTo>
                  <a:lnTo>
                    <a:pt x="2096" y="1862"/>
                  </a:lnTo>
                  <a:lnTo>
                    <a:pt x="2090" y="1910"/>
                  </a:lnTo>
                  <a:lnTo>
                    <a:pt x="2080" y="1954"/>
                  </a:lnTo>
                  <a:lnTo>
                    <a:pt x="2072" y="1976"/>
                  </a:lnTo>
                  <a:lnTo>
                    <a:pt x="2066" y="1998"/>
                  </a:lnTo>
                  <a:lnTo>
                    <a:pt x="2056" y="2020"/>
                  </a:lnTo>
                  <a:lnTo>
                    <a:pt x="2046" y="2040"/>
                  </a:lnTo>
                  <a:lnTo>
                    <a:pt x="2034" y="2060"/>
                  </a:lnTo>
                  <a:lnTo>
                    <a:pt x="2020" y="2078"/>
                  </a:lnTo>
                  <a:lnTo>
                    <a:pt x="2018" y="2066"/>
                  </a:lnTo>
                  <a:lnTo>
                    <a:pt x="2016" y="2052"/>
                  </a:lnTo>
                  <a:lnTo>
                    <a:pt x="2018" y="2022"/>
                  </a:lnTo>
                  <a:lnTo>
                    <a:pt x="2022" y="1986"/>
                  </a:lnTo>
                  <a:lnTo>
                    <a:pt x="2028" y="1944"/>
                  </a:lnTo>
                  <a:lnTo>
                    <a:pt x="2034" y="1898"/>
                  </a:lnTo>
                  <a:lnTo>
                    <a:pt x="2040" y="1846"/>
                  </a:lnTo>
                  <a:lnTo>
                    <a:pt x="2046" y="1792"/>
                  </a:lnTo>
                  <a:lnTo>
                    <a:pt x="2048" y="1732"/>
                  </a:lnTo>
                  <a:lnTo>
                    <a:pt x="2048" y="1710"/>
                  </a:lnTo>
                  <a:lnTo>
                    <a:pt x="2052" y="1686"/>
                  </a:lnTo>
                  <a:lnTo>
                    <a:pt x="2056" y="1662"/>
                  </a:lnTo>
                  <a:lnTo>
                    <a:pt x="2064" y="1640"/>
                  </a:lnTo>
                  <a:lnTo>
                    <a:pt x="2072" y="1618"/>
                  </a:lnTo>
                  <a:lnTo>
                    <a:pt x="2082" y="1596"/>
                  </a:lnTo>
                  <a:lnTo>
                    <a:pt x="2092" y="1576"/>
                  </a:lnTo>
                  <a:lnTo>
                    <a:pt x="2104" y="1558"/>
                  </a:lnTo>
                  <a:lnTo>
                    <a:pt x="2068" y="1556"/>
                  </a:lnTo>
                  <a:lnTo>
                    <a:pt x="2048" y="1556"/>
                  </a:lnTo>
                  <a:lnTo>
                    <a:pt x="2042" y="1554"/>
                  </a:lnTo>
                  <a:lnTo>
                    <a:pt x="2038" y="1552"/>
                  </a:lnTo>
                  <a:lnTo>
                    <a:pt x="2036" y="1548"/>
                  </a:lnTo>
                  <a:lnTo>
                    <a:pt x="2034" y="1542"/>
                  </a:lnTo>
                  <a:lnTo>
                    <a:pt x="2032" y="1534"/>
                  </a:lnTo>
                  <a:lnTo>
                    <a:pt x="2032" y="1526"/>
                  </a:lnTo>
                  <a:lnTo>
                    <a:pt x="2034" y="1518"/>
                  </a:lnTo>
                  <a:lnTo>
                    <a:pt x="2036" y="1510"/>
                  </a:lnTo>
                  <a:lnTo>
                    <a:pt x="2044" y="1494"/>
                  </a:lnTo>
                  <a:lnTo>
                    <a:pt x="2054" y="1480"/>
                  </a:lnTo>
                  <a:lnTo>
                    <a:pt x="2064" y="1472"/>
                  </a:lnTo>
                  <a:lnTo>
                    <a:pt x="2072" y="1464"/>
                  </a:lnTo>
                  <a:lnTo>
                    <a:pt x="2082" y="1458"/>
                  </a:lnTo>
                  <a:lnTo>
                    <a:pt x="2092" y="1452"/>
                  </a:lnTo>
                  <a:lnTo>
                    <a:pt x="2114" y="1446"/>
                  </a:lnTo>
                  <a:lnTo>
                    <a:pt x="2136" y="1444"/>
                  </a:lnTo>
                  <a:lnTo>
                    <a:pt x="2182" y="1442"/>
                  </a:lnTo>
                  <a:lnTo>
                    <a:pt x="2206" y="1440"/>
                  </a:lnTo>
                  <a:lnTo>
                    <a:pt x="2228" y="1434"/>
                  </a:lnTo>
                  <a:lnTo>
                    <a:pt x="2262" y="1422"/>
                  </a:lnTo>
                  <a:lnTo>
                    <a:pt x="2278" y="1414"/>
                  </a:lnTo>
                  <a:lnTo>
                    <a:pt x="2294" y="1406"/>
                  </a:lnTo>
                  <a:lnTo>
                    <a:pt x="2308" y="1394"/>
                  </a:lnTo>
                  <a:lnTo>
                    <a:pt x="2320" y="1380"/>
                  </a:lnTo>
                  <a:lnTo>
                    <a:pt x="2326" y="1372"/>
                  </a:lnTo>
                  <a:lnTo>
                    <a:pt x="2330" y="1364"/>
                  </a:lnTo>
                  <a:lnTo>
                    <a:pt x="2332" y="1354"/>
                  </a:lnTo>
                  <a:lnTo>
                    <a:pt x="2334" y="1344"/>
                  </a:lnTo>
                  <a:lnTo>
                    <a:pt x="2332" y="1338"/>
                  </a:lnTo>
                  <a:lnTo>
                    <a:pt x="2330" y="1332"/>
                  </a:lnTo>
                  <a:lnTo>
                    <a:pt x="2324" y="1326"/>
                  </a:lnTo>
                  <a:lnTo>
                    <a:pt x="2316" y="1322"/>
                  </a:lnTo>
                  <a:lnTo>
                    <a:pt x="2298" y="1314"/>
                  </a:lnTo>
                  <a:lnTo>
                    <a:pt x="2276" y="1308"/>
                  </a:lnTo>
                  <a:lnTo>
                    <a:pt x="2256" y="1302"/>
                  </a:lnTo>
                  <a:lnTo>
                    <a:pt x="2236" y="1300"/>
                  </a:lnTo>
                  <a:lnTo>
                    <a:pt x="2218" y="1298"/>
                  </a:lnTo>
                  <a:lnTo>
                    <a:pt x="2202" y="1300"/>
                  </a:lnTo>
                  <a:lnTo>
                    <a:pt x="2186" y="1302"/>
                  </a:lnTo>
                  <a:lnTo>
                    <a:pt x="2174" y="1306"/>
                  </a:lnTo>
                  <a:lnTo>
                    <a:pt x="2162" y="1310"/>
                  </a:lnTo>
                  <a:lnTo>
                    <a:pt x="2144" y="1320"/>
                  </a:lnTo>
                  <a:lnTo>
                    <a:pt x="2130" y="1332"/>
                  </a:lnTo>
                  <a:lnTo>
                    <a:pt x="2118" y="1342"/>
                  </a:lnTo>
                  <a:lnTo>
                    <a:pt x="2106" y="1354"/>
                  </a:lnTo>
                  <a:lnTo>
                    <a:pt x="2090" y="1360"/>
                  </a:lnTo>
                  <a:lnTo>
                    <a:pt x="2080" y="1364"/>
                  </a:lnTo>
                  <a:lnTo>
                    <a:pt x="2068" y="1366"/>
                  </a:lnTo>
                  <a:lnTo>
                    <a:pt x="2058" y="1366"/>
                  </a:lnTo>
                  <a:lnTo>
                    <a:pt x="2050" y="1364"/>
                  </a:lnTo>
                  <a:lnTo>
                    <a:pt x="2042" y="1362"/>
                  </a:lnTo>
                  <a:lnTo>
                    <a:pt x="2034" y="1358"/>
                  </a:lnTo>
                  <a:lnTo>
                    <a:pt x="2020" y="1348"/>
                  </a:lnTo>
                  <a:lnTo>
                    <a:pt x="2008" y="1336"/>
                  </a:lnTo>
                  <a:lnTo>
                    <a:pt x="1998" y="1320"/>
                  </a:lnTo>
                  <a:lnTo>
                    <a:pt x="1990" y="1306"/>
                  </a:lnTo>
                  <a:lnTo>
                    <a:pt x="1976" y="1278"/>
                  </a:lnTo>
                  <a:lnTo>
                    <a:pt x="1966" y="1254"/>
                  </a:lnTo>
                  <a:lnTo>
                    <a:pt x="1958" y="1228"/>
                  </a:lnTo>
                  <a:lnTo>
                    <a:pt x="1954" y="1200"/>
                  </a:lnTo>
                  <a:lnTo>
                    <a:pt x="1952" y="1186"/>
                  </a:lnTo>
                  <a:lnTo>
                    <a:pt x="1952" y="1172"/>
                  </a:lnTo>
                  <a:lnTo>
                    <a:pt x="1954" y="1160"/>
                  </a:lnTo>
                  <a:lnTo>
                    <a:pt x="1958" y="1150"/>
                  </a:lnTo>
                  <a:lnTo>
                    <a:pt x="1964" y="1140"/>
                  </a:lnTo>
                  <a:lnTo>
                    <a:pt x="1972" y="1132"/>
                  </a:lnTo>
                  <a:lnTo>
                    <a:pt x="1982" y="1126"/>
                  </a:lnTo>
                  <a:lnTo>
                    <a:pt x="1994" y="1122"/>
                  </a:lnTo>
                  <a:lnTo>
                    <a:pt x="2010" y="1120"/>
                  </a:lnTo>
                  <a:lnTo>
                    <a:pt x="2028" y="1122"/>
                  </a:lnTo>
                  <a:lnTo>
                    <a:pt x="2038" y="1124"/>
                  </a:lnTo>
                  <a:lnTo>
                    <a:pt x="2048" y="1128"/>
                  </a:lnTo>
                  <a:lnTo>
                    <a:pt x="2056" y="1134"/>
                  </a:lnTo>
                  <a:lnTo>
                    <a:pt x="2062" y="1142"/>
                  </a:lnTo>
                  <a:lnTo>
                    <a:pt x="2068" y="1150"/>
                  </a:lnTo>
                  <a:lnTo>
                    <a:pt x="2072" y="1158"/>
                  </a:lnTo>
                  <a:lnTo>
                    <a:pt x="2076" y="1168"/>
                  </a:lnTo>
                  <a:lnTo>
                    <a:pt x="2078" y="1180"/>
                  </a:lnTo>
                  <a:lnTo>
                    <a:pt x="2080" y="1202"/>
                  </a:lnTo>
                  <a:lnTo>
                    <a:pt x="2076" y="1224"/>
                  </a:lnTo>
                  <a:lnTo>
                    <a:pt x="2072" y="1236"/>
                  </a:lnTo>
                  <a:lnTo>
                    <a:pt x="2068" y="1246"/>
                  </a:lnTo>
                  <a:lnTo>
                    <a:pt x="2062" y="1256"/>
                  </a:lnTo>
                  <a:lnTo>
                    <a:pt x="2054" y="1266"/>
                  </a:lnTo>
                  <a:lnTo>
                    <a:pt x="2070" y="1262"/>
                  </a:lnTo>
                  <a:lnTo>
                    <a:pt x="2088" y="1256"/>
                  </a:lnTo>
                  <a:lnTo>
                    <a:pt x="2108" y="1248"/>
                  </a:lnTo>
                  <a:lnTo>
                    <a:pt x="2134" y="1242"/>
                  </a:lnTo>
                  <a:lnTo>
                    <a:pt x="2164" y="1236"/>
                  </a:lnTo>
                  <a:lnTo>
                    <a:pt x="2182" y="1234"/>
                  </a:lnTo>
                  <a:lnTo>
                    <a:pt x="2200" y="1236"/>
                  </a:lnTo>
                  <a:lnTo>
                    <a:pt x="2220" y="1236"/>
                  </a:lnTo>
                  <a:lnTo>
                    <a:pt x="2242" y="1240"/>
                  </a:lnTo>
                  <a:lnTo>
                    <a:pt x="2266" y="1244"/>
                  </a:lnTo>
                  <a:lnTo>
                    <a:pt x="2292" y="1252"/>
                  </a:lnTo>
                  <a:lnTo>
                    <a:pt x="2328" y="1264"/>
                  </a:lnTo>
                  <a:lnTo>
                    <a:pt x="2346" y="1272"/>
                  </a:lnTo>
                  <a:lnTo>
                    <a:pt x="2362" y="1282"/>
                  </a:lnTo>
                  <a:lnTo>
                    <a:pt x="2378" y="1294"/>
                  </a:lnTo>
                  <a:lnTo>
                    <a:pt x="2390" y="1308"/>
                  </a:lnTo>
                  <a:lnTo>
                    <a:pt x="2394" y="1318"/>
                  </a:lnTo>
                  <a:lnTo>
                    <a:pt x="2398" y="1326"/>
                  </a:lnTo>
                  <a:lnTo>
                    <a:pt x="2400" y="1338"/>
                  </a:lnTo>
                  <a:lnTo>
                    <a:pt x="2402" y="1348"/>
                  </a:lnTo>
                  <a:lnTo>
                    <a:pt x="2402" y="1358"/>
                  </a:lnTo>
                  <a:lnTo>
                    <a:pt x="2402" y="1366"/>
                  </a:lnTo>
                  <a:lnTo>
                    <a:pt x="2396" y="1384"/>
                  </a:lnTo>
                  <a:lnTo>
                    <a:pt x="2384" y="1400"/>
                  </a:lnTo>
                  <a:lnTo>
                    <a:pt x="2370" y="1416"/>
                  </a:lnTo>
                  <a:lnTo>
                    <a:pt x="2356" y="1432"/>
                  </a:lnTo>
                  <a:lnTo>
                    <a:pt x="2338" y="1448"/>
                  </a:lnTo>
                  <a:lnTo>
                    <a:pt x="2306" y="1472"/>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19" name="Freeform 7"/>
            <p:cNvSpPr>
              <a:spLocks/>
            </p:cNvSpPr>
            <p:nvPr/>
          </p:nvSpPr>
          <p:spPr bwMode="auto">
            <a:xfrm>
              <a:off x="2356" y="2118"/>
              <a:ext cx="188" cy="228"/>
            </a:xfrm>
            <a:custGeom>
              <a:avLst/>
              <a:gdLst>
                <a:gd name="T0" fmla="*/ 184 w 188"/>
                <a:gd name="T1" fmla="*/ 228 h 228"/>
                <a:gd name="T2" fmla="*/ 184 w 188"/>
                <a:gd name="T3" fmla="*/ 228 h 228"/>
                <a:gd name="T4" fmla="*/ 188 w 188"/>
                <a:gd name="T5" fmla="*/ 206 h 228"/>
                <a:gd name="T6" fmla="*/ 188 w 188"/>
                <a:gd name="T7" fmla="*/ 184 h 228"/>
                <a:gd name="T8" fmla="*/ 184 w 188"/>
                <a:gd name="T9" fmla="*/ 160 h 228"/>
                <a:gd name="T10" fmla="*/ 180 w 188"/>
                <a:gd name="T11" fmla="*/ 138 h 228"/>
                <a:gd name="T12" fmla="*/ 172 w 188"/>
                <a:gd name="T13" fmla="*/ 116 h 228"/>
                <a:gd name="T14" fmla="*/ 162 w 188"/>
                <a:gd name="T15" fmla="*/ 96 h 228"/>
                <a:gd name="T16" fmla="*/ 150 w 188"/>
                <a:gd name="T17" fmla="*/ 76 h 228"/>
                <a:gd name="T18" fmla="*/ 138 w 188"/>
                <a:gd name="T19" fmla="*/ 58 h 228"/>
                <a:gd name="T20" fmla="*/ 124 w 188"/>
                <a:gd name="T21" fmla="*/ 42 h 228"/>
                <a:gd name="T22" fmla="*/ 108 w 188"/>
                <a:gd name="T23" fmla="*/ 28 h 228"/>
                <a:gd name="T24" fmla="*/ 94 w 188"/>
                <a:gd name="T25" fmla="*/ 16 h 228"/>
                <a:gd name="T26" fmla="*/ 80 w 188"/>
                <a:gd name="T27" fmla="*/ 8 h 228"/>
                <a:gd name="T28" fmla="*/ 66 w 188"/>
                <a:gd name="T29" fmla="*/ 2 h 228"/>
                <a:gd name="T30" fmla="*/ 52 w 188"/>
                <a:gd name="T31" fmla="*/ 0 h 228"/>
                <a:gd name="T32" fmla="*/ 40 w 188"/>
                <a:gd name="T33" fmla="*/ 4 h 228"/>
                <a:gd name="T34" fmla="*/ 30 w 188"/>
                <a:gd name="T35" fmla="*/ 10 h 228"/>
                <a:gd name="T36" fmla="*/ 30 w 188"/>
                <a:gd name="T37" fmla="*/ 10 h 228"/>
                <a:gd name="T38" fmla="*/ 18 w 188"/>
                <a:gd name="T39" fmla="*/ 24 h 228"/>
                <a:gd name="T40" fmla="*/ 8 w 188"/>
                <a:gd name="T41" fmla="*/ 40 h 228"/>
                <a:gd name="T42" fmla="*/ 2 w 188"/>
                <a:gd name="T43" fmla="*/ 56 h 228"/>
                <a:gd name="T44" fmla="*/ 0 w 188"/>
                <a:gd name="T45" fmla="*/ 72 h 228"/>
                <a:gd name="T46" fmla="*/ 2 w 188"/>
                <a:gd name="T47" fmla="*/ 88 h 228"/>
                <a:gd name="T48" fmla="*/ 8 w 188"/>
                <a:gd name="T49" fmla="*/ 104 h 228"/>
                <a:gd name="T50" fmla="*/ 18 w 188"/>
                <a:gd name="T51" fmla="*/ 118 h 228"/>
                <a:gd name="T52" fmla="*/ 32 w 188"/>
                <a:gd name="T53" fmla="*/ 130 h 228"/>
                <a:gd name="T54" fmla="*/ 32 w 188"/>
                <a:gd name="T55" fmla="*/ 130 h 228"/>
                <a:gd name="T56" fmla="*/ 44 w 188"/>
                <a:gd name="T57" fmla="*/ 134 h 228"/>
                <a:gd name="T58" fmla="*/ 56 w 188"/>
                <a:gd name="T59" fmla="*/ 138 h 228"/>
                <a:gd name="T60" fmla="*/ 84 w 188"/>
                <a:gd name="T61" fmla="*/ 144 h 228"/>
                <a:gd name="T62" fmla="*/ 98 w 188"/>
                <a:gd name="T63" fmla="*/ 148 h 228"/>
                <a:gd name="T64" fmla="*/ 112 w 188"/>
                <a:gd name="T65" fmla="*/ 154 h 228"/>
                <a:gd name="T66" fmla="*/ 124 w 188"/>
                <a:gd name="T67" fmla="*/ 164 h 228"/>
                <a:gd name="T68" fmla="*/ 134 w 188"/>
                <a:gd name="T69" fmla="*/ 176 h 228"/>
                <a:gd name="T70" fmla="*/ 134 w 188"/>
                <a:gd name="T71" fmla="*/ 176 h 228"/>
                <a:gd name="T72" fmla="*/ 152 w 188"/>
                <a:gd name="T73" fmla="*/ 204 h 228"/>
                <a:gd name="T74" fmla="*/ 166 w 188"/>
                <a:gd name="T75" fmla="*/ 222 h 228"/>
                <a:gd name="T76" fmla="*/ 170 w 188"/>
                <a:gd name="T77" fmla="*/ 226 h 228"/>
                <a:gd name="T78" fmla="*/ 174 w 188"/>
                <a:gd name="T79" fmla="*/ 228 h 228"/>
                <a:gd name="T80" fmla="*/ 180 w 188"/>
                <a:gd name="T81" fmla="*/ 228 h 228"/>
                <a:gd name="T82" fmla="*/ 184 w 188"/>
                <a:gd name="T83" fmla="*/ 228 h 228"/>
                <a:gd name="T84" fmla="*/ 184 w 188"/>
                <a:gd name="T85" fmla="*/ 228 h 2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28"/>
                <a:gd name="T131" fmla="*/ 188 w 188"/>
                <a:gd name="T132" fmla="*/ 228 h 22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28">
                  <a:moveTo>
                    <a:pt x="184" y="228"/>
                  </a:moveTo>
                  <a:lnTo>
                    <a:pt x="184" y="228"/>
                  </a:lnTo>
                  <a:lnTo>
                    <a:pt x="188" y="206"/>
                  </a:lnTo>
                  <a:lnTo>
                    <a:pt x="188" y="184"/>
                  </a:lnTo>
                  <a:lnTo>
                    <a:pt x="184" y="160"/>
                  </a:lnTo>
                  <a:lnTo>
                    <a:pt x="180" y="138"/>
                  </a:lnTo>
                  <a:lnTo>
                    <a:pt x="172" y="116"/>
                  </a:lnTo>
                  <a:lnTo>
                    <a:pt x="162" y="96"/>
                  </a:lnTo>
                  <a:lnTo>
                    <a:pt x="150" y="76"/>
                  </a:lnTo>
                  <a:lnTo>
                    <a:pt x="138" y="58"/>
                  </a:lnTo>
                  <a:lnTo>
                    <a:pt x="124" y="42"/>
                  </a:lnTo>
                  <a:lnTo>
                    <a:pt x="108" y="28"/>
                  </a:lnTo>
                  <a:lnTo>
                    <a:pt x="94" y="16"/>
                  </a:lnTo>
                  <a:lnTo>
                    <a:pt x="80" y="8"/>
                  </a:lnTo>
                  <a:lnTo>
                    <a:pt x="66" y="2"/>
                  </a:lnTo>
                  <a:lnTo>
                    <a:pt x="52" y="0"/>
                  </a:lnTo>
                  <a:lnTo>
                    <a:pt x="40" y="4"/>
                  </a:lnTo>
                  <a:lnTo>
                    <a:pt x="30" y="10"/>
                  </a:lnTo>
                  <a:lnTo>
                    <a:pt x="18" y="24"/>
                  </a:lnTo>
                  <a:lnTo>
                    <a:pt x="8" y="40"/>
                  </a:lnTo>
                  <a:lnTo>
                    <a:pt x="2" y="56"/>
                  </a:lnTo>
                  <a:lnTo>
                    <a:pt x="0" y="72"/>
                  </a:lnTo>
                  <a:lnTo>
                    <a:pt x="2" y="88"/>
                  </a:lnTo>
                  <a:lnTo>
                    <a:pt x="8" y="104"/>
                  </a:lnTo>
                  <a:lnTo>
                    <a:pt x="18" y="118"/>
                  </a:lnTo>
                  <a:lnTo>
                    <a:pt x="32" y="130"/>
                  </a:lnTo>
                  <a:lnTo>
                    <a:pt x="44" y="134"/>
                  </a:lnTo>
                  <a:lnTo>
                    <a:pt x="56" y="138"/>
                  </a:lnTo>
                  <a:lnTo>
                    <a:pt x="84" y="144"/>
                  </a:lnTo>
                  <a:lnTo>
                    <a:pt x="98" y="148"/>
                  </a:lnTo>
                  <a:lnTo>
                    <a:pt x="112" y="154"/>
                  </a:lnTo>
                  <a:lnTo>
                    <a:pt x="124" y="164"/>
                  </a:lnTo>
                  <a:lnTo>
                    <a:pt x="134" y="176"/>
                  </a:lnTo>
                  <a:lnTo>
                    <a:pt x="152" y="204"/>
                  </a:lnTo>
                  <a:lnTo>
                    <a:pt x="166" y="222"/>
                  </a:lnTo>
                  <a:lnTo>
                    <a:pt x="170" y="226"/>
                  </a:lnTo>
                  <a:lnTo>
                    <a:pt x="174" y="228"/>
                  </a:lnTo>
                  <a:lnTo>
                    <a:pt x="180" y="228"/>
                  </a:lnTo>
                  <a:lnTo>
                    <a:pt x="184" y="228"/>
                  </a:lnTo>
                  <a:close/>
                </a:path>
              </a:pathLst>
            </a:custGeom>
            <a:solidFill>
              <a:srgbClr val="006633"/>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sp>
          <p:nvSpPr>
            <p:cNvPr id="20" name="Freeform 8"/>
            <p:cNvSpPr>
              <a:spLocks noEditPoints="1"/>
            </p:cNvSpPr>
            <p:nvPr/>
          </p:nvSpPr>
          <p:spPr bwMode="auto">
            <a:xfrm>
              <a:off x="1260" y="540"/>
              <a:ext cx="3240" cy="3240"/>
            </a:xfrm>
            <a:custGeom>
              <a:avLst/>
              <a:gdLst>
                <a:gd name="T0" fmla="*/ 1376 w 3240"/>
                <a:gd name="T1" fmla="*/ 18 h 3240"/>
                <a:gd name="T2" fmla="*/ 992 w 3240"/>
                <a:gd name="T3" fmla="*/ 128 h 3240"/>
                <a:gd name="T4" fmla="*/ 654 w 3240"/>
                <a:gd name="T5" fmla="*/ 322 h 3240"/>
                <a:gd name="T6" fmla="*/ 372 w 3240"/>
                <a:gd name="T7" fmla="*/ 590 h 3240"/>
                <a:gd name="T8" fmla="*/ 162 w 3240"/>
                <a:gd name="T9" fmla="*/ 920 h 3240"/>
                <a:gd name="T10" fmla="*/ 34 w 3240"/>
                <a:gd name="T11" fmla="*/ 1296 h 3240"/>
                <a:gd name="T12" fmla="*/ 0 w 3240"/>
                <a:gd name="T13" fmla="*/ 1622 h 3240"/>
                <a:gd name="T14" fmla="*/ 52 w 3240"/>
                <a:gd name="T15" fmla="*/ 2026 h 3240"/>
                <a:gd name="T16" fmla="*/ 196 w 3240"/>
                <a:gd name="T17" fmla="*/ 2392 h 3240"/>
                <a:gd name="T18" fmla="*/ 422 w 3240"/>
                <a:gd name="T19" fmla="*/ 2710 h 3240"/>
                <a:gd name="T20" fmla="*/ 716 w 3240"/>
                <a:gd name="T21" fmla="*/ 2964 h 3240"/>
                <a:gd name="T22" fmla="*/ 1066 w 3240"/>
                <a:gd name="T23" fmla="*/ 3142 h 3240"/>
                <a:gd name="T24" fmla="*/ 1456 w 3240"/>
                <a:gd name="T25" fmla="*/ 3232 h 3240"/>
                <a:gd name="T26" fmla="*/ 1788 w 3240"/>
                <a:gd name="T27" fmla="*/ 3232 h 3240"/>
                <a:gd name="T28" fmla="*/ 2178 w 3240"/>
                <a:gd name="T29" fmla="*/ 3142 h 3240"/>
                <a:gd name="T30" fmla="*/ 2526 w 3240"/>
                <a:gd name="T31" fmla="*/ 2964 h 3240"/>
                <a:gd name="T32" fmla="*/ 2818 w 3240"/>
                <a:gd name="T33" fmla="*/ 2710 h 3240"/>
                <a:gd name="T34" fmla="*/ 3044 w 3240"/>
                <a:gd name="T35" fmla="*/ 2392 h 3240"/>
                <a:gd name="T36" fmla="*/ 3188 w 3240"/>
                <a:gd name="T37" fmla="*/ 2026 h 3240"/>
                <a:gd name="T38" fmla="*/ 3240 w 3240"/>
                <a:gd name="T39" fmla="*/ 1622 h 3240"/>
                <a:gd name="T40" fmla="*/ 3206 w 3240"/>
                <a:gd name="T41" fmla="*/ 1296 h 3240"/>
                <a:gd name="T42" fmla="*/ 3080 w 3240"/>
                <a:gd name="T43" fmla="*/ 920 h 3240"/>
                <a:gd name="T44" fmla="*/ 2870 w 3240"/>
                <a:gd name="T45" fmla="*/ 590 h 3240"/>
                <a:gd name="T46" fmla="*/ 2588 w 3240"/>
                <a:gd name="T47" fmla="*/ 322 h 3240"/>
                <a:gd name="T48" fmla="*/ 2250 w 3240"/>
                <a:gd name="T49" fmla="*/ 128 h 3240"/>
                <a:gd name="T50" fmla="*/ 1868 w 3240"/>
                <a:gd name="T51" fmla="*/ 18 h 3240"/>
                <a:gd name="T52" fmla="*/ 1622 w 3240"/>
                <a:gd name="T53" fmla="*/ 3126 h 3240"/>
                <a:gd name="T54" fmla="*/ 1320 w 3240"/>
                <a:gd name="T55" fmla="*/ 3096 h 3240"/>
                <a:gd name="T56" fmla="*/ 970 w 3240"/>
                <a:gd name="T57" fmla="*/ 2978 h 3240"/>
                <a:gd name="T58" fmla="*/ 664 w 3240"/>
                <a:gd name="T59" fmla="*/ 2782 h 3240"/>
                <a:gd name="T60" fmla="*/ 414 w 3240"/>
                <a:gd name="T61" fmla="*/ 2520 h 3240"/>
                <a:gd name="T62" fmla="*/ 234 w 3240"/>
                <a:gd name="T63" fmla="*/ 2204 h 3240"/>
                <a:gd name="T64" fmla="*/ 132 w 3240"/>
                <a:gd name="T65" fmla="*/ 1848 h 3240"/>
                <a:gd name="T66" fmla="*/ 116 w 3240"/>
                <a:gd name="T67" fmla="*/ 1542 h 3240"/>
                <a:gd name="T68" fmla="*/ 182 w 3240"/>
                <a:gd name="T69" fmla="*/ 1172 h 3240"/>
                <a:gd name="T70" fmla="*/ 334 w 3240"/>
                <a:gd name="T71" fmla="*/ 838 h 3240"/>
                <a:gd name="T72" fmla="*/ 556 w 3240"/>
                <a:gd name="T73" fmla="*/ 554 h 3240"/>
                <a:gd name="T74" fmla="*/ 842 w 3240"/>
                <a:gd name="T75" fmla="*/ 330 h 3240"/>
                <a:gd name="T76" fmla="*/ 1174 w 3240"/>
                <a:gd name="T77" fmla="*/ 180 h 3240"/>
                <a:gd name="T78" fmla="*/ 1544 w 3240"/>
                <a:gd name="T79" fmla="*/ 112 h 3240"/>
                <a:gd name="T80" fmla="*/ 1850 w 3240"/>
                <a:gd name="T81" fmla="*/ 128 h 3240"/>
                <a:gd name="T82" fmla="*/ 2206 w 3240"/>
                <a:gd name="T83" fmla="*/ 230 h 3240"/>
                <a:gd name="T84" fmla="*/ 2522 w 3240"/>
                <a:gd name="T85" fmla="*/ 412 h 3240"/>
                <a:gd name="T86" fmla="*/ 2782 w 3240"/>
                <a:gd name="T87" fmla="*/ 662 h 3240"/>
                <a:gd name="T88" fmla="*/ 2978 w 3240"/>
                <a:gd name="T89" fmla="*/ 966 h 3240"/>
                <a:gd name="T90" fmla="*/ 3098 w 3240"/>
                <a:gd name="T91" fmla="*/ 1316 h 3240"/>
                <a:gd name="T92" fmla="*/ 3128 w 3240"/>
                <a:gd name="T93" fmla="*/ 1618 h 3240"/>
                <a:gd name="T94" fmla="*/ 3080 w 3240"/>
                <a:gd name="T95" fmla="*/ 1994 h 3240"/>
                <a:gd name="T96" fmla="*/ 2946 w 3240"/>
                <a:gd name="T97" fmla="*/ 2336 h 3240"/>
                <a:gd name="T98" fmla="*/ 2736 w 3240"/>
                <a:gd name="T99" fmla="*/ 2632 h 3240"/>
                <a:gd name="T100" fmla="*/ 2462 w 3240"/>
                <a:gd name="T101" fmla="*/ 2868 h 3240"/>
                <a:gd name="T102" fmla="*/ 2138 w 3240"/>
                <a:gd name="T103" fmla="*/ 3036 h 3240"/>
                <a:gd name="T104" fmla="*/ 1776 w 3240"/>
                <a:gd name="T105" fmla="*/ 3120 h 3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0"/>
                <a:gd name="T160" fmla="*/ 0 h 3240"/>
                <a:gd name="T161" fmla="*/ 3240 w 3240"/>
                <a:gd name="T162" fmla="*/ 3240 h 3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0" h="3240">
                  <a:moveTo>
                    <a:pt x="1622" y="0"/>
                  </a:moveTo>
                  <a:lnTo>
                    <a:pt x="1622" y="0"/>
                  </a:lnTo>
                  <a:lnTo>
                    <a:pt x="1538" y="2"/>
                  </a:lnTo>
                  <a:lnTo>
                    <a:pt x="1456" y="8"/>
                  </a:lnTo>
                  <a:lnTo>
                    <a:pt x="1376" y="18"/>
                  </a:lnTo>
                  <a:lnTo>
                    <a:pt x="1296" y="32"/>
                  </a:lnTo>
                  <a:lnTo>
                    <a:pt x="1218" y="50"/>
                  </a:lnTo>
                  <a:lnTo>
                    <a:pt x="1142" y="72"/>
                  </a:lnTo>
                  <a:lnTo>
                    <a:pt x="1066" y="98"/>
                  </a:lnTo>
                  <a:lnTo>
                    <a:pt x="992" y="128"/>
                  </a:lnTo>
                  <a:lnTo>
                    <a:pt x="920" y="160"/>
                  </a:lnTo>
                  <a:lnTo>
                    <a:pt x="850" y="196"/>
                  </a:lnTo>
                  <a:lnTo>
                    <a:pt x="782" y="236"/>
                  </a:lnTo>
                  <a:lnTo>
                    <a:pt x="716" y="278"/>
                  </a:lnTo>
                  <a:lnTo>
                    <a:pt x="654" y="322"/>
                  </a:lnTo>
                  <a:lnTo>
                    <a:pt x="592" y="370"/>
                  </a:lnTo>
                  <a:lnTo>
                    <a:pt x="534" y="422"/>
                  </a:lnTo>
                  <a:lnTo>
                    <a:pt x="476" y="476"/>
                  </a:lnTo>
                  <a:lnTo>
                    <a:pt x="422" y="532"/>
                  </a:lnTo>
                  <a:lnTo>
                    <a:pt x="372" y="590"/>
                  </a:lnTo>
                  <a:lnTo>
                    <a:pt x="324" y="652"/>
                  </a:lnTo>
                  <a:lnTo>
                    <a:pt x="278" y="716"/>
                  </a:lnTo>
                  <a:lnTo>
                    <a:pt x="236" y="782"/>
                  </a:lnTo>
                  <a:lnTo>
                    <a:pt x="196" y="850"/>
                  </a:lnTo>
                  <a:lnTo>
                    <a:pt x="162" y="920"/>
                  </a:lnTo>
                  <a:lnTo>
                    <a:pt x="128" y="992"/>
                  </a:lnTo>
                  <a:lnTo>
                    <a:pt x="100" y="1064"/>
                  </a:lnTo>
                  <a:lnTo>
                    <a:pt x="74" y="1140"/>
                  </a:lnTo>
                  <a:lnTo>
                    <a:pt x="52" y="1216"/>
                  </a:lnTo>
                  <a:lnTo>
                    <a:pt x="34" y="1296"/>
                  </a:lnTo>
                  <a:lnTo>
                    <a:pt x="20" y="1374"/>
                  </a:lnTo>
                  <a:lnTo>
                    <a:pt x="10" y="1456"/>
                  </a:lnTo>
                  <a:lnTo>
                    <a:pt x="2" y="1538"/>
                  </a:lnTo>
                  <a:lnTo>
                    <a:pt x="0" y="1622"/>
                  </a:lnTo>
                  <a:lnTo>
                    <a:pt x="2" y="1704"/>
                  </a:lnTo>
                  <a:lnTo>
                    <a:pt x="10" y="1786"/>
                  </a:lnTo>
                  <a:lnTo>
                    <a:pt x="20" y="1868"/>
                  </a:lnTo>
                  <a:lnTo>
                    <a:pt x="34" y="1946"/>
                  </a:lnTo>
                  <a:lnTo>
                    <a:pt x="52" y="2026"/>
                  </a:lnTo>
                  <a:lnTo>
                    <a:pt x="74" y="2102"/>
                  </a:lnTo>
                  <a:lnTo>
                    <a:pt x="100" y="2178"/>
                  </a:lnTo>
                  <a:lnTo>
                    <a:pt x="128" y="2250"/>
                  </a:lnTo>
                  <a:lnTo>
                    <a:pt x="162" y="2322"/>
                  </a:lnTo>
                  <a:lnTo>
                    <a:pt x="196" y="2392"/>
                  </a:lnTo>
                  <a:lnTo>
                    <a:pt x="236" y="2460"/>
                  </a:lnTo>
                  <a:lnTo>
                    <a:pt x="278" y="2526"/>
                  </a:lnTo>
                  <a:lnTo>
                    <a:pt x="324" y="2590"/>
                  </a:lnTo>
                  <a:lnTo>
                    <a:pt x="372" y="2650"/>
                  </a:lnTo>
                  <a:lnTo>
                    <a:pt x="422" y="2710"/>
                  </a:lnTo>
                  <a:lnTo>
                    <a:pt x="476" y="2766"/>
                  </a:lnTo>
                  <a:lnTo>
                    <a:pt x="534" y="2820"/>
                  </a:lnTo>
                  <a:lnTo>
                    <a:pt x="592" y="2870"/>
                  </a:lnTo>
                  <a:lnTo>
                    <a:pt x="654" y="2918"/>
                  </a:lnTo>
                  <a:lnTo>
                    <a:pt x="716" y="2964"/>
                  </a:lnTo>
                  <a:lnTo>
                    <a:pt x="782" y="3006"/>
                  </a:lnTo>
                  <a:lnTo>
                    <a:pt x="850" y="3044"/>
                  </a:lnTo>
                  <a:lnTo>
                    <a:pt x="920" y="3080"/>
                  </a:lnTo>
                  <a:lnTo>
                    <a:pt x="992" y="3112"/>
                  </a:lnTo>
                  <a:lnTo>
                    <a:pt x="1066" y="3142"/>
                  </a:lnTo>
                  <a:lnTo>
                    <a:pt x="1142" y="3168"/>
                  </a:lnTo>
                  <a:lnTo>
                    <a:pt x="1218" y="3190"/>
                  </a:lnTo>
                  <a:lnTo>
                    <a:pt x="1296" y="3208"/>
                  </a:lnTo>
                  <a:lnTo>
                    <a:pt x="1376" y="3222"/>
                  </a:lnTo>
                  <a:lnTo>
                    <a:pt x="1456" y="3232"/>
                  </a:lnTo>
                  <a:lnTo>
                    <a:pt x="1538" y="3238"/>
                  </a:lnTo>
                  <a:lnTo>
                    <a:pt x="1622" y="3240"/>
                  </a:lnTo>
                  <a:lnTo>
                    <a:pt x="1706" y="3238"/>
                  </a:lnTo>
                  <a:lnTo>
                    <a:pt x="1788" y="3232"/>
                  </a:lnTo>
                  <a:lnTo>
                    <a:pt x="1868" y="3222"/>
                  </a:lnTo>
                  <a:lnTo>
                    <a:pt x="1948" y="3208"/>
                  </a:lnTo>
                  <a:lnTo>
                    <a:pt x="2026" y="3190"/>
                  </a:lnTo>
                  <a:lnTo>
                    <a:pt x="2102" y="3168"/>
                  </a:lnTo>
                  <a:lnTo>
                    <a:pt x="2178" y="3142"/>
                  </a:lnTo>
                  <a:lnTo>
                    <a:pt x="2250" y="3112"/>
                  </a:lnTo>
                  <a:lnTo>
                    <a:pt x="2322" y="3080"/>
                  </a:lnTo>
                  <a:lnTo>
                    <a:pt x="2392" y="3044"/>
                  </a:lnTo>
                  <a:lnTo>
                    <a:pt x="2460" y="3006"/>
                  </a:lnTo>
                  <a:lnTo>
                    <a:pt x="2526" y="2964"/>
                  </a:lnTo>
                  <a:lnTo>
                    <a:pt x="2588" y="2918"/>
                  </a:lnTo>
                  <a:lnTo>
                    <a:pt x="2650" y="2870"/>
                  </a:lnTo>
                  <a:lnTo>
                    <a:pt x="2708" y="2820"/>
                  </a:lnTo>
                  <a:lnTo>
                    <a:pt x="2764" y="2766"/>
                  </a:lnTo>
                  <a:lnTo>
                    <a:pt x="2818" y="2710"/>
                  </a:lnTo>
                  <a:lnTo>
                    <a:pt x="2870" y="2650"/>
                  </a:lnTo>
                  <a:lnTo>
                    <a:pt x="2918" y="2590"/>
                  </a:lnTo>
                  <a:lnTo>
                    <a:pt x="2962" y="2526"/>
                  </a:lnTo>
                  <a:lnTo>
                    <a:pt x="3004" y="2460"/>
                  </a:lnTo>
                  <a:lnTo>
                    <a:pt x="3044" y="2392"/>
                  </a:lnTo>
                  <a:lnTo>
                    <a:pt x="3080" y="2322"/>
                  </a:lnTo>
                  <a:lnTo>
                    <a:pt x="3112" y="2250"/>
                  </a:lnTo>
                  <a:lnTo>
                    <a:pt x="3140" y="2178"/>
                  </a:lnTo>
                  <a:lnTo>
                    <a:pt x="3166" y="2102"/>
                  </a:lnTo>
                  <a:lnTo>
                    <a:pt x="3188" y="2026"/>
                  </a:lnTo>
                  <a:lnTo>
                    <a:pt x="3206" y="1946"/>
                  </a:lnTo>
                  <a:lnTo>
                    <a:pt x="3220" y="1868"/>
                  </a:lnTo>
                  <a:lnTo>
                    <a:pt x="3230" y="1786"/>
                  </a:lnTo>
                  <a:lnTo>
                    <a:pt x="3238" y="1704"/>
                  </a:lnTo>
                  <a:lnTo>
                    <a:pt x="3240" y="1622"/>
                  </a:lnTo>
                  <a:lnTo>
                    <a:pt x="3238" y="1538"/>
                  </a:lnTo>
                  <a:lnTo>
                    <a:pt x="3230" y="1456"/>
                  </a:lnTo>
                  <a:lnTo>
                    <a:pt x="3220" y="1374"/>
                  </a:lnTo>
                  <a:lnTo>
                    <a:pt x="3206" y="1296"/>
                  </a:lnTo>
                  <a:lnTo>
                    <a:pt x="3188" y="1216"/>
                  </a:lnTo>
                  <a:lnTo>
                    <a:pt x="3166" y="1140"/>
                  </a:lnTo>
                  <a:lnTo>
                    <a:pt x="3140" y="1064"/>
                  </a:lnTo>
                  <a:lnTo>
                    <a:pt x="3112" y="992"/>
                  </a:lnTo>
                  <a:lnTo>
                    <a:pt x="3080" y="920"/>
                  </a:lnTo>
                  <a:lnTo>
                    <a:pt x="3044" y="850"/>
                  </a:lnTo>
                  <a:lnTo>
                    <a:pt x="3004" y="782"/>
                  </a:lnTo>
                  <a:lnTo>
                    <a:pt x="2962" y="716"/>
                  </a:lnTo>
                  <a:lnTo>
                    <a:pt x="2918" y="652"/>
                  </a:lnTo>
                  <a:lnTo>
                    <a:pt x="2870" y="590"/>
                  </a:lnTo>
                  <a:lnTo>
                    <a:pt x="2818" y="532"/>
                  </a:lnTo>
                  <a:lnTo>
                    <a:pt x="2764" y="476"/>
                  </a:lnTo>
                  <a:lnTo>
                    <a:pt x="2708" y="422"/>
                  </a:lnTo>
                  <a:lnTo>
                    <a:pt x="2650" y="370"/>
                  </a:lnTo>
                  <a:lnTo>
                    <a:pt x="2588" y="322"/>
                  </a:lnTo>
                  <a:lnTo>
                    <a:pt x="2526" y="278"/>
                  </a:lnTo>
                  <a:lnTo>
                    <a:pt x="2460" y="236"/>
                  </a:lnTo>
                  <a:lnTo>
                    <a:pt x="2392" y="196"/>
                  </a:lnTo>
                  <a:lnTo>
                    <a:pt x="2322" y="160"/>
                  </a:lnTo>
                  <a:lnTo>
                    <a:pt x="2250" y="128"/>
                  </a:lnTo>
                  <a:lnTo>
                    <a:pt x="2178" y="98"/>
                  </a:lnTo>
                  <a:lnTo>
                    <a:pt x="2102" y="72"/>
                  </a:lnTo>
                  <a:lnTo>
                    <a:pt x="2026" y="50"/>
                  </a:lnTo>
                  <a:lnTo>
                    <a:pt x="1948" y="32"/>
                  </a:lnTo>
                  <a:lnTo>
                    <a:pt x="1868" y="18"/>
                  </a:lnTo>
                  <a:lnTo>
                    <a:pt x="1788" y="8"/>
                  </a:lnTo>
                  <a:lnTo>
                    <a:pt x="1706" y="2"/>
                  </a:lnTo>
                  <a:lnTo>
                    <a:pt x="1622" y="0"/>
                  </a:lnTo>
                  <a:close/>
                  <a:moveTo>
                    <a:pt x="1622" y="3126"/>
                  </a:moveTo>
                  <a:lnTo>
                    <a:pt x="1622" y="3126"/>
                  </a:lnTo>
                  <a:lnTo>
                    <a:pt x="1544" y="3124"/>
                  </a:lnTo>
                  <a:lnTo>
                    <a:pt x="1468" y="3120"/>
                  </a:lnTo>
                  <a:lnTo>
                    <a:pt x="1394" y="3110"/>
                  </a:lnTo>
                  <a:lnTo>
                    <a:pt x="1320" y="3096"/>
                  </a:lnTo>
                  <a:lnTo>
                    <a:pt x="1246" y="3080"/>
                  </a:lnTo>
                  <a:lnTo>
                    <a:pt x="1174" y="3058"/>
                  </a:lnTo>
                  <a:lnTo>
                    <a:pt x="1104" y="3036"/>
                  </a:lnTo>
                  <a:lnTo>
                    <a:pt x="1036" y="3008"/>
                  </a:lnTo>
                  <a:lnTo>
                    <a:pt x="970" y="2978"/>
                  </a:lnTo>
                  <a:lnTo>
                    <a:pt x="904" y="2944"/>
                  </a:lnTo>
                  <a:lnTo>
                    <a:pt x="842" y="2908"/>
                  </a:lnTo>
                  <a:lnTo>
                    <a:pt x="780" y="2868"/>
                  </a:lnTo>
                  <a:lnTo>
                    <a:pt x="722" y="2826"/>
                  </a:lnTo>
                  <a:lnTo>
                    <a:pt x="664" y="2782"/>
                  </a:lnTo>
                  <a:lnTo>
                    <a:pt x="610" y="2734"/>
                  </a:lnTo>
                  <a:lnTo>
                    <a:pt x="556" y="2684"/>
                  </a:lnTo>
                  <a:lnTo>
                    <a:pt x="506" y="2632"/>
                  </a:lnTo>
                  <a:lnTo>
                    <a:pt x="460" y="2576"/>
                  </a:lnTo>
                  <a:lnTo>
                    <a:pt x="414" y="2520"/>
                  </a:lnTo>
                  <a:lnTo>
                    <a:pt x="372" y="2460"/>
                  </a:lnTo>
                  <a:lnTo>
                    <a:pt x="334" y="2400"/>
                  </a:lnTo>
                  <a:lnTo>
                    <a:pt x="296" y="2336"/>
                  </a:lnTo>
                  <a:lnTo>
                    <a:pt x="264" y="2272"/>
                  </a:lnTo>
                  <a:lnTo>
                    <a:pt x="234" y="2204"/>
                  </a:lnTo>
                  <a:lnTo>
                    <a:pt x="206" y="2136"/>
                  </a:lnTo>
                  <a:lnTo>
                    <a:pt x="182" y="2066"/>
                  </a:lnTo>
                  <a:lnTo>
                    <a:pt x="162" y="1994"/>
                  </a:lnTo>
                  <a:lnTo>
                    <a:pt x="144" y="1922"/>
                  </a:lnTo>
                  <a:lnTo>
                    <a:pt x="132" y="1848"/>
                  </a:lnTo>
                  <a:lnTo>
                    <a:pt x="122" y="1772"/>
                  </a:lnTo>
                  <a:lnTo>
                    <a:pt x="116" y="1696"/>
                  </a:lnTo>
                  <a:lnTo>
                    <a:pt x="114" y="1618"/>
                  </a:lnTo>
                  <a:lnTo>
                    <a:pt x="116" y="1542"/>
                  </a:lnTo>
                  <a:lnTo>
                    <a:pt x="122" y="1466"/>
                  </a:lnTo>
                  <a:lnTo>
                    <a:pt x="132" y="1390"/>
                  </a:lnTo>
                  <a:lnTo>
                    <a:pt x="144" y="1316"/>
                  </a:lnTo>
                  <a:lnTo>
                    <a:pt x="162" y="1244"/>
                  </a:lnTo>
                  <a:lnTo>
                    <a:pt x="182" y="1172"/>
                  </a:lnTo>
                  <a:lnTo>
                    <a:pt x="206" y="1102"/>
                  </a:lnTo>
                  <a:lnTo>
                    <a:pt x="234" y="1034"/>
                  </a:lnTo>
                  <a:lnTo>
                    <a:pt x="264" y="966"/>
                  </a:lnTo>
                  <a:lnTo>
                    <a:pt x="296" y="902"/>
                  </a:lnTo>
                  <a:lnTo>
                    <a:pt x="334" y="838"/>
                  </a:lnTo>
                  <a:lnTo>
                    <a:pt x="372" y="778"/>
                  </a:lnTo>
                  <a:lnTo>
                    <a:pt x="414" y="718"/>
                  </a:lnTo>
                  <a:lnTo>
                    <a:pt x="460" y="662"/>
                  </a:lnTo>
                  <a:lnTo>
                    <a:pt x="506" y="606"/>
                  </a:lnTo>
                  <a:lnTo>
                    <a:pt x="556" y="554"/>
                  </a:lnTo>
                  <a:lnTo>
                    <a:pt x="610" y="504"/>
                  </a:lnTo>
                  <a:lnTo>
                    <a:pt x="664" y="456"/>
                  </a:lnTo>
                  <a:lnTo>
                    <a:pt x="722" y="412"/>
                  </a:lnTo>
                  <a:lnTo>
                    <a:pt x="780" y="370"/>
                  </a:lnTo>
                  <a:lnTo>
                    <a:pt x="842" y="330"/>
                  </a:lnTo>
                  <a:lnTo>
                    <a:pt x="904" y="294"/>
                  </a:lnTo>
                  <a:lnTo>
                    <a:pt x="970" y="260"/>
                  </a:lnTo>
                  <a:lnTo>
                    <a:pt x="1036" y="230"/>
                  </a:lnTo>
                  <a:lnTo>
                    <a:pt x="1104" y="202"/>
                  </a:lnTo>
                  <a:lnTo>
                    <a:pt x="1174" y="180"/>
                  </a:lnTo>
                  <a:lnTo>
                    <a:pt x="1246" y="158"/>
                  </a:lnTo>
                  <a:lnTo>
                    <a:pt x="1320" y="142"/>
                  </a:lnTo>
                  <a:lnTo>
                    <a:pt x="1394" y="128"/>
                  </a:lnTo>
                  <a:lnTo>
                    <a:pt x="1468" y="118"/>
                  </a:lnTo>
                  <a:lnTo>
                    <a:pt x="1544" y="112"/>
                  </a:lnTo>
                  <a:lnTo>
                    <a:pt x="1622" y="110"/>
                  </a:lnTo>
                  <a:lnTo>
                    <a:pt x="1700" y="112"/>
                  </a:lnTo>
                  <a:lnTo>
                    <a:pt x="1776" y="118"/>
                  </a:lnTo>
                  <a:lnTo>
                    <a:pt x="1850" y="128"/>
                  </a:lnTo>
                  <a:lnTo>
                    <a:pt x="1924" y="142"/>
                  </a:lnTo>
                  <a:lnTo>
                    <a:pt x="1998" y="158"/>
                  </a:lnTo>
                  <a:lnTo>
                    <a:pt x="2068" y="180"/>
                  </a:lnTo>
                  <a:lnTo>
                    <a:pt x="2138" y="202"/>
                  </a:lnTo>
                  <a:lnTo>
                    <a:pt x="2206" y="230"/>
                  </a:lnTo>
                  <a:lnTo>
                    <a:pt x="2274" y="260"/>
                  </a:lnTo>
                  <a:lnTo>
                    <a:pt x="2338" y="294"/>
                  </a:lnTo>
                  <a:lnTo>
                    <a:pt x="2402" y="330"/>
                  </a:lnTo>
                  <a:lnTo>
                    <a:pt x="2462" y="370"/>
                  </a:lnTo>
                  <a:lnTo>
                    <a:pt x="2522" y="412"/>
                  </a:lnTo>
                  <a:lnTo>
                    <a:pt x="2578" y="456"/>
                  </a:lnTo>
                  <a:lnTo>
                    <a:pt x="2632" y="504"/>
                  </a:lnTo>
                  <a:lnTo>
                    <a:pt x="2686" y="554"/>
                  </a:lnTo>
                  <a:lnTo>
                    <a:pt x="2736" y="606"/>
                  </a:lnTo>
                  <a:lnTo>
                    <a:pt x="2782" y="662"/>
                  </a:lnTo>
                  <a:lnTo>
                    <a:pt x="2828" y="718"/>
                  </a:lnTo>
                  <a:lnTo>
                    <a:pt x="2870" y="778"/>
                  </a:lnTo>
                  <a:lnTo>
                    <a:pt x="2910" y="838"/>
                  </a:lnTo>
                  <a:lnTo>
                    <a:pt x="2946" y="902"/>
                  </a:lnTo>
                  <a:lnTo>
                    <a:pt x="2978" y="966"/>
                  </a:lnTo>
                  <a:lnTo>
                    <a:pt x="3010" y="1034"/>
                  </a:lnTo>
                  <a:lnTo>
                    <a:pt x="3036" y="1102"/>
                  </a:lnTo>
                  <a:lnTo>
                    <a:pt x="3060" y="1172"/>
                  </a:lnTo>
                  <a:lnTo>
                    <a:pt x="3080" y="1244"/>
                  </a:lnTo>
                  <a:lnTo>
                    <a:pt x="3098" y="1316"/>
                  </a:lnTo>
                  <a:lnTo>
                    <a:pt x="3110" y="1390"/>
                  </a:lnTo>
                  <a:lnTo>
                    <a:pt x="3120" y="1466"/>
                  </a:lnTo>
                  <a:lnTo>
                    <a:pt x="3126" y="1542"/>
                  </a:lnTo>
                  <a:lnTo>
                    <a:pt x="3128" y="1618"/>
                  </a:lnTo>
                  <a:lnTo>
                    <a:pt x="3126" y="1696"/>
                  </a:lnTo>
                  <a:lnTo>
                    <a:pt x="3120" y="1772"/>
                  </a:lnTo>
                  <a:lnTo>
                    <a:pt x="3110" y="1848"/>
                  </a:lnTo>
                  <a:lnTo>
                    <a:pt x="3098" y="1922"/>
                  </a:lnTo>
                  <a:lnTo>
                    <a:pt x="3080" y="1994"/>
                  </a:lnTo>
                  <a:lnTo>
                    <a:pt x="3060" y="2066"/>
                  </a:lnTo>
                  <a:lnTo>
                    <a:pt x="3036" y="2136"/>
                  </a:lnTo>
                  <a:lnTo>
                    <a:pt x="3010" y="2204"/>
                  </a:lnTo>
                  <a:lnTo>
                    <a:pt x="2978" y="2272"/>
                  </a:lnTo>
                  <a:lnTo>
                    <a:pt x="2946" y="2336"/>
                  </a:lnTo>
                  <a:lnTo>
                    <a:pt x="2910" y="2400"/>
                  </a:lnTo>
                  <a:lnTo>
                    <a:pt x="2870" y="2460"/>
                  </a:lnTo>
                  <a:lnTo>
                    <a:pt x="2828" y="2520"/>
                  </a:lnTo>
                  <a:lnTo>
                    <a:pt x="2782" y="2576"/>
                  </a:lnTo>
                  <a:lnTo>
                    <a:pt x="2736" y="2632"/>
                  </a:lnTo>
                  <a:lnTo>
                    <a:pt x="2686" y="2684"/>
                  </a:lnTo>
                  <a:lnTo>
                    <a:pt x="2632" y="2734"/>
                  </a:lnTo>
                  <a:lnTo>
                    <a:pt x="2578" y="2782"/>
                  </a:lnTo>
                  <a:lnTo>
                    <a:pt x="2522" y="2826"/>
                  </a:lnTo>
                  <a:lnTo>
                    <a:pt x="2462" y="2868"/>
                  </a:lnTo>
                  <a:lnTo>
                    <a:pt x="2402" y="2908"/>
                  </a:lnTo>
                  <a:lnTo>
                    <a:pt x="2338" y="2944"/>
                  </a:lnTo>
                  <a:lnTo>
                    <a:pt x="2274" y="2978"/>
                  </a:lnTo>
                  <a:lnTo>
                    <a:pt x="2206" y="3008"/>
                  </a:lnTo>
                  <a:lnTo>
                    <a:pt x="2138" y="3036"/>
                  </a:lnTo>
                  <a:lnTo>
                    <a:pt x="2068" y="3058"/>
                  </a:lnTo>
                  <a:lnTo>
                    <a:pt x="1998" y="3080"/>
                  </a:lnTo>
                  <a:lnTo>
                    <a:pt x="1924" y="3096"/>
                  </a:lnTo>
                  <a:lnTo>
                    <a:pt x="1850" y="3110"/>
                  </a:lnTo>
                  <a:lnTo>
                    <a:pt x="1776" y="3120"/>
                  </a:lnTo>
                  <a:lnTo>
                    <a:pt x="1700" y="3124"/>
                  </a:lnTo>
                  <a:lnTo>
                    <a:pt x="1622" y="3126"/>
                  </a:lnTo>
                  <a:close/>
                </a:path>
              </a:pathLst>
            </a:custGeom>
            <a:solidFill>
              <a:srgbClr val="13694E"/>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US"/>
            </a:p>
          </p:txBody>
        </p:sp>
      </p:grpSp>
      <p:sp>
        <p:nvSpPr>
          <p:cNvPr id="21" name="Titel 3"/>
          <p:cNvSpPr txBox="1">
            <a:spLocks/>
          </p:cNvSpPr>
          <p:nvPr/>
        </p:nvSpPr>
        <p:spPr bwMode="auto">
          <a:xfrm>
            <a:off x="1115616" y="140370"/>
            <a:ext cx="804077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defRPr/>
            </a:pPr>
            <a:r>
              <a:rPr lang="en-GB" sz="3200" dirty="0" smtClean="0">
                <a:solidFill>
                  <a:srgbClr val="28643C"/>
                </a:solidFill>
                <a:latin typeface="Times New Roman" panose="02020603050405020304" pitchFamily="18" charset="0"/>
                <a:cs typeface="Times New Roman" panose="02020603050405020304" pitchFamily="18" charset="0"/>
              </a:rPr>
              <a:t>1. Background							(7/7)</a:t>
            </a:r>
            <a:endParaRPr lang="en-GB" sz="3200" dirty="0">
              <a:solidFill>
                <a:srgbClr val="28643C"/>
              </a:solidFill>
              <a:latin typeface="Times New Roman" panose="02020603050405020304" pitchFamily="18" charset="0"/>
              <a:cs typeface="Times New Roman" panose="02020603050405020304" pitchFamily="18" charset="0"/>
            </a:endParaRPr>
          </a:p>
        </p:txBody>
      </p:sp>
      <p:sp>
        <p:nvSpPr>
          <p:cNvPr id="10" name="Footer Placeholder 3"/>
          <p:cNvSpPr txBox="1">
            <a:spLocks noGrp="1"/>
          </p:cNvSpPr>
          <p:nvPr/>
        </p:nvSpPr>
        <p:spPr bwMode="auto">
          <a:xfrm>
            <a:off x="0" y="6381327"/>
            <a:ext cx="9144000" cy="4560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b="1" dirty="0" smtClean="0">
                <a:solidFill>
                  <a:srgbClr val="28643C"/>
                </a:solidFill>
              </a:rPr>
              <a:t>Bonanno, Ghazaryan, Carlson, and Cleary: Simulating the effect of NFL Changes: </a:t>
            </a:r>
            <a:r>
              <a:rPr lang="en-US" altLang="en-US" b="1" dirty="0" err="1" smtClean="0">
                <a:solidFill>
                  <a:srgbClr val="28643C"/>
                </a:solidFill>
              </a:rPr>
              <a:t>RTE</a:t>
            </a:r>
            <a:r>
              <a:rPr lang="en-US" altLang="en-US" b="1" dirty="0" smtClean="0">
                <a:solidFill>
                  <a:srgbClr val="28643C"/>
                </a:solidFill>
              </a:rPr>
              <a:t> Cereals Demand </a:t>
            </a:r>
          </a:p>
          <a:p>
            <a:pPr algn="ctr" eaLnBrk="1" hangingPunct="1">
              <a:defRPr/>
            </a:pPr>
            <a:r>
              <a:rPr lang="en-US" altLang="en-US" b="1" dirty="0" smtClean="0">
                <a:solidFill>
                  <a:srgbClr val="28643C"/>
                </a:solidFill>
              </a:rPr>
              <a:t>University Of Minnesota, Department of Applied Economics, Minneapolis, MN,  9/19/2018</a:t>
            </a:r>
          </a:p>
        </p:txBody>
      </p:sp>
    </p:spTree>
    <p:extLst>
      <p:ext uri="{BB962C8B-B14F-4D97-AF65-F5344CB8AC3E}">
        <p14:creationId xmlns:p14="http://schemas.microsoft.com/office/powerpoint/2010/main" val="4172866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31685</TotalTime>
  <Words>5035</Words>
  <Application>Microsoft Office PowerPoint</Application>
  <PresentationFormat>On-screen Show (4:3)</PresentationFormat>
  <Paragraphs>867</Paragraphs>
  <Slides>51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2" baseType="lpstr">
      <vt:lpstr>MS Mincho</vt:lpstr>
      <vt:lpstr>Arial</vt:lpstr>
      <vt:lpstr>Calibri</vt:lpstr>
      <vt:lpstr>Calibri Light</vt:lpstr>
      <vt:lpstr>Cambria Math</vt:lpstr>
      <vt:lpstr>Times New Roman</vt:lpstr>
      <vt:lpstr>Times New Roman Symbol</vt:lpstr>
      <vt:lpstr>Wingdings</vt:lpstr>
      <vt:lpstr>Office Theme</vt:lpstr>
      <vt:lpstr>MathType 6.0 Equation</vt:lpstr>
      <vt:lpstr>Equation</vt:lpstr>
      <vt:lpstr>Simulating the Effect of the Nutrition Fact Label Revision: Added Sugar and the Demand for Ready-to-Eat Breakfast Cereals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Bonanno</dc:creator>
  <cp:lastModifiedBy>Bonanno,Alessandro</cp:lastModifiedBy>
  <cp:revision>1390</cp:revision>
  <cp:lastPrinted>2017-09-29T17:51:31Z</cp:lastPrinted>
  <dcterms:created xsi:type="dcterms:W3CDTF">1601-01-01T00:00:00Z</dcterms:created>
  <dcterms:modified xsi:type="dcterms:W3CDTF">2018-09-19T13:17:40Z</dcterms:modified>
</cp:coreProperties>
</file>