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57" r:id="rId3"/>
    <p:sldId id="258" r:id="rId4"/>
    <p:sldId id="259" r:id="rId5"/>
    <p:sldId id="264"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Lst>
  <p:sldSz cx="12192000" cy="6858000"/>
  <p:notesSz cx="6858000" cy="9144000"/>
  <p:embeddedFontLst>
    <p:embeddedFont>
      <p:font typeface="Calibri Light" panose="020F0302020204030204" pitchFamily="34" charset="0"/>
      <p:regular r:id="rId41"/>
      <p:italic r:id="rId42"/>
    </p:embeddedFont>
    <p:embeddedFont>
      <p:font typeface="Calibri" panose="020F0502020204030204" pitchFamily="34" charset="0"/>
      <p:regular r:id="rId43"/>
      <p:bold r:id="rId44"/>
      <p:italic r:id="rId45"/>
      <p:boldItalic r:id="rId46"/>
    </p:embeddedFont>
    <p:embeddedFont>
      <p:font typeface="MS PGothic" panose="020B0600070205080204" pitchFamily="34" charset="-128"/>
      <p:regular r:id="rId47"/>
    </p:embeddedFont>
    <p:embeddedFont>
      <p:font typeface="Franklin Gothic Medium" panose="020B0603020102020204" pitchFamily="34" charset="0"/>
      <p:regular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p15:clr>
            <a:srgbClr val="A4A3A4"/>
          </p15:clr>
        </p15:guide>
        <p15:guide id="2" pos="768">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gU8bVZGm30+RvA+HMQkMFZe5Fk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0DEB27-FF14-423F-899E-0D7685E5CCDE}">
  <a:tblStyle styleId="{630DEB27-FF14-423F-899E-0D7685E5CCDE}"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8"/>
      </p:cViewPr>
      <p:guideLst>
        <p:guide orient="horz" pos="2136"/>
        <p:guide pos="7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69" Type="http://schemas.openxmlformats.org/officeDocument/2006/relationships/presProps" Target="presProps.xml"/><Relationship Id="rId8" Type="http://schemas.openxmlformats.org/officeDocument/2006/relationships/slide" Target="slides/slide7.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charts/_rels/chart1.xml.rels><?xml version="1.0" encoding="UTF-8" standalone="yes"?>
<Relationships xmlns="http://schemas.openxmlformats.org/package/2006/relationships"><Relationship Id="rId1" Type="http://schemas.openxmlformats.org/officeDocument/2006/relationships/oleObject" Target="file:///C:\Users\HabershonS\AppData\Local\Microsoft\Windows\Temporary%20Internet%20Files\Content.Outlook\1PO63LEB\Welfare%20and%20corrections%20future%20liability%20-%20NQF%20Level%2021082014%20-pipeline%20mod%20feb%202015.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[Welfare and corrections future liability - NQF Level 21082014 -pipeline mod feb 2015.xlsx]mean pivot and chart!PivotTable1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barChart>
        <c:barDir val="col"/>
        <c:grouping val="stacked"/>
        <c:varyColors val="0"/>
        <c:ser>
          <c:idx val="0"/>
          <c:order val="0"/>
          <c:tx>
            <c:strRef>
              <c:f>'mean pivot and chart'!$B$3:$B$4</c:f>
              <c:strCache>
                <c:ptCount val="1"/>
                <c:pt idx="0">
                  <c:v>Tier 3 : Lump Sum</c:v>
                </c:pt>
              </c:strCache>
            </c:strRef>
          </c:tx>
          <c:spPr>
            <a:solidFill>
              <a:schemeClr val="accent3">
                <a:lumMod val="20000"/>
                <a:lumOff val="80000"/>
              </a:schemeClr>
            </a:solidFill>
          </c:spPr>
          <c:invertIfNegative val="0"/>
          <c:cat>
            <c:multiLvlStrRef>
              <c:f>'mean pivot and chart'!$A$5:$A$50</c:f>
              <c:multiLvlStrCache>
                <c:ptCount val="40"/>
                <c:lvl>
                  <c:pt idx="0">
                    <c:v>2006</c:v>
                  </c:pt>
                  <c:pt idx="1">
                    <c:v>2007</c:v>
                  </c:pt>
                  <c:pt idx="2">
                    <c:v>2008</c:v>
                  </c:pt>
                  <c:pt idx="3">
                    <c:v>2009</c:v>
                  </c:pt>
                  <c:pt idx="4">
                    <c:v>2010</c:v>
                  </c:pt>
                  <c:pt idx="5">
                    <c:v>2011</c:v>
                  </c:pt>
                  <c:pt idx="6">
                    <c:v>2012</c:v>
                  </c:pt>
                  <c:pt idx="7">
                    <c:v>2013</c:v>
                  </c:pt>
                  <c:pt idx="8">
                    <c:v>2006</c:v>
                  </c:pt>
                  <c:pt idx="9">
                    <c:v>2007</c:v>
                  </c:pt>
                  <c:pt idx="10">
                    <c:v>2008</c:v>
                  </c:pt>
                  <c:pt idx="11">
                    <c:v>2009</c:v>
                  </c:pt>
                  <c:pt idx="12">
                    <c:v>2010</c:v>
                  </c:pt>
                  <c:pt idx="13">
                    <c:v>2011</c:v>
                  </c:pt>
                  <c:pt idx="14">
                    <c:v>2012</c:v>
                  </c:pt>
                  <c:pt idx="15">
                    <c:v>2013</c:v>
                  </c:pt>
                  <c:pt idx="16">
                    <c:v>2006</c:v>
                  </c:pt>
                  <c:pt idx="17">
                    <c:v>2007</c:v>
                  </c:pt>
                  <c:pt idx="18">
                    <c:v>2008</c:v>
                  </c:pt>
                  <c:pt idx="19">
                    <c:v>2009</c:v>
                  </c:pt>
                  <c:pt idx="20">
                    <c:v>2010</c:v>
                  </c:pt>
                  <c:pt idx="21">
                    <c:v>2011</c:v>
                  </c:pt>
                  <c:pt idx="22">
                    <c:v>2012</c:v>
                  </c:pt>
                  <c:pt idx="23">
                    <c:v>2013</c:v>
                  </c:pt>
                  <c:pt idx="24">
                    <c:v>2006</c:v>
                  </c:pt>
                  <c:pt idx="25">
                    <c:v>2007</c:v>
                  </c:pt>
                  <c:pt idx="26">
                    <c:v>2008</c:v>
                  </c:pt>
                  <c:pt idx="27">
                    <c:v>2009</c:v>
                  </c:pt>
                  <c:pt idx="28">
                    <c:v>2010</c:v>
                  </c:pt>
                  <c:pt idx="29">
                    <c:v>2011</c:v>
                  </c:pt>
                  <c:pt idx="30">
                    <c:v>2012</c:v>
                  </c:pt>
                  <c:pt idx="31">
                    <c:v>2013</c:v>
                  </c:pt>
                  <c:pt idx="32">
                    <c:v>2006</c:v>
                  </c:pt>
                  <c:pt idx="33">
                    <c:v>2007</c:v>
                  </c:pt>
                  <c:pt idx="34">
                    <c:v>2008</c:v>
                  </c:pt>
                  <c:pt idx="35">
                    <c:v>2009</c:v>
                  </c:pt>
                  <c:pt idx="36">
                    <c:v>2010</c:v>
                  </c:pt>
                  <c:pt idx="37">
                    <c:v>2011</c:v>
                  </c:pt>
                  <c:pt idx="38">
                    <c:v>2012</c:v>
                  </c:pt>
                  <c:pt idx="39">
                    <c:v>2013</c:v>
                  </c:pt>
                </c:lvl>
                <c:lvl>
                  <c:pt idx="0">
                    <c:v>0</c:v>
                  </c:pt>
                  <c:pt idx="8">
                    <c:v>1</c:v>
                  </c:pt>
                  <c:pt idx="16">
                    <c:v>2</c:v>
                  </c:pt>
                  <c:pt idx="24">
                    <c:v>3</c:v>
                  </c:pt>
                  <c:pt idx="32">
                    <c:v>4+</c:v>
                  </c:pt>
                </c:lvl>
              </c:multiLvlStrCache>
            </c:multiLvlStrRef>
          </c:cat>
          <c:val>
            <c:numRef>
              <c:f>'mean pivot and chart'!$B$5:$B$50</c:f>
              <c:numCache>
                <c:formatCode>_-"$"* #,##0_-;\-"$"* #,##0_-;_-"$"* "-"??_-;_-@_-</c:formatCode>
                <c:ptCount val="40"/>
                <c:pt idx="0">
                  <c:v>0.4119662768561328</c:v>
                </c:pt>
                <c:pt idx="1">
                  <c:v>5.2211041610008158</c:v>
                </c:pt>
                <c:pt idx="2">
                  <c:v>16.205493608920307</c:v>
                </c:pt>
                <c:pt idx="3">
                  <c:v>49.861517541474029</c:v>
                </c:pt>
                <c:pt idx="4">
                  <c:v>71.709382648898554</c:v>
                </c:pt>
                <c:pt idx="5">
                  <c:v>73.802175686701119</c:v>
                </c:pt>
                <c:pt idx="6">
                  <c:v>61.779494152841991</c:v>
                </c:pt>
                <c:pt idx="7">
                  <c:v>60.375958661952673</c:v>
                </c:pt>
                <c:pt idx="8">
                  <c:v>0.17476048893293694</c:v>
                </c:pt>
                <c:pt idx="9">
                  <c:v>3.2426494879418568</c:v>
                </c:pt>
                <c:pt idx="10">
                  <c:v>12.053518334985135</c:v>
                </c:pt>
                <c:pt idx="11">
                  <c:v>48.297158903204497</c:v>
                </c:pt>
                <c:pt idx="12">
                  <c:v>70.640072679220353</c:v>
                </c:pt>
                <c:pt idx="13">
                  <c:v>69.726627023455549</c:v>
                </c:pt>
                <c:pt idx="14">
                  <c:v>57.604393789230251</c:v>
                </c:pt>
                <c:pt idx="15">
                  <c:v>50.459035348529916</c:v>
                </c:pt>
                <c:pt idx="16">
                  <c:v>0.74843373493975907</c:v>
                </c:pt>
                <c:pt idx="17">
                  <c:v>2.1644750430292596</c:v>
                </c:pt>
                <c:pt idx="18">
                  <c:v>8.525783132530119</c:v>
                </c:pt>
                <c:pt idx="19">
                  <c:v>32.333838209982787</c:v>
                </c:pt>
                <c:pt idx="20">
                  <c:v>48.731290877796894</c:v>
                </c:pt>
                <c:pt idx="21">
                  <c:v>47.67759036144578</c:v>
                </c:pt>
                <c:pt idx="22">
                  <c:v>37.963373493975908</c:v>
                </c:pt>
                <c:pt idx="23">
                  <c:v>34.40881239242686</c:v>
                </c:pt>
                <c:pt idx="24">
                  <c:v>0.11706462682299115</c:v>
                </c:pt>
                <c:pt idx="25">
                  <c:v>1.1102373462968262</c:v>
                </c:pt>
                <c:pt idx="26">
                  <c:v>3.1070560480411786</c:v>
                </c:pt>
                <c:pt idx="27">
                  <c:v>16.013475836431226</c:v>
                </c:pt>
                <c:pt idx="28">
                  <c:v>23.181083786102374</c:v>
                </c:pt>
                <c:pt idx="29">
                  <c:v>25.603731770088647</c:v>
                </c:pt>
                <c:pt idx="30">
                  <c:v>21.739455247354879</c:v>
                </c:pt>
                <c:pt idx="31">
                  <c:v>21.967329139262223</c:v>
                </c:pt>
                <c:pt idx="32">
                  <c:v>0.1397823458282951</c:v>
                </c:pt>
                <c:pt idx="33">
                  <c:v>1.9818621523579201</c:v>
                </c:pt>
                <c:pt idx="34">
                  <c:v>9.5738814993954051</c:v>
                </c:pt>
                <c:pt idx="35">
                  <c:v>21.713905683192266</c:v>
                </c:pt>
                <c:pt idx="36">
                  <c:v>22.482708585247877</c:v>
                </c:pt>
                <c:pt idx="37">
                  <c:v>22.911003627569528</c:v>
                </c:pt>
                <c:pt idx="38">
                  <c:v>21.122128174123329</c:v>
                </c:pt>
                <c:pt idx="39">
                  <c:v>16.888996372430473</c:v>
                </c:pt>
              </c:numCache>
            </c:numRef>
          </c:val>
          <c:extLst>
            <c:ext xmlns:c16="http://schemas.microsoft.com/office/drawing/2014/chart" uri="{C3380CC4-5D6E-409C-BE32-E72D297353CC}">
              <c16:uniqueId val="{00000000-DCA1-4909-9EA3-398ADABA649E}"/>
            </c:ext>
          </c:extLst>
        </c:ser>
        <c:ser>
          <c:idx val="1"/>
          <c:order val="1"/>
          <c:tx>
            <c:strRef>
              <c:f>'mean pivot and chart'!$C$3:$C$4</c:f>
              <c:strCache>
                <c:ptCount val="1"/>
                <c:pt idx="0">
                  <c:v>Corrections : Total Cost</c:v>
                </c:pt>
              </c:strCache>
            </c:strRef>
          </c:tx>
          <c:spPr>
            <a:solidFill>
              <a:schemeClr val="accent3">
                <a:lumMod val="60000"/>
                <a:lumOff val="40000"/>
              </a:schemeClr>
            </a:solidFill>
          </c:spPr>
          <c:invertIfNegative val="0"/>
          <c:cat>
            <c:multiLvlStrRef>
              <c:f>'mean pivot and chart'!$A$5:$A$50</c:f>
              <c:multiLvlStrCache>
                <c:ptCount val="40"/>
                <c:lvl>
                  <c:pt idx="0">
                    <c:v>2006</c:v>
                  </c:pt>
                  <c:pt idx="1">
                    <c:v>2007</c:v>
                  </c:pt>
                  <c:pt idx="2">
                    <c:v>2008</c:v>
                  </c:pt>
                  <c:pt idx="3">
                    <c:v>2009</c:v>
                  </c:pt>
                  <c:pt idx="4">
                    <c:v>2010</c:v>
                  </c:pt>
                  <c:pt idx="5">
                    <c:v>2011</c:v>
                  </c:pt>
                  <c:pt idx="6">
                    <c:v>2012</c:v>
                  </c:pt>
                  <c:pt idx="7">
                    <c:v>2013</c:v>
                  </c:pt>
                  <c:pt idx="8">
                    <c:v>2006</c:v>
                  </c:pt>
                  <c:pt idx="9">
                    <c:v>2007</c:v>
                  </c:pt>
                  <c:pt idx="10">
                    <c:v>2008</c:v>
                  </c:pt>
                  <c:pt idx="11">
                    <c:v>2009</c:v>
                  </c:pt>
                  <c:pt idx="12">
                    <c:v>2010</c:v>
                  </c:pt>
                  <c:pt idx="13">
                    <c:v>2011</c:v>
                  </c:pt>
                  <c:pt idx="14">
                    <c:v>2012</c:v>
                  </c:pt>
                  <c:pt idx="15">
                    <c:v>2013</c:v>
                  </c:pt>
                  <c:pt idx="16">
                    <c:v>2006</c:v>
                  </c:pt>
                  <c:pt idx="17">
                    <c:v>2007</c:v>
                  </c:pt>
                  <c:pt idx="18">
                    <c:v>2008</c:v>
                  </c:pt>
                  <c:pt idx="19">
                    <c:v>2009</c:v>
                  </c:pt>
                  <c:pt idx="20">
                    <c:v>2010</c:v>
                  </c:pt>
                  <c:pt idx="21">
                    <c:v>2011</c:v>
                  </c:pt>
                  <c:pt idx="22">
                    <c:v>2012</c:v>
                  </c:pt>
                  <c:pt idx="23">
                    <c:v>2013</c:v>
                  </c:pt>
                  <c:pt idx="24">
                    <c:v>2006</c:v>
                  </c:pt>
                  <c:pt idx="25">
                    <c:v>2007</c:v>
                  </c:pt>
                  <c:pt idx="26">
                    <c:v>2008</c:v>
                  </c:pt>
                  <c:pt idx="27">
                    <c:v>2009</c:v>
                  </c:pt>
                  <c:pt idx="28">
                    <c:v>2010</c:v>
                  </c:pt>
                  <c:pt idx="29">
                    <c:v>2011</c:v>
                  </c:pt>
                  <c:pt idx="30">
                    <c:v>2012</c:v>
                  </c:pt>
                  <c:pt idx="31">
                    <c:v>2013</c:v>
                  </c:pt>
                  <c:pt idx="32">
                    <c:v>2006</c:v>
                  </c:pt>
                  <c:pt idx="33">
                    <c:v>2007</c:v>
                  </c:pt>
                  <c:pt idx="34">
                    <c:v>2008</c:v>
                  </c:pt>
                  <c:pt idx="35">
                    <c:v>2009</c:v>
                  </c:pt>
                  <c:pt idx="36">
                    <c:v>2010</c:v>
                  </c:pt>
                  <c:pt idx="37">
                    <c:v>2011</c:v>
                  </c:pt>
                  <c:pt idx="38">
                    <c:v>2012</c:v>
                  </c:pt>
                  <c:pt idx="39">
                    <c:v>2013</c:v>
                  </c:pt>
                </c:lvl>
                <c:lvl>
                  <c:pt idx="0">
                    <c:v>0</c:v>
                  </c:pt>
                  <c:pt idx="8">
                    <c:v>1</c:v>
                  </c:pt>
                  <c:pt idx="16">
                    <c:v>2</c:v>
                  </c:pt>
                  <c:pt idx="24">
                    <c:v>3</c:v>
                  </c:pt>
                  <c:pt idx="32">
                    <c:v>4+</c:v>
                  </c:pt>
                </c:lvl>
              </c:multiLvlStrCache>
            </c:multiLvlStrRef>
          </c:cat>
          <c:val>
            <c:numRef>
              <c:f>'mean pivot and chart'!$C$5:$C$50</c:f>
              <c:numCache>
                <c:formatCode>_-"$"* #,##0_-;\-"$"* #,##0_-;_-"$"* "-"??_-;_-@_-</c:formatCode>
                <c:ptCount val="40"/>
                <c:pt idx="0">
                  <c:v>4.7753059559423452</c:v>
                </c:pt>
                <c:pt idx="1">
                  <c:v>29.92347022028828</c:v>
                </c:pt>
                <c:pt idx="2">
                  <c:v>213.92874626053847</c:v>
                </c:pt>
                <c:pt idx="3">
                  <c:v>584.51449551264625</c:v>
                </c:pt>
                <c:pt idx="4">
                  <c:v>867.51890127821605</c:v>
                </c:pt>
                <c:pt idx="5">
                  <c:v>899.7671471308131</c:v>
                </c:pt>
                <c:pt idx="6">
                  <c:v>876.04106608648328</c:v>
                </c:pt>
                <c:pt idx="7">
                  <c:v>844.97530595594242</c:v>
                </c:pt>
                <c:pt idx="8">
                  <c:v>0</c:v>
                </c:pt>
                <c:pt idx="9">
                  <c:v>1.3739676247109349</c:v>
                </c:pt>
                <c:pt idx="10">
                  <c:v>61.080938222662702</c:v>
                </c:pt>
                <c:pt idx="11">
                  <c:v>254.89246778989101</c:v>
                </c:pt>
                <c:pt idx="12">
                  <c:v>290.04195573174758</c:v>
                </c:pt>
                <c:pt idx="13">
                  <c:v>337.7614800132144</c:v>
                </c:pt>
                <c:pt idx="14">
                  <c:v>363.30211430459195</c:v>
                </c:pt>
                <c:pt idx="15">
                  <c:v>358.31433762801453</c:v>
                </c:pt>
                <c:pt idx="16">
                  <c:v>1.1772805507745268E-2</c:v>
                </c:pt>
                <c:pt idx="17">
                  <c:v>11.843029259896729</c:v>
                </c:pt>
                <c:pt idx="18">
                  <c:v>92.497487091222027</c:v>
                </c:pt>
                <c:pt idx="19">
                  <c:v>236.36406196213426</c:v>
                </c:pt>
                <c:pt idx="20">
                  <c:v>348.58864027538726</c:v>
                </c:pt>
                <c:pt idx="21">
                  <c:v>424.32041308089504</c:v>
                </c:pt>
                <c:pt idx="22">
                  <c:v>460.04378657487092</c:v>
                </c:pt>
                <c:pt idx="23">
                  <c:v>412.03435456110151</c:v>
                </c:pt>
                <c:pt idx="24">
                  <c:v>1.1797254789819847</c:v>
                </c:pt>
                <c:pt idx="25">
                  <c:v>7.6679653989133545</c:v>
                </c:pt>
                <c:pt idx="26">
                  <c:v>24.420217329139259</c:v>
                </c:pt>
                <c:pt idx="27">
                  <c:v>58.958678867600796</c:v>
                </c:pt>
                <c:pt idx="28">
                  <c:v>79.751251072347742</c:v>
                </c:pt>
                <c:pt idx="29">
                  <c:v>78.448706033743193</c:v>
                </c:pt>
                <c:pt idx="30">
                  <c:v>76.115348870460352</c:v>
                </c:pt>
                <c:pt idx="31">
                  <c:v>75.115241635687738</c:v>
                </c:pt>
                <c:pt idx="32">
                  <c:v>0</c:v>
                </c:pt>
                <c:pt idx="33">
                  <c:v>0.52116082224909321</c:v>
                </c:pt>
                <c:pt idx="34">
                  <c:v>25.500362756952843</c:v>
                </c:pt>
                <c:pt idx="35">
                  <c:v>69.151390568319229</c:v>
                </c:pt>
                <c:pt idx="36">
                  <c:v>99.044256348246691</c:v>
                </c:pt>
                <c:pt idx="37">
                  <c:v>107.89407496977027</c:v>
                </c:pt>
                <c:pt idx="38">
                  <c:v>119.26021765417173</c:v>
                </c:pt>
                <c:pt idx="39">
                  <c:v>114.70906892382104</c:v>
                </c:pt>
              </c:numCache>
            </c:numRef>
          </c:val>
          <c:extLst>
            <c:ext xmlns:c16="http://schemas.microsoft.com/office/drawing/2014/chart" uri="{C3380CC4-5D6E-409C-BE32-E72D297353CC}">
              <c16:uniqueId val="{00000001-DCA1-4909-9EA3-398ADABA649E}"/>
            </c:ext>
          </c:extLst>
        </c:ser>
        <c:ser>
          <c:idx val="2"/>
          <c:order val="2"/>
          <c:tx>
            <c:strRef>
              <c:f>'mean pivot and chart'!$D$3:$D$4</c:f>
              <c:strCache>
                <c:ptCount val="1"/>
                <c:pt idx="0">
                  <c:v>Tier 2 : Other Benefits</c:v>
                </c:pt>
              </c:strCache>
            </c:strRef>
          </c:tx>
          <c:spPr>
            <a:solidFill>
              <a:schemeClr val="accent3">
                <a:lumMod val="75000"/>
              </a:schemeClr>
            </a:solidFill>
          </c:spPr>
          <c:invertIfNegative val="0"/>
          <c:cat>
            <c:multiLvlStrRef>
              <c:f>'mean pivot and chart'!$A$5:$A$50</c:f>
              <c:multiLvlStrCache>
                <c:ptCount val="40"/>
                <c:lvl>
                  <c:pt idx="0">
                    <c:v>2006</c:v>
                  </c:pt>
                  <c:pt idx="1">
                    <c:v>2007</c:v>
                  </c:pt>
                  <c:pt idx="2">
                    <c:v>2008</c:v>
                  </c:pt>
                  <c:pt idx="3">
                    <c:v>2009</c:v>
                  </c:pt>
                  <c:pt idx="4">
                    <c:v>2010</c:v>
                  </c:pt>
                  <c:pt idx="5">
                    <c:v>2011</c:v>
                  </c:pt>
                  <c:pt idx="6">
                    <c:v>2012</c:v>
                  </c:pt>
                  <c:pt idx="7">
                    <c:v>2013</c:v>
                  </c:pt>
                  <c:pt idx="8">
                    <c:v>2006</c:v>
                  </c:pt>
                  <c:pt idx="9">
                    <c:v>2007</c:v>
                  </c:pt>
                  <c:pt idx="10">
                    <c:v>2008</c:v>
                  </c:pt>
                  <c:pt idx="11">
                    <c:v>2009</c:v>
                  </c:pt>
                  <c:pt idx="12">
                    <c:v>2010</c:v>
                  </c:pt>
                  <c:pt idx="13">
                    <c:v>2011</c:v>
                  </c:pt>
                  <c:pt idx="14">
                    <c:v>2012</c:v>
                  </c:pt>
                  <c:pt idx="15">
                    <c:v>2013</c:v>
                  </c:pt>
                  <c:pt idx="16">
                    <c:v>2006</c:v>
                  </c:pt>
                  <c:pt idx="17">
                    <c:v>2007</c:v>
                  </c:pt>
                  <c:pt idx="18">
                    <c:v>2008</c:v>
                  </c:pt>
                  <c:pt idx="19">
                    <c:v>2009</c:v>
                  </c:pt>
                  <c:pt idx="20">
                    <c:v>2010</c:v>
                  </c:pt>
                  <c:pt idx="21">
                    <c:v>2011</c:v>
                  </c:pt>
                  <c:pt idx="22">
                    <c:v>2012</c:v>
                  </c:pt>
                  <c:pt idx="23">
                    <c:v>2013</c:v>
                  </c:pt>
                  <c:pt idx="24">
                    <c:v>2006</c:v>
                  </c:pt>
                  <c:pt idx="25">
                    <c:v>2007</c:v>
                  </c:pt>
                  <c:pt idx="26">
                    <c:v>2008</c:v>
                  </c:pt>
                  <c:pt idx="27">
                    <c:v>2009</c:v>
                  </c:pt>
                  <c:pt idx="28">
                    <c:v>2010</c:v>
                  </c:pt>
                  <c:pt idx="29">
                    <c:v>2011</c:v>
                  </c:pt>
                  <c:pt idx="30">
                    <c:v>2012</c:v>
                  </c:pt>
                  <c:pt idx="31">
                    <c:v>2013</c:v>
                  </c:pt>
                  <c:pt idx="32">
                    <c:v>2006</c:v>
                  </c:pt>
                  <c:pt idx="33">
                    <c:v>2007</c:v>
                  </c:pt>
                  <c:pt idx="34">
                    <c:v>2008</c:v>
                  </c:pt>
                  <c:pt idx="35">
                    <c:v>2009</c:v>
                  </c:pt>
                  <c:pt idx="36">
                    <c:v>2010</c:v>
                  </c:pt>
                  <c:pt idx="37">
                    <c:v>2011</c:v>
                  </c:pt>
                  <c:pt idx="38">
                    <c:v>2012</c:v>
                  </c:pt>
                  <c:pt idx="39">
                    <c:v>2013</c:v>
                  </c:pt>
                </c:lvl>
                <c:lvl>
                  <c:pt idx="0">
                    <c:v>0</c:v>
                  </c:pt>
                  <c:pt idx="8">
                    <c:v>1</c:v>
                  </c:pt>
                  <c:pt idx="16">
                    <c:v>2</c:v>
                  </c:pt>
                  <c:pt idx="24">
                    <c:v>3</c:v>
                  </c:pt>
                  <c:pt idx="32">
                    <c:v>4+</c:v>
                  </c:pt>
                </c:lvl>
              </c:multiLvlStrCache>
            </c:multiLvlStrRef>
          </c:cat>
          <c:val>
            <c:numRef>
              <c:f>'mean pivot and chart'!$D$5:$D$50</c:f>
              <c:numCache>
                <c:formatCode>_-"$"* #,##0_-;\-"$"* #,##0_-;_-"$"* "-"??_-;_-@_-</c:formatCode>
                <c:ptCount val="40"/>
                <c:pt idx="0">
                  <c:v>4.8153385912428623</c:v>
                </c:pt>
                <c:pt idx="1">
                  <c:v>56.348055480010878</c:v>
                </c:pt>
                <c:pt idx="2">
                  <c:v>181.6618438944792</c:v>
                </c:pt>
                <c:pt idx="3">
                  <c:v>489.77666576013053</c:v>
                </c:pt>
                <c:pt idx="4">
                  <c:v>761.3536034810985</c:v>
                </c:pt>
                <c:pt idx="5">
                  <c:v>893.85014957846067</c:v>
                </c:pt>
                <c:pt idx="6">
                  <c:v>961.02409573021487</c:v>
                </c:pt>
                <c:pt idx="7">
                  <c:v>947.36149034539028</c:v>
                </c:pt>
                <c:pt idx="8">
                  <c:v>5.2476048893293692</c:v>
                </c:pt>
                <c:pt idx="9">
                  <c:v>30.947637925338615</c:v>
                </c:pt>
                <c:pt idx="10">
                  <c:v>108.05797819623386</c:v>
                </c:pt>
                <c:pt idx="11">
                  <c:v>408.66997026759168</c:v>
                </c:pt>
                <c:pt idx="12">
                  <c:v>720.62421539478021</c:v>
                </c:pt>
                <c:pt idx="13">
                  <c:v>851.610175090849</c:v>
                </c:pt>
                <c:pt idx="14">
                  <c:v>904.31532870829199</c:v>
                </c:pt>
                <c:pt idx="15">
                  <c:v>876.27799801783954</c:v>
                </c:pt>
                <c:pt idx="16">
                  <c:v>12.330877796901893</c:v>
                </c:pt>
                <c:pt idx="17">
                  <c:v>26.295077452667812</c:v>
                </c:pt>
                <c:pt idx="18">
                  <c:v>69.415903614457832</c:v>
                </c:pt>
                <c:pt idx="19">
                  <c:v>233.2459896729776</c:v>
                </c:pt>
                <c:pt idx="20">
                  <c:v>416.00977624784855</c:v>
                </c:pt>
                <c:pt idx="21">
                  <c:v>517.39283993115328</c:v>
                </c:pt>
                <c:pt idx="22">
                  <c:v>558.84929432013769</c:v>
                </c:pt>
                <c:pt idx="23">
                  <c:v>551.48777969018943</c:v>
                </c:pt>
                <c:pt idx="24">
                  <c:v>0.88818987703746066</c:v>
                </c:pt>
                <c:pt idx="25">
                  <c:v>9.891764369459537</c:v>
                </c:pt>
                <c:pt idx="26">
                  <c:v>32.303760366028023</c:v>
                </c:pt>
                <c:pt idx="27">
                  <c:v>106.17840291678577</c:v>
                </c:pt>
                <c:pt idx="28">
                  <c:v>194.51765799256503</c:v>
                </c:pt>
                <c:pt idx="29">
                  <c:v>256.72837432084646</c:v>
                </c:pt>
                <c:pt idx="30">
                  <c:v>289.57109665427504</c:v>
                </c:pt>
                <c:pt idx="31">
                  <c:v>306.63039748355726</c:v>
                </c:pt>
                <c:pt idx="32">
                  <c:v>1.689480048367594</c:v>
                </c:pt>
                <c:pt idx="33">
                  <c:v>18.396372430471583</c:v>
                </c:pt>
                <c:pt idx="34">
                  <c:v>46.774607013301079</c:v>
                </c:pt>
                <c:pt idx="35">
                  <c:v>137.49625151148734</c:v>
                </c:pt>
                <c:pt idx="36">
                  <c:v>246.73010882708584</c:v>
                </c:pt>
                <c:pt idx="37">
                  <c:v>301.87424425634828</c:v>
                </c:pt>
                <c:pt idx="38">
                  <c:v>338.10181378476426</c:v>
                </c:pt>
                <c:pt idx="39">
                  <c:v>326.63869407496975</c:v>
                </c:pt>
              </c:numCache>
            </c:numRef>
          </c:val>
          <c:extLst>
            <c:ext xmlns:c16="http://schemas.microsoft.com/office/drawing/2014/chart" uri="{C3380CC4-5D6E-409C-BE32-E72D297353CC}">
              <c16:uniqueId val="{00000002-DCA1-4909-9EA3-398ADABA649E}"/>
            </c:ext>
          </c:extLst>
        </c:ser>
        <c:ser>
          <c:idx val="3"/>
          <c:order val="3"/>
          <c:tx>
            <c:strRef>
              <c:f>'mean pivot and chart'!$E$3:$E$4</c:f>
              <c:strCache>
                <c:ptCount val="1"/>
                <c:pt idx="0">
                  <c:v>Tier 1 : Main Benefits</c:v>
                </c:pt>
              </c:strCache>
            </c:strRef>
          </c:tx>
          <c:spPr>
            <a:solidFill>
              <a:schemeClr val="accent3">
                <a:lumMod val="50000"/>
              </a:schemeClr>
            </a:solidFill>
          </c:spPr>
          <c:invertIfNegative val="0"/>
          <c:cat>
            <c:multiLvlStrRef>
              <c:f>'mean pivot and chart'!$A$5:$A$50</c:f>
              <c:multiLvlStrCache>
                <c:ptCount val="40"/>
                <c:lvl>
                  <c:pt idx="0">
                    <c:v>2006</c:v>
                  </c:pt>
                  <c:pt idx="1">
                    <c:v>2007</c:v>
                  </c:pt>
                  <c:pt idx="2">
                    <c:v>2008</c:v>
                  </c:pt>
                  <c:pt idx="3">
                    <c:v>2009</c:v>
                  </c:pt>
                  <c:pt idx="4">
                    <c:v>2010</c:v>
                  </c:pt>
                  <c:pt idx="5">
                    <c:v>2011</c:v>
                  </c:pt>
                  <c:pt idx="6">
                    <c:v>2012</c:v>
                  </c:pt>
                  <c:pt idx="7">
                    <c:v>2013</c:v>
                  </c:pt>
                  <c:pt idx="8">
                    <c:v>2006</c:v>
                  </c:pt>
                  <c:pt idx="9">
                    <c:v>2007</c:v>
                  </c:pt>
                  <c:pt idx="10">
                    <c:v>2008</c:v>
                  </c:pt>
                  <c:pt idx="11">
                    <c:v>2009</c:v>
                  </c:pt>
                  <c:pt idx="12">
                    <c:v>2010</c:v>
                  </c:pt>
                  <c:pt idx="13">
                    <c:v>2011</c:v>
                  </c:pt>
                  <c:pt idx="14">
                    <c:v>2012</c:v>
                  </c:pt>
                  <c:pt idx="15">
                    <c:v>2013</c:v>
                  </c:pt>
                  <c:pt idx="16">
                    <c:v>2006</c:v>
                  </c:pt>
                  <c:pt idx="17">
                    <c:v>2007</c:v>
                  </c:pt>
                  <c:pt idx="18">
                    <c:v>2008</c:v>
                  </c:pt>
                  <c:pt idx="19">
                    <c:v>2009</c:v>
                  </c:pt>
                  <c:pt idx="20">
                    <c:v>2010</c:v>
                  </c:pt>
                  <c:pt idx="21">
                    <c:v>2011</c:v>
                  </c:pt>
                  <c:pt idx="22">
                    <c:v>2012</c:v>
                  </c:pt>
                  <c:pt idx="23">
                    <c:v>2013</c:v>
                  </c:pt>
                  <c:pt idx="24">
                    <c:v>2006</c:v>
                  </c:pt>
                  <c:pt idx="25">
                    <c:v>2007</c:v>
                  </c:pt>
                  <c:pt idx="26">
                    <c:v>2008</c:v>
                  </c:pt>
                  <c:pt idx="27">
                    <c:v>2009</c:v>
                  </c:pt>
                  <c:pt idx="28">
                    <c:v>2010</c:v>
                  </c:pt>
                  <c:pt idx="29">
                    <c:v>2011</c:v>
                  </c:pt>
                  <c:pt idx="30">
                    <c:v>2012</c:v>
                  </c:pt>
                  <c:pt idx="31">
                    <c:v>2013</c:v>
                  </c:pt>
                  <c:pt idx="32">
                    <c:v>2006</c:v>
                  </c:pt>
                  <c:pt idx="33">
                    <c:v>2007</c:v>
                  </c:pt>
                  <c:pt idx="34">
                    <c:v>2008</c:v>
                  </c:pt>
                  <c:pt idx="35">
                    <c:v>2009</c:v>
                  </c:pt>
                  <c:pt idx="36">
                    <c:v>2010</c:v>
                  </c:pt>
                  <c:pt idx="37">
                    <c:v>2011</c:v>
                  </c:pt>
                  <c:pt idx="38">
                    <c:v>2012</c:v>
                  </c:pt>
                  <c:pt idx="39">
                    <c:v>2013</c:v>
                  </c:pt>
                </c:lvl>
                <c:lvl>
                  <c:pt idx="0">
                    <c:v>0</c:v>
                  </c:pt>
                  <c:pt idx="8">
                    <c:v>1</c:v>
                  </c:pt>
                  <c:pt idx="16">
                    <c:v>2</c:v>
                  </c:pt>
                  <c:pt idx="24">
                    <c:v>3</c:v>
                  </c:pt>
                  <c:pt idx="32">
                    <c:v>4+</c:v>
                  </c:pt>
                </c:lvl>
              </c:multiLvlStrCache>
            </c:multiLvlStrRef>
          </c:cat>
          <c:val>
            <c:numRef>
              <c:f>'mean pivot and chart'!$E$5:$E$50</c:f>
              <c:numCache>
                <c:formatCode>_-"$"* #,##0_-;\-"$"* #,##0_-;_-"$"* "-"??_-;_-@_-</c:formatCode>
                <c:ptCount val="40"/>
                <c:pt idx="0">
                  <c:v>36.395322273592605</c:v>
                </c:pt>
                <c:pt idx="1">
                  <c:v>363.66423714985046</c:v>
                </c:pt>
                <c:pt idx="2">
                  <c:v>792.59167799836825</c:v>
                </c:pt>
                <c:pt idx="3">
                  <c:v>1937.972695131901</c:v>
                </c:pt>
                <c:pt idx="4">
                  <c:v>2496.9595322273603</c:v>
                </c:pt>
                <c:pt idx="5">
                  <c:v>2642.6237693772096</c:v>
                </c:pt>
                <c:pt idx="6">
                  <c:v>2626.9422899102524</c:v>
                </c:pt>
                <c:pt idx="7">
                  <c:v>2483.4410660864846</c:v>
                </c:pt>
                <c:pt idx="8">
                  <c:v>19.48447307565246</c:v>
                </c:pt>
                <c:pt idx="9">
                  <c:v>210.44862900561614</c:v>
                </c:pt>
                <c:pt idx="10">
                  <c:v>502.56408985794519</c:v>
                </c:pt>
                <c:pt idx="11">
                  <c:v>1628.0812685827552</c:v>
                </c:pt>
                <c:pt idx="12">
                  <c:v>2256.6554344235215</c:v>
                </c:pt>
                <c:pt idx="13">
                  <c:v>2406.6258671952423</c:v>
                </c:pt>
                <c:pt idx="14">
                  <c:v>2382.4146019160885</c:v>
                </c:pt>
                <c:pt idx="15">
                  <c:v>2193.385199867856</c:v>
                </c:pt>
                <c:pt idx="16">
                  <c:v>24.790430292598963</c:v>
                </c:pt>
                <c:pt idx="17">
                  <c:v>106.56206540447506</c:v>
                </c:pt>
                <c:pt idx="18">
                  <c:v>261.1540791738384</c:v>
                </c:pt>
                <c:pt idx="19">
                  <c:v>966.98148020654071</c:v>
                </c:pt>
                <c:pt idx="20">
                  <c:v>1397.1499483648877</c:v>
                </c:pt>
                <c:pt idx="21">
                  <c:v>1518.2006884681587</c:v>
                </c:pt>
                <c:pt idx="22">
                  <c:v>1514.357177280551</c:v>
                </c:pt>
                <c:pt idx="23">
                  <c:v>1365.5785197934597</c:v>
                </c:pt>
                <c:pt idx="24">
                  <c:v>5.0431441235344581</c:v>
                </c:pt>
                <c:pt idx="25">
                  <c:v>50.432763797540751</c:v>
                </c:pt>
                <c:pt idx="26">
                  <c:v>125.56305404632542</c:v>
                </c:pt>
                <c:pt idx="27">
                  <c:v>425.05790677723763</c:v>
                </c:pt>
                <c:pt idx="28">
                  <c:v>673.21861595653434</c:v>
                </c:pt>
                <c:pt idx="29">
                  <c:v>775.63197026022317</c:v>
                </c:pt>
                <c:pt idx="30">
                  <c:v>808.6268587360596</c:v>
                </c:pt>
                <c:pt idx="31">
                  <c:v>727.97583643122675</c:v>
                </c:pt>
                <c:pt idx="32">
                  <c:v>8.4108827085852518</c:v>
                </c:pt>
                <c:pt idx="33">
                  <c:v>85.902781136638424</c:v>
                </c:pt>
                <c:pt idx="34">
                  <c:v>189.63990326481249</c:v>
                </c:pt>
                <c:pt idx="35">
                  <c:v>512.17218863361552</c:v>
                </c:pt>
                <c:pt idx="36">
                  <c:v>773.68222490931078</c:v>
                </c:pt>
                <c:pt idx="37">
                  <c:v>820.7182587666266</c:v>
                </c:pt>
                <c:pt idx="38">
                  <c:v>852.56469165659018</c:v>
                </c:pt>
                <c:pt idx="39">
                  <c:v>768.83022974607002</c:v>
                </c:pt>
              </c:numCache>
            </c:numRef>
          </c:val>
          <c:extLst>
            <c:ext xmlns:c16="http://schemas.microsoft.com/office/drawing/2014/chart" uri="{C3380CC4-5D6E-409C-BE32-E72D297353CC}">
              <c16:uniqueId val="{00000003-DCA1-4909-9EA3-398ADABA649E}"/>
            </c:ext>
          </c:extLst>
        </c:ser>
        <c:dLbls>
          <c:showLegendKey val="0"/>
          <c:showVal val="0"/>
          <c:showCatName val="0"/>
          <c:showSerName val="0"/>
          <c:showPercent val="0"/>
          <c:showBubbleSize val="0"/>
        </c:dLbls>
        <c:gapWidth val="5"/>
        <c:overlap val="100"/>
        <c:axId val="310019248"/>
        <c:axId val="310021600"/>
      </c:barChart>
      <c:catAx>
        <c:axId val="310019248"/>
        <c:scaling>
          <c:orientation val="minMax"/>
        </c:scaling>
        <c:delete val="0"/>
        <c:axPos val="b"/>
        <c:title>
          <c:tx>
            <c:rich>
              <a:bodyPr/>
              <a:lstStyle/>
              <a:p>
                <a:pPr>
                  <a:defRPr/>
                </a:pPr>
                <a:r>
                  <a:rPr lang="en-US"/>
                  <a:t>National Qualifications Framework Level</a:t>
                </a:r>
              </a:p>
            </c:rich>
          </c:tx>
          <c:layout/>
          <c:overlay val="0"/>
        </c:title>
        <c:numFmt formatCode="General" sourceLinked="0"/>
        <c:majorTickMark val="out"/>
        <c:minorTickMark val="none"/>
        <c:tickLblPos val="nextTo"/>
        <c:txPr>
          <a:bodyPr rot="5400000" vert="horz"/>
          <a:lstStyle/>
          <a:p>
            <a:pPr>
              <a:defRPr sz="800"/>
            </a:pPr>
            <a:endParaRPr lang="en-US"/>
          </a:p>
        </c:txPr>
        <c:crossAx val="310021600"/>
        <c:crosses val="autoZero"/>
        <c:auto val="1"/>
        <c:lblAlgn val="ctr"/>
        <c:lblOffset val="100"/>
        <c:noMultiLvlLbl val="0"/>
      </c:catAx>
      <c:valAx>
        <c:axId val="310021600"/>
        <c:scaling>
          <c:orientation val="minMax"/>
        </c:scaling>
        <c:delete val="0"/>
        <c:axPos val="l"/>
        <c:title>
          <c:tx>
            <c:rich>
              <a:bodyPr rot="-5400000" vert="horz"/>
              <a:lstStyle/>
              <a:p>
                <a:pPr>
                  <a:defRPr sz="800"/>
                </a:pPr>
                <a:r>
                  <a:rPr lang="en-US" sz="800"/>
                  <a:t>Mean Annual Liability ($)</a:t>
                </a:r>
              </a:p>
            </c:rich>
          </c:tx>
          <c:layout/>
          <c:overlay val="0"/>
        </c:title>
        <c:numFmt formatCode="&quot;$&quot;#,##0.0" sourceLinked="0"/>
        <c:majorTickMark val="out"/>
        <c:minorTickMark val="none"/>
        <c:tickLblPos val="nextTo"/>
        <c:txPr>
          <a:bodyPr/>
          <a:lstStyle/>
          <a:p>
            <a:pPr>
              <a:defRPr sz="800"/>
            </a:pPr>
            <a:endParaRPr lang="en-US"/>
          </a:p>
        </c:txPr>
        <c:crossAx val="310019248"/>
        <c:crosses val="autoZero"/>
        <c:crossBetween val="between"/>
        <c:dispUnits>
          <c:builtInUnit val="thousands"/>
          <c:dispUnitsLbl>
            <c:layout/>
            <c:txPr>
              <a:bodyPr/>
              <a:lstStyle/>
              <a:p>
                <a:pPr>
                  <a:defRPr sz="800"/>
                </a:pPr>
                <a:endParaRPr lang="en-US"/>
              </a:p>
            </c:txPr>
          </c:dispUnitsLbl>
        </c:dispUnits>
      </c:valAx>
    </c:plotArea>
    <c:legend>
      <c:legendPos val="b"/>
      <c:layout>
        <c:manualLayout>
          <c:xMode val="edge"/>
          <c:yMode val="edge"/>
          <c:x val="0.70701588712365293"/>
          <c:y val="0.16282524816308958"/>
          <c:w val="0.20326062255708968"/>
          <c:h val="0.21649551460148772"/>
        </c:manualLayout>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accent1"/>
            </a:solidFill>
            <a:ln>
              <a:noFill/>
            </a:ln>
            <a:effectLst/>
          </c:spPr>
          <c:invertIfNegative val="0"/>
          <c:dPt>
            <c:idx val="0"/>
            <c:invertIfNegative val="0"/>
            <c:bubble3D val="0"/>
            <c:spPr>
              <a:solidFill>
                <a:srgbClr val="218CC7"/>
              </a:solidFill>
              <a:ln>
                <a:noFill/>
              </a:ln>
              <a:effectLst/>
            </c:spPr>
            <c:extLst>
              <c:ext xmlns:c16="http://schemas.microsoft.com/office/drawing/2014/chart" uri="{C3380CC4-5D6E-409C-BE32-E72D297353CC}">
                <c16:uniqueId val="{00000001-9CC6-404D-8633-DA76F7DE6E77}"/>
              </c:ext>
            </c:extLst>
          </c:dPt>
          <c:dPt>
            <c:idx val="1"/>
            <c:invertIfNegative val="0"/>
            <c:bubble3D val="0"/>
            <c:spPr>
              <a:solidFill>
                <a:srgbClr val="218CC7"/>
              </a:solidFill>
              <a:ln>
                <a:noFill/>
              </a:ln>
              <a:effectLst/>
            </c:spPr>
            <c:extLst>
              <c:ext xmlns:c16="http://schemas.microsoft.com/office/drawing/2014/chart" uri="{C3380CC4-5D6E-409C-BE32-E72D297353CC}">
                <c16:uniqueId val="{00000003-9CC6-404D-8633-DA76F7DE6E77}"/>
              </c:ext>
            </c:extLst>
          </c:dPt>
          <c:dPt>
            <c:idx val="2"/>
            <c:invertIfNegative val="0"/>
            <c:bubble3D val="0"/>
            <c:spPr>
              <a:solidFill>
                <a:srgbClr val="218CC7"/>
              </a:solidFill>
              <a:ln>
                <a:noFill/>
              </a:ln>
              <a:effectLst/>
            </c:spPr>
            <c:extLst>
              <c:ext xmlns:c16="http://schemas.microsoft.com/office/drawing/2014/chart" uri="{C3380CC4-5D6E-409C-BE32-E72D297353CC}">
                <c16:uniqueId val="{00000005-9CC6-404D-8633-DA76F7DE6E77}"/>
              </c:ext>
            </c:extLst>
          </c:dPt>
          <c:dPt>
            <c:idx val="3"/>
            <c:invertIfNegative val="0"/>
            <c:bubble3D val="0"/>
            <c:spPr>
              <a:solidFill>
                <a:srgbClr val="218CC7"/>
              </a:solidFill>
              <a:ln>
                <a:noFill/>
              </a:ln>
              <a:effectLst/>
            </c:spPr>
            <c:extLst>
              <c:ext xmlns:c16="http://schemas.microsoft.com/office/drawing/2014/chart" uri="{C3380CC4-5D6E-409C-BE32-E72D297353CC}">
                <c16:uniqueId val="{00000007-9CC6-404D-8633-DA76F7DE6E77}"/>
              </c:ext>
            </c:extLst>
          </c:dPt>
          <c:dPt>
            <c:idx val="4"/>
            <c:invertIfNegative val="0"/>
            <c:bubble3D val="0"/>
            <c:spPr>
              <a:solidFill>
                <a:srgbClr val="218CC7"/>
              </a:solidFill>
              <a:ln>
                <a:noFill/>
              </a:ln>
              <a:effectLst/>
            </c:spPr>
            <c:extLst>
              <c:ext xmlns:c16="http://schemas.microsoft.com/office/drawing/2014/chart" uri="{C3380CC4-5D6E-409C-BE32-E72D297353CC}">
                <c16:uniqueId val="{00000009-9CC6-404D-8633-DA76F7DE6E77}"/>
              </c:ext>
            </c:extLst>
          </c:dPt>
          <c:cat>
            <c:numRef>
              <c:f>Sheet1!$A$2:$A$6</c:f>
              <c:numCache>
                <c:formatCode>General</c:formatCode>
                <c:ptCount val="5"/>
                <c:pt idx="0">
                  <c:v>2012</c:v>
                </c:pt>
                <c:pt idx="1">
                  <c:v>2013</c:v>
                </c:pt>
                <c:pt idx="2">
                  <c:v>2014</c:v>
                </c:pt>
                <c:pt idx="3">
                  <c:v>2015</c:v>
                </c:pt>
                <c:pt idx="4">
                  <c:v>2016</c:v>
                </c:pt>
              </c:numCache>
            </c:numRef>
          </c:cat>
          <c:val>
            <c:numRef>
              <c:f>Sheet1!$B$2:$B$6</c:f>
              <c:numCache>
                <c:formatCode>General</c:formatCode>
                <c:ptCount val="5"/>
                <c:pt idx="0">
                  <c:v>-3</c:v>
                </c:pt>
                <c:pt idx="1">
                  <c:v>-1.8</c:v>
                </c:pt>
                <c:pt idx="2">
                  <c:v>-1.6</c:v>
                </c:pt>
                <c:pt idx="3">
                  <c:v>-1.1000000000000001</c:v>
                </c:pt>
                <c:pt idx="4">
                  <c:v>-0.2</c:v>
                </c:pt>
              </c:numCache>
            </c:numRef>
          </c:val>
          <c:extLst>
            <c:ext xmlns:c16="http://schemas.microsoft.com/office/drawing/2014/chart" uri="{C3380CC4-5D6E-409C-BE32-E72D297353CC}">
              <c16:uniqueId val="{0000000A-9CC6-404D-8633-DA76F7DE6E77}"/>
            </c:ext>
          </c:extLst>
        </c:ser>
        <c:ser>
          <c:idx val="1"/>
          <c:order val="1"/>
          <c:spPr>
            <a:solidFill>
              <a:srgbClr val="6FC7B3"/>
            </a:solidFill>
            <a:ln>
              <a:noFill/>
            </a:ln>
            <a:effectLst/>
          </c:spPr>
          <c:invertIfNegative val="0"/>
          <c:cat>
            <c:numRef>
              <c:f>Sheet1!$A$2:$A$6</c:f>
              <c:numCache>
                <c:formatCode>General</c:formatCode>
                <c:ptCount val="5"/>
                <c:pt idx="0">
                  <c:v>2012</c:v>
                </c:pt>
                <c:pt idx="1">
                  <c:v>2013</c:v>
                </c:pt>
                <c:pt idx="2">
                  <c:v>2014</c:v>
                </c:pt>
                <c:pt idx="3">
                  <c:v>2015</c:v>
                </c:pt>
                <c:pt idx="4">
                  <c:v>2016</c:v>
                </c:pt>
              </c:numCache>
            </c:numRef>
          </c:cat>
          <c:val>
            <c:numRef>
              <c:f>Sheet1!$C$2:$C$6</c:f>
              <c:numCache>
                <c:formatCode>General</c:formatCode>
                <c:ptCount val="5"/>
                <c:pt idx="0">
                  <c:v>-0.2</c:v>
                </c:pt>
                <c:pt idx="1">
                  <c:v>-2.4</c:v>
                </c:pt>
                <c:pt idx="2">
                  <c:v>-0.5</c:v>
                </c:pt>
                <c:pt idx="3">
                  <c:v>-1</c:v>
                </c:pt>
                <c:pt idx="4">
                  <c:v>-1.4</c:v>
                </c:pt>
              </c:numCache>
            </c:numRef>
          </c:val>
          <c:extLst>
            <c:ext xmlns:c16="http://schemas.microsoft.com/office/drawing/2014/chart" uri="{C3380CC4-5D6E-409C-BE32-E72D297353CC}">
              <c16:uniqueId val="{0000000B-9CC6-404D-8633-DA76F7DE6E77}"/>
            </c:ext>
          </c:extLst>
        </c:ser>
        <c:dLbls>
          <c:showLegendKey val="0"/>
          <c:showVal val="0"/>
          <c:showCatName val="0"/>
          <c:showSerName val="0"/>
          <c:showPercent val="0"/>
          <c:showBubbleSize val="0"/>
        </c:dLbls>
        <c:gapWidth val="44"/>
        <c:overlap val="100"/>
        <c:axId val="273567944"/>
        <c:axId val="273566304"/>
      </c:barChart>
      <c:catAx>
        <c:axId val="273567944"/>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566304"/>
        <c:crosses val="autoZero"/>
        <c:auto val="1"/>
        <c:lblAlgn val="ctr"/>
        <c:lblOffset val="100"/>
        <c:noMultiLvlLbl val="0"/>
      </c:catAx>
      <c:valAx>
        <c:axId val="273566304"/>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567944"/>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4914260717410336E-2"/>
          <c:y val="0.17171296296296298"/>
          <c:w val="0.90286351706036749"/>
          <c:h val="0.72088764946048411"/>
        </c:manualLayout>
      </c:layout>
      <c:barChart>
        <c:barDir val="col"/>
        <c:grouping val="clustered"/>
        <c:varyColors val="0"/>
        <c:ser>
          <c:idx val="0"/>
          <c:order val="0"/>
          <c:spPr>
            <a:solidFill>
              <a:srgbClr val="218CC7"/>
            </a:solidFill>
            <a:ln>
              <a:noFill/>
            </a:ln>
            <a:effectLst/>
          </c:spPr>
          <c:invertIfNegative val="0"/>
          <c:val>
            <c:numRef>
              <c:f>Sheet4!$I$3:$I$6</c:f>
              <c:numCache>
                <c:formatCode>General</c:formatCode>
                <c:ptCount val="4"/>
                <c:pt idx="0">
                  <c:v>11</c:v>
                </c:pt>
                <c:pt idx="1">
                  <c:v>35</c:v>
                </c:pt>
                <c:pt idx="2">
                  <c:v>40</c:v>
                </c:pt>
                <c:pt idx="3">
                  <c:v>51</c:v>
                </c:pt>
              </c:numCache>
            </c:numRef>
          </c:val>
          <c:extLst>
            <c:ext xmlns:c16="http://schemas.microsoft.com/office/drawing/2014/chart" uri="{C3380CC4-5D6E-409C-BE32-E72D297353CC}">
              <c16:uniqueId val="{00000000-C1C4-4A53-AEF7-CBDCCA04601D}"/>
            </c:ext>
          </c:extLst>
        </c:ser>
        <c:dLbls>
          <c:showLegendKey val="0"/>
          <c:showVal val="0"/>
          <c:showCatName val="0"/>
          <c:showSerName val="0"/>
          <c:showPercent val="0"/>
          <c:showBubbleSize val="0"/>
        </c:dLbls>
        <c:gapWidth val="44"/>
        <c:overlap val="-27"/>
        <c:axId val="407610200"/>
        <c:axId val="407609872"/>
      </c:barChart>
      <c:catAx>
        <c:axId val="407610200"/>
        <c:scaling>
          <c:orientation val="minMax"/>
        </c:scaling>
        <c:delete val="1"/>
        <c:axPos val="b"/>
        <c:numFmt formatCode="General" sourceLinked="1"/>
        <c:majorTickMark val="none"/>
        <c:minorTickMark val="none"/>
        <c:tickLblPos val="nextTo"/>
        <c:crossAx val="407609872"/>
        <c:crosses val="autoZero"/>
        <c:auto val="1"/>
        <c:lblAlgn val="ctr"/>
        <c:lblOffset val="100"/>
        <c:noMultiLvlLbl val="0"/>
      </c:catAx>
      <c:valAx>
        <c:axId val="4076098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610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79582-F224-9249-B50B-7D4855CA5E6E}" type="doc">
      <dgm:prSet loTypeId="urn:microsoft.com/office/officeart/2005/8/layout/default" loCatId="" qsTypeId="urn:microsoft.com/office/officeart/2005/8/quickstyle/simple1" qsCatId="simple" csTypeId="urn:microsoft.com/office/officeart/2005/8/colors/colorful2" csCatId="colorful" phldr="1"/>
      <dgm:spPr/>
      <dgm:t>
        <a:bodyPr/>
        <a:lstStyle/>
        <a:p>
          <a:endParaRPr lang="en-US"/>
        </a:p>
      </dgm:t>
    </dgm:pt>
    <dgm:pt modelId="{63C6227A-CA9D-DB4E-8C83-FE635D4B8B92}">
      <dgm:prSet phldrT="[Text]" custT="1"/>
      <dgm:spPr/>
      <dgm:t>
        <a:bodyPr vert="horz"/>
        <a:lstStyle/>
        <a:p>
          <a:r>
            <a:rPr lang="en-US" sz="2000" dirty="0"/>
            <a:t>Privacy</a:t>
          </a:r>
        </a:p>
      </dgm:t>
    </dgm:pt>
    <dgm:pt modelId="{4387115A-EBD8-474A-9FE3-7D304E866D0D}" type="parTrans" cxnId="{C64BF992-E95D-864F-BC0E-6DCD7A5174E0}">
      <dgm:prSet/>
      <dgm:spPr/>
      <dgm:t>
        <a:bodyPr/>
        <a:lstStyle/>
        <a:p>
          <a:endParaRPr lang="en-US"/>
        </a:p>
      </dgm:t>
    </dgm:pt>
    <dgm:pt modelId="{ECFE99F0-3EA6-AE44-BB32-F705CFC04B42}" type="sibTrans" cxnId="{C64BF992-E95D-864F-BC0E-6DCD7A5174E0}">
      <dgm:prSet/>
      <dgm:spPr/>
      <dgm:t>
        <a:bodyPr/>
        <a:lstStyle/>
        <a:p>
          <a:endParaRPr lang="en-US"/>
        </a:p>
      </dgm:t>
    </dgm:pt>
    <dgm:pt modelId="{FDCD6ACD-B077-454D-944E-86E7E3350F79}">
      <dgm:prSet phldrT="[Text]" custT="1"/>
      <dgm:spPr/>
      <dgm:t>
        <a:bodyPr vert="horz"/>
        <a:lstStyle/>
        <a:p>
          <a:r>
            <a:rPr lang="en-US" sz="2000" dirty="0"/>
            <a:t>Data Ownership</a:t>
          </a:r>
        </a:p>
      </dgm:t>
    </dgm:pt>
    <dgm:pt modelId="{5C5116C5-DFE3-4246-8B21-8683F07147AB}" type="parTrans" cxnId="{AD661072-6B96-4044-B298-8A087555795C}">
      <dgm:prSet/>
      <dgm:spPr/>
      <dgm:t>
        <a:bodyPr/>
        <a:lstStyle/>
        <a:p>
          <a:endParaRPr lang="en-US"/>
        </a:p>
      </dgm:t>
    </dgm:pt>
    <dgm:pt modelId="{88F5AB8F-4ED6-134A-97F4-933723876EF5}" type="sibTrans" cxnId="{AD661072-6B96-4044-B298-8A087555795C}">
      <dgm:prSet/>
      <dgm:spPr/>
      <dgm:t>
        <a:bodyPr/>
        <a:lstStyle/>
        <a:p>
          <a:endParaRPr lang="en-US"/>
        </a:p>
      </dgm:t>
    </dgm:pt>
    <dgm:pt modelId="{1A161DD2-BA9A-1F41-AAB0-05E72D64E065}">
      <dgm:prSet phldrT="[Text]" custT="1"/>
      <dgm:spPr/>
      <dgm:t>
        <a:bodyPr vert="horz"/>
        <a:lstStyle/>
        <a:p>
          <a:r>
            <a:rPr lang="en-US" sz="2000" dirty="0"/>
            <a:t>Bias, Equity, &amp; Fairness</a:t>
          </a:r>
        </a:p>
      </dgm:t>
    </dgm:pt>
    <dgm:pt modelId="{249F4864-D1F2-2040-B2D9-70E1F329184F}" type="parTrans" cxnId="{9BCE4FF1-6E9A-7F46-B647-F45414868204}">
      <dgm:prSet/>
      <dgm:spPr/>
      <dgm:t>
        <a:bodyPr/>
        <a:lstStyle/>
        <a:p>
          <a:endParaRPr lang="en-US"/>
        </a:p>
      </dgm:t>
    </dgm:pt>
    <dgm:pt modelId="{D0DCE181-6F11-834E-9404-5B76BEA7F348}" type="sibTrans" cxnId="{9BCE4FF1-6E9A-7F46-B647-F45414868204}">
      <dgm:prSet/>
      <dgm:spPr/>
      <dgm:t>
        <a:bodyPr/>
        <a:lstStyle/>
        <a:p>
          <a:endParaRPr lang="en-US"/>
        </a:p>
      </dgm:t>
    </dgm:pt>
    <dgm:pt modelId="{03CB7B9E-D47A-BF4B-8BD0-A43768780FB3}">
      <dgm:prSet phldrT="[Text]" custT="1"/>
      <dgm:spPr/>
      <dgm:t>
        <a:bodyPr vert="horz"/>
        <a:lstStyle/>
        <a:p>
          <a:r>
            <a:rPr lang="en-US" sz="2000" dirty="0"/>
            <a:t>Transparency</a:t>
          </a:r>
        </a:p>
      </dgm:t>
    </dgm:pt>
    <dgm:pt modelId="{F40C0003-FB17-DD49-841B-811AE9B278F4}" type="parTrans" cxnId="{056DE792-C45E-0C4F-B746-40FD5FE6ECA3}">
      <dgm:prSet/>
      <dgm:spPr/>
      <dgm:t>
        <a:bodyPr/>
        <a:lstStyle/>
        <a:p>
          <a:endParaRPr lang="en-US"/>
        </a:p>
      </dgm:t>
    </dgm:pt>
    <dgm:pt modelId="{70980FD5-DAA3-A143-A71B-92CC869748E4}" type="sibTrans" cxnId="{056DE792-C45E-0C4F-B746-40FD5FE6ECA3}">
      <dgm:prSet/>
      <dgm:spPr/>
      <dgm:t>
        <a:bodyPr/>
        <a:lstStyle/>
        <a:p>
          <a:endParaRPr lang="en-US"/>
        </a:p>
      </dgm:t>
    </dgm:pt>
    <dgm:pt modelId="{97F13F62-187A-004F-8568-BDAB70D363F0}">
      <dgm:prSet phldrT="[Text]" custT="1"/>
      <dgm:spPr/>
      <dgm:t>
        <a:bodyPr vert="horz"/>
        <a:lstStyle/>
        <a:p>
          <a:r>
            <a:rPr lang="en-US" sz="2000" dirty="0"/>
            <a:t>Trustworthiness and Accountability</a:t>
          </a:r>
        </a:p>
      </dgm:t>
    </dgm:pt>
    <dgm:pt modelId="{52306423-6E35-DE43-821A-00A55D36BB28}" type="parTrans" cxnId="{B61AFEA1-29D3-2E43-B0B6-3ED4B8DCF23F}">
      <dgm:prSet/>
      <dgm:spPr/>
      <dgm:t>
        <a:bodyPr/>
        <a:lstStyle/>
        <a:p>
          <a:endParaRPr lang="en-US"/>
        </a:p>
      </dgm:t>
    </dgm:pt>
    <dgm:pt modelId="{9509CBFD-D73F-3B46-8605-DC590288199D}" type="sibTrans" cxnId="{B61AFEA1-29D3-2E43-B0B6-3ED4B8DCF23F}">
      <dgm:prSet/>
      <dgm:spPr/>
      <dgm:t>
        <a:bodyPr/>
        <a:lstStyle/>
        <a:p>
          <a:endParaRPr lang="en-US"/>
        </a:p>
      </dgm:t>
    </dgm:pt>
    <dgm:pt modelId="{9CB038ED-3A36-754A-8726-7115A9798D9F}" type="pres">
      <dgm:prSet presAssocID="{5C579582-F224-9249-B50B-7D4855CA5E6E}" presName="diagram" presStyleCnt="0">
        <dgm:presLayoutVars>
          <dgm:dir/>
          <dgm:resizeHandles val="exact"/>
        </dgm:presLayoutVars>
      </dgm:prSet>
      <dgm:spPr/>
      <dgm:t>
        <a:bodyPr/>
        <a:lstStyle/>
        <a:p>
          <a:endParaRPr lang="en-US"/>
        </a:p>
      </dgm:t>
    </dgm:pt>
    <dgm:pt modelId="{791EAD40-A10E-2C44-88BB-E254D1FEED2A}" type="pres">
      <dgm:prSet presAssocID="{63C6227A-CA9D-DB4E-8C83-FE635D4B8B92}" presName="node" presStyleLbl="node1" presStyleIdx="0" presStyleCnt="5">
        <dgm:presLayoutVars>
          <dgm:bulletEnabled val="1"/>
        </dgm:presLayoutVars>
      </dgm:prSet>
      <dgm:spPr/>
      <dgm:t>
        <a:bodyPr/>
        <a:lstStyle/>
        <a:p>
          <a:endParaRPr lang="en-US"/>
        </a:p>
      </dgm:t>
    </dgm:pt>
    <dgm:pt modelId="{08B34DEE-75D2-7047-8F76-0202887FE396}" type="pres">
      <dgm:prSet presAssocID="{ECFE99F0-3EA6-AE44-BB32-F705CFC04B42}" presName="sibTrans" presStyleCnt="0"/>
      <dgm:spPr/>
    </dgm:pt>
    <dgm:pt modelId="{5DF36080-AA5F-044B-9B2D-18470035B1FB}" type="pres">
      <dgm:prSet presAssocID="{FDCD6ACD-B077-454D-944E-86E7E3350F79}" presName="node" presStyleLbl="node1" presStyleIdx="1" presStyleCnt="5">
        <dgm:presLayoutVars>
          <dgm:bulletEnabled val="1"/>
        </dgm:presLayoutVars>
      </dgm:prSet>
      <dgm:spPr/>
      <dgm:t>
        <a:bodyPr/>
        <a:lstStyle/>
        <a:p>
          <a:endParaRPr lang="en-US"/>
        </a:p>
      </dgm:t>
    </dgm:pt>
    <dgm:pt modelId="{6963F5FC-04A1-6A43-B31E-10B7B12BF0DE}" type="pres">
      <dgm:prSet presAssocID="{88F5AB8F-4ED6-134A-97F4-933723876EF5}" presName="sibTrans" presStyleCnt="0"/>
      <dgm:spPr/>
    </dgm:pt>
    <dgm:pt modelId="{73313321-B089-6142-89C3-6254719B2389}" type="pres">
      <dgm:prSet presAssocID="{1A161DD2-BA9A-1F41-AAB0-05E72D64E065}" presName="node" presStyleLbl="node1" presStyleIdx="2" presStyleCnt="5">
        <dgm:presLayoutVars>
          <dgm:bulletEnabled val="1"/>
        </dgm:presLayoutVars>
      </dgm:prSet>
      <dgm:spPr/>
      <dgm:t>
        <a:bodyPr/>
        <a:lstStyle/>
        <a:p>
          <a:endParaRPr lang="en-US"/>
        </a:p>
      </dgm:t>
    </dgm:pt>
    <dgm:pt modelId="{60A9DBD8-E73E-FC44-B7B3-C40A7E9D9A77}" type="pres">
      <dgm:prSet presAssocID="{D0DCE181-6F11-834E-9404-5B76BEA7F348}" presName="sibTrans" presStyleCnt="0"/>
      <dgm:spPr/>
    </dgm:pt>
    <dgm:pt modelId="{EF08E376-4E26-284A-B04A-2272E2B37BE4}" type="pres">
      <dgm:prSet presAssocID="{03CB7B9E-D47A-BF4B-8BD0-A43768780FB3}" presName="node" presStyleLbl="node1" presStyleIdx="3" presStyleCnt="5">
        <dgm:presLayoutVars>
          <dgm:bulletEnabled val="1"/>
        </dgm:presLayoutVars>
      </dgm:prSet>
      <dgm:spPr/>
      <dgm:t>
        <a:bodyPr/>
        <a:lstStyle/>
        <a:p>
          <a:endParaRPr lang="en-US"/>
        </a:p>
      </dgm:t>
    </dgm:pt>
    <dgm:pt modelId="{ACCFA2FA-3F6D-C647-A96E-5BBE8D7E70AD}" type="pres">
      <dgm:prSet presAssocID="{70980FD5-DAA3-A143-A71B-92CC869748E4}" presName="sibTrans" presStyleCnt="0"/>
      <dgm:spPr/>
    </dgm:pt>
    <dgm:pt modelId="{6716D9F6-4AA6-A540-8569-2BA0DEE70F42}" type="pres">
      <dgm:prSet presAssocID="{97F13F62-187A-004F-8568-BDAB70D363F0}" presName="node" presStyleLbl="node1" presStyleIdx="4" presStyleCnt="5">
        <dgm:presLayoutVars>
          <dgm:bulletEnabled val="1"/>
        </dgm:presLayoutVars>
      </dgm:prSet>
      <dgm:spPr/>
      <dgm:t>
        <a:bodyPr/>
        <a:lstStyle/>
        <a:p>
          <a:endParaRPr lang="en-US"/>
        </a:p>
      </dgm:t>
    </dgm:pt>
  </dgm:ptLst>
  <dgm:cxnLst>
    <dgm:cxn modelId="{4DB2F58B-01BC-D844-A4CB-3CBC54FF0225}" type="presOf" srcId="{1A161DD2-BA9A-1F41-AAB0-05E72D64E065}" destId="{73313321-B089-6142-89C3-6254719B2389}" srcOrd="0" destOrd="0" presId="urn:microsoft.com/office/officeart/2005/8/layout/default"/>
    <dgm:cxn modelId="{AD661072-6B96-4044-B298-8A087555795C}" srcId="{5C579582-F224-9249-B50B-7D4855CA5E6E}" destId="{FDCD6ACD-B077-454D-944E-86E7E3350F79}" srcOrd="1" destOrd="0" parTransId="{5C5116C5-DFE3-4246-8B21-8683F07147AB}" sibTransId="{88F5AB8F-4ED6-134A-97F4-933723876EF5}"/>
    <dgm:cxn modelId="{9BCE4FF1-6E9A-7F46-B647-F45414868204}" srcId="{5C579582-F224-9249-B50B-7D4855CA5E6E}" destId="{1A161DD2-BA9A-1F41-AAB0-05E72D64E065}" srcOrd="2" destOrd="0" parTransId="{249F4864-D1F2-2040-B2D9-70E1F329184F}" sibTransId="{D0DCE181-6F11-834E-9404-5B76BEA7F348}"/>
    <dgm:cxn modelId="{732391E5-2946-7944-AC24-D3D096B91CD3}" type="presOf" srcId="{63C6227A-CA9D-DB4E-8C83-FE635D4B8B92}" destId="{791EAD40-A10E-2C44-88BB-E254D1FEED2A}" srcOrd="0" destOrd="0" presId="urn:microsoft.com/office/officeart/2005/8/layout/default"/>
    <dgm:cxn modelId="{B61AFEA1-29D3-2E43-B0B6-3ED4B8DCF23F}" srcId="{5C579582-F224-9249-B50B-7D4855CA5E6E}" destId="{97F13F62-187A-004F-8568-BDAB70D363F0}" srcOrd="4" destOrd="0" parTransId="{52306423-6E35-DE43-821A-00A55D36BB28}" sibTransId="{9509CBFD-D73F-3B46-8605-DC590288199D}"/>
    <dgm:cxn modelId="{CDA80CCB-0378-264F-80E4-8D590F923F27}" type="presOf" srcId="{03CB7B9E-D47A-BF4B-8BD0-A43768780FB3}" destId="{EF08E376-4E26-284A-B04A-2272E2B37BE4}" srcOrd="0" destOrd="0" presId="urn:microsoft.com/office/officeart/2005/8/layout/default"/>
    <dgm:cxn modelId="{AC9D0668-3DB7-784C-A02A-59653F4D58CC}" type="presOf" srcId="{97F13F62-187A-004F-8568-BDAB70D363F0}" destId="{6716D9F6-4AA6-A540-8569-2BA0DEE70F42}" srcOrd="0" destOrd="0" presId="urn:microsoft.com/office/officeart/2005/8/layout/default"/>
    <dgm:cxn modelId="{C6506E8F-6D52-9148-A9D1-21B40907EC00}" type="presOf" srcId="{FDCD6ACD-B077-454D-944E-86E7E3350F79}" destId="{5DF36080-AA5F-044B-9B2D-18470035B1FB}" srcOrd="0" destOrd="0" presId="urn:microsoft.com/office/officeart/2005/8/layout/default"/>
    <dgm:cxn modelId="{056DE792-C45E-0C4F-B746-40FD5FE6ECA3}" srcId="{5C579582-F224-9249-B50B-7D4855CA5E6E}" destId="{03CB7B9E-D47A-BF4B-8BD0-A43768780FB3}" srcOrd="3" destOrd="0" parTransId="{F40C0003-FB17-DD49-841B-811AE9B278F4}" sibTransId="{70980FD5-DAA3-A143-A71B-92CC869748E4}"/>
    <dgm:cxn modelId="{C64BF992-E95D-864F-BC0E-6DCD7A5174E0}" srcId="{5C579582-F224-9249-B50B-7D4855CA5E6E}" destId="{63C6227A-CA9D-DB4E-8C83-FE635D4B8B92}" srcOrd="0" destOrd="0" parTransId="{4387115A-EBD8-474A-9FE3-7D304E866D0D}" sibTransId="{ECFE99F0-3EA6-AE44-BB32-F705CFC04B42}"/>
    <dgm:cxn modelId="{D84315A8-006D-DA41-97BE-4C21FE6823B2}" type="presOf" srcId="{5C579582-F224-9249-B50B-7D4855CA5E6E}" destId="{9CB038ED-3A36-754A-8726-7115A9798D9F}" srcOrd="0" destOrd="0" presId="urn:microsoft.com/office/officeart/2005/8/layout/default"/>
    <dgm:cxn modelId="{B12CEA2B-6334-4D40-BDB5-FAC888658397}" type="presParOf" srcId="{9CB038ED-3A36-754A-8726-7115A9798D9F}" destId="{791EAD40-A10E-2C44-88BB-E254D1FEED2A}" srcOrd="0" destOrd="0" presId="urn:microsoft.com/office/officeart/2005/8/layout/default"/>
    <dgm:cxn modelId="{EC02AFC4-2AC0-5B4E-8A36-A6AF238B71F9}" type="presParOf" srcId="{9CB038ED-3A36-754A-8726-7115A9798D9F}" destId="{08B34DEE-75D2-7047-8F76-0202887FE396}" srcOrd="1" destOrd="0" presId="urn:microsoft.com/office/officeart/2005/8/layout/default"/>
    <dgm:cxn modelId="{26D4B414-95EB-D440-B12D-9D97C0B59013}" type="presParOf" srcId="{9CB038ED-3A36-754A-8726-7115A9798D9F}" destId="{5DF36080-AA5F-044B-9B2D-18470035B1FB}" srcOrd="2" destOrd="0" presId="urn:microsoft.com/office/officeart/2005/8/layout/default"/>
    <dgm:cxn modelId="{A29377B6-301C-AB43-84FE-37803A747EAC}" type="presParOf" srcId="{9CB038ED-3A36-754A-8726-7115A9798D9F}" destId="{6963F5FC-04A1-6A43-B31E-10B7B12BF0DE}" srcOrd="3" destOrd="0" presId="urn:microsoft.com/office/officeart/2005/8/layout/default"/>
    <dgm:cxn modelId="{6D59BA24-0C86-AA44-8C1A-8F34235D1DCC}" type="presParOf" srcId="{9CB038ED-3A36-754A-8726-7115A9798D9F}" destId="{73313321-B089-6142-89C3-6254719B2389}" srcOrd="4" destOrd="0" presId="urn:microsoft.com/office/officeart/2005/8/layout/default"/>
    <dgm:cxn modelId="{4911F024-468A-8B4D-A41C-F8BCC13E6CB7}" type="presParOf" srcId="{9CB038ED-3A36-754A-8726-7115A9798D9F}" destId="{60A9DBD8-E73E-FC44-B7B3-C40A7E9D9A77}" srcOrd="5" destOrd="0" presId="urn:microsoft.com/office/officeart/2005/8/layout/default"/>
    <dgm:cxn modelId="{3CDAFCD7-783B-E54D-AB72-50BC54D14C78}" type="presParOf" srcId="{9CB038ED-3A36-754A-8726-7115A9798D9F}" destId="{EF08E376-4E26-284A-B04A-2272E2B37BE4}" srcOrd="6" destOrd="0" presId="urn:microsoft.com/office/officeart/2005/8/layout/default"/>
    <dgm:cxn modelId="{46B4496F-C613-5843-9286-30423178D958}" type="presParOf" srcId="{9CB038ED-3A36-754A-8726-7115A9798D9F}" destId="{ACCFA2FA-3F6D-C647-A96E-5BBE8D7E70AD}" srcOrd="7" destOrd="0" presId="urn:microsoft.com/office/officeart/2005/8/layout/default"/>
    <dgm:cxn modelId="{4C162F1D-4E9E-764D-93E3-FC3BCCC637B5}" type="presParOf" srcId="{9CB038ED-3A36-754A-8726-7115A9798D9F}" destId="{6716D9F6-4AA6-A540-8569-2BA0DEE70F4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E1B712-66B5-984B-BFAA-9670DCA02909}" type="doc">
      <dgm:prSet loTypeId="urn:microsoft.com/office/officeart/2005/8/layout/venn2" loCatId="" qsTypeId="urn:microsoft.com/office/officeart/2005/8/quickstyle/simple2" qsCatId="simple" csTypeId="urn:microsoft.com/office/officeart/2005/8/colors/accent1_2" csCatId="accent1" phldr="1"/>
      <dgm:spPr/>
      <dgm:t>
        <a:bodyPr/>
        <a:lstStyle/>
        <a:p>
          <a:endParaRPr lang="en-US"/>
        </a:p>
      </dgm:t>
    </dgm:pt>
    <dgm:pt modelId="{D1B894B0-C58E-F24D-A335-584CA772D11F}">
      <dgm:prSet phldrT="[Text]" custT="1"/>
      <dgm:spPr/>
      <dgm:t>
        <a:bodyPr/>
        <a:lstStyle/>
        <a:p>
          <a:r>
            <a:rPr lang="en-US" sz="1800" dirty="0"/>
            <a:t>Access Control (Not collecting my data)</a:t>
          </a:r>
        </a:p>
      </dgm:t>
    </dgm:pt>
    <dgm:pt modelId="{38BF1F14-98C7-2041-9AC7-5870B7656D13}" type="parTrans" cxnId="{C0A1ED29-51EA-4147-886A-6B9DE401AB98}">
      <dgm:prSet/>
      <dgm:spPr/>
      <dgm:t>
        <a:bodyPr/>
        <a:lstStyle/>
        <a:p>
          <a:endParaRPr lang="en-US" sz="1800"/>
        </a:p>
      </dgm:t>
    </dgm:pt>
    <dgm:pt modelId="{0DCEEAF0-F5EF-6145-B514-990D11BAA328}" type="sibTrans" cxnId="{C0A1ED29-51EA-4147-886A-6B9DE401AB98}">
      <dgm:prSet/>
      <dgm:spPr/>
      <dgm:t>
        <a:bodyPr/>
        <a:lstStyle/>
        <a:p>
          <a:endParaRPr lang="en-US" sz="1800"/>
        </a:p>
      </dgm:t>
    </dgm:pt>
    <dgm:pt modelId="{27C18E7D-55F1-E748-8558-6FD1632D0C9F}">
      <dgm:prSet phldrT="[Text]" custT="1"/>
      <dgm:spPr/>
      <dgm:t>
        <a:bodyPr/>
        <a:lstStyle/>
        <a:p>
          <a:r>
            <a:rPr lang="en-US" sz="1800" dirty="0"/>
            <a:t/>
          </a:r>
          <a:br>
            <a:rPr lang="en-US" sz="1800" dirty="0"/>
          </a:br>
          <a:r>
            <a:rPr lang="en-US" sz="1800" dirty="0"/>
            <a:t/>
          </a:r>
          <a:br>
            <a:rPr lang="en-US" sz="1800" dirty="0"/>
          </a:br>
          <a:r>
            <a:rPr lang="en-US" sz="1800" dirty="0"/>
            <a:t/>
          </a:r>
          <a:br>
            <a:rPr lang="en-US" sz="1800" dirty="0"/>
          </a:br>
          <a:r>
            <a:rPr lang="en-US" sz="1800" dirty="0"/>
            <a:t>Inference Control (not inferring something about me)</a:t>
          </a:r>
        </a:p>
      </dgm:t>
    </dgm:pt>
    <dgm:pt modelId="{658C9990-2983-8349-A719-90E1C5D7D17A}" type="parTrans" cxnId="{16D420A7-AEAD-4645-A314-FB9858CC45A1}">
      <dgm:prSet/>
      <dgm:spPr/>
      <dgm:t>
        <a:bodyPr/>
        <a:lstStyle/>
        <a:p>
          <a:endParaRPr lang="en-US" sz="1800"/>
        </a:p>
      </dgm:t>
    </dgm:pt>
    <dgm:pt modelId="{3A317C5F-3B0D-D849-86E3-CB6A0F8002DF}" type="sibTrans" cxnId="{16D420A7-AEAD-4645-A314-FB9858CC45A1}">
      <dgm:prSet/>
      <dgm:spPr/>
      <dgm:t>
        <a:bodyPr/>
        <a:lstStyle/>
        <a:p>
          <a:endParaRPr lang="en-US" sz="1800"/>
        </a:p>
      </dgm:t>
    </dgm:pt>
    <dgm:pt modelId="{7C3F78FE-CFC5-4840-A68C-9198D9450731}">
      <dgm:prSet phldrT="[Text]" custT="1"/>
      <dgm:spPr/>
      <dgm:t>
        <a:bodyPr/>
        <a:lstStyle/>
        <a:p>
          <a:r>
            <a:rPr lang="en-US" sz="1800" dirty="0"/>
            <a:t>Action Control (not taking actions on me)</a:t>
          </a:r>
        </a:p>
      </dgm:t>
    </dgm:pt>
    <dgm:pt modelId="{ECAA578C-CD08-8C43-A496-636219C3B19D}" type="parTrans" cxnId="{27C2941E-7C94-9849-B46C-656CAD9D53AC}">
      <dgm:prSet/>
      <dgm:spPr/>
      <dgm:t>
        <a:bodyPr/>
        <a:lstStyle/>
        <a:p>
          <a:endParaRPr lang="en-US" sz="1800"/>
        </a:p>
      </dgm:t>
    </dgm:pt>
    <dgm:pt modelId="{22227282-583E-D346-A34B-F3C193F33779}" type="sibTrans" cxnId="{27C2941E-7C94-9849-B46C-656CAD9D53AC}">
      <dgm:prSet/>
      <dgm:spPr/>
      <dgm:t>
        <a:bodyPr/>
        <a:lstStyle/>
        <a:p>
          <a:endParaRPr lang="en-US" sz="1800"/>
        </a:p>
      </dgm:t>
    </dgm:pt>
    <dgm:pt modelId="{2B08AE33-7E0A-DE47-A3BE-955622B04E34}" type="pres">
      <dgm:prSet presAssocID="{5DE1B712-66B5-984B-BFAA-9670DCA02909}" presName="Name0" presStyleCnt="0">
        <dgm:presLayoutVars>
          <dgm:chMax val="7"/>
          <dgm:resizeHandles val="exact"/>
        </dgm:presLayoutVars>
      </dgm:prSet>
      <dgm:spPr/>
      <dgm:t>
        <a:bodyPr/>
        <a:lstStyle/>
        <a:p>
          <a:endParaRPr lang="en-US"/>
        </a:p>
      </dgm:t>
    </dgm:pt>
    <dgm:pt modelId="{32138336-92C6-EB45-B0C9-E8042C28FF55}" type="pres">
      <dgm:prSet presAssocID="{5DE1B712-66B5-984B-BFAA-9670DCA02909}" presName="comp1" presStyleCnt="0"/>
      <dgm:spPr/>
    </dgm:pt>
    <dgm:pt modelId="{65DF5D00-2BBB-1B4A-A5EC-A1CAC8BC0135}" type="pres">
      <dgm:prSet presAssocID="{5DE1B712-66B5-984B-BFAA-9670DCA02909}" presName="circle1" presStyleLbl="node1" presStyleIdx="0" presStyleCnt="3" custScaleX="100449"/>
      <dgm:spPr/>
      <dgm:t>
        <a:bodyPr/>
        <a:lstStyle/>
        <a:p>
          <a:endParaRPr lang="en-US"/>
        </a:p>
      </dgm:t>
    </dgm:pt>
    <dgm:pt modelId="{82B830EA-D223-A64E-954B-82498644F053}" type="pres">
      <dgm:prSet presAssocID="{5DE1B712-66B5-984B-BFAA-9670DCA02909}" presName="c1text" presStyleLbl="node1" presStyleIdx="0" presStyleCnt="3">
        <dgm:presLayoutVars>
          <dgm:bulletEnabled val="1"/>
        </dgm:presLayoutVars>
      </dgm:prSet>
      <dgm:spPr/>
      <dgm:t>
        <a:bodyPr/>
        <a:lstStyle/>
        <a:p>
          <a:endParaRPr lang="en-US"/>
        </a:p>
      </dgm:t>
    </dgm:pt>
    <dgm:pt modelId="{7462E156-357F-8541-A951-837A47BE61E5}" type="pres">
      <dgm:prSet presAssocID="{5DE1B712-66B5-984B-BFAA-9670DCA02909}" presName="comp2" presStyleCnt="0"/>
      <dgm:spPr/>
    </dgm:pt>
    <dgm:pt modelId="{1E8A0D41-D224-334A-A949-6C516AE8204D}" type="pres">
      <dgm:prSet presAssocID="{5DE1B712-66B5-984B-BFAA-9670DCA02909}" presName="circle2" presStyleLbl="node1" presStyleIdx="1" presStyleCnt="3" custScaleX="108072" custScaleY="106379" custLinFactNeighborY="-1448"/>
      <dgm:spPr/>
      <dgm:t>
        <a:bodyPr/>
        <a:lstStyle/>
        <a:p>
          <a:endParaRPr lang="en-US"/>
        </a:p>
      </dgm:t>
    </dgm:pt>
    <dgm:pt modelId="{6FE5C781-9C02-6C4F-B5D8-7C36A8A6B158}" type="pres">
      <dgm:prSet presAssocID="{5DE1B712-66B5-984B-BFAA-9670DCA02909}" presName="c2text" presStyleLbl="node1" presStyleIdx="1" presStyleCnt="3">
        <dgm:presLayoutVars>
          <dgm:bulletEnabled val="1"/>
        </dgm:presLayoutVars>
      </dgm:prSet>
      <dgm:spPr/>
      <dgm:t>
        <a:bodyPr/>
        <a:lstStyle/>
        <a:p>
          <a:endParaRPr lang="en-US"/>
        </a:p>
      </dgm:t>
    </dgm:pt>
    <dgm:pt modelId="{98C76533-82BC-A346-A18F-B975A0CB1571}" type="pres">
      <dgm:prSet presAssocID="{5DE1B712-66B5-984B-BFAA-9670DCA02909}" presName="comp3" presStyleCnt="0"/>
      <dgm:spPr/>
    </dgm:pt>
    <dgm:pt modelId="{34D19E6D-855F-B649-9917-E69B8B2661F8}" type="pres">
      <dgm:prSet presAssocID="{5DE1B712-66B5-984B-BFAA-9670DCA02909}" presName="circle3" presStyleLbl="node1" presStyleIdx="2" presStyleCnt="3" custScaleX="83944" custScaleY="82551" custLinFactNeighborY="11400"/>
      <dgm:spPr/>
      <dgm:t>
        <a:bodyPr/>
        <a:lstStyle/>
        <a:p>
          <a:endParaRPr lang="en-US"/>
        </a:p>
      </dgm:t>
    </dgm:pt>
    <dgm:pt modelId="{999044E0-F9FC-424E-83AF-4CE159CA05B1}" type="pres">
      <dgm:prSet presAssocID="{5DE1B712-66B5-984B-BFAA-9670DCA02909}" presName="c3text" presStyleLbl="node1" presStyleIdx="2" presStyleCnt="3">
        <dgm:presLayoutVars>
          <dgm:bulletEnabled val="1"/>
        </dgm:presLayoutVars>
      </dgm:prSet>
      <dgm:spPr/>
      <dgm:t>
        <a:bodyPr/>
        <a:lstStyle/>
        <a:p>
          <a:endParaRPr lang="en-US"/>
        </a:p>
      </dgm:t>
    </dgm:pt>
  </dgm:ptLst>
  <dgm:cxnLst>
    <dgm:cxn modelId="{817E7BDF-7154-0342-9F4D-7C83DAAAA91F}" type="presOf" srcId="{5DE1B712-66B5-984B-BFAA-9670DCA02909}" destId="{2B08AE33-7E0A-DE47-A3BE-955622B04E34}" srcOrd="0" destOrd="0" presId="urn:microsoft.com/office/officeart/2005/8/layout/venn2"/>
    <dgm:cxn modelId="{16D420A7-AEAD-4645-A314-FB9858CC45A1}" srcId="{5DE1B712-66B5-984B-BFAA-9670DCA02909}" destId="{27C18E7D-55F1-E748-8558-6FD1632D0C9F}" srcOrd="1" destOrd="0" parTransId="{658C9990-2983-8349-A719-90E1C5D7D17A}" sibTransId="{3A317C5F-3B0D-D849-86E3-CB6A0F8002DF}"/>
    <dgm:cxn modelId="{CC3E448F-5867-BF42-838D-0D69CDC624FD}" type="presOf" srcId="{7C3F78FE-CFC5-4840-A68C-9198D9450731}" destId="{34D19E6D-855F-B649-9917-E69B8B2661F8}" srcOrd="0" destOrd="0" presId="urn:microsoft.com/office/officeart/2005/8/layout/venn2"/>
    <dgm:cxn modelId="{AB07D887-1232-AB4E-8366-0198A851F809}" type="presOf" srcId="{27C18E7D-55F1-E748-8558-6FD1632D0C9F}" destId="{1E8A0D41-D224-334A-A949-6C516AE8204D}" srcOrd="0" destOrd="0" presId="urn:microsoft.com/office/officeart/2005/8/layout/venn2"/>
    <dgm:cxn modelId="{975DAF46-D150-A24C-B053-78584A6AD7AD}" type="presOf" srcId="{27C18E7D-55F1-E748-8558-6FD1632D0C9F}" destId="{6FE5C781-9C02-6C4F-B5D8-7C36A8A6B158}" srcOrd="1" destOrd="0" presId="urn:microsoft.com/office/officeart/2005/8/layout/venn2"/>
    <dgm:cxn modelId="{27C2941E-7C94-9849-B46C-656CAD9D53AC}" srcId="{5DE1B712-66B5-984B-BFAA-9670DCA02909}" destId="{7C3F78FE-CFC5-4840-A68C-9198D9450731}" srcOrd="2" destOrd="0" parTransId="{ECAA578C-CD08-8C43-A496-636219C3B19D}" sibTransId="{22227282-583E-D346-A34B-F3C193F33779}"/>
    <dgm:cxn modelId="{C0A1ED29-51EA-4147-886A-6B9DE401AB98}" srcId="{5DE1B712-66B5-984B-BFAA-9670DCA02909}" destId="{D1B894B0-C58E-F24D-A335-584CA772D11F}" srcOrd="0" destOrd="0" parTransId="{38BF1F14-98C7-2041-9AC7-5870B7656D13}" sibTransId="{0DCEEAF0-F5EF-6145-B514-990D11BAA328}"/>
    <dgm:cxn modelId="{D5AED95F-E81B-DE4A-982F-C7B161DCB158}" type="presOf" srcId="{D1B894B0-C58E-F24D-A335-584CA772D11F}" destId="{65DF5D00-2BBB-1B4A-A5EC-A1CAC8BC0135}" srcOrd="0" destOrd="0" presId="urn:microsoft.com/office/officeart/2005/8/layout/venn2"/>
    <dgm:cxn modelId="{F56993FC-8AE9-7B46-96C2-BAAD45DB635D}" type="presOf" srcId="{D1B894B0-C58E-F24D-A335-584CA772D11F}" destId="{82B830EA-D223-A64E-954B-82498644F053}" srcOrd="1" destOrd="0" presId="urn:microsoft.com/office/officeart/2005/8/layout/venn2"/>
    <dgm:cxn modelId="{DAA2092A-C01C-BB49-9030-9A859A04FB6A}" type="presOf" srcId="{7C3F78FE-CFC5-4840-A68C-9198D9450731}" destId="{999044E0-F9FC-424E-83AF-4CE159CA05B1}" srcOrd="1" destOrd="0" presId="urn:microsoft.com/office/officeart/2005/8/layout/venn2"/>
    <dgm:cxn modelId="{000E48BC-8722-664E-BBD8-1D225BE9D59F}" type="presParOf" srcId="{2B08AE33-7E0A-DE47-A3BE-955622B04E34}" destId="{32138336-92C6-EB45-B0C9-E8042C28FF55}" srcOrd="0" destOrd="0" presId="urn:microsoft.com/office/officeart/2005/8/layout/venn2"/>
    <dgm:cxn modelId="{C631D355-B748-1345-A064-D8BD26891681}" type="presParOf" srcId="{32138336-92C6-EB45-B0C9-E8042C28FF55}" destId="{65DF5D00-2BBB-1B4A-A5EC-A1CAC8BC0135}" srcOrd="0" destOrd="0" presId="urn:microsoft.com/office/officeart/2005/8/layout/venn2"/>
    <dgm:cxn modelId="{452E20BF-1186-8F4B-B9B0-5956CFB5E85D}" type="presParOf" srcId="{32138336-92C6-EB45-B0C9-E8042C28FF55}" destId="{82B830EA-D223-A64E-954B-82498644F053}" srcOrd="1" destOrd="0" presId="urn:microsoft.com/office/officeart/2005/8/layout/venn2"/>
    <dgm:cxn modelId="{28D297E9-C070-E744-87C3-95EF88886F21}" type="presParOf" srcId="{2B08AE33-7E0A-DE47-A3BE-955622B04E34}" destId="{7462E156-357F-8541-A951-837A47BE61E5}" srcOrd="1" destOrd="0" presId="urn:microsoft.com/office/officeart/2005/8/layout/venn2"/>
    <dgm:cxn modelId="{E0694472-CA6D-594F-BA34-60383A345E8C}" type="presParOf" srcId="{7462E156-357F-8541-A951-837A47BE61E5}" destId="{1E8A0D41-D224-334A-A949-6C516AE8204D}" srcOrd="0" destOrd="0" presId="urn:microsoft.com/office/officeart/2005/8/layout/venn2"/>
    <dgm:cxn modelId="{D6F1D8B0-538A-5145-BF8B-8C6C8B610F3A}" type="presParOf" srcId="{7462E156-357F-8541-A951-837A47BE61E5}" destId="{6FE5C781-9C02-6C4F-B5D8-7C36A8A6B158}" srcOrd="1" destOrd="0" presId="urn:microsoft.com/office/officeart/2005/8/layout/venn2"/>
    <dgm:cxn modelId="{75A9E8BF-07A0-DD49-993E-35EC2F233095}" type="presParOf" srcId="{2B08AE33-7E0A-DE47-A3BE-955622B04E34}" destId="{98C76533-82BC-A346-A18F-B975A0CB1571}" srcOrd="2" destOrd="0" presId="urn:microsoft.com/office/officeart/2005/8/layout/venn2"/>
    <dgm:cxn modelId="{6110E3FD-D291-AF4E-90A7-839988E70698}" type="presParOf" srcId="{98C76533-82BC-A346-A18F-B975A0CB1571}" destId="{34D19E6D-855F-B649-9917-E69B8B2661F8}" srcOrd="0" destOrd="0" presId="urn:microsoft.com/office/officeart/2005/8/layout/venn2"/>
    <dgm:cxn modelId="{476CB8B1-0DDC-064F-8740-9E2B4F3BFF64}" type="presParOf" srcId="{98C76533-82BC-A346-A18F-B975A0CB1571}" destId="{999044E0-F9FC-424E-83AF-4CE159CA05B1}"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8973F0-2F0B-BE4F-A039-5173CBF8CE26}" type="doc">
      <dgm:prSet loTypeId="urn:microsoft.com/office/officeart/2005/8/layout/process5" loCatId="" qsTypeId="urn:microsoft.com/office/officeart/2005/8/quickstyle/simple4" qsCatId="simple" csTypeId="urn:microsoft.com/office/officeart/2005/8/colors/colorful1" csCatId="colorful" phldr="1"/>
      <dgm:spPr/>
      <dgm:t>
        <a:bodyPr/>
        <a:lstStyle/>
        <a:p>
          <a:endParaRPr lang="en-US"/>
        </a:p>
      </dgm:t>
    </dgm:pt>
    <dgm:pt modelId="{F02C9AE6-FE41-AD46-8274-AAD635B45771}">
      <dgm:prSet phldrT="[Text]" custT="1"/>
      <dgm:spPr/>
      <dgm:t>
        <a:bodyPr/>
        <a:lstStyle/>
        <a:p>
          <a:r>
            <a:rPr lang="en-US" sz="1600" b="1" dirty="0">
              <a:solidFill>
                <a:schemeClr val="tx1"/>
              </a:solidFill>
            </a:rPr>
            <a:t>Get Data</a:t>
          </a:r>
        </a:p>
      </dgm:t>
    </dgm:pt>
    <dgm:pt modelId="{BA2E8464-F1B1-BE4D-9B09-CF722FF0A2D7}" type="parTrans" cxnId="{6D0E5A49-B85E-6E4C-B9CE-3521B479909C}">
      <dgm:prSet/>
      <dgm:spPr/>
      <dgm:t>
        <a:bodyPr/>
        <a:lstStyle/>
        <a:p>
          <a:endParaRPr lang="en-US" sz="2000" b="1">
            <a:solidFill>
              <a:schemeClr val="tx1"/>
            </a:solidFill>
          </a:endParaRPr>
        </a:p>
      </dgm:t>
    </dgm:pt>
    <dgm:pt modelId="{73CF9643-22CD-B24D-B3E1-E2E387316194}" type="sibTrans" cxnId="{6D0E5A49-B85E-6E4C-B9CE-3521B479909C}">
      <dgm:prSet custT="1"/>
      <dgm:spPr/>
      <dgm:t>
        <a:bodyPr/>
        <a:lstStyle/>
        <a:p>
          <a:endParaRPr lang="en-US" sz="1050" b="1">
            <a:solidFill>
              <a:schemeClr val="tx1"/>
            </a:solidFill>
          </a:endParaRPr>
        </a:p>
      </dgm:t>
    </dgm:pt>
    <dgm:pt modelId="{C34689EB-E9B9-9540-A093-2ED3E7D6DF16}">
      <dgm:prSet phldrT="[Text]" custT="1"/>
      <dgm:spPr/>
      <dgm:t>
        <a:bodyPr/>
        <a:lstStyle/>
        <a:p>
          <a:r>
            <a:rPr lang="en-US" sz="1600" b="1" dirty="0">
              <a:solidFill>
                <a:schemeClr val="tx1"/>
              </a:solidFill>
            </a:rPr>
            <a:t>Process Data</a:t>
          </a:r>
        </a:p>
      </dgm:t>
    </dgm:pt>
    <dgm:pt modelId="{167FCDF6-8131-DD45-ABB7-BAA5DD600B35}" type="parTrans" cxnId="{0E08F0CE-A5DB-234E-80F3-A58775EFF243}">
      <dgm:prSet/>
      <dgm:spPr/>
      <dgm:t>
        <a:bodyPr/>
        <a:lstStyle/>
        <a:p>
          <a:endParaRPr lang="en-US" sz="2000" b="1">
            <a:solidFill>
              <a:schemeClr val="tx1"/>
            </a:solidFill>
          </a:endParaRPr>
        </a:p>
      </dgm:t>
    </dgm:pt>
    <dgm:pt modelId="{55015449-EBAE-1446-AA8E-CFF3DB5FFBC6}" type="sibTrans" cxnId="{0E08F0CE-A5DB-234E-80F3-A58775EFF243}">
      <dgm:prSet custT="1"/>
      <dgm:spPr/>
      <dgm:t>
        <a:bodyPr/>
        <a:lstStyle/>
        <a:p>
          <a:endParaRPr lang="en-US" sz="1050" b="1">
            <a:solidFill>
              <a:schemeClr val="tx1"/>
            </a:solidFill>
          </a:endParaRPr>
        </a:p>
      </dgm:t>
    </dgm:pt>
    <dgm:pt modelId="{56EB3C6C-64A0-7F44-BD01-1020ACDDF527}">
      <dgm:prSet phldrT="[Text]" custT="1"/>
      <dgm:spPr/>
      <dgm:t>
        <a:bodyPr/>
        <a:lstStyle/>
        <a:p>
          <a:r>
            <a:rPr lang="en-US" sz="1600" b="1" dirty="0">
              <a:solidFill>
                <a:schemeClr val="tx1"/>
              </a:solidFill>
            </a:rPr>
            <a:t>Explore Data</a:t>
          </a:r>
        </a:p>
      </dgm:t>
    </dgm:pt>
    <dgm:pt modelId="{5A1EF3E3-ED6C-4C49-A7AC-384F17A11658}" type="parTrans" cxnId="{ABD98B53-DA1A-5D4D-91F1-8B3B98B9CF12}">
      <dgm:prSet/>
      <dgm:spPr/>
      <dgm:t>
        <a:bodyPr/>
        <a:lstStyle/>
        <a:p>
          <a:endParaRPr lang="en-US" sz="2000" b="1">
            <a:solidFill>
              <a:schemeClr val="tx1"/>
            </a:solidFill>
          </a:endParaRPr>
        </a:p>
      </dgm:t>
    </dgm:pt>
    <dgm:pt modelId="{566B3B7C-D474-9F48-9F3B-D6F4419EBCF1}" type="sibTrans" cxnId="{ABD98B53-DA1A-5D4D-91F1-8B3B98B9CF12}">
      <dgm:prSet custT="1"/>
      <dgm:spPr/>
      <dgm:t>
        <a:bodyPr/>
        <a:lstStyle/>
        <a:p>
          <a:endParaRPr lang="en-US" sz="1050" b="1">
            <a:solidFill>
              <a:schemeClr val="tx1"/>
            </a:solidFill>
          </a:endParaRPr>
        </a:p>
      </dgm:t>
    </dgm:pt>
    <dgm:pt modelId="{965EAA66-3902-B443-AEBB-8519BBB9CA01}">
      <dgm:prSet phldrT="[Text]" custT="1"/>
      <dgm:spPr/>
      <dgm:t>
        <a:bodyPr/>
        <a:lstStyle/>
        <a:p>
          <a:r>
            <a:rPr lang="en-US" sz="1600" b="1" dirty="0">
              <a:solidFill>
                <a:schemeClr val="tx1"/>
              </a:solidFill>
            </a:rPr>
            <a:t>Modeling</a:t>
          </a:r>
        </a:p>
      </dgm:t>
    </dgm:pt>
    <dgm:pt modelId="{F0C760C3-3889-5140-8C1A-1634AFB32EF8}" type="parTrans" cxnId="{00B309A2-09A0-7A4F-9F38-697668BF20F3}">
      <dgm:prSet/>
      <dgm:spPr/>
      <dgm:t>
        <a:bodyPr/>
        <a:lstStyle/>
        <a:p>
          <a:endParaRPr lang="en-US" sz="2000" b="1">
            <a:solidFill>
              <a:schemeClr val="tx1"/>
            </a:solidFill>
          </a:endParaRPr>
        </a:p>
      </dgm:t>
    </dgm:pt>
    <dgm:pt modelId="{99E6C032-361E-F24E-8D4C-3E317A554C40}" type="sibTrans" cxnId="{00B309A2-09A0-7A4F-9F38-697668BF20F3}">
      <dgm:prSet custT="1"/>
      <dgm:spPr/>
      <dgm:t>
        <a:bodyPr/>
        <a:lstStyle/>
        <a:p>
          <a:endParaRPr lang="en-US" sz="1050" b="1">
            <a:solidFill>
              <a:schemeClr val="tx1"/>
            </a:solidFill>
          </a:endParaRPr>
        </a:p>
      </dgm:t>
    </dgm:pt>
    <dgm:pt modelId="{4F49041A-443F-BF47-8D4A-8C4805E3F059}">
      <dgm:prSet phldrT="[Text]" custT="1"/>
      <dgm:spPr/>
      <dgm:t>
        <a:bodyPr/>
        <a:lstStyle/>
        <a:p>
          <a:r>
            <a:rPr lang="en-US" sz="1600" b="1" dirty="0">
              <a:solidFill>
                <a:schemeClr val="tx1"/>
              </a:solidFill>
            </a:rPr>
            <a:t>Test</a:t>
          </a:r>
        </a:p>
      </dgm:t>
    </dgm:pt>
    <dgm:pt modelId="{A177B782-78DD-1D4A-AF79-312F1BAB5D3E}" type="parTrans" cxnId="{76246128-99F1-8B48-9946-C2E38D1AFCB8}">
      <dgm:prSet/>
      <dgm:spPr/>
      <dgm:t>
        <a:bodyPr/>
        <a:lstStyle/>
        <a:p>
          <a:endParaRPr lang="en-US" sz="2000" b="1">
            <a:solidFill>
              <a:schemeClr val="tx1"/>
            </a:solidFill>
          </a:endParaRPr>
        </a:p>
      </dgm:t>
    </dgm:pt>
    <dgm:pt modelId="{88B6D5B1-12DE-AC4A-929B-8AB846DAC5E6}" type="sibTrans" cxnId="{76246128-99F1-8B48-9946-C2E38D1AFCB8}">
      <dgm:prSet custT="1"/>
      <dgm:spPr/>
      <dgm:t>
        <a:bodyPr/>
        <a:lstStyle/>
        <a:p>
          <a:endParaRPr lang="en-US" sz="1050" b="1">
            <a:solidFill>
              <a:schemeClr val="tx1"/>
            </a:solidFill>
          </a:endParaRPr>
        </a:p>
      </dgm:t>
    </dgm:pt>
    <dgm:pt modelId="{D6C2ACD1-A7D7-1D4A-82CE-6042782E6300}">
      <dgm:prSet phldrT="[Text]" custT="1"/>
      <dgm:spPr/>
      <dgm:t>
        <a:bodyPr/>
        <a:lstStyle/>
        <a:p>
          <a:r>
            <a:rPr lang="en-US" sz="1400" b="1" dirty="0">
              <a:solidFill>
                <a:schemeClr val="tx1"/>
              </a:solidFill>
            </a:rPr>
            <a:t>Communicate</a:t>
          </a:r>
        </a:p>
      </dgm:t>
    </dgm:pt>
    <dgm:pt modelId="{8922CE11-293C-4146-BAB4-57D99669C679}" type="parTrans" cxnId="{38E4BB8D-F075-B24C-BDF6-DD795FF1B675}">
      <dgm:prSet/>
      <dgm:spPr/>
      <dgm:t>
        <a:bodyPr/>
        <a:lstStyle/>
        <a:p>
          <a:endParaRPr lang="en-US" sz="2000" b="1">
            <a:solidFill>
              <a:schemeClr val="tx1"/>
            </a:solidFill>
          </a:endParaRPr>
        </a:p>
      </dgm:t>
    </dgm:pt>
    <dgm:pt modelId="{F9543D28-7F0D-CE42-94B6-DD5856434C94}" type="sibTrans" cxnId="{38E4BB8D-F075-B24C-BDF6-DD795FF1B675}">
      <dgm:prSet/>
      <dgm:spPr/>
      <dgm:t>
        <a:bodyPr/>
        <a:lstStyle/>
        <a:p>
          <a:endParaRPr lang="en-US" sz="2000" b="1">
            <a:solidFill>
              <a:schemeClr val="tx1"/>
            </a:solidFill>
          </a:endParaRPr>
        </a:p>
      </dgm:t>
    </dgm:pt>
    <dgm:pt modelId="{D5AF8D00-30FD-9C4E-A2FB-6BA0BCECA016}">
      <dgm:prSet phldrT="[Text]" custT="1"/>
      <dgm:spPr/>
      <dgm:t>
        <a:bodyPr/>
        <a:lstStyle/>
        <a:p>
          <a:r>
            <a:rPr lang="en-US" sz="1600" b="1">
              <a:solidFill>
                <a:schemeClr val="tx1"/>
              </a:solidFill>
            </a:rPr>
            <a:t>Store and Link Data</a:t>
          </a:r>
          <a:endParaRPr lang="en-US" sz="1600" b="1" dirty="0">
            <a:solidFill>
              <a:schemeClr val="tx1"/>
            </a:solidFill>
          </a:endParaRPr>
        </a:p>
      </dgm:t>
    </dgm:pt>
    <dgm:pt modelId="{7000CB73-6A58-DB4B-8262-76D11653CA23}" type="parTrans" cxnId="{12CA12E0-9515-8E47-98AE-CC8EF39E411C}">
      <dgm:prSet/>
      <dgm:spPr/>
      <dgm:t>
        <a:bodyPr/>
        <a:lstStyle/>
        <a:p>
          <a:endParaRPr lang="en-US" sz="2000" b="1">
            <a:solidFill>
              <a:schemeClr val="tx1"/>
            </a:solidFill>
          </a:endParaRPr>
        </a:p>
      </dgm:t>
    </dgm:pt>
    <dgm:pt modelId="{C4725F26-C68B-4E48-9E1E-9D9205123D7A}" type="sibTrans" cxnId="{12CA12E0-9515-8E47-98AE-CC8EF39E411C}">
      <dgm:prSet custT="1"/>
      <dgm:spPr/>
      <dgm:t>
        <a:bodyPr/>
        <a:lstStyle/>
        <a:p>
          <a:endParaRPr lang="en-US" sz="1050" b="1">
            <a:solidFill>
              <a:schemeClr val="tx1"/>
            </a:solidFill>
          </a:endParaRPr>
        </a:p>
      </dgm:t>
    </dgm:pt>
    <dgm:pt modelId="{DCCF28E0-FA5B-564B-973C-F3DD103F36A8}">
      <dgm:prSet phldrT="[Text]" custT="1"/>
      <dgm:spPr/>
      <dgm:t>
        <a:bodyPr/>
        <a:lstStyle/>
        <a:p>
          <a:r>
            <a:rPr lang="en-US" sz="1600" b="1" dirty="0">
              <a:solidFill>
                <a:schemeClr val="tx1"/>
              </a:solidFill>
            </a:rPr>
            <a:t>Evaluate &amp; Select</a:t>
          </a:r>
        </a:p>
      </dgm:t>
    </dgm:pt>
    <dgm:pt modelId="{56DCF930-E9B8-2C41-9BEB-14EDEAFFF6F5}" type="parTrans" cxnId="{6E887075-3309-3149-924D-ACB7C4AD719D}">
      <dgm:prSet/>
      <dgm:spPr/>
      <dgm:t>
        <a:bodyPr/>
        <a:lstStyle/>
        <a:p>
          <a:endParaRPr lang="en-US" sz="2400" b="1">
            <a:solidFill>
              <a:schemeClr val="tx1"/>
            </a:solidFill>
          </a:endParaRPr>
        </a:p>
      </dgm:t>
    </dgm:pt>
    <dgm:pt modelId="{55BF5C1E-1BB8-CD44-8ED8-F795DE29FE4C}" type="sibTrans" cxnId="{6E887075-3309-3149-924D-ACB7C4AD719D}">
      <dgm:prSet custT="1"/>
      <dgm:spPr/>
      <dgm:t>
        <a:bodyPr/>
        <a:lstStyle/>
        <a:p>
          <a:endParaRPr lang="en-US" sz="700" b="1">
            <a:solidFill>
              <a:schemeClr val="tx1"/>
            </a:solidFill>
          </a:endParaRPr>
        </a:p>
      </dgm:t>
    </dgm:pt>
    <dgm:pt modelId="{FE84B306-EEA9-4A49-94B6-54B3023CCD35}">
      <dgm:prSet phldrT="[Text]" custT="1"/>
      <dgm:spPr/>
      <dgm:t>
        <a:bodyPr/>
        <a:lstStyle/>
        <a:p>
          <a:r>
            <a:rPr lang="en-US" sz="1600" b="1" dirty="0">
              <a:solidFill>
                <a:schemeClr val="tx1"/>
              </a:solidFill>
            </a:rPr>
            <a:t>Deploy</a:t>
          </a:r>
        </a:p>
      </dgm:t>
    </dgm:pt>
    <dgm:pt modelId="{C01C1DC4-0089-C044-8702-1E919C719C89}" type="parTrans" cxnId="{94F10477-4663-334A-A5D7-44221ECD3D73}">
      <dgm:prSet/>
      <dgm:spPr/>
      <dgm:t>
        <a:bodyPr/>
        <a:lstStyle/>
        <a:p>
          <a:endParaRPr lang="en-US" sz="2400" b="1">
            <a:solidFill>
              <a:schemeClr val="tx1"/>
            </a:solidFill>
          </a:endParaRPr>
        </a:p>
      </dgm:t>
    </dgm:pt>
    <dgm:pt modelId="{43240E9F-F30D-E44A-8418-2A2174F86CC6}" type="sibTrans" cxnId="{94F10477-4663-334A-A5D7-44221ECD3D73}">
      <dgm:prSet custT="1"/>
      <dgm:spPr/>
      <dgm:t>
        <a:bodyPr/>
        <a:lstStyle/>
        <a:p>
          <a:endParaRPr lang="en-US" sz="700" b="1">
            <a:solidFill>
              <a:schemeClr val="tx1"/>
            </a:solidFill>
          </a:endParaRPr>
        </a:p>
      </dgm:t>
    </dgm:pt>
    <dgm:pt modelId="{D2129B30-FF35-C84D-B432-5F41F7087B7F}">
      <dgm:prSet phldrT="[Text]" custT="1"/>
      <dgm:spPr/>
      <dgm:t>
        <a:bodyPr/>
        <a:lstStyle/>
        <a:p>
          <a:r>
            <a:rPr lang="en-US" sz="1600" b="1" dirty="0">
              <a:solidFill>
                <a:schemeClr val="tx1"/>
              </a:solidFill>
            </a:rPr>
            <a:t>Maintain</a:t>
          </a:r>
        </a:p>
      </dgm:t>
    </dgm:pt>
    <dgm:pt modelId="{4DFBE44A-A449-F44C-8211-0707D1C2FFE4}" type="parTrans" cxnId="{922D7778-CCE9-DA4B-A2EF-C9C80217A546}">
      <dgm:prSet/>
      <dgm:spPr/>
      <dgm:t>
        <a:bodyPr/>
        <a:lstStyle/>
        <a:p>
          <a:endParaRPr lang="en-US" sz="2400" b="1">
            <a:solidFill>
              <a:schemeClr val="tx1"/>
            </a:solidFill>
          </a:endParaRPr>
        </a:p>
      </dgm:t>
    </dgm:pt>
    <dgm:pt modelId="{C93A218F-28B0-FC43-A6AB-594A177FB5F1}" type="sibTrans" cxnId="{922D7778-CCE9-DA4B-A2EF-C9C80217A546}">
      <dgm:prSet custT="1"/>
      <dgm:spPr/>
      <dgm:t>
        <a:bodyPr/>
        <a:lstStyle/>
        <a:p>
          <a:endParaRPr lang="en-US" sz="700" b="1">
            <a:solidFill>
              <a:schemeClr val="tx1"/>
            </a:solidFill>
          </a:endParaRPr>
        </a:p>
      </dgm:t>
    </dgm:pt>
    <dgm:pt modelId="{0429EBDF-F314-0B41-859B-E587807266B9}" type="pres">
      <dgm:prSet presAssocID="{3B8973F0-2F0B-BE4F-A039-5173CBF8CE26}" presName="diagram" presStyleCnt="0">
        <dgm:presLayoutVars>
          <dgm:dir/>
          <dgm:resizeHandles val="exact"/>
        </dgm:presLayoutVars>
      </dgm:prSet>
      <dgm:spPr/>
      <dgm:t>
        <a:bodyPr/>
        <a:lstStyle/>
        <a:p>
          <a:endParaRPr lang="en-US"/>
        </a:p>
      </dgm:t>
    </dgm:pt>
    <dgm:pt modelId="{543313F2-7CF7-DE45-B6E2-030DFD0DEDC6}" type="pres">
      <dgm:prSet presAssocID="{F02C9AE6-FE41-AD46-8274-AAD635B45771}" presName="node" presStyleLbl="node1" presStyleIdx="0" presStyleCnt="10">
        <dgm:presLayoutVars>
          <dgm:bulletEnabled val="1"/>
        </dgm:presLayoutVars>
      </dgm:prSet>
      <dgm:spPr/>
      <dgm:t>
        <a:bodyPr/>
        <a:lstStyle/>
        <a:p>
          <a:endParaRPr lang="en-US"/>
        </a:p>
      </dgm:t>
    </dgm:pt>
    <dgm:pt modelId="{155F34C5-B90A-3E4F-96CC-BBF53DB31BFA}" type="pres">
      <dgm:prSet presAssocID="{73CF9643-22CD-B24D-B3E1-E2E387316194}" presName="sibTrans" presStyleLbl="sibTrans2D1" presStyleIdx="0" presStyleCnt="9"/>
      <dgm:spPr/>
      <dgm:t>
        <a:bodyPr/>
        <a:lstStyle/>
        <a:p>
          <a:endParaRPr lang="en-US"/>
        </a:p>
      </dgm:t>
    </dgm:pt>
    <dgm:pt modelId="{0FE9000C-1FFD-3D4B-A417-ACD6FB87E309}" type="pres">
      <dgm:prSet presAssocID="{73CF9643-22CD-B24D-B3E1-E2E387316194}" presName="connectorText" presStyleLbl="sibTrans2D1" presStyleIdx="0" presStyleCnt="9"/>
      <dgm:spPr/>
      <dgm:t>
        <a:bodyPr/>
        <a:lstStyle/>
        <a:p>
          <a:endParaRPr lang="en-US"/>
        </a:p>
      </dgm:t>
    </dgm:pt>
    <dgm:pt modelId="{BE3CE8E3-B154-0A45-8DD6-44C4897BE7A1}" type="pres">
      <dgm:prSet presAssocID="{D5AF8D00-30FD-9C4E-A2FB-6BA0BCECA016}" presName="node" presStyleLbl="node1" presStyleIdx="1" presStyleCnt="10">
        <dgm:presLayoutVars>
          <dgm:bulletEnabled val="1"/>
        </dgm:presLayoutVars>
      </dgm:prSet>
      <dgm:spPr/>
      <dgm:t>
        <a:bodyPr/>
        <a:lstStyle/>
        <a:p>
          <a:endParaRPr lang="en-US"/>
        </a:p>
      </dgm:t>
    </dgm:pt>
    <dgm:pt modelId="{4BDDE39C-CCAF-DB45-B5E9-A3D9F1227FF1}" type="pres">
      <dgm:prSet presAssocID="{C4725F26-C68B-4E48-9E1E-9D9205123D7A}" presName="sibTrans" presStyleLbl="sibTrans2D1" presStyleIdx="1" presStyleCnt="9"/>
      <dgm:spPr/>
      <dgm:t>
        <a:bodyPr/>
        <a:lstStyle/>
        <a:p>
          <a:endParaRPr lang="en-US"/>
        </a:p>
      </dgm:t>
    </dgm:pt>
    <dgm:pt modelId="{C78F1AA9-F8E3-4B44-A4E9-53365C265856}" type="pres">
      <dgm:prSet presAssocID="{C4725F26-C68B-4E48-9E1E-9D9205123D7A}" presName="connectorText" presStyleLbl="sibTrans2D1" presStyleIdx="1" presStyleCnt="9"/>
      <dgm:spPr/>
      <dgm:t>
        <a:bodyPr/>
        <a:lstStyle/>
        <a:p>
          <a:endParaRPr lang="en-US"/>
        </a:p>
      </dgm:t>
    </dgm:pt>
    <dgm:pt modelId="{14F5D202-1C34-034F-AA68-F7898D5FBEB3}" type="pres">
      <dgm:prSet presAssocID="{C34689EB-E9B9-9540-A093-2ED3E7D6DF16}" presName="node" presStyleLbl="node1" presStyleIdx="2" presStyleCnt="10">
        <dgm:presLayoutVars>
          <dgm:bulletEnabled val="1"/>
        </dgm:presLayoutVars>
      </dgm:prSet>
      <dgm:spPr/>
      <dgm:t>
        <a:bodyPr/>
        <a:lstStyle/>
        <a:p>
          <a:endParaRPr lang="en-US"/>
        </a:p>
      </dgm:t>
    </dgm:pt>
    <dgm:pt modelId="{F1F8502D-CBF9-0447-A23A-94F318C7BC4C}" type="pres">
      <dgm:prSet presAssocID="{55015449-EBAE-1446-AA8E-CFF3DB5FFBC6}" presName="sibTrans" presStyleLbl="sibTrans2D1" presStyleIdx="2" presStyleCnt="9"/>
      <dgm:spPr/>
      <dgm:t>
        <a:bodyPr/>
        <a:lstStyle/>
        <a:p>
          <a:endParaRPr lang="en-US"/>
        </a:p>
      </dgm:t>
    </dgm:pt>
    <dgm:pt modelId="{D55316DD-A6A4-EB49-9E4D-0180A2CE67D0}" type="pres">
      <dgm:prSet presAssocID="{55015449-EBAE-1446-AA8E-CFF3DB5FFBC6}" presName="connectorText" presStyleLbl="sibTrans2D1" presStyleIdx="2" presStyleCnt="9"/>
      <dgm:spPr/>
      <dgm:t>
        <a:bodyPr/>
        <a:lstStyle/>
        <a:p>
          <a:endParaRPr lang="en-US"/>
        </a:p>
      </dgm:t>
    </dgm:pt>
    <dgm:pt modelId="{98FE28C1-4158-1B47-8E40-D50CA0F02DA5}" type="pres">
      <dgm:prSet presAssocID="{56EB3C6C-64A0-7F44-BD01-1020ACDDF527}" presName="node" presStyleLbl="node1" presStyleIdx="3" presStyleCnt="10">
        <dgm:presLayoutVars>
          <dgm:bulletEnabled val="1"/>
        </dgm:presLayoutVars>
      </dgm:prSet>
      <dgm:spPr/>
      <dgm:t>
        <a:bodyPr/>
        <a:lstStyle/>
        <a:p>
          <a:endParaRPr lang="en-US"/>
        </a:p>
      </dgm:t>
    </dgm:pt>
    <dgm:pt modelId="{3D3EB6BB-F80A-3549-9395-3786070686C4}" type="pres">
      <dgm:prSet presAssocID="{566B3B7C-D474-9F48-9F3B-D6F4419EBCF1}" presName="sibTrans" presStyleLbl="sibTrans2D1" presStyleIdx="3" presStyleCnt="9"/>
      <dgm:spPr/>
      <dgm:t>
        <a:bodyPr/>
        <a:lstStyle/>
        <a:p>
          <a:endParaRPr lang="en-US"/>
        </a:p>
      </dgm:t>
    </dgm:pt>
    <dgm:pt modelId="{8DD2532D-BEE3-9D4A-A1AE-E254DEB63A77}" type="pres">
      <dgm:prSet presAssocID="{566B3B7C-D474-9F48-9F3B-D6F4419EBCF1}" presName="connectorText" presStyleLbl="sibTrans2D1" presStyleIdx="3" presStyleCnt="9"/>
      <dgm:spPr/>
      <dgm:t>
        <a:bodyPr/>
        <a:lstStyle/>
        <a:p>
          <a:endParaRPr lang="en-US"/>
        </a:p>
      </dgm:t>
    </dgm:pt>
    <dgm:pt modelId="{3E62C04F-1FAA-3847-B99F-F53435CF3D9A}" type="pres">
      <dgm:prSet presAssocID="{965EAA66-3902-B443-AEBB-8519BBB9CA01}" presName="node" presStyleLbl="node1" presStyleIdx="4" presStyleCnt="10">
        <dgm:presLayoutVars>
          <dgm:bulletEnabled val="1"/>
        </dgm:presLayoutVars>
      </dgm:prSet>
      <dgm:spPr/>
      <dgm:t>
        <a:bodyPr/>
        <a:lstStyle/>
        <a:p>
          <a:endParaRPr lang="en-US"/>
        </a:p>
      </dgm:t>
    </dgm:pt>
    <dgm:pt modelId="{38898BEA-9284-D947-BAF2-42236F10A395}" type="pres">
      <dgm:prSet presAssocID="{99E6C032-361E-F24E-8D4C-3E317A554C40}" presName="sibTrans" presStyleLbl="sibTrans2D1" presStyleIdx="4" presStyleCnt="9"/>
      <dgm:spPr/>
      <dgm:t>
        <a:bodyPr/>
        <a:lstStyle/>
        <a:p>
          <a:endParaRPr lang="en-US"/>
        </a:p>
      </dgm:t>
    </dgm:pt>
    <dgm:pt modelId="{A99D6A02-DFD4-A848-AC74-B4368D4635C0}" type="pres">
      <dgm:prSet presAssocID="{99E6C032-361E-F24E-8D4C-3E317A554C40}" presName="connectorText" presStyleLbl="sibTrans2D1" presStyleIdx="4" presStyleCnt="9"/>
      <dgm:spPr/>
      <dgm:t>
        <a:bodyPr/>
        <a:lstStyle/>
        <a:p>
          <a:endParaRPr lang="en-US"/>
        </a:p>
      </dgm:t>
    </dgm:pt>
    <dgm:pt modelId="{68D0993E-FCE3-A845-9B39-1978D6994068}" type="pres">
      <dgm:prSet presAssocID="{4F49041A-443F-BF47-8D4A-8C4805E3F059}" presName="node" presStyleLbl="node1" presStyleIdx="5" presStyleCnt="10">
        <dgm:presLayoutVars>
          <dgm:bulletEnabled val="1"/>
        </dgm:presLayoutVars>
      </dgm:prSet>
      <dgm:spPr/>
      <dgm:t>
        <a:bodyPr/>
        <a:lstStyle/>
        <a:p>
          <a:endParaRPr lang="en-US"/>
        </a:p>
      </dgm:t>
    </dgm:pt>
    <dgm:pt modelId="{0A4DFB98-35D4-6B4E-A9DE-94F35606A15E}" type="pres">
      <dgm:prSet presAssocID="{88B6D5B1-12DE-AC4A-929B-8AB846DAC5E6}" presName="sibTrans" presStyleLbl="sibTrans2D1" presStyleIdx="5" presStyleCnt="9"/>
      <dgm:spPr/>
      <dgm:t>
        <a:bodyPr/>
        <a:lstStyle/>
        <a:p>
          <a:endParaRPr lang="en-US"/>
        </a:p>
      </dgm:t>
    </dgm:pt>
    <dgm:pt modelId="{394E0291-0256-DC40-8558-A3BD3C547DE1}" type="pres">
      <dgm:prSet presAssocID="{88B6D5B1-12DE-AC4A-929B-8AB846DAC5E6}" presName="connectorText" presStyleLbl="sibTrans2D1" presStyleIdx="5" presStyleCnt="9"/>
      <dgm:spPr/>
      <dgm:t>
        <a:bodyPr/>
        <a:lstStyle/>
        <a:p>
          <a:endParaRPr lang="en-US"/>
        </a:p>
      </dgm:t>
    </dgm:pt>
    <dgm:pt modelId="{BEE184A5-D4FD-5F44-93C1-4F56BB80C141}" type="pres">
      <dgm:prSet presAssocID="{DCCF28E0-FA5B-564B-973C-F3DD103F36A8}" presName="node" presStyleLbl="node1" presStyleIdx="6" presStyleCnt="10">
        <dgm:presLayoutVars>
          <dgm:bulletEnabled val="1"/>
        </dgm:presLayoutVars>
      </dgm:prSet>
      <dgm:spPr/>
      <dgm:t>
        <a:bodyPr/>
        <a:lstStyle/>
        <a:p>
          <a:endParaRPr lang="en-US"/>
        </a:p>
      </dgm:t>
    </dgm:pt>
    <dgm:pt modelId="{6F791A14-DB04-2746-9DD6-E691C3C2D70C}" type="pres">
      <dgm:prSet presAssocID="{55BF5C1E-1BB8-CD44-8ED8-F795DE29FE4C}" presName="sibTrans" presStyleLbl="sibTrans2D1" presStyleIdx="6" presStyleCnt="9"/>
      <dgm:spPr/>
      <dgm:t>
        <a:bodyPr/>
        <a:lstStyle/>
        <a:p>
          <a:endParaRPr lang="en-US"/>
        </a:p>
      </dgm:t>
    </dgm:pt>
    <dgm:pt modelId="{AD72E87E-DF55-F243-8CAE-F3E3516107AC}" type="pres">
      <dgm:prSet presAssocID="{55BF5C1E-1BB8-CD44-8ED8-F795DE29FE4C}" presName="connectorText" presStyleLbl="sibTrans2D1" presStyleIdx="6" presStyleCnt="9"/>
      <dgm:spPr/>
      <dgm:t>
        <a:bodyPr/>
        <a:lstStyle/>
        <a:p>
          <a:endParaRPr lang="en-US"/>
        </a:p>
      </dgm:t>
    </dgm:pt>
    <dgm:pt modelId="{E71CBCA6-0380-3144-839B-6CBA1C09AC61}" type="pres">
      <dgm:prSet presAssocID="{FE84B306-EEA9-4A49-94B6-54B3023CCD35}" presName="node" presStyleLbl="node1" presStyleIdx="7" presStyleCnt="10">
        <dgm:presLayoutVars>
          <dgm:bulletEnabled val="1"/>
        </dgm:presLayoutVars>
      </dgm:prSet>
      <dgm:spPr/>
      <dgm:t>
        <a:bodyPr/>
        <a:lstStyle/>
        <a:p>
          <a:endParaRPr lang="en-US"/>
        </a:p>
      </dgm:t>
    </dgm:pt>
    <dgm:pt modelId="{5C188913-A575-3545-A34C-B6145483AA04}" type="pres">
      <dgm:prSet presAssocID="{43240E9F-F30D-E44A-8418-2A2174F86CC6}" presName="sibTrans" presStyleLbl="sibTrans2D1" presStyleIdx="7" presStyleCnt="9"/>
      <dgm:spPr/>
      <dgm:t>
        <a:bodyPr/>
        <a:lstStyle/>
        <a:p>
          <a:endParaRPr lang="en-US"/>
        </a:p>
      </dgm:t>
    </dgm:pt>
    <dgm:pt modelId="{E92CC04D-C239-5A49-846A-04375645195D}" type="pres">
      <dgm:prSet presAssocID="{43240E9F-F30D-E44A-8418-2A2174F86CC6}" presName="connectorText" presStyleLbl="sibTrans2D1" presStyleIdx="7" presStyleCnt="9"/>
      <dgm:spPr/>
      <dgm:t>
        <a:bodyPr/>
        <a:lstStyle/>
        <a:p>
          <a:endParaRPr lang="en-US"/>
        </a:p>
      </dgm:t>
    </dgm:pt>
    <dgm:pt modelId="{A2377AC9-AA87-BC42-9FF4-12525AAFA1A4}" type="pres">
      <dgm:prSet presAssocID="{D2129B30-FF35-C84D-B432-5F41F7087B7F}" presName="node" presStyleLbl="node1" presStyleIdx="8" presStyleCnt="10">
        <dgm:presLayoutVars>
          <dgm:bulletEnabled val="1"/>
        </dgm:presLayoutVars>
      </dgm:prSet>
      <dgm:spPr/>
      <dgm:t>
        <a:bodyPr/>
        <a:lstStyle/>
        <a:p>
          <a:endParaRPr lang="en-US"/>
        </a:p>
      </dgm:t>
    </dgm:pt>
    <dgm:pt modelId="{D4645FDA-B217-A842-9A48-E7F13C54665D}" type="pres">
      <dgm:prSet presAssocID="{C93A218F-28B0-FC43-A6AB-594A177FB5F1}" presName="sibTrans" presStyleLbl="sibTrans2D1" presStyleIdx="8" presStyleCnt="9"/>
      <dgm:spPr/>
      <dgm:t>
        <a:bodyPr/>
        <a:lstStyle/>
        <a:p>
          <a:endParaRPr lang="en-US"/>
        </a:p>
      </dgm:t>
    </dgm:pt>
    <dgm:pt modelId="{AA62C145-A72A-6F4B-901F-D6D0DB97273D}" type="pres">
      <dgm:prSet presAssocID="{C93A218F-28B0-FC43-A6AB-594A177FB5F1}" presName="connectorText" presStyleLbl="sibTrans2D1" presStyleIdx="8" presStyleCnt="9"/>
      <dgm:spPr/>
      <dgm:t>
        <a:bodyPr/>
        <a:lstStyle/>
        <a:p>
          <a:endParaRPr lang="en-US"/>
        </a:p>
      </dgm:t>
    </dgm:pt>
    <dgm:pt modelId="{D72B0A0C-FB32-F641-A263-966E6A1F4BE9}" type="pres">
      <dgm:prSet presAssocID="{D6C2ACD1-A7D7-1D4A-82CE-6042782E6300}" presName="node" presStyleLbl="node1" presStyleIdx="9" presStyleCnt="10">
        <dgm:presLayoutVars>
          <dgm:bulletEnabled val="1"/>
        </dgm:presLayoutVars>
      </dgm:prSet>
      <dgm:spPr/>
      <dgm:t>
        <a:bodyPr/>
        <a:lstStyle/>
        <a:p>
          <a:endParaRPr lang="en-US"/>
        </a:p>
      </dgm:t>
    </dgm:pt>
  </dgm:ptLst>
  <dgm:cxnLst>
    <dgm:cxn modelId="{99C9B6D3-8C9C-7941-B08B-E27DE3DCCA40}" type="presOf" srcId="{566B3B7C-D474-9F48-9F3B-D6F4419EBCF1}" destId="{8DD2532D-BEE3-9D4A-A1AE-E254DEB63A77}" srcOrd="1" destOrd="0" presId="urn:microsoft.com/office/officeart/2005/8/layout/process5"/>
    <dgm:cxn modelId="{3162EDEE-3622-584C-81E9-6B4132A9AFD9}" type="presOf" srcId="{55BF5C1E-1BB8-CD44-8ED8-F795DE29FE4C}" destId="{6F791A14-DB04-2746-9DD6-E691C3C2D70C}" srcOrd="0" destOrd="0" presId="urn:microsoft.com/office/officeart/2005/8/layout/process5"/>
    <dgm:cxn modelId="{C4E03C6D-B2EA-484D-9FA2-AA3B562D5C1B}" type="presOf" srcId="{566B3B7C-D474-9F48-9F3B-D6F4419EBCF1}" destId="{3D3EB6BB-F80A-3549-9395-3786070686C4}" srcOrd="0" destOrd="0" presId="urn:microsoft.com/office/officeart/2005/8/layout/process5"/>
    <dgm:cxn modelId="{00B309A2-09A0-7A4F-9F38-697668BF20F3}" srcId="{3B8973F0-2F0B-BE4F-A039-5173CBF8CE26}" destId="{965EAA66-3902-B443-AEBB-8519BBB9CA01}" srcOrd="4" destOrd="0" parTransId="{F0C760C3-3889-5140-8C1A-1634AFB32EF8}" sibTransId="{99E6C032-361E-F24E-8D4C-3E317A554C40}"/>
    <dgm:cxn modelId="{A62B1044-277B-6342-AF07-5BA53BEEDF98}" type="presOf" srcId="{D6C2ACD1-A7D7-1D4A-82CE-6042782E6300}" destId="{D72B0A0C-FB32-F641-A263-966E6A1F4BE9}" srcOrd="0" destOrd="0" presId="urn:microsoft.com/office/officeart/2005/8/layout/process5"/>
    <dgm:cxn modelId="{2D99352F-4862-5E42-9FA5-20856D5AEA47}" type="presOf" srcId="{C4725F26-C68B-4E48-9E1E-9D9205123D7A}" destId="{C78F1AA9-F8E3-4B44-A4E9-53365C265856}" srcOrd="1" destOrd="0" presId="urn:microsoft.com/office/officeart/2005/8/layout/process5"/>
    <dgm:cxn modelId="{ABD98B53-DA1A-5D4D-91F1-8B3B98B9CF12}" srcId="{3B8973F0-2F0B-BE4F-A039-5173CBF8CE26}" destId="{56EB3C6C-64A0-7F44-BD01-1020ACDDF527}" srcOrd="3" destOrd="0" parTransId="{5A1EF3E3-ED6C-4C49-A7AC-384F17A11658}" sibTransId="{566B3B7C-D474-9F48-9F3B-D6F4419EBCF1}"/>
    <dgm:cxn modelId="{EA13C311-7112-1C4D-8FB3-B974CA2E2CE1}" type="presOf" srcId="{73CF9643-22CD-B24D-B3E1-E2E387316194}" destId="{155F34C5-B90A-3E4F-96CC-BBF53DB31BFA}" srcOrd="0" destOrd="0" presId="urn:microsoft.com/office/officeart/2005/8/layout/process5"/>
    <dgm:cxn modelId="{AC2BB2B8-A0CE-C443-91D0-6F6A318457FA}" type="presOf" srcId="{88B6D5B1-12DE-AC4A-929B-8AB846DAC5E6}" destId="{0A4DFB98-35D4-6B4E-A9DE-94F35606A15E}" srcOrd="0" destOrd="0" presId="urn:microsoft.com/office/officeart/2005/8/layout/process5"/>
    <dgm:cxn modelId="{E0507E55-E3E4-8046-88AA-2A06597EA124}" type="presOf" srcId="{DCCF28E0-FA5B-564B-973C-F3DD103F36A8}" destId="{BEE184A5-D4FD-5F44-93C1-4F56BB80C141}" srcOrd="0" destOrd="0" presId="urn:microsoft.com/office/officeart/2005/8/layout/process5"/>
    <dgm:cxn modelId="{0AF0F592-D0A5-2448-8934-C5F73F4AB2EB}" type="presOf" srcId="{99E6C032-361E-F24E-8D4C-3E317A554C40}" destId="{38898BEA-9284-D947-BAF2-42236F10A395}" srcOrd="0" destOrd="0" presId="urn:microsoft.com/office/officeart/2005/8/layout/process5"/>
    <dgm:cxn modelId="{7A5E9FDC-6699-654C-9170-E4616B0E2B15}" type="presOf" srcId="{55015449-EBAE-1446-AA8E-CFF3DB5FFBC6}" destId="{D55316DD-A6A4-EB49-9E4D-0180A2CE67D0}" srcOrd="1" destOrd="0" presId="urn:microsoft.com/office/officeart/2005/8/layout/process5"/>
    <dgm:cxn modelId="{E931B048-7E41-E441-B797-A5E19E166189}" type="presOf" srcId="{C93A218F-28B0-FC43-A6AB-594A177FB5F1}" destId="{AA62C145-A72A-6F4B-901F-D6D0DB97273D}" srcOrd="1" destOrd="0" presId="urn:microsoft.com/office/officeart/2005/8/layout/process5"/>
    <dgm:cxn modelId="{6E887075-3309-3149-924D-ACB7C4AD719D}" srcId="{3B8973F0-2F0B-BE4F-A039-5173CBF8CE26}" destId="{DCCF28E0-FA5B-564B-973C-F3DD103F36A8}" srcOrd="6" destOrd="0" parTransId="{56DCF930-E9B8-2C41-9BEB-14EDEAFFF6F5}" sibTransId="{55BF5C1E-1BB8-CD44-8ED8-F795DE29FE4C}"/>
    <dgm:cxn modelId="{8357C70F-F527-C44E-821B-98E5C1DC41E9}" type="presOf" srcId="{55BF5C1E-1BB8-CD44-8ED8-F795DE29FE4C}" destId="{AD72E87E-DF55-F243-8CAE-F3E3516107AC}" srcOrd="1" destOrd="0" presId="urn:microsoft.com/office/officeart/2005/8/layout/process5"/>
    <dgm:cxn modelId="{651DBC6A-646B-9742-BF18-E09081722F55}" type="presOf" srcId="{99E6C032-361E-F24E-8D4C-3E317A554C40}" destId="{A99D6A02-DFD4-A848-AC74-B4368D4635C0}" srcOrd="1" destOrd="0" presId="urn:microsoft.com/office/officeart/2005/8/layout/process5"/>
    <dgm:cxn modelId="{E6171315-1E00-C244-8135-BE9FBF8879A6}" type="presOf" srcId="{73CF9643-22CD-B24D-B3E1-E2E387316194}" destId="{0FE9000C-1FFD-3D4B-A417-ACD6FB87E309}" srcOrd="1" destOrd="0" presId="urn:microsoft.com/office/officeart/2005/8/layout/process5"/>
    <dgm:cxn modelId="{76246128-99F1-8B48-9946-C2E38D1AFCB8}" srcId="{3B8973F0-2F0B-BE4F-A039-5173CBF8CE26}" destId="{4F49041A-443F-BF47-8D4A-8C4805E3F059}" srcOrd="5" destOrd="0" parTransId="{A177B782-78DD-1D4A-AF79-312F1BAB5D3E}" sibTransId="{88B6D5B1-12DE-AC4A-929B-8AB846DAC5E6}"/>
    <dgm:cxn modelId="{9CE60393-377C-B546-B450-4646CA194821}" type="presOf" srcId="{C34689EB-E9B9-9540-A093-2ED3E7D6DF16}" destId="{14F5D202-1C34-034F-AA68-F7898D5FBEB3}" srcOrd="0" destOrd="0" presId="urn:microsoft.com/office/officeart/2005/8/layout/process5"/>
    <dgm:cxn modelId="{ACBFD090-BF9B-8540-82D0-E54299C7EC6E}" type="presOf" srcId="{D5AF8D00-30FD-9C4E-A2FB-6BA0BCECA016}" destId="{BE3CE8E3-B154-0A45-8DD6-44C4897BE7A1}" srcOrd="0" destOrd="0" presId="urn:microsoft.com/office/officeart/2005/8/layout/process5"/>
    <dgm:cxn modelId="{9FA004C4-A796-BE4E-8955-43E51398C177}" type="presOf" srcId="{F02C9AE6-FE41-AD46-8274-AAD635B45771}" destId="{543313F2-7CF7-DE45-B6E2-030DFD0DEDC6}" srcOrd="0" destOrd="0" presId="urn:microsoft.com/office/officeart/2005/8/layout/process5"/>
    <dgm:cxn modelId="{38E4BB8D-F075-B24C-BDF6-DD795FF1B675}" srcId="{3B8973F0-2F0B-BE4F-A039-5173CBF8CE26}" destId="{D6C2ACD1-A7D7-1D4A-82CE-6042782E6300}" srcOrd="9" destOrd="0" parTransId="{8922CE11-293C-4146-BAB4-57D99669C679}" sibTransId="{F9543D28-7F0D-CE42-94B6-DD5856434C94}"/>
    <dgm:cxn modelId="{483BD39D-4FCF-B849-A878-ED1570F71284}" type="presOf" srcId="{965EAA66-3902-B443-AEBB-8519BBB9CA01}" destId="{3E62C04F-1FAA-3847-B99F-F53435CF3D9A}" srcOrd="0" destOrd="0" presId="urn:microsoft.com/office/officeart/2005/8/layout/process5"/>
    <dgm:cxn modelId="{D4345C06-F5C6-0A44-9906-DD5FA9968438}" type="presOf" srcId="{3B8973F0-2F0B-BE4F-A039-5173CBF8CE26}" destId="{0429EBDF-F314-0B41-859B-E587807266B9}" srcOrd="0" destOrd="0" presId="urn:microsoft.com/office/officeart/2005/8/layout/process5"/>
    <dgm:cxn modelId="{6D0E5A49-B85E-6E4C-B9CE-3521B479909C}" srcId="{3B8973F0-2F0B-BE4F-A039-5173CBF8CE26}" destId="{F02C9AE6-FE41-AD46-8274-AAD635B45771}" srcOrd="0" destOrd="0" parTransId="{BA2E8464-F1B1-BE4D-9B09-CF722FF0A2D7}" sibTransId="{73CF9643-22CD-B24D-B3E1-E2E387316194}"/>
    <dgm:cxn modelId="{CE4480B1-5F23-4446-BE1B-592DE97A9099}" type="presOf" srcId="{43240E9F-F30D-E44A-8418-2A2174F86CC6}" destId="{5C188913-A575-3545-A34C-B6145483AA04}" srcOrd="0" destOrd="0" presId="urn:microsoft.com/office/officeart/2005/8/layout/process5"/>
    <dgm:cxn modelId="{94F10477-4663-334A-A5D7-44221ECD3D73}" srcId="{3B8973F0-2F0B-BE4F-A039-5173CBF8CE26}" destId="{FE84B306-EEA9-4A49-94B6-54B3023CCD35}" srcOrd="7" destOrd="0" parTransId="{C01C1DC4-0089-C044-8702-1E919C719C89}" sibTransId="{43240E9F-F30D-E44A-8418-2A2174F86CC6}"/>
    <dgm:cxn modelId="{38D6AB3C-5BB4-1D4F-836C-24531D1662EE}" type="presOf" srcId="{55015449-EBAE-1446-AA8E-CFF3DB5FFBC6}" destId="{F1F8502D-CBF9-0447-A23A-94F318C7BC4C}" srcOrd="0" destOrd="0" presId="urn:microsoft.com/office/officeart/2005/8/layout/process5"/>
    <dgm:cxn modelId="{12CA12E0-9515-8E47-98AE-CC8EF39E411C}" srcId="{3B8973F0-2F0B-BE4F-A039-5173CBF8CE26}" destId="{D5AF8D00-30FD-9C4E-A2FB-6BA0BCECA016}" srcOrd="1" destOrd="0" parTransId="{7000CB73-6A58-DB4B-8262-76D11653CA23}" sibTransId="{C4725F26-C68B-4E48-9E1E-9D9205123D7A}"/>
    <dgm:cxn modelId="{922D7778-CCE9-DA4B-A2EF-C9C80217A546}" srcId="{3B8973F0-2F0B-BE4F-A039-5173CBF8CE26}" destId="{D2129B30-FF35-C84D-B432-5F41F7087B7F}" srcOrd="8" destOrd="0" parTransId="{4DFBE44A-A449-F44C-8211-0707D1C2FFE4}" sibTransId="{C93A218F-28B0-FC43-A6AB-594A177FB5F1}"/>
    <dgm:cxn modelId="{B719DEEC-F3ED-EA48-B32D-7D5EDAC27AC7}" type="presOf" srcId="{43240E9F-F30D-E44A-8418-2A2174F86CC6}" destId="{E92CC04D-C239-5A49-846A-04375645195D}" srcOrd="1" destOrd="0" presId="urn:microsoft.com/office/officeart/2005/8/layout/process5"/>
    <dgm:cxn modelId="{0E08F0CE-A5DB-234E-80F3-A58775EFF243}" srcId="{3B8973F0-2F0B-BE4F-A039-5173CBF8CE26}" destId="{C34689EB-E9B9-9540-A093-2ED3E7D6DF16}" srcOrd="2" destOrd="0" parTransId="{167FCDF6-8131-DD45-ABB7-BAA5DD600B35}" sibTransId="{55015449-EBAE-1446-AA8E-CFF3DB5FFBC6}"/>
    <dgm:cxn modelId="{E48425FC-7096-064B-89AB-9299E2611C3E}" type="presOf" srcId="{C93A218F-28B0-FC43-A6AB-594A177FB5F1}" destId="{D4645FDA-B217-A842-9A48-E7F13C54665D}" srcOrd="0" destOrd="0" presId="urn:microsoft.com/office/officeart/2005/8/layout/process5"/>
    <dgm:cxn modelId="{E62AEFDC-FD47-8D4F-881D-D1E6A1788EE5}" type="presOf" srcId="{C4725F26-C68B-4E48-9E1E-9D9205123D7A}" destId="{4BDDE39C-CCAF-DB45-B5E9-A3D9F1227FF1}" srcOrd="0" destOrd="0" presId="urn:microsoft.com/office/officeart/2005/8/layout/process5"/>
    <dgm:cxn modelId="{1B00C4C4-AFBB-B44B-8243-892DF1B7AEEB}" type="presOf" srcId="{FE84B306-EEA9-4A49-94B6-54B3023CCD35}" destId="{E71CBCA6-0380-3144-839B-6CBA1C09AC61}" srcOrd="0" destOrd="0" presId="urn:microsoft.com/office/officeart/2005/8/layout/process5"/>
    <dgm:cxn modelId="{BF7D2789-EEB4-B34C-A8C6-22CA966FBA02}" type="presOf" srcId="{4F49041A-443F-BF47-8D4A-8C4805E3F059}" destId="{68D0993E-FCE3-A845-9B39-1978D6994068}" srcOrd="0" destOrd="0" presId="urn:microsoft.com/office/officeart/2005/8/layout/process5"/>
    <dgm:cxn modelId="{85AA7DA2-5194-B740-BE9B-6534E70F8A1D}" type="presOf" srcId="{D2129B30-FF35-C84D-B432-5F41F7087B7F}" destId="{A2377AC9-AA87-BC42-9FF4-12525AAFA1A4}" srcOrd="0" destOrd="0" presId="urn:microsoft.com/office/officeart/2005/8/layout/process5"/>
    <dgm:cxn modelId="{D684B3A6-FDA2-E841-B542-F29BB762108D}" type="presOf" srcId="{56EB3C6C-64A0-7F44-BD01-1020ACDDF527}" destId="{98FE28C1-4158-1B47-8E40-D50CA0F02DA5}" srcOrd="0" destOrd="0" presId="urn:microsoft.com/office/officeart/2005/8/layout/process5"/>
    <dgm:cxn modelId="{666A0611-749C-5F48-82DD-F9EB8B8A73DA}" type="presOf" srcId="{88B6D5B1-12DE-AC4A-929B-8AB846DAC5E6}" destId="{394E0291-0256-DC40-8558-A3BD3C547DE1}" srcOrd="1" destOrd="0" presId="urn:microsoft.com/office/officeart/2005/8/layout/process5"/>
    <dgm:cxn modelId="{64672FAE-EDB4-F140-9EAA-8003F2AACFFA}" type="presParOf" srcId="{0429EBDF-F314-0B41-859B-E587807266B9}" destId="{543313F2-7CF7-DE45-B6E2-030DFD0DEDC6}" srcOrd="0" destOrd="0" presId="urn:microsoft.com/office/officeart/2005/8/layout/process5"/>
    <dgm:cxn modelId="{99C804C7-4D94-F04B-B4D8-91E99E384FB5}" type="presParOf" srcId="{0429EBDF-F314-0B41-859B-E587807266B9}" destId="{155F34C5-B90A-3E4F-96CC-BBF53DB31BFA}" srcOrd="1" destOrd="0" presId="urn:microsoft.com/office/officeart/2005/8/layout/process5"/>
    <dgm:cxn modelId="{BB961FA0-8884-7C4F-97E0-6A0FFFA4A476}" type="presParOf" srcId="{155F34C5-B90A-3E4F-96CC-BBF53DB31BFA}" destId="{0FE9000C-1FFD-3D4B-A417-ACD6FB87E309}" srcOrd="0" destOrd="0" presId="urn:microsoft.com/office/officeart/2005/8/layout/process5"/>
    <dgm:cxn modelId="{2C51609C-0BE8-0048-9A31-E43D84C40B0B}" type="presParOf" srcId="{0429EBDF-F314-0B41-859B-E587807266B9}" destId="{BE3CE8E3-B154-0A45-8DD6-44C4897BE7A1}" srcOrd="2" destOrd="0" presId="urn:microsoft.com/office/officeart/2005/8/layout/process5"/>
    <dgm:cxn modelId="{844E1907-9195-D041-BC1D-FD22CB28A0B2}" type="presParOf" srcId="{0429EBDF-F314-0B41-859B-E587807266B9}" destId="{4BDDE39C-CCAF-DB45-B5E9-A3D9F1227FF1}" srcOrd="3" destOrd="0" presId="urn:microsoft.com/office/officeart/2005/8/layout/process5"/>
    <dgm:cxn modelId="{487210C6-A652-4548-8582-1CB085CCD01E}" type="presParOf" srcId="{4BDDE39C-CCAF-DB45-B5E9-A3D9F1227FF1}" destId="{C78F1AA9-F8E3-4B44-A4E9-53365C265856}" srcOrd="0" destOrd="0" presId="urn:microsoft.com/office/officeart/2005/8/layout/process5"/>
    <dgm:cxn modelId="{B5521430-30EE-0140-9FF3-0177F8A291EF}" type="presParOf" srcId="{0429EBDF-F314-0B41-859B-E587807266B9}" destId="{14F5D202-1C34-034F-AA68-F7898D5FBEB3}" srcOrd="4" destOrd="0" presId="urn:microsoft.com/office/officeart/2005/8/layout/process5"/>
    <dgm:cxn modelId="{EBBB1848-3086-774F-B546-9905B0848604}" type="presParOf" srcId="{0429EBDF-F314-0B41-859B-E587807266B9}" destId="{F1F8502D-CBF9-0447-A23A-94F318C7BC4C}" srcOrd="5" destOrd="0" presId="urn:microsoft.com/office/officeart/2005/8/layout/process5"/>
    <dgm:cxn modelId="{7F6AA124-CA90-CD4D-AAFF-BE53F460C24C}" type="presParOf" srcId="{F1F8502D-CBF9-0447-A23A-94F318C7BC4C}" destId="{D55316DD-A6A4-EB49-9E4D-0180A2CE67D0}" srcOrd="0" destOrd="0" presId="urn:microsoft.com/office/officeart/2005/8/layout/process5"/>
    <dgm:cxn modelId="{307FCE46-2468-4F47-AFD5-7FB261A07F42}" type="presParOf" srcId="{0429EBDF-F314-0B41-859B-E587807266B9}" destId="{98FE28C1-4158-1B47-8E40-D50CA0F02DA5}" srcOrd="6" destOrd="0" presId="urn:microsoft.com/office/officeart/2005/8/layout/process5"/>
    <dgm:cxn modelId="{3F4A398A-06E5-094F-8AF5-0602777209FC}" type="presParOf" srcId="{0429EBDF-F314-0B41-859B-E587807266B9}" destId="{3D3EB6BB-F80A-3549-9395-3786070686C4}" srcOrd="7" destOrd="0" presId="urn:microsoft.com/office/officeart/2005/8/layout/process5"/>
    <dgm:cxn modelId="{9F44C424-F71A-2540-942F-E07E054072E4}" type="presParOf" srcId="{3D3EB6BB-F80A-3549-9395-3786070686C4}" destId="{8DD2532D-BEE3-9D4A-A1AE-E254DEB63A77}" srcOrd="0" destOrd="0" presId="urn:microsoft.com/office/officeart/2005/8/layout/process5"/>
    <dgm:cxn modelId="{AA1E62A0-C8F5-3F4C-9CEB-BE7EB38B53C5}" type="presParOf" srcId="{0429EBDF-F314-0B41-859B-E587807266B9}" destId="{3E62C04F-1FAA-3847-B99F-F53435CF3D9A}" srcOrd="8" destOrd="0" presId="urn:microsoft.com/office/officeart/2005/8/layout/process5"/>
    <dgm:cxn modelId="{75EF91B7-0EBC-4442-9699-7935483BFD82}" type="presParOf" srcId="{0429EBDF-F314-0B41-859B-E587807266B9}" destId="{38898BEA-9284-D947-BAF2-42236F10A395}" srcOrd="9" destOrd="0" presId="urn:microsoft.com/office/officeart/2005/8/layout/process5"/>
    <dgm:cxn modelId="{1AA78138-BD87-104E-A25F-A008BC25EBBF}" type="presParOf" srcId="{38898BEA-9284-D947-BAF2-42236F10A395}" destId="{A99D6A02-DFD4-A848-AC74-B4368D4635C0}" srcOrd="0" destOrd="0" presId="urn:microsoft.com/office/officeart/2005/8/layout/process5"/>
    <dgm:cxn modelId="{9E611BE2-BAE2-4647-8A32-260590095C1F}" type="presParOf" srcId="{0429EBDF-F314-0B41-859B-E587807266B9}" destId="{68D0993E-FCE3-A845-9B39-1978D6994068}" srcOrd="10" destOrd="0" presId="urn:microsoft.com/office/officeart/2005/8/layout/process5"/>
    <dgm:cxn modelId="{6569B1FE-B0B2-C84D-A66F-FB6E22C8D50E}" type="presParOf" srcId="{0429EBDF-F314-0B41-859B-E587807266B9}" destId="{0A4DFB98-35D4-6B4E-A9DE-94F35606A15E}" srcOrd="11" destOrd="0" presId="urn:microsoft.com/office/officeart/2005/8/layout/process5"/>
    <dgm:cxn modelId="{41936802-AA48-5D4D-840D-87C34689448A}" type="presParOf" srcId="{0A4DFB98-35D4-6B4E-A9DE-94F35606A15E}" destId="{394E0291-0256-DC40-8558-A3BD3C547DE1}" srcOrd="0" destOrd="0" presId="urn:microsoft.com/office/officeart/2005/8/layout/process5"/>
    <dgm:cxn modelId="{682D041E-4BDB-1840-B38C-FE72A82ADF67}" type="presParOf" srcId="{0429EBDF-F314-0B41-859B-E587807266B9}" destId="{BEE184A5-D4FD-5F44-93C1-4F56BB80C141}" srcOrd="12" destOrd="0" presId="urn:microsoft.com/office/officeart/2005/8/layout/process5"/>
    <dgm:cxn modelId="{AD24CFB4-FEE8-2C43-B197-A95C938FA609}" type="presParOf" srcId="{0429EBDF-F314-0B41-859B-E587807266B9}" destId="{6F791A14-DB04-2746-9DD6-E691C3C2D70C}" srcOrd="13" destOrd="0" presId="urn:microsoft.com/office/officeart/2005/8/layout/process5"/>
    <dgm:cxn modelId="{2D31D908-08E8-534A-86DF-CF3523686C4C}" type="presParOf" srcId="{6F791A14-DB04-2746-9DD6-E691C3C2D70C}" destId="{AD72E87E-DF55-F243-8CAE-F3E3516107AC}" srcOrd="0" destOrd="0" presId="urn:microsoft.com/office/officeart/2005/8/layout/process5"/>
    <dgm:cxn modelId="{75859789-C3AF-9146-8118-B46D203B17DC}" type="presParOf" srcId="{0429EBDF-F314-0B41-859B-E587807266B9}" destId="{E71CBCA6-0380-3144-839B-6CBA1C09AC61}" srcOrd="14" destOrd="0" presId="urn:microsoft.com/office/officeart/2005/8/layout/process5"/>
    <dgm:cxn modelId="{F37E8B8F-719C-8C49-819D-E5543124F58E}" type="presParOf" srcId="{0429EBDF-F314-0B41-859B-E587807266B9}" destId="{5C188913-A575-3545-A34C-B6145483AA04}" srcOrd="15" destOrd="0" presId="urn:microsoft.com/office/officeart/2005/8/layout/process5"/>
    <dgm:cxn modelId="{8770AF0E-2707-E64F-B4FC-79F88ED5C072}" type="presParOf" srcId="{5C188913-A575-3545-A34C-B6145483AA04}" destId="{E92CC04D-C239-5A49-846A-04375645195D}" srcOrd="0" destOrd="0" presId="urn:microsoft.com/office/officeart/2005/8/layout/process5"/>
    <dgm:cxn modelId="{756D72E8-89F5-1A4F-BC11-F18CB08935E8}" type="presParOf" srcId="{0429EBDF-F314-0B41-859B-E587807266B9}" destId="{A2377AC9-AA87-BC42-9FF4-12525AAFA1A4}" srcOrd="16" destOrd="0" presId="urn:microsoft.com/office/officeart/2005/8/layout/process5"/>
    <dgm:cxn modelId="{CA4B5617-2D2D-CF44-B59B-384AE6A68244}" type="presParOf" srcId="{0429EBDF-F314-0B41-859B-E587807266B9}" destId="{D4645FDA-B217-A842-9A48-E7F13C54665D}" srcOrd="17" destOrd="0" presId="urn:microsoft.com/office/officeart/2005/8/layout/process5"/>
    <dgm:cxn modelId="{3AE76142-AA27-424F-A74F-BE57F3292224}" type="presParOf" srcId="{D4645FDA-B217-A842-9A48-E7F13C54665D}" destId="{AA62C145-A72A-6F4B-901F-D6D0DB97273D}" srcOrd="0" destOrd="0" presId="urn:microsoft.com/office/officeart/2005/8/layout/process5"/>
    <dgm:cxn modelId="{CC92777E-D3A1-A348-8BFA-3F96D751CC59}" type="presParOf" srcId="{0429EBDF-F314-0B41-859B-E587807266B9}" destId="{D72B0A0C-FB32-F641-A263-966E6A1F4BE9}"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EAD40-A10E-2C44-88BB-E254D1FEED2A}">
      <dsp:nvSpPr>
        <dsp:cNvPr id="0" name=""/>
        <dsp:cNvSpPr/>
      </dsp:nvSpPr>
      <dsp:spPr>
        <a:xfrm>
          <a:off x="0" y="700211"/>
          <a:ext cx="2733972" cy="164038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Privacy</a:t>
          </a:r>
        </a:p>
      </dsp:txBody>
      <dsp:txXfrm>
        <a:off x="0" y="700211"/>
        <a:ext cx="2733972" cy="1640383"/>
      </dsp:txXfrm>
    </dsp:sp>
    <dsp:sp modelId="{5DF36080-AA5F-044B-9B2D-18470035B1FB}">
      <dsp:nvSpPr>
        <dsp:cNvPr id="0" name=""/>
        <dsp:cNvSpPr/>
      </dsp:nvSpPr>
      <dsp:spPr>
        <a:xfrm>
          <a:off x="3007369" y="700211"/>
          <a:ext cx="2733972" cy="1640383"/>
        </a:xfrm>
        <a:prstGeom prst="rect">
          <a:avLst/>
        </a:prstGeom>
        <a:solidFill>
          <a:schemeClr val="accent2">
            <a:hueOff val="-363841"/>
            <a:satOff val="-20982"/>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Data Ownership</a:t>
          </a:r>
        </a:p>
      </dsp:txBody>
      <dsp:txXfrm>
        <a:off x="3007369" y="700211"/>
        <a:ext cx="2733972" cy="1640383"/>
      </dsp:txXfrm>
    </dsp:sp>
    <dsp:sp modelId="{73313321-B089-6142-89C3-6254719B2389}">
      <dsp:nvSpPr>
        <dsp:cNvPr id="0" name=""/>
        <dsp:cNvSpPr/>
      </dsp:nvSpPr>
      <dsp:spPr>
        <a:xfrm>
          <a:off x="6014739" y="700211"/>
          <a:ext cx="2733972" cy="1640383"/>
        </a:xfrm>
        <a:prstGeom prst="rect">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Bias, Equity, &amp; Fairness</a:t>
          </a:r>
        </a:p>
      </dsp:txBody>
      <dsp:txXfrm>
        <a:off x="6014739" y="700211"/>
        <a:ext cx="2733972" cy="1640383"/>
      </dsp:txXfrm>
    </dsp:sp>
    <dsp:sp modelId="{EF08E376-4E26-284A-B04A-2272E2B37BE4}">
      <dsp:nvSpPr>
        <dsp:cNvPr id="0" name=""/>
        <dsp:cNvSpPr/>
      </dsp:nvSpPr>
      <dsp:spPr>
        <a:xfrm>
          <a:off x="1503684" y="2613992"/>
          <a:ext cx="2733972" cy="1640383"/>
        </a:xfrm>
        <a:prstGeom prst="rect">
          <a:avLst/>
        </a:prstGeom>
        <a:solidFill>
          <a:schemeClr val="accent2">
            <a:hueOff val="-1091522"/>
            <a:satOff val="-62946"/>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Transparency</a:t>
          </a:r>
        </a:p>
      </dsp:txBody>
      <dsp:txXfrm>
        <a:off x="1503684" y="2613992"/>
        <a:ext cx="2733972" cy="1640383"/>
      </dsp:txXfrm>
    </dsp:sp>
    <dsp:sp modelId="{6716D9F6-4AA6-A540-8569-2BA0DEE70F42}">
      <dsp:nvSpPr>
        <dsp:cNvPr id="0" name=""/>
        <dsp:cNvSpPr/>
      </dsp:nvSpPr>
      <dsp:spPr>
        <a:xfrm>
          <a:off x="4511054" y="2613992"/>
          <a:ext cx="2733972" cy="1640383"/>
        </a:xfrm>
        <a:prstGeom prst="rect">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Trustworthiness and Accountability</a:t>
          </a:r>
        </a:p>
      </dsp:txBody>
      <dsp:txXfrm>
        <a:off x="4511054" y="2613992"/>
        <a:ext cx="2733972" cy="16403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F5D00-2BBB-1B4A-A5EC-A1CAC8BC0135}">
      <dsp:nvSpPr>
        <dsp:cNvPr id="0" name=""/>
        <dsp:cNvSpPr/>
      </dsp:nvSpPr>
      <dsp:spPr>
        <a:xfrm>
          <a:off x="2200264" y="-59259"/>
          <a:ext cx="4976833" cy="495458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a:t>Access Control (Not collecting my data)</a:t>
          </a:r>
        </a:p>
      </dsp:txBody>
      <dsp:txXfrm>
        <a:off x="3818979" y="188469"/>
        <a:ext cx="1739403" cy="743188"/>
      </dsp:txXfrm>
    </dsp:sp>
    <dsp:sp modelId="{1E8A0D41-D224-334A-A949-6C516AE8204D}">
      <dsp:nvSpPr>
        <dsp:cNvPr id="0" name=""/>
        <dsp:cNvSpPr/>
      </dsp:nvSpPr>
      <dsp:spPr>
        <a:xfrm>
          <a:off x="2680735" y="1007060"/>
          <a:ext cx="4015890" cy="395298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a:t/>
          </a:r>
          <a:br>
            <a:rPr lang="en-US" sz="1800" kern="1200" dirty="0"/>
          </a:br>
          <a:r>
            <a:rPr lang="en-US" sz="1800" kern="1200" dirty="0"/>
            <a:t/>
          </a:r>
          <a:br>
            <a:rPr lang="en-US" sz="1800" kern="1200" dirty="0"/>
          </a:br>
          <a:r>
            <a:rPr lang="en-US" sz="1800" kern="1200" dirty="0"/>
            <a:t/>
          </a:r>
          <a:br>
            <a:rPr lang="en-US" sz="1800" kern="1200" dirty="0"/>
          </a:br>
          <a:r>
            <a:rPr lang="en-US" sz="1800" kern="1200" dirty="0"/>
            <a:t>Inference Control (not inferring something about me)</a:t>
          </a:r>
        </a:p>
      </dsp:txBody>
      <dsp:txXfrm>
        <a:off x="3752978" y="1254121"/>
        <a:ext cx="1871405" cy="741183"/>
      </dsp:txXfrm>
    </dsp:sp>
    <dsp:sp modelId="{34D19E6D-855F-B649-9917-E69B8B2661F8}">
      <dsp:nvSpPr>
        <dsp:cNvPr id="0" name=""/>
        <dsp:cNvSpPr/>
      </dsp:nvSpPr>
      <dsp:spPr>
        <a:xfrm>
          <a:off x="3648911" y="2909556"/>
          <a:ext cx="2079539" cy="204503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a:t>Action Control (not taking actions on me)</a:t>
          </a:r>
        </a:p>
      </dsp:txBody>
      <dsp:txXfrm>
        <a:off x="3953452" y="3420814"/>
        <a:ext cx="1470456" cy="10225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313F2-7CF7-DE45-B6E2-030DFD0DEDC6}">
      <dsp:nvSpPr>
        <dsp:cNvPr id="0" name=""/>
        <dsp:cNvSpPr/>
      </dsp:nvSpPr>
      <dsp:spPr>
        <a:xfrm>
          <a:off x="4464" y="675209"/>
          <a:ext cx="1384101" cy="830460"/>
        </a:xfrm>
        <a:prstGeom prst="roundRect">
          <a:avLst>
            <a:gd name="adj" fmla="val 1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solidFill>
                <a:schemeClr val="tx1"/>
              </a:solidFill>
            </a:rPr>
            <a:t>Get Data</a:t>
          </a:r>
        </a:p>
      </dsp:txBody>
      <dsp:txXfrm>
        <a:off x="28787" y="699532"/>
        <a:ext cx="1335455" cy="781814"/>
      </dsp:txXfrm>
    </dsp:sp>
    <dsp:sp modelId="{155F34C5-B90A-3E4F-96CC-BBF53DB31BFA}">
      <dsp:nvSpPr>
        <dsp:cNvPr id="0" name=""/>
        <dsp:cNvSpPr/>
      </dsp:nvSpPr>
      <dsp:spPr>
        <a:xfrm>
          <a:off x="1510367" y="918811"/>
          <a:ext cx="293429" cy="343257"/>
        </a:xfrm>
        <a:prstGeom prst="rightArrow">
          <a:avLst>
            <a:gd name="adj1" fmla="val 60000"/>
            <a:gd name="adj2" fmla="val 5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en-US" sz="1050" b="1" kern="1200">
            <a:solidFill>
              <a:schemeClr val="tx1"/>
            </a:solidFill>
          </a:endParaRPr>
        </a:p>
      </dsp:txBody>
      <dsp:txXfrm>
        <a:off x="1510367" y="987462"/>
        <a:ext cx="205400" cy="205955"/>
      </dsp:txXfrm>
    </dsp:sp>
    <dsp:sp modelId="{BE3CE8E3-B154-0A45-8DD6-44C4897BE7A1}">
      <dsp:nvSpPr>
        <dsp:cNvPr id="0" name=""/>
        <dsp:cNvSpPr/>
      </dsp:nvSpPr>
      <dsp:spPr>
        <a:xfrm>
          <a:off x="1942207" y="675209"/>
          <a:ext cx="1384101" cy="830460"/>
        </a:xfrm>
        <a:prstGeom prst="roundRect">
          <a:avLst>
            <a:gd name="adj" fmla="val 1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a:solidFill>
                <a:schemeClr val="tx1"/>
              </a:solidFill>
            </a:rPr>
            <a:t>Store and Link Data</a:t>
          </a:r>
          <a:endParaRPr lang="en-US" sz="1600" b="1" kern="1200" dirty="0">
            <a:solidFill>
              <a:schemeClr val="tx1"/>
            </a:solidFill>
          </a:endParaRPr>
        </a:p>
      </dsp:txBody>
      <dsp:txXfrm>
        <a:off x="1966530" y="699532"/>
        <a:ext cx="1335455" cy="781814"/>
      </dsp:txXfrm>
    </dsp:sp>
    <dsp:sp modelId="{4BDDE39C-CCAF-DB45-B5E9-A3D9F1227FF1}">
      <dsp:nvSpPr>
        <dsp:cNvPr id="0" name=""/>
        <dsp:cNvSpPr/>
      </dsp:nvSpPr>
      <dsp:spPr>
        <a:xfrm>
          <a:off x="3448109" y="918811"/>
          <a:ext cx="293429" cy="343257"/>
        </a:xfrm>
        <a:prstGeom prst="rightArrow">
          <a:avLst>
            <a:gd name="adj1" fmla="val 60000"/>
            <a:gd name="adj2" fmla="val 5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en-US" sz="1050" b="1" kern="1200">
            <a:solidFill>
              <a:schemeClr val="tx1"/>
            </a:solidFill>
          </a:endParaRPr>
        </a:p>
      </dsp:txBody>
      <dsp:txXfrm>
        <a:off x="3448109" y="987462"/>
        <a:ext cx="205400" cy="205955"/>
      </dsp:txXfrm>
    </dsp:sp>
    <dsp:sp modelId="{14F5D202-1C34-034F-AA68-F7898D5FBEB3}">
      <dsp:nvSpPr>
        <dsp:cNvPr id="0" name=""/>
        <dsp:cNvSpPr/>
      </dsp:nvSpPr>
      <dsp:spPr>
        <a:xfrm>
          <a:off x="3879949" y="675209"/>
          <a:ext cx="1384101" cy="830460"/>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solidFill>
                <a:schemeClr val="tx1"/>
              </a:solidFill>
            </a:rPr>
            <a:t>Process Data</a:t>
          </a:r>
        </a:p>
      </dsp:txBody>
      <dsp:txXfrm>
        <a:off x="3904272" y="699532"/>
        <a:ext cx="1335455" cy="781814"/>
      </dsp:txXfrm>
    </dsp:sp>
    <dsp:sp modelId="{F1F8502D-CBF9-0447-A23A-94F318C7BC4C}">
      <dsp:nvSpPr>
        <dsp:cNvPr id="0" name=""/>
        <dsp:cNvSpPr/>
      </dsp:nvSpPr>
      <dsp:spPr>
        <a:xfrm>
          <a:off x="5385851" y="918811"/>
          <a:ext cx="293429" cy="343257"/>
        </a:xfrm>
        <a:prstGeom prst="rightArrow">
          <a:avLst>
            <a:gd name="adj1" fmla="val 60000"/>
            <a:gd name="adj2" fmla="val 5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en-US" sz="1050" b="1" kern="1200">
            <a:solidFill>
              <a:schemeClr val="tx1"/>
            </a:solidFill>
          </a:endParaRPr>
        </a:p>
      </dsp:txBody>
      <dsp:txXfrm>
        <a:off x="5385851" y="987462"/>
        <a:ext cx="205400" cy="205955"/>
      </dsp:txXfrm>
    </dsp:sp>
    <dsp:sp modelId="{98FE28C1-4158-1B47-8E40-D50CA0F02DA5}">
      <dsp:nvSpPr>
        <dsp:cNvPr id="0" name=""/>
        <dsp:cNvSpPr/>
      </dsp:nvSpPr>
      <dsp:spPr>
        <a:xfrm>
          <a:off x="5817691" y="675209"/>
          <a:ext cx="1384101" cy="830460"/>
        </a:xfrm>
        <a:prstGeom prst="roundRect">
          <a:avLst>
            <a:gd name="adj" fmla="val 10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solidFill>
                <a:schemeClr val="tx1"/>
              </a:solidFill>
            </a:rPr>
            <a:t>Explore Data</a:t>
          </a:r>
        </a:p>
      </dsp:txBody>
      <dsp:txXfrm>
        <a:off x="5842014" y="699532"/>
        <a:ext cx="1335455" cy="781814"/>
      </dsp:txXfrm>
    </dsp:sp>
    <dsp:sp modelId="{3D3EB6BB-F80A-3549-9395-3786070686C4}">
      <dsp:nvSpPr>
        <dsp:cNvPr id="0" name=""/>
        <dsp:cNvSpPr/>
      </dsp:nvSpPr>
      <dsp:spPr>
        <a:xfrm>
          <a:off x="7323593" y="918811"/>
          <a:ext cx="293429" cy="343257"/>
        </a:xfrm>
        <a:prstGeom prst="rightArrow">
          <a:avLst>
            <a:gd name="adj1" fmla="val 60000"/>
            <a:gd name="adj2" fmla="val 50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en-US" sz="1050" b="1" kern="1200">
            <a:solidFill>
              <a:schemeClr val="tx1"/>
            </a:solidFill>
          </a:endParaRPr>
        </a:p>
      </dsp:txBody>
      <dsp:txXfrm>
        <a:off x="7323593" y="987462"/>
        <a:ext cx="205400" cy="205955"/>
      </dsp:txXfrm>
    </dsp:sp>
    <dsp:sp modelId="{3E62C04F-1FAA-3847-B99F-F53435CF3D9A}">
      <dsp:nvSpPr>
        <dsp:cNvPr id="0" name=""/>
        <dsp:cNvSpPr/>
      </dsp:nvSpPr>
      <dsp:spPr>
        <a:xfrm>
          <a:off x="7755433" y="675209"/>
          <a:ext cx="1384101" cy="830460"/>
        </a:xfrm>
        <a:prstGeom prst="roundRect">
          <a:avLst>
            <a:gd name="adj" fmla="val 1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solidFill>
                <a:schemeClr val="tx1"/>
              </a:solidFill>
            </a:rPr>
            <a:t>Modeling</a:t>
          </a:r>
        </a:p>
      </dsp:txBody>
      <dsp:txXfrm>
        <a:off x="7779756" y="699532"/>
        <a:ext cx="1335455" cy="781814"/>
      </dsp:txXfrm>
    </dsp:sp>
    <dsp:sp modelId="{38898BEA-9284-D947-BAF2-42236F10A395}">
      <dsp:nvSpPr>
        <dsp:cNvPr id="0" name=""/>
        <dsp:cNvSpPr/>
      </dsp:nvSpPr>
      <dsp:spPr>
        <a:xfrm rot="5400000">
          <a:off x="8300769" y="1602557"/>
          <a:ext cx="293429" cy="343257"/>
        </a:xfrm>
        <a:prstGeom prst="rightArrow">
          <a:avLst>
            <a:gd name="adj1" fmla="val 60000"/>
            <a:gd name="adj2" fmla="val 5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en-US" sz="1050" b="1" kern="1200">
            <a:solidFill>
              <a:schemeClr val="tx1"/>
            </a:solidFill>
          </a:endParaRPr>
        </a:p>
      </dsp:txBody>
      <dsp:txXfrm rot="-5400000">
        <a:off x="8344507" y="1627471"/>
        <a:ext cx="205955" cy="205400"/>
      </dsp:txXfrm>
    </dsp:sp>
    <dsp:sp modelId="{68D0993E-FCE3-A845-9B39-1978D6994068}">
      <dsp:nvSpPr>
        <dsp:cNvPr id="0" name=""/>
        <dsp:cNvSpPr/>
      </dsp:nvSpPr>
      <dsp:spPr>
        <a:xfrm>
          <a:off x="7755433" y="2059310"/>
          <a:ext cx="1384101" cy="830460"/>
        </a:xfrm>
        <a:prstGeom prst="roundRect">
          <a:avLst>
            <a:gd name="adj" fmla="val 1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solidFill>
                <a:schemeClr val="tx1"/>
              </a:solidFill>
            </a:rPr>
            <a:t>Test</a:t>
          </a:r>
        </a:p>
      </dsp:txBody>
      <dsp:txXfrm>
        <a:off x="7779756" y="2083633"/>
        <a:ext cx="1335455" cy="781814"/>
      </dsp:txXfrm>
    </dsp:sp>
    <dsp:sp modelId="{0A4DFB98-35D4-6B4E-A9DE-94F35606A15E}">
      <dsp:nvSpPr>
        <dsp:cNvPr id="0" name=""/>
        <dsp:cNvSpPr/>
      </dsp:nvSpPr>
      <dsp:spPr>
        <a:xfrm rot="10800000">
          <a:off x="7340203" y="2302912"/>
          <a:ext cx="293429" cy="343257"/>
        </a:xfrm>
        <a:prstGeom prst="rightArrow">
          <a:avLst>
            <a:gd name="adj1" fmla="val 60000"/>
            <a:gd name="adj2" fmla="val 5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en-US" sz="1050" b="1" kern="1200">
            <a:solidFill>
              <a:schemeClr val="tx1"/>
            </a:solidFill>
          </a:endParaRPr>
        </a:p>
      </dsp:txBody>
      <dsp:txXfrm rot="10800000">
        <a:off x="7428232" y="2371563"/>
        <a:ext cx="205400" cy="205955"/>
      </dsp:txXfrm>
    </dsp:sp>
    <dsp:sp modelId="{BEE184A5-D4FD-5F44-93C1-4F56BB80C141}">
      <dsp:nvSpPr>
        <dsp:cNvPr id="0" name=""/>
        <dsp:cNvSpPr/>
      </dsp:nvSpPr>
      <dsp:spPr>
        <a:xfrm>
          <a:off x="5817691" y="2059310"/>
          <a:ext cx="1384101" cy="830460"/>
        </a:xfrm>
        <a:prstGeom prst="roundRect">
          <a:avLst>
            <a:gd name="adj" fmla="val 1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solidFill>
                <a:schemeClr val="tx1"/>
              </a:solidFill>
            </a:rPr>
            <a:t>Evaluate &amp; Select</a:t>
          </a:r>
        </a:p>
      </dsp:txBody>
      <dsp:txXfrm>
        <a:off x="5842014" y="2083633"/>
        <a:ext cx="1335455" cy="781814"/>
      </dsp:txXfrm>
    </dsp:sp>
    <dsp:sp modelId="{6F791A14-DB04-2746-9DD6-E691C3C2D70C}">
      <dsp:nvSpPr>
        <dsp:cNvPr id="0" name=""/>
        <dsp:cNvSpPr/>
      </dsp:nvSpPr>
      <dsp:spPr>
        <a:xfrm rot="10800000">
          <a:off x="5402460" y="2302912"/>
          <a:ext cx="293429" cy="343257"/>
        </a:xfrm>
        <a:prstGeom prst="rightArrow">
          <a:avLst>
            <a:gd name="adj1" fmla="val 60000"/>
            <a:gd name="adj2" fmla="val 5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b="1" kern="1200">
            <a:solidFill>
              <a:schemeClr val="tx1"/>
            </a:solidFill>
          </a:endParaRPr>
        </a:p>
      </dsp:txBody>
      <dsp:txXfrm rot="10800000">
        <a:off x="5490489" y="2371563"/>
        <a:ext cx="205400" cy="205955"/>
      </dsp:txXfrm>
    </dsp:sp>
    <dsp:sp modelId="{E71CBCA6-0380-3144-839B-6CBA1C09AC61}">
      <dsp:nvSpPr>
        <dsp:cNvPr id="0" name=""/>
        <dsp:cNvSpPr/>
      </dsp:nvSpPr>
      <dsp:spPr>
        <a:xfrm>
          <a:off x="3879949" y="2059310"/>
          <a:ext cx="1384101" cy="830460"/>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solidFill>
                <a:schemeClr val="tx1"/>
              </a:solidFill>
            </a:rPr>
            <a:t>Deploy</a:t>
          </a:r>
        </a:p>
      </dsp:txBody>
      <dsp:txXfrm>
        <a:off x="3904272" y="2083633"/>
        <a:ext cx="1335455" cy="781814"/>
      </dsp:txXfrm>
    </dsp:sp>
    <dsp:sp modelId="{5C188913-A575-3545-A34C-B6145483AA04}">
      <dsp:nvSpPr>
        <dsp:cNvPr id="0" name=""/>
        <dsp:cNvSpPr/>
      </dsp:nvSpPr>
      <dsp:spPr>
        <a:xfrm rot="10800000">
          <a:off x="3464718" y="2302912"/>
          <a:ext cx="293429" cy="343257"/>
        </a:xfrm>
        <a:prstGeom prst="rightArrow">
          <a:avLst>
            <a:gd name="adj1" fmla="val 60000"/>
            <a:gd name="adj2" fmla="val 5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b="1" kern="1200">
            <a:solidFill>
              <a:schemeClr val="tx1"/>
            </a:solidFill>
          </a:endParaRPr>
        </a:p>
      </dsp:txBody>
      <dsp:txXfrm rot="10800000">
        <a:off x="3552747" y="2371563"/>
        <a:ext cx="205400" cy="205955"/>
      </dsp:txXfrm>
    </dsp:sp>
    <dsp:sp modelId="{A2377AC9-AA87-BC42-9FF4-12525AAFA1A4}">
      <dsp:nvSpPr>
        <dsp:cNvPr id="0" name=""/>
        <dsp:cNvSpPr/>
      </dsp:nvSpPr>
      <dsp:spPr>
        <a:xfrm>
          <a:off x="1942207" y="2059310"/>
          <a:ext cx="1384101" cy="830460"/>
        </a:xfrm>
        <a:prstGeom prst="roundRect">
          <a:avLst>
            <a:gd name="adj" fmla="val 10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solidFill>
                <a:schemeClr val="tx1"/>
              </a:solidFill>
            </a:rPr>
            <a:t>Maintain</a:t>
          </a:r>
        </a:p>
      </dsp:txBody>
      <dsp:txXfrm>
        <a:off x="1966530" y="2083633"/>
        <a:ext cx="1335455" cy="781814"/>
      </dsp:txXfrm>
    </dsp:sp>
    <dsp:sp modelId="{D4645FDA-B217-A842-9A48-E7F13C54665D}">
      <dsp:nvSpPr>
        <dsp:cNvPr id="0" name=""/>
        <dsp:cNvSpPr/>
      </dsp:nvSpPr>
      <dsp:spPr>
        <a:xfrm rot="10800000">
          <a:off x="1526976" y="2302912"/>
          <a:ext cx="293429" cy="343257"/>
        </a:xfrm>
        <a:prstGeom prst="rightArrow">
          <a:avLst>
            <a:gd name="adj1" fmla="val 60000"/>
            <a:gd name="adj2" fmla="val 50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b="1" kern="1200">
            <a:solidFill>
              <a:schemeClr val="tx1"/>
            </a:solidFill>
          </a:endParaRPr>
        </a:p>
      </dsp:txBody>
      <dsp:txXfrm rot="10800000">
        <a:off x="1615005" y="2371563"/>
        <a:ext cx="205400" cy="205955"/>
      </dsp:txXfrm>
    </dsp:sp>
    <dsp:sp modelId="{D72B0A0C-FB32-F641-A263-966E6A1F4BE9}">
      <dsp:nvSpPr>
        <dsp:cNvPr id="0" name=""/>
        <dsp:cNvSpPr/>
      </dsp:nvSpPr>
      <dsp:spPr>
        <a:xfrm>
          <a:off x="4464" y="2059310"/>
          <a:ext cx="1384101" cy="830460"/>
        </a:xfrm>
        <a:prstGeom prst="roundRect">
          <a:avLst>
            <a:gd name="adj" fmla="val 1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solidFill>
                <a:schemeClr val="tx1"/>
              </a:solidFill>
            </a:rPr>
            <a:t>Communicate</a:t>
          </a:r>
        </a:p>
      </dsp:txBody>
      <dsp:txXfrm>
        <a:off x="28787" y="2083633"/>
        <a:ext cx="1335455" cy="7818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0.82367</cdr:x>
      <cdr:y>0.09289</cdr:y>
    </cdr:from>
    <cdr:to>
      <cdr:x>0.94867</cdr:x>
      <cdr:y>0.36245</cdr:y>
    </cdr:to>
    <cdr:sp macro="" textlink="">
      <cdr:nvSpPr>
        <cdr:cNvPr id="2" name="Rectangle 1">
          <a:extLst xmlns:a="http://schemas.openxmlformats.org/drawingml/2006/main">
            <a:ext uri="{FF2B5EF4-FFF2-40B4-BE49-F238E27FC236}">
              <a16:creationId xmlns:a16="http://schemas.microsoft.com/office/drawing/2014/main" id="{5A826331-66C7-4CF6-83D2-D50B9CE7D60D}"/>
            </a:ext>
          </a:extLst>
        </cdr:cNvPr>
        <cdr:cNvSpPr/>
      </cdr:nvSpPr>
      <cdr:spPr>
        <a:xfrm xmlns:a="http://schemas.openxmlformats.org/drawingml/2006/main">
          <a:off x="5523208" y="396375"/>
          <a:ext cx="838200" cy="1150341"/>
        </a:xfrm>
        <a:prstGeom xmlns:a="http://schemas.openxmlformats.org/drawingml/2006/main" prst="rect">
          <a:avLst/>
        </a:prstGeom>
        <a:noFill xmlns:a="http://schemas.openxmlformats.org/drawingml/2006/main"/>
        <a:ln xmlns:a="http://schemas.openxmlformats.org/drawingml/2006/main" w="254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charset="0"/>
              <a:buChar char="•"/>
            </a:pPr>
            <a:r>
              <a:rPr lang="en-US" sz="1200" dirty="0">
                <a:latin typeface="+mn-lt"/>
              </a:rPr>
              <a:t>What data was considered relevant</a:t>
            </a:r>
          </a:p>
          <a:p>
            <a:pPr marL="171450" indent="-171450">
              <a:buFont typeface="Arial" charset="0"/>
              <a:buChar char="•"/>
            </a:pPr>
            <a:endParaRPr lang="en-US" sz="800" dirty="0">
              <a:latin typeface="+mn-lt"/>
            </a:endParaRPr>
          </a:p>
          <a:p>
            <a:pPr marL="457200" indent="-457200">
              <a:buFont typeface="Arial" charset="0"/>
              <a:buChar char="•"/>
            </a:pPr>
            <a:r>
              <a:rPr lang="en-US" sz="1200" dirty="0">
                <a:latin typeface="+mn-lt"/>
              </a:rPr>
              <a:t>How accurate and clean was it?</a:t>
            </a:r>
          </a:p>
          <a:p>
            <a:pPr marL="171450" indent="-171450">
              <a:buFont typeface="Arial" charset="0"/>
              <a:buChar char="•"/>
            </a:pPr>
            <a:endParaRPr lang="en-US" sz="800" dirty="0">
              <a:latin typeface="+mn-lt"/>
            </a:endParaRPr>
          </a:p>
          <a:p>
            <a:pPr marL="457200" indent="-457200">
              <a:buFont typeface="Arial" charset="0"/>
              <a:buChar char="•"/>
            </a:pPr>
            <a:r>
              <a:rPr lang="en-US" sz="1200" dirty="0">
                <a:latin typeface="+mn-lt"/>
              </a:rPr>
              <a:t>Sampling bias </a:t>
            </a:r>
          </a:p>
          <a:p>
            <a:endParaRPr lang="en-US" dirty="0"/>
          </a:p>
        </p:txBody>
      </p:sp>
      <p:sp>
        <p:nvSpPr>
          <p:cNvPr id="4" name="Slide Number Placeholder 3"/>
          <p:cNvSpPr>
            <a:spLocks noGrp="1"/>
          </p:cNvSpPr>
          <p:nvPr>
            <p:ph type="sldNum" sz="quarter" idx="10"/>
          </p:nvPr>
        </p:nvSpPr>
        <p:spPr/>
        <p:txBody>
          <a:bodyPr/>
          <a:lstStyle/>
          <a:p>
            <a:fld id="{87916DAE-669F-3546-9A68-DB1260F5EB98}" type="slidenum">
              <a:rPr lang="en-US" smtClean="0"/>
              <a:t>29</a:t>
            </a:fld>
            <a:endParaRPr lang="en-US"/>
          </a:p>
        </p:txBody>
      </p:sp>
    </p:spTree>
    <p:extLst>
      <p:ext uri="{BB962C8B-B14F-4D97-AF65-F5344CB8AC3E}">
        <p14:creationId xmlns:p14="http://schemas.microsoft.com/office/powerpoint/2010/main" val="1248865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1" name="Google Shape;26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38B529A-4733-4523-A918-614969B85AAC}" type="slidenum">
              <a:rPr lang="en-US" altLang="en-US">
                <a:ea typeface="ヒラギノ角ゴ Pro W3" pitchFamily="122" charset="-128"/>
                <a:cs typeface="MS PGothic" pitchFamily="34" charset="-128"/>
              </a:rPr>
              <a:pPr/>
              <a:t>9</a:t>
            </a:fld>
            <a:endParaRPr lang="en-US" altLang="en-US">
              <a:ea typeface="ヒラギノ角ゴ Pro W3" pitchFamily="122" charset="-128"/>
              <a:cs typeface="MS PGothic" pitchFamily="34" charset="-128"/>
            </a:endParaRPr>
          </a:p>
        </p:txBody>
      </p:sp>
      <p:sp>
        <p:nvSpPr>
          <p:cNvPr id="25603" name="Rectangle 2"/>
          <p:cNvSpPr>
            <a:spLocks noGrp="1" noRot="1" noChangeAspect="1" noChangeArrowheads="1" noTextEdit="1"/>
          </p:cNvSpPr>
          <p:nvPr>
            <p:ph type="sldImg"/>
          </p:nvPr>
        </p:nvSpPr>
        <p:spPr>
          <a:xfrm>
            <a:off x="23813" y="744538"/>
            <a:ext cx="6616700" cy="3722687"/>
          </a:xfrm>
          <a:ln/>
        </p:spPr>
      </p:sp>
      <p:sp>
        <p:nvSpPr>
          <p:cNvPr id="25604" name="Rectangle 3"/>
          <p:cNvSpPr>
            <a:spLocks noGrp="1" noChangeArrowheads="1"/>
          </p:cNvSpPr>
          <p:nvPr>
            <p:ph type="body" idx="1"/>
          </p:nvPr>
        </p:nvSpPr>
        <p:spPr>
          <a:noFill/>
          <a:ln/>
        </p:spPr>
        <p:txBody>
          <a:bodyPr/>
          <a:lstStyle/>
          <a:p>
            <a:pPr eaLnBrk="1" hangingPunct="1"/>
            <a:endParaRPr lang="en-US" altLang="en-US">
              <a:latin typeface="Arial" pitchFamily="34" charset="0"/>
              <a:ea typeface="ヒラギノ角ゴ Pro W3" pitchFamily="122" charset="-128"/>
            </a:endParaRPr>
          </a:p>
        </p:txBody>
      </p:sp>
    </p:spTree>
    <p:extLst>
      <p:ext uri="{BB962C8B-B14F-4D97-AF65-F5344CB8AC3E}">
        <p14:creationId xmlns:p14="http://schemas.microsoft.com/office/powerpoint/2010/main" val="1738234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193" y="1233488"/>
            <a:ext cx="11221557" cy="4792662"/>
          </a:xfrm>
        </p:spPr>
        <p:txBody>
          <a:bodyPr>
            <a:noAutofit/>
          </a:bodyPr>
          <a:lstStyle>
            <a:lvl1pPr>
              <a:defRPr sz="1800" baseline="0"/>
            </a:lvl1pPr>
            <a:lvl2pPr>
              <a:defRPr sz="1800" baseline="0"/>
            </a:lvl2pPr>
            <a:lvl3pPr>
              <a:defRPr sz="1800" baseline="0"/>
            </a:lvl3pPr>
            <a:lvl4pPr>
              <a:defRPr sz="1800" baseline="0"/>
            </a:lvl4pPr>
            <a:lvl5pPr>
              <a:defRPr sz="18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1"/>
          </p:nvPr>
        </p:nvSpPr>
        <p:spPr/>
        <p:txBody>
          <a:bodyPr/>
          <a:lstStyle/>
          <a:p>
            <a:fld id="{59C6D5BA-4AD7-7044-A069-9D4DC9CBE1E1}" type="slidenum">
              <a:rPr lang="en-US" smtClean="0"/>
              <a:pPr/>
              <a:t>‹#›</a:t>
            </a:fld>
            <a:endParaRPr lang="en-US" dirty="0"/>
          </a:p>
        </p:txBody>
      </p:sp>
      <p:sp>
        <p:nvSpPr>
          <p:cNvPr id="6" name="Footer Placeholder 8"/>
          <p:cNvSpPr>
            <a:spLocks noGrp="1"/>
          </p:cNvSpPr>
          <p:nvPr>
            <p:ph type="ftr" sz="quarter" idx="3"/>
          </p:nvPr>
        </p:nvSpPr>
        <p:spPr>
          <a:xfrm>
            <a:off x="625858" y="6388101"/>
            <a:ext cx="7661517" cy="469899"/>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The Investment Approach: Australia and New Zealand</a:t>
            </a:r>
            <a:endParaRPr lang="en-US" dirty="0"/>
          </a:p>
        </p:txBody>
      </p:sp>
      <p:sp>
        <p:nvSpPr>
          <p:cNvPr id="7" name="Title 13"/>
          <p:cNvSpPr>
            <a:spLocks noGrp="1"/>
          </p:cNvSpPr>
          <p:nvPr>
            <p:ph type="title"/>
          </p:nvPr>
        </p:nvSpPr>
        <p:spPr>
          <a:xfrm>
            <a:off x="494193" y="193185"/>
            <a:ext cx="11221557" cy="468000"/>
          </a:xfrm>
        </p:spPr>
        <p:txBody>
          <a:bodyPr/>
          <a:lstStyle/>
          <a:p>
            <a:r>
              <a:rPr lang="en-US"/>
              <a:t>Click to edit Master title style</a:t>
            </a:r>
            <a:endParaRPr lang="en-AU" dirty="0"/>
          </a:p>
        </p:txBody>
      </p:sp>
      <p:sp>
        <p:nvSpPr>
          <p:cNvPr id="8" name="Text Placeholder 16"/>
          <p:cNvSpPr>
            <a:spLocks noGrp="1"/>
          </p:cNvSpPr>
          <p:nvPr>
            <p:ph type="body" sz="quarter" idx="12" hasCustomPrompt="1"/>
          </p:nvPr>
        </p:nvSpPr>
        <p:spPr>
          <a:xfrm>
            <a:off x="493185" y="661185"/>
            <a:ext cx="11222567" cy="288000"/>
          </a:xfrm>
        </p:spPr>
        <p:txBody>
          <a:bodyPr>
            <a:normAutofit/>
          </a:bodyPr>
          <a:lstStyle>
            <a:lvl1pPr marL="0" indent="0">
              <a:buNone/>
              <a:defRPr sz="1600">
                <a:solidFill>
                  <a:schemeClr val="tx1"/>
                </a:solidFill>
              </a:defRPr>
            </a:lvl1pPr>
          </a:lstStyle>
          <a:p>
            <a:pPr lvl="0"/>
            <a:r>
              <a:rPr lang="en-US" dirty="0"/>
              <a:t>Click to add subhead</a:t>
            </a:r>
            <a:endParaRPr lang="en-AU" dirty="0"/>
          </a:p>
        </p:txBody>
      </p:sp>
    </p:spTree>
    <p:extLst>
      <p:ext uri="{BB962C8B-B14F-4D97-AF65-F5344CB8AC3E}">
        <p14:creationId xmlns:p14="http://schemas.microsoft.com/office/powerpoint/2010/main" val="68694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193" y="1233488"/>
            <a:ext cx="11221557" cy="4792662"/>
          </a:xfrm>
        </p:spPr>
        <p:txBody>
          <a:bodyPr>
            <a:noAutofit/>
          </a:bodyPr>
          <a:lstStyle>
            <a:lvl1pPr>
              <a:defRPr sz="1800" baseline="0"/>
            </a:lvl1pPr>
            <a:lvl2pPr>
              <a:defRPr sz="1800" baseline="0"/>
            </a:lvl2pPr>
            <a:lvl3pPr>
              <a:defRPr sz="1800" baseline="0"/>
            </a:lvl3pPr>
            <a:lvl4pPr>
              <a:defRPr sz="1800" baseline="0"/>
            </a:lvl4pPr>
            <a:lvl5pPr>
              <a:defRPr sz="18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1"/>
          </p:nvPr>
        </p:nvSpPr>
        <p:spPr/>
        <p:txBody>
          <a:bodyPr/>
          <a:lstStyle/>
          <a:p>
            <a:fld id="{59C6D5BA-4AD7-7044-A069-9D4DC9CBE1E1}" type="slidenum">
              <a:rPr lang="en-US" smtClean="0"/>
              <a:pPr/>
              <a:t>‹#›</a:t>
            </a:fld>
            <a:endParaRPr lang="en-US" dirty="0"/>
          </a:p>
        </p:txBody>
      </p:sp>
      <p:sp>
        <p:nvSpPr>
          <p:cNvPr id="6" name="Footer Placeholder 8"/>
          <p:cNvSpPr>
            <a:spLocks noGrp="1"/>
          </p:cNvSpPr>
          <p:nvPr>
            <p:ph type="ftr" sz="quarter" idx="3"/>
          </p:nvPr>
        </p:nvSpPr>
        <p:spPr>
          <a:xfrm>
            <a:off x="625858" y="6388101"/>
            <a:ext cx="7661517" cy="469899"/>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The Investment Approach: Australia and New Zealand</a:t>
            </a:r>
            <a:endParaRPr lang="en-US" dirty="0"/>
          </a:p>
        </p:txBody>
      </p:sp>
      <p:sp>
        <p:nvSpPr>
          <p:cNvPr id="7" name="Title 13"/>
          <p:cNvSpPr>
            <a:spLocks noGrp="1"/>
          </p:cNvSpPr>
          <p:nvPr>
            <p:ph type="title"/>
          </p:nvPr>
        </p:nvSpPr>
        <p:spPr>
          <a:xfrm>
            <a:off x="494193" y="193185"/>
            <a:ext cx="11221557" cy="468000"/>
          </a:xfrm>
        </p:spPr>
        <p:txBody>
          <a:bodyPr/>
          <a:lstStyle/>
          <a:p>
            <a:r>
              <a:rPr lang="en-US"/>
              <a:t>Click to edit Master title style</a:t>
            </a:r>
            <a:endParaRPr lang="en-AU" dirty="0"/>
          </a:p>
        </p:txBody>
      </p:sp>
      <p:sp>
        <p:nvSpPr>
          <p:cNvPr id="8" name="Text Placeholder 16"/>
          <p:cNvSpPr>
            <a:spLocks noGrp="1"/>
          </p:cNvSpPr>
          <p:nvPr>
            <p:ph type="body" sz="quarter" idx="12" hasCustomPrompt="1"/>
          </p:nvPr>
        </p:nvSpPr>
        <p:spPr>
          <a:xfrm>
            <a:off x="493185" y="661185"/>
            <a:ext cx="11222567" cy="288000"/>
          </a:xfrm>
        </p:spPr>
        <p:txBody>
          <a:bodyPr>
            <a:normAutofit/>
          </a:bodyPr>
          <a:lstStyle>
            <a:lvl1pPr marL="0" indent="0">
              <a:buNone/>
              <a:defRPr sz="1600">
                <a:solidFill>
                  <a:schemeClr val="tx1"/>
                </a:solidFill>
              </a:defRPr>
            </a:lvl1pPr>
          </a:lstStyle>
          <a:p>
            <a:pPr lvl="0"/>
            <a:r>
              <a:rPr lang="en-US" dirty="0"/>
              <a:t>Click to add subhead</a:t>
            </a:r>
            <a:endParaRPr lang="en-AU" dirty="0"/>
          </a:p>
        </p:txBody>
      </p:sp>
    </p:spTree>
    <p:extLst>
      <p:ext uri="{BB962C8B-B14F-4D97-AF65-F5344CB8AC3E}">
        <p14:creationId xmlns:p14="http://schemas.microsoft.com/office/powerpoint/2010/main" val="4278241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mag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7FD8FAE-6EA6-CD44-B263-A1CC67533F11}"/>
              </a:ext>
            </a:extLst>
          </p:cNvPr>
          <p:cNvSpPr>
            <a:spLocks noGrp="1"/>
          </p:cNvSpPr>
          <p:nvPr>
            <p:ph type="ftr" sz="quarter" idx="11"/>
          </p:nvPr>
        </p:nvSpPr>
        <p:spPr>
          <a:xfrm>
            <a:off x="7239000" y="6339332"/>
            <a:ext cx="4114800" cy="365125"/>
          </a:xfrm>
          <a:prstGeom prst="rect">
            <a:avLst/>
          </a:prstGeom>
        </p:spPr>
        <p:txBody>
          <a:bodyPr/>
          <a:lstStyle/>
          <a:p>
            <a:endParaRPr lang="en-US"/>
          </a:p>
        </p:txBody>
      </p:sp>
      <p:sp>
        <p:nvSpPr>
          <p:cNvPr id="7" name="Title 1">
            <a:extLst>
              <a:ext uri="{FF2B5EF4-FFF2-40B4-BE49-F238E27FC236}">
                <a16:creationId xmlns:a16="http://schemas.microsoft.com/office/drawing/2014/main" id="{C371DDE2-1FF1-704A-9BE1-C19D62CBDAF1}"/>
              </a:ext>
            </a:extLst>
          </p:cNvPr>
          <p:cNvSpPr>
            <a:spLocks noGrp="1"/>
          </p:cNvSpPr>
          <p:nvPr>
            <p:ph type="title" hasCustomPrompt="1"/>
          </p:nvPr>
        </p:nvSpPr>
        <p:spPr>
          <a:xfrm>
            <a:off x="838200" y="648525"/>
            <a:ext cx="10515600" cy="1072565"/>
          </a:xfrm>
        </p:spPr>
        <p:txBody>
          <a:bodyPr/>
          <a:lstStyle>
            <a:lvl1pPr>
              <a:defRPr sz="3300"/>
            </a:lvl1pPr>
          </a:lstStyle>
          <a:p>
            <a:r>
              <a:rPr lang="en-US" dirty="0"/>
              <a:t>Big image slide</a:t>
            </a:r>
          </a:p>
        </p:txBody>
      </p:sp>
    </p:spTree>
    <p:extLst>
      <p:ext uri="{BB962C8B-B14F-4D97-AF65-F5344CB8AC3E}">
        <p14:creationId xmlns:p14="http://schemas.microsoft.com/office/powerpoint/2010/main" val="3214987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193" y="1233488"/>
            <a:ext cx="11221557" cy="4792662"/>
          </a:xfrm>
        </p:spPr>
        <p:txBody>
          <a:bodyPr>
            <a:noAutofit/>
          </a:bodyPr>
          <a:lstStyle>
            <a:lvl1pPr>
              <a:defRPr sz="1800" baseline="0"/>
            </a:lvl1pPr>
            <a:lvl2pPr>
              <a:defRPr sz="1800" baseline="0"/>
            </a:lvl2pPr>
            <a:lvl3pPr>
              <a:defRPr sz="1800" baseline="0"/>
            </a:lvl3pPr>
            <a:lvl4pPr>
              <a:defRPr sz="1800" baseline="0"/>
            </a:lvl4pPr>
            <a:lvl5pPr>
              <a:defRPr sz="18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1"/>
          </p:nvPr>
        </p:nvSpPr>
        <p:spPr/>
        <p:txBody>
          <a:bodyPr/>
          <a:lstStyle/>
          <a:p>
            <a:fld id="{59C6D5BA-4AD7-7044-A069-9D4DC9CBE1E1}" type="slidenum">
              <a:rPr lang="en-US" smtClean="0"/>
              <a:pPr/>
              <a:t>‹#›</a:t>
            </a:fld>
            <a:endParaRPr lang="en-US" dirty="0"/>
          </a:p>
        </p:txBody>
      </p:sp>
      <p:sp>
        <p:nvSpPr>
          <p:cNvPr id="6" name="Footer Placeholder 8"/>
          <p:cNvSpPr>
            <a:spLocks noGrp="1"/>
          </p:cNvSpPr>
          <p:nvPr>
            <p:ph type="ftr" sz="quarter" idx="3"/>
          </p:nvPr>
        </p:nvSpPr>
        <p:spPr>
          <a:xfrm>
            <a:off x="625858" y="6388101"/>
            <a:ext cx="7661517" cy="469899"/>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The Investment Approach: Australia and New Zealand</a:t>
            </a:r>
            <a:endParaRPr lang="en-US" dirty="0"/>
          </a:p>
        </p:txBody>
      </p:sp>
      <p:sp>
        <p:nvSpPr>
          <p:cNvPr id="7" name="Title 13"/>
          <p:cNvSpPr>
            <a:spLocks noGrp="1"/>
          </p:cNvSpPr>
          <p:nvPr>
            <p:ph type="title"/>
          </p:nvPr>
        </p:nvSpPr>
        <p:spPr>
          <a:xfrm>
            <a:off x="494193" y="193185"/>
            <a:ext cx="11221557" cy="468000"/>
          </a:xfrm>
        </p:spPr>
        <p:txBody>
          <a:bodyPr/>
          <a:lstStyle/>
          <a:p>
            <a:r>
              <a:rPr lang="en-US"/>
              <a:t>Click to edit Master title style</a:t>
            </a:r>
            <a:endParaRPr lang="en-AU" dirty="0"/>
          </a:p>
        </p:txBody>
      </p:sp>
      <p:sp>
        <p:nvSpPr>
          <p:cNvPr id="8" name="Text Placeholder 16"/>
          <p:cNvSpPr>
            <a:spLocks noGrp="1"/>
          </p:cNvSpPr>
          <p:nvPr>
            <p:ph type="body" sz="quarter" idx="12" hasCustomPrompt="1"/>
          </p:nvPr>
        </p:nvSpPr>
        <p:spPr>
          <a:xfrm>
            <a:off x="493185" y="661185"/>
            <a:ext cx="11222567" cy="288000"/>
          </a:xfrm>
        </p:spPr>
        <p:txBody>
          <a:bodyPr>
            <a:normAutofit/>
          </a:bodyPr>
          <a:lstStyle>
            <a:lvl1pPr marL="0" indent="0">
              <a:buNone/>
              <a:defRPr sz="1600">
                <a:solidFill>
                  <a:schemeClr val="tx1"/>
                </a:solidFill>
              </a:defRPr>
            </a:lvl1pPr>
          </a:lstStyle>
          <a:p>
            <a:pPr lvl="0"/>
            <a:r>
              <a:rPr lang="en-US" dirty="0"/>
              <a:t>Click to add subhead</a:t>
            </a:r>
            <a:endParaRPr lang="en-AU" dirty="0"/>
          </a:p>
        </p:txBody>
      </p:sp>
    </p:spTree>
    <p:extLst>
      <p:ext uri="{BB962C8B-B14F-4D97-AF65-F5344CB8AC3E}">
        <p14:creationId xmlns:p14="http://schemas.microsoft.com/office/powerpoint/2010/main" val="427988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ote 3">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835F13A-399E-E547-8873-CF26365688F6}"/>
              </a:ext>
            </a:extLst>
          </p:cNvPr>
          <p:cNvSpPr/>
          <p:nvPr userDrawn="1"/>
        </p:nvSpPr>
        <p:spPr>
          <a:xfrm>
            <a:off x="0" y="0"/>
            <a:ext cx="12271248" cy="6986016"/>
          </a:xfrm>
          <a:prstGeom prst="rect">
            <a:avLst/>
          </a:prstGeom>
          <a:solidFill>
            <a:srgbClr val="3A7A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A7A99"/>
              </a:solidFill>
            </a:endParaRPr>
          </a:p>
        </p:txBody>
      </p:sp>
      <p:sp>
        <p:nvSpPr>
          <p:cNvPr id="6" name="Footer Placeholder 5">
            <a:extLst>
              <a:ext uri="{FF2B5EF4-FFF2-40B4-BE49-F238E27FC236}">
                <a16:creationId xmlns:a16="http://schemas.microsoft.com/office/drawing/2014/main" id="{3611FC90-0250-9242-BCD1-A59D775EB524}"/>
              </a:ext>
            </a:extLst>
          </p:cNvPr>
          <p:cNvSpPr>
            <a:spLocks noGrp="1"/>
          </p:cNvSpPr>
          <p:nvPr>
            <p:ph type="ftr" sz="quarter" idx="11"/>
          </p:nvPr>
        </p:nvSpPr>
        <p:spPr>
          <a:xfrm>
            <a:off x="7239000" y="6339332"/>
            <a:ext cx="4114800" cy="365125"/>
          </a:xfrm>
          <a:prstGeom prst="rect">
            <a:avLst/>
          </a:prstGeom>
        </p:spPr>
        <p:txBody>
          <a:bodyPr/>
          <a:lstStyle/>
          <a:p>
            <a:endParaRPr lang="en-US"/>
          </a:p>
        </p:txBody>
      </p:sp>
      <p:sp>
        <p:nvSpPr>
          <p:cNvPr id="11" name="Subtitle 2">
            <a:extLst>
              <a:ext uri="{FF2B5EF4-FFF2-40B4-BE49-F238E27FC236}">
                <a16:creationId xmlns:a16="http://schemas.microsoft.com/office/drawing/2014/main" id="{D3FFC28A-A11B-5349-BCBA-04AEAE4378C1}"/>
              </a:ext>
            </a:extLst>
          </p:cNvPr>
          <p:cNvSpPr>
            <a:spLocks noGrp="1"/>
          </p:cNvSpPr>
          <p:nvPr>
            <p:ph type="subTitle" idx="1" hasCustomPrompt="1"/>
          </p:nvPr>
        </p:nvSpPr>
        <p:spPr>
          <a:xfrm>
            <a:off x="882396" y="4051229"/>
            <a:ext cx="4732592" cy="640778"/>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Authors name, title and other info. (Image to be substituted </a:t>
            </a:r>
          </a:p>
        </p:txBody>
      </p:sp>
      <p:pic>
        <p:nvPicPr>
          <p:cNvPr id="3" name="Picture 2">
            <a:extLst>
              <a:ext uri="{FF2B5EF4-FFF2-40B4-BE49-F238E27FC236}">
                <a16:creationId xmlns:a16="http://schemas.microsoft.com/office/drawing/2014/main" id="{B7BA2DBA-C7AA-1447-8050-3D94F89EE538}"/>
              </a:ext>
            </a:extLst>
          </p:cNvPr>
          <p:cNvPicPr>
            <a:picLocks noChangeAspect="1"/>
          </p:cNvPicPr>
          <p:nvPr userDrawn="1"/>
        </p:nvPicPr>
        <p:blipFill>
          <a:blip r:embed="rId2"/>
          <a:stretch>
            <a:fillRect/>
          </a:stretch>
        </p:blipFill>
        <p:spPr>
          <a:xfrm>
            <a:off x="715518" y="6165020"/>
            <a:ext cx="2082546" cy="656404"/>
          </a:xfrm>
          <a:prstGeom prst="rect">
            <a:avLst/>
          </a:prstGeom>
        </p:spPr>
      </p:pic>
      <p:cxnSp>
        <p:nvCxnSpPr>
          <p:cNvPr id="10" name="Straight Connector 9">
            <a:extLst>
              <a:ext uri="{FF2B5EF4-FFF2-40B4-BE49-F238E27FC236}">
                <a16:creationId xmlns:a16="http://schemas.microsoft.com/office/drawing/2014/main" id="{B418BADD-1DC6-EE4A-B159-D386BD847D11}"/>
              </a:ext>
            </a:extLst>
          </p:cNvPr>
          <p:cNvCxnSpPr/>
          <p:nvPr userDrawn="1"/>
        </p:nvCxnSpPr>
        <p:spPr>
          <a:xfrm flipH="1">
            <a:off x="685312" y="6174740"/>
            <a:ext cx="1066848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24A62D93-AAD9-6F45-9023-110404BC8EB0}"/>
              </a:ext>
            </a:extLst>
          </p:cNvPr>
          <p:cNvSpPr>
            <a:spLocks noGrp="1"/>
          </p:cNvSpPr>
          <p:nvPr>
            <p:ph type="title" hasCustomPrompt="1"/>
          </p:nvPr>
        </p:nvSpPr>
        <p:spPr>
          <a:xfrm>
            <a:off x="882396" y="742320"/>
            <a:ext cx="9733217" cy="2903550"/>
          </a:xfrm>
        </p:spPr>
        <p:txBody>
          <a:bodyPr/>
          <a:lstStyle>
            <a:lvl1pPr>
              <a:defRPr sz="5200">
                <a:solidFill>
                  <a:srgbClr val="6EC7B3"/>
                </a:solidFill>
              </a:defRPr>
            </a:lvl1pPr>
          </a:lstStyle>
          <a:p>
            <a:r>
              <a:rPr lang="en-US" dirty="0"/>
              <a:t>“Quote”</a:t>
            </a:r>
          </a:p>
        </p:txBody>
      </p:sp>
    </p:spTree>
    <p:extLst>
      <p:ext uri="{BB962C8B-B14F-4D97-AF65-F5344CB8AC3E}">
        <p14:creationId xmlns:p14="http://schemas.microsoft.com/office/powerpoint/2010/main" val="4078270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193" y="1233488"/>
            <a:ext cx="11221557" cy="4792662"/>
          </a:xfrm>
        </p:spPr>
        <p:txBody>
          <a:bodyPr>
            <a:noAutofit/>
          </a:bodyPr>
          <a:lstStyle>
            <a:lvl1pPr>
              <a:defRPr sz="1800" baseline="0"/>
            </a:lvl1pPr>
            <a:lvl2pPr>
              <a:defRPr sz="1800" baseline="0"/>
            </a:lvl2pPr>
            <a:lvl3pPr>
              <a:defRPr sz="1800" baseline="0"/>
            </a:lvl3pPr>
            <a:lvl4pPr>
              <a:defRPr sz="1800" baseline="0"/>
            </a:lvl4pPr>
            <a:lvl5pPr>
              <a:defRPr sz="18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1"/>
          </p:nvPr>
        </p:nvSpPr>
        <p:spPr/>
        <p:txBody>
          <a:bodyPr/>
          <a:lstStyle/>
          <a:p>
            <a:fld id="{59C6D5BA-4AD7-7044-A069-9D4DC9CBE1E1}" type="slidenum">
              <a:rPr lang="en-US" smtClean="0"/>
              <a:pPr/>
              <a:t>‹#›</a:t>
            </a:fld>
            <a:endParaRPr lang="en-US" dirty="0"/>
          </a:p>
        </p:txBody>
      </p:sp>
      <p:sp>
        <p:nvSpPr>
          <p:cNvPr id="6" name="Footer Placeholder 8"/>
          <p:cNvSpPr>
            <a:spLocks noGrp="1"/>
          </p:cNvSpPr>
          <p:nvPr>
            <p:ph type="ftr" sz="quarter" idx="3"/>
          </p:nvPr>
        </p:nvSpPr>
        <p:spPr>
          <a:xfrm>
            <a:off x="625858" y="6388101"/>
            <a:ext cx="7661517" cy="469899"/>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The Investment Approach: Australia and New Zealand</a:t>
            </a:r>
            <a:endParaRPr lang="en-US" dirty="0"/>
          </a:p>
        </p:txBody>
      </p:sp>
      <p:sp>
        <p:nvSpPr>
          <p:cNvPr id="7" name="Title 13"/>
          <p:cNvSpPr>
            <a:spLocks noGrp="1"/>
          </p:cNvSpPr>
          <p:nvPr>
            <p:ph type="title"/>
          </p:nvPr>
        </p:nvSpPr>
        <p:spPr>
          <a:xfrm>
            <a:off x="494193" y="193185"/>
            <a:ext cx="11221557" cy="468000"/>
          </a:xfrm>
        </p:spPr>
        <p:txBody>
          <a:bodyPr/>
          <a:lstStyle/>
          <a:p>
            <a:r>
              <a:rPr lang="en-US"/>
              <a:t>Click to edit Master title style</a:t>
            </a:r>
            <a:endParaRPr lang="en-AU" dirty="0"/>
          </a:p>
        </p:txBody>
      </p:sp>
      <p:sp>
        <p:nvSpPr>
          <p:cNvPr id="8" name="Text Placeholder 16"/>
          <p:cNvSpPr>
            <a:spLocks noGrp="1"/>
          </p:cNvSpPr>
          <p:nvPr>
            <p:ph type="body" sz="quarter" idx="12" hasCustomPrompt="1"/>
          </p:nvPr>
        </p:nvSpPr>
        <p:spPr>
          <a:xfrm>
            <a:off x="493185" y="661185"/>
            <a:ext cx="11222567" cy="288000"/>
          </a:xfrm>
        </p:spPr>
        <p:txBody>
          <a:bodyPr>
            <a:normAutofit/>
          </a:bodyPr>
          <a:lstStyle>
            <a:lvl1pPr marL="0" indent="0">
              <a:buNone/>
              <a:defRPr sz="1600">
                <a:solidFill>
                  <a:schemeClr val="tx1"/>
                </a:solidFill>
              </a:defRPr>
            </a:lvl1pPr>
          </a:lstStyle>
          <a:p>
            <a:pPr lvl="0"/>
            <a:r>
              <a:rPr lang="en-US" dirty="0"/>
              <a:t>Click to add subhead</a:t>
            </a:r>
            <a:endParaRPr lang="en-AU" dirty="0"/>
          </a:p>
        </p:txBody>
      </p:sp>
    </p:spTree>
    <p:extLst>
      <p:ext uri="{BB962C8B-B14F-4D97-AF65-F5344CB8AC3E}">
        <p14:creationId xmlns:p14="http://schemas.microsoft.com/office/powerpoint/2010/main" val="3614237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193" y="1233488"/>
            <a:ext cx="11221557" cy="4792662"/>
          </a:xfrm>
        </p:spPr>
        <p:txBody>
          <a:bodyPr>
            <a:noAutofit/>
          </a:bodyPr>
          <a:lstStyle>
            <a:lvl1pPr>
              <a:defRPr sz="1800" baseline="0"/>
            </a:lvl1pPr>
            <a:lvl2pPr>
              <a:defRPr sz="1800" baseline="0"/>
            </a:lvl2pPr>
            <a:lvl3pPr>
              <a:defRPr sz="1800" baseline="0"/>
            </a:lvl3pPr>
            <a:lvl4pPr>
              <a:defRPr sz="1800" baseline="0"/>
            </a:lvl4pPr>
            <a:lvl5pPr>
              <a:defRPr sz="18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1"/>
          </p:nvPr>
        </p:nvSpPr>
        <p:spPr/>
        <p:txBody>
          <a:bodyPr/>
          <a:lstStyle/>
          <a:p>
            <a:fld id="{59C6D5BA-4AD7-7044-A069-9D4DC9CBE1E1}" type="slidenum">
              <a:rPr lang="en-US" smtClean="0"/>
              <a:pPr/>
              <a:t>‹#›</a:t>
            </a:fld>
            <a:endParaRPr lang="en-US" dirty="0"/>
          </a:p>
        </p:txBody>
      </p:sp>
      <p:sp>
        <p:nvSpPr>
          <p:cNvPr id="6" name="Footer Placeholder 8"/>
          <p:cNvSpPr>
            <a:spLocks noGrp="1"/>
          </p:cNvSpPr>
          <p:nvPr>
            <p:ph type="ftr" sz="quarter" idx="3"/>
          </p:nvPr>
        </p:nvSpPr>
        <p:spPr>
          <a:xfrm>
            <a:off x="625858" y="6388101"/>
            <a:ext cx="7661517" cy="469899"/>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The Investment Approach: Australia and New Zealand</a:t>
            </a:r>
            <a:endParaRPr lang="en-US" dirty="0"/>
          </a:p>
        </p:txBody>
      </p:sp>
      <p:sp>
        <p:nvSpPr>
          <p:cNvPr id="7" name="Title 13"/>
          <p:cNvSpPr>
            <a:spLocks noGrp="1"/>
          </p:cNvSpPr>
          <p:nvPr>
            <p:ph type="title"/>
          </p:nvPr>
        </p:nvSpPr>
        <p:spPr>
          <a:xfrm>
            <a:off x="494193" y="193185"/>
            <a:ext cx="11221557" cy="468000"/>
          </a:xfrm>
        </p:spPr>
        <p:txBody>
          <a:bodyPr/>
          <a:lstStyle/>
          <a:p>
            <a:r>
              <a:rPr lang="en-US"/>
              <a:t>Click to edit Master title style</a:t>
            </a:r>
            <a:endParaRPr lang="en-AU" dirty="0"/>
          </a:p>
        </p:txBody>
      </p:sp>
      <p:sp>
        <p:nvSpPr>
          <p:cNvPr id="8" name="Text Placeholder 16"/>
          <p:cNvSpPr>
            <a:spLocks noGrp="1"/>
          </p:cNvSpPr>
          <p:nvPr>
            <p:ph type="body" sz="quarter" idx="12" hasCustomPrompt="1"/>
          </p:nvPr>
        </p:nvSpPr>
        <p:spPr>
          <a:xfrm>
            <a:off x="493185" y="661185"/>
            <a:ext cx="11222567" cy="288000"/>
          </a:xfrm>
        </p:spPr>
        <p:txBody>
          <a:bodyPr>
            <a:normAutofit/>
          </a:bodyPr>
          <a:lstStyle>
            <a:lvl1pPr marL="0" indent="0">
              <a:buNone/>
              <a:defRPr sz="1600">
                <a:solidFill>
                  <a:schemeClr val="tx1"/>
                </a:solidFill>
              </a:defRPr>
            </a:lvl1pPr>
          </a:lstStyle>
          <a:p>
            <a:pPr lvl="0"/>
            <a:r>
              <a:rPr lang="en-US" dirty="0"/>
              <a:t>Click to add subhead</a:t>
            </a:r>
            <a:endParaRPr lang="en-AU" dirty="0"/>
          </a:p>
        </p:txBody>
      </p:sp>
    </p:spTree>
    <p:extLst>
      <p:ext uri="{BB962C8B-B14F-4D97-AF65-F5344CB8AC3E}">
        <p14:creationId xmlns:p14="http://schemas.microsoft.com/office/powerpoint/2010/main" val="3828460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193" y="1233488"/>
            <a:ext cx="11221557" cy="4792662"/>
          </a:xfrm>
        </p:spPr>
        <p:txBody>
          <a:bodyPr>
            <a:noAutofit/>
          </a:bodyPr>
          <a:lstStyle>
            <a:lvl1pPr>
              <a:defRPr sz="1800" baseline="0"/>
            </a:lvl1pPr>
            <a:lvl2pPr>
              <a:defRPr sz="1800" baseline="0"/>
            </a:lvl2pPr>
            <a:lvl3pPr>
              <a:defRPr sz="1800" baseline="0"/>
            </a:lvl3pPr>
            <a:lvl4pPr>
              <a:defRPr sz="1800" baseline="0"/>
            </a:lvl4pPr>
            <a:lvl5pPr>
              <a:defRPr sz="18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1"/>
          </p:nvPr>
        </p:nvSpPr>
        <p:spPr/>
        <p:txBody>
          <a:bodyPr/>
          <a:lstStyle/>
          <a:p>
            <a:fld id="{59C6D5BA-4AD7-7044-A069-9D4DC9CBE1E1}" type="slidenum">
              <a:rPr lang="en-US" smtClean="0"/>
              <a:pPr/>
              <a:t>‹#›</a:t>
            </a:fld>
            <a:endParaRPr lang="en-US" dirty="0"/>
          </a:p>
        </p:txBody>
      </p:sp>
      <p:sp>
        <p:nvSpPr>
          <p:cNvPr id="6" name="Footer Placeholder 8"/>
          <p:cNvSpPr>
            <a:spLocks noGrp="1"/>
          </p:cNvSpPr>
          <p:nvPr>
            <p:ph type="ftr" sz="quarter" idx="3"/>
          </p:nvPr>
        </p:nvSpPr>
        <p:spPr>
          <a:xfrm>
            <a:off x="625858" y="6388101"/>
            <a:ext cx="7661517" cy="469899"/>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The Investment Approach: Australia and New Zealand</a:t>
            </a:r>
            <a:endParaRPr lang="en-US" dirty="0"/>
          </a:p>
        </p:txBody>
      </p:sp>
      <p:sp>
        <p:nvSpPr>
          <p:cNvPr id="7" name="Title 13"/>
          <p:cNvSpPr>
            <a:spLocks noGrp="1"/>
          </p:cNvSpPr>
          <p:nvPr>
            <p:ph type="title"/>
          </p:nvPr>
        </p:nvSpPr>
        <p:spPr>
          <a:xfrm>
            <a:off x="494193" y="193185"/>
            <a:ext cx="11221557" cy="468000"/>
          </a:xfrm>
        </p:spPr>
        <p:txBody>
          <a:bodyPr/>
          <a:lstStyle/>
          <a:p>
            <a:r>
              <a:rPr lang="en-US"/>
              <a:t>Click to edit Master title style</a:t>
            </a:r>
            <a:endParaRPr lang="en-AU" dirty="0"/>
          </a:p>
        </p:txBody>
      </p:sp>
      <p:sp>
        <p:nvSpPr>
          <p:cNvPr id="8" name="Text Placeholder 16"/>
          <p:cNvSpPr>
            <a:spLocks noGrp="1"/>
          </p:cNvSpPr>
          <p:nvPr>
            <p:ph type="body" sz="quarter" idx="12" hasCustomPrompt="1"/>
          </p:nvPr>
        </p:nvSpPr>
        <p:spPr>
          <a:xfrm>
            <a:off x="493185" y="661185"/>
            <a:ext cx="11222567" cy="288000"/>
          </a:xfrm>
        </p:spPr>
        <p:txBody>
          <a:bodyPr>
            <a:normAutofit/>
          </a:bodyPr>
          <a:lstStyle>
            <a:lvl1pPr marL="0" indent="0">
              <a:buNone/>
              <a:defRPr sz="1600">
                <a:solidFill>
                  <a:schemeClr val="tx1"/>
                </a:solidFill>
              </a:defRPr>
            </a:lvl1pPr>
          </a:lstStyle>
          <a:p>
            <a:pPr lvl="0"/>
            <a:r>
              <a:rPr lang="en-US" dirty="0"/>
              <a:t>Click to add subhead</a:t>
            </a:r>
            <a:endParaRPr lang="en-AU" dirty="0"/>
          </a:p>
        </p:txBody>
      </p:sp>
    </p:spTree>
    <p:extLst>
      <p:ext uri="{BB962C8B-B14F-4D97-AF65-F5344CB8AC3E}">
        <p14:creationId xmlns:p14="http://schemas.microsoft.com/office/powerpoint/2010/main" val="3211508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p:nvPr userDrawn="1"/>
        </p:nvSpPr>
        <p:spPr>
          <a:xfrm>
            <a:off x="0" y="6434064"/>
            <a:ext cx="12192000" cy="42393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1400" dirty="0">
              <a:latin typeface="Arial"/>
              <a:cs typeface="Arial"/>
            </a:endParaRPr>
          </a:p>
          <a:p>
            <a:pPr algn="l"/>
            <a:r>
              <a:rPr lang="en-US" sz="1400" dirty="0" err="1">
                <a:latin typeface="Arial"/>
                <a:cs typeface="Arial"/>
              </a:rPr>
              <a:t>Rayid</a:t>
            </a:r>
            <a:r>
              <a:rPr lang="en-US" sz="1400" baseline="0" dirty="0">
                <a:latin typeface="Arial"/>
                <a:cs typeface="Arial"/>
              </a:rPr>
              <a:t> </a:t>
            </a:r>
            <a:r>
              <a:rPr lang="en-US" sz="1400" baseline="0" dirty="0" err="1">
                <a:latin typeface="Arial"/>
                <a:cs typeface="Arial"/>
              </a:rPr>
              <a:t>Ghani</a:t>
            </a:r>
            <a:r>
              <a:rPr lang="en-US" sz="1400" baseline="0" dirty="0">
                <a:latin typeface="Arial"/>
                <a:cs typeface="Arial"/>
              </a:rPr>
              <a:t>															@</a:t>
            </a:r>
            <a:r>
              <a:rPr lang="en-US" sz="1400" baseline="0" dirty="0" err="1">
                <a:latin typeface="Arial"/>
                <a:cs typeface="Arial"/>
              </a:rPr>
              <a:t>rayidghani</a:t>
            </a:r>
            <a:r>
              <a:rPr lang="en-US" sz="1400" baseline="0" dirty="0">
                <a:latin typeface="Arial"/>
                <a:cs typeface="Arial"/>
              </a:rPr>
              <a:t>				</a:t>
            </a:r>
            <a:endParaRPr lang="en-US" sz="1400" dirty="0">
              <a:latin typeface="Arial"/>
              <a:cs typeface="Arial"/>
            </a:endParaRPr>
          </a:p>
        </p:txBody>
      </p:sp>
    </p:spTree>
    <p:extLst>
      <p:ext uri="{BB962C8B-B14F-4D97-AF65-F5344CB8AC3E}">
        <p14:creationId xmlns:p14="http://schemas.microsoft.com/office/powerpoint/2010/main" val="81281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6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6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8" name="Google Shape;78;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4" name="Google Shape;84;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6" name="Google Shape;86;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0"/>
        <p:cNvGrpSpPr/>
        <p:nvPr/>
      </p:nvGrpSpPr>
      <p:grpSpPr>
        <a:xfrm>
          <a:off x="0" y="0"/>
          <a:ext cx="0" cy="0"/>
          <a:chOff x="0" y="0"/>
          <a:chExt cx="0" cy="0"/>
        </a:xfrm>
      </p:grpSpPr>
      <p:sp>
        <p:nvSpPr>
          <p:cNvPr id="91" name="Google Shape;91;p7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7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3" name="Google Shape;93;p7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4" name="Google Shape;9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7"/>
        <p:cNvGrpSpPr/>
        <p:nvPr/>
      </p:nvGrpSpPr>
      <p:grpSpPr>
        <a:xfrm>
          <a:off x="0" y="0"/>
          <a:ext cx="0" cy="0"/>
          <a:chOff x="0" y="0"/>
          <a:chExt cx="0" cy="0"/>
        </a:xfrm>
      </p:grpSpPr>
      <p:sp>
        <p:nvSpPr>
          <p:cNvPr id="98" name="Google Shape;98;p7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7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0" name="Google Shape;100;p7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1" name="Google Shape;101;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4"/>
        <p:cNvGrpSpPr/>
        <p:nvPr/>
      </p:nvGrpSpPr>
      <p:grpSpPr>
        <a:xfrm>
          <a:off x="0" y="0"/>
          <a:ext cx="0" cy="0"/>
          <a:chOff x="0" y="0"/>
          <a:chExt cx="0" cy="0"/>
        </a:xfrm>
      </p:grpSpPr>
      <p:sp>
        <p:nvSpPr>
          <p:cNvPr id="105" name="Google Shape;105;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7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0"/>
        <p:cNvGrpSpPr/>
        <p:nvPr/>
      </p:nvGrpSpPr>
      <p:grpSpPr>
        <a:xfrm>
          <a:off x="0" y="0"/>
          <a:ext cx="0" cy="0"/>
          <a:chOff x="0" y="0"/>
          <a:chExt cx="0" cy="0"/>
        </a:xfrm>
      </p:grpSpPr>
      <p:sp>
        <p:nvSpPr>
          <p:cNvPr id="111" name="Google Shape;111;p7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7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dsapp.uchicago.edu/aequitas" TargetMode="Externa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1"/>
          <p:cNvSpPr txBox="1">
            <a:spLocks noGrp="1"/>
          </p:cNvSpPr>
          <p:nvPr>
            <p:ph type="ctrTitle"/>
          </p:nvPr>
        </p:nvSpPr>
        <p:spPr>
          <a:xfrm>
            <a:off x="603503" y="770467"/>
            <a:ext cx="11167155" cy="33528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7200"/>
              <a:buFont typeface="Calibri"/>
              <a:buNone/>
            </a:pPr>
            <a:r>
              <a:rPr lang="en-US" sz="7200" dirty="0"/>
              <a:t>Privacy, Confidentiality and </a:t>
            </a:r>
            <a:r>
              <a:rPr lang="en-US" sz="7200" dirty="0" smtClean="0"/>
              <a:t>Ethics of Record Linkage</a:t>
            </a:r>
            <a:r>
              <a:rPr lang="en-US" sz="7200" dirty="0"/>
              <a:t/>
            </a:r>
            <a:br>
              <a:rPr lang="en-US" sz="7200" dirty="0"/>
            </a:br>
            <a:endParaRPr sz="6600" dirty="0">
              <a:solidFill>
                <a:schemeClr val="dk1"/>
              </a:solidFill>
            </a:endParaRPr>
          </a:p>
        </p:txBody>
      </p:sp>
      <p:sp>
        <p:nvSpPr>
          <p:cNvPr id="122" name="Google Shape;122;p1"/>
          <p:cNvSpPr txBox="1">
            <a:spLocks noGrp="1"/>
          </p:cNvSpPr>
          <p:nvPr>
            <p:ph type="subTitle" idx="1"/>
          </p:nvPr>
        </p:nvSpPr>
        <p:spPr>
          <a:xfrm>
            <a:off x="724754" y="4747513"/>
            <a:ext cx="10705246" cy="123444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None/>
            </a:pPr>
            <a:r>
              <a:rPr lang="en-US" sz="3200">
                <a:solidFill>
                  <a:schemeClr val="dk1"/>
                </a:solidFill>
              </a:rPr>
              <a:t> </a:t>
            </a:r>
            <a:endParaRPr sz="3000">
              <a:solidFill>
                <a:schemeClr val="dk1"/>
              </a:solidFill>
            </a:endParaRPr>
          </a:p>
        </p:txBody>
      </p:sp>
      <p:sp>
        <p:nvSpPr>
          <p:cNvPr id="123" name="Google Shape;123;p1"/>
          <p:cNvSpPr txBox="1"/>
          <p:nvPr/>
        </p:nvSpPr>
        <p:spPr>
          <a:xfrm>
            <a:off x="724754" y="5726243"/>
            <a:ext cx="1030051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With thanks to more people than I can count, but especially Rayid Ghani, Arthur Kennickell, Frauke Kreuter, and George Putnam</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B58BB9-BC2A-49CF-927B-01589BD1AD77}"/>
              </a:ext>
            </a:extLst>
          </p:cNvPr>
          <p:cNvSpPr>
            <a:spLocks noGrp="1"/>
          </p:cNvSpPr>
          <p:nvPr>
            <p:ph type="ftr" sz="quarter" idx="3"/>
          </p:nvPr>
        </p:nvSpPr>
        <p:spPr/>
        <p:txBody>
          <a:bodyPr/>
          <a:lstStyle/>
          <a:p>
            <a:r>
              <a:rPr lang="en-US"/>
              <a:t>The Investment Approach: Australia and New Zealand</a:t>
            </a:r>
            <a:endParaRPr lang="en-US" dirty="0"/>
          </a:p>
        </p:txBody>
      </p:sp>
      <p:sp>
        <p:nvSpPr>
          <p:cNvPr id="4" name="Title 3">
            <a:extLst>
              <a:ext uri="{FF2B5EF4-FFF2-40B4-BE49-F238E27FC236}">
                <a16:creationId xmlns:a16="http://schemas.microsoft.com/office/drawing/2014/main" id="{DEFF2E48-2ED1-4ABC-A354-9AE69A750CE4}"/>
              </a:ext>
            </a:extLst>
          </p:cNvPr>
          <p:cNvSpPr>
            <a:spLocks noGrp="1"/>
          </p:cNvSpPr>
          <p:nvPr>
            <p:ph type="title"/>
          </p:nvPr>
        </p:nvSpPr>
        <p:spPr/>
        <p:txBody>
          <a:bodyPr>
            <a:normAutofit fontScale="90000"/>
          </a:bodyPr>
          <a:lstStyle/>
          <a:p>
            <a:r>
              <a:rPr lang="en-US" dirty="0"/>
              <a:t>Understanding risk</a:t>
            </a:r>
          </a:p>
        </p:txBody>
      </p:sp>
      <p:sp>
        <p:nvSpPr>
          <p:cNvPr id="5" name="Text Placeholder 4">
            <a:extLst>
              <a:ext uri="{FF2B5EF4-FFF2-40B4-BE49-F238E27FC236}">
                <a16:creationId xmlns:a16="http://schemas.microsoft.com/office/drawing/2014/main" id="{C82230B5-CC5E-4EF4-893D-DF126F3CF1B1}"/>
              </a:ext>
            </a:extLst>
          </p:cNvPr>
          <p:cNvSpPr>
            <a:spLocks noGrp="1"/>
          </p:cNvSpPr>
          <p:nvPr>
            <p:ph type="body" sz="quarter" idx="12"/>
          </p:nvPr>
        </p:nvSpPr>
        <p:spPr>
          <a:xfrm>
            <a:off x="493185" y="661185"/>
            <a:ext cx="11222567" cy="424732"/>
          </a:xfr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cs typeface="Calibri"/>
              </a:rPr>
              <a:t>The risk profile of this cohort reveals a long tail of increased risk. </a:t>
            </a:r>
          </a:p>
        </p:txBody>
      </p:sp>
      <p:sp>
        <p:nvSpPr>
          <p:cNvPr id="7" name="Rectangle 6">
            <a:extLst>
              <a:ext uri="{FF2B5EF4-FFF2-40B4-BE49-F238E27FC236}">
                <a16:creationId xmlns:a16="http://schemas.microsoft.com/office/drawing/2014/main" id="{8398E08F-BFE4-482D-809C-E739E993BA48}"/>
              </a:ext>
            </a:extLst>
          </p:cNvPr>
          <p:cNvSpPr>
            <a:spLocks noChangeAspect="1"/>
          </p:cNvSpPr>
          <p:nvPr/>
        </p:nvSpPr>
        <p:spPr bwMode="auto">
          <a:xfrm>
            <a:off x="596812" y="6255081"/>
            <a:ext cx="10840708" cy="123111"/>
          </a:xfrm>
          <a:prstGeom prst="rect">
            <a:avLst/>
          </a:prstGeom>
          <a:solidFill>
            <a:schemeClr val="bg1"/>
          </a:solidFill>
          <a:ln w="9525">
            <a:noFill/>
            <a:miter lim="800000"/>
            <a:headEnd/>
            <a:tailEnd/>
          </a:ln>
        </p:spPr>
        <p:txBody>
          <a:bodyPr wrap="square" lIns="0" tIns="0" rIns="0" bIns="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800" i="1">
                <a:cs typeface="Arial" pitchFamily="34" charset="0"/>
              </a:rPr>
              <a:t> </a:t>
            </a:r>
            <a:r>
              <a:rPr lang="en-US" altLang="en-US" sz="800" i="1">
                <a:cs typeface="Calibri"/>
              </a:rPr>
              <a:t> </a:t>
            </a:r>
          </a:p>
        </p:txBody>
      </p:sp>
      <p:sp>
        <p:nvSpPr>
          <p:cNvPr id="2" name="Rectangle 1">
            <a:extLst>
              <a:ext uri="{FF2B5EF4-FFF2-40B4-BE49-F238E27FC236}">
                <a16:creationId xmlns:a16="http://schemas.microsoft.com/office/drawing/2014/main" id="{BA63FD41-1F7A-4507-80AE-45BE00A2FAA7}"/>
              </a:ext>
            </a:extLst>
          </p:cNvPr>
          <p:cNvSpPr/>
          <p:nvPr/>
        </p:nvSpPr>
        <p:spPr>
          <a:xfrm>
            <a:off x="549216" y="6257026"/>
            <a:ext cx="6003984" cy="4974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4" descr="A close up of a logo&#10;&#10;Description generated with high confidence">
            <a:extLst>
              <a:ext uri="{FF2B5EF4-FFF2-40B4-BE49-F238E27FC236}">
                <a16:creationId xmlns:a16="http://schemas.microsoft.com/office/drawing/2014/main" id="{7DD55AFA-01AC-4662-A5A2-1EA3D2308E6D}"/>
              </a:ext>
            </a:extLst>
          </p:cNvPr>
          <p:cNvPicPr>
            <a:picLocks noChangeAspect="1"/>
          </p:cNvPicPr>
          <p:nvPr/>
        </p:nvPicPr>
        <p:blipFill>
          <a:blip r:embed="rId2"/>
          <a:stretch>
            <a:fillRect/>
          </a:stretch>
        </p:blipFill>
        <p:spPr>
          <a:xfrm>
            <a:off x="2984740" y="1133475"/>
            <a:ext cx="8939840" cy="4993615"/>
          </a:xfrm>
          <a:prstGeom prst="rect">
            <a:avLst/>
          </a:prstGeom>
        </p:spPr>
      </p:pic>
      <p:sp>
        <p:nvSpPr>
          <p:cNvPr id="16" name="TextBox 15">
            <a:extLst>
              <a:ext uri="{FF2B5EF4-FFF2-40B4-BE49-F238E27FC236}">
                <a16:creationId xmlns:a16="http://schemas.microsoft.com/office/drawing/2014/main" id="{60536031-C3DD-47A0-BD38-F7E912176A65}"/>
              </a:ext>
            </a:extLst>
          </p:cNvPr>
          <p:cNvSpPr txBox="1"/>
          <p:nvPr/>
        </p:nvSpPr>
        <p:spPr>
          <a:xfrm>
            <a:off x="4623759" y="5752379"/>
            <a:ext cx="507233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Risk of not achieving NCEA2 by age 18</a:t>
            </a:r>
            <a:endParaRPr lang="en-US" sz="1400" dirty="0">
              <a:cs typeface="Calibri"/>
            </a:endParaRPr>
          </a:p>
        </p:txBody>
      </p:sp>
      <p:sp>
        <p:nvSpPr>
          <p:cNvPr id="17" name="TextBox 16">
            <a:extLst>
              <a:ext uri="{FF2B5EF4-FFF2-40B4-BE49-F238E27FC236}">
                <a16:creationId xmlns:a16="http://schemas.microsoft.com/office/drawing/2014/main" id="{DC1F004F-5062-491A-AF1A-08EC2279C6D3}"/>
              </a:ext>
            </a:extLst>
          </p:cNvPr>
          <p:cNvSpPr txBox="1"/>
          <p:nvPr/>
        </p:nvSpPr>
        <p:spPr>
          <a:xfrm>
            <a:off x="1705154" y="1511060"/>
            <a:ext cx="1391729"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dirty="0"/>
              <a:t>2,500</a:t>
            </a:r>
            <a:endParaRPr lang="en-US" sz="1400"/>
          </a:p>
        </p:txBody>
      </p:sp>
      <p:sp>
        <p:nvSpPr>
          <p:cNvPr id="18" name="TextBox 17">
            <a:extLst>
              <a:ext uri="{FF2B5EF4-FFF2-40B4-BE49-F238E27FC236}">
                <a16:creationId xmlns:a16="http://schemas.microsoft.com/office/drawing/2014/main" id="{2AFD900D-382A-4C35-BE7D-76EF53B91B38}"/>
              </a:ext>
            </a:extLst>
          </p:cNvPr>
          <p:cNvSpPr txBox="1"/>
          <p:nvPr/>
        </p:nvSpPr>
        <p:spPr>
          <a:xfrm>
            <a:off x="1662020" y="5392947"/>
            <a:ext cx="1391729"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dirty="0"/>
              <a:t>0</a:t>
            </a:r>
          </a:p>
        </p:txBody>
      </p:sp>
      <p:sp>
        <p:nvSpPr>
          <p:cNvPr id="19" name="TextBox 18">
            <a:extLst>
              <a:ext uri="{FF2B5EF4-FFF2-40B4-BE49-F238E27FC236}">
                <a16:creationId xmlns:a16="http://schemas.microsoft.com/office/drawing/2014/main" id="{8E695E49-7959-484D-91C3-877A2EC111C5}"/>
              </a:ext>
            </a:extLst>
          </p:cNvPr>
          <p:cNvSpPr txBox="1"/>
          <p:nvPr/>
        </p:nvSpPr>
        <p:spPr>
          <a:xfrm>
            <a:off x="1705152" y="3437626"/>
            <a:ext cx="1391729"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dirty="0"/>
              <a:t>1,250</a:t>
            </a:r>
          </a:p>
        </p:txBody>
      </p:sp>
      <p:sp>
        <p:nvSpPr>
          <p:cNvPr id="20" name="TextBox 19">
            <a:extLst>
              <a:ext uri="{FF2B5EF4-FFF2-40B4-BE49-F238E27FC236}">
                <a16:creationId xmlns:a16="http://schemas.microsoft.com/office/drawing/2014/main" id="{6FFBCF74-CCD5-405D-8378-8E67BD5023EB}"/>
              </a:ext>
            </a:extLst>
          </p:cNvPr>
          <p:cNvSpPr txBox="1"/>
          <p:nvPr/>
        </p:nvSpPr>
        <p:spPr>
          <a:xfrm>
            <a:off x="2840962" y="5651739"/>
            <a:ext cx="55784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dirty="0"/>
              <a:t>0</a:t>
            </a:r>
            <a:r>
              <a:rPr lang="en-US" dirty="0">
                <a:cs typeface="Calibri"/>
              </a:rPr>
              <a:t>%</a:t>
            </a:r>
            <a:endParaRPr lang="en-US" dirty="0"/>
          </a:p>
        </p:txBody>
      </p:sp>
      <p:sp>
        <p:nvSpPr>
          <p:cNvPr id="21" name="TextBox 20">
            <a:extLst>
              <a:ext uri="{FF2B5EF4-FFF2-40B4-BE49-F238E27FC236}">
                <a16:creationId xmlns:a16="http://schemas.microsoft.com/office/drawing/2014/main" id="{D22B5A88-708B-4541-8B4F-30BE11BE758F}"/>
              </a:ext>
            </a:extLst>
          </p:cNvPr>
          <p:cNvSpPr txBox="1"/>
          <p:nvPr/>
        </p:nvSpPr>
        <p:spPr>
          <a:xfrm>
            <a:off x="11036057" y="5579853"/>
            <a:ext cx="84539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dirty="0">
                <a:cs typeface="Calibri"/>
              </a:rPr>
              <a:t>100%</a:t>
            </a:r>
            <a:endParaRPr lang="en-US" dirty="0"/>
          </a:p>
        </p:txBody>
      </p:sp>
      <p:sp>
        <p:nvSpPr>
          <p:cNvPr id="23" name="TextBox 22">
            <a:extLst>
              <a:ext uri="{FF2B5EF4-FFF2-40B4-BE49-F238E27FC236}">
                <a16:creationId xmlns:a16="http://schemas.microsoft.com/office/drawing/2014/main" id="{86A82500-199F-4160-B6B8-D0FCEC5D6DCD}"/>
              </a:ext>
            </a:extLst>
          </p:cNvPr>
          <p:cNvSpPr txBox="1"/>
          <p:nvPr/>
        </p:nvSpPr>
        <p:spPr>
          <a:xfrm rot="16200000">
            <a:off x="-235788" y="3293851"/>
            <a:ext cx="507233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Number of</a:t>
            </a:r>
            <a:r>
              <a:rPr lang="en-US" sz="1400" dirty="0">
                <a:cs typeface="Calibri"/>
              </a:rPr>
              <a:t> students</a:t>
            </a:r>
            <a:endParaRPr lang="en-US" dirty="0"/>
          </a:p>
        </p:txBody>
      </p:sp>
      <p:sp>
        <p:nvSpPr>
          <p:cNvPr id="24" name="Speech Bubble: Oval 23">
            <a:extLst>
              <a:ext uri="{FF2B5EF4-FFF2-40B4-BE49-F238E27FC236}">
                <a16:creationId xmlns:a16="http://schemas.microsoft.com/office/drawing/2014/main" id="{4D362891-DC2D-460E-8914-7AEBDF3F0338}"/>
              </a:ext>
            </a:extLst>
          </p:cNvPr>
          <p:cNvSpPr/>
          <p:nvPr/>
        </p:nvSpPr>
        <p:spPr>
          <a:xfrm>
            <a:off x="5394385" y="2569147"/>
            <a:ext cx="2927230" cy="1748459"/>
          </a:xfrm>
          <a:prstGeom prst="wedgeEllipseCallout">
            <a:avLst/>
          </a:prstGeom>
          <a:solidFill>
            <a:srgbClr val="218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48,077 low-risk students have an </a:t>
            </a:r>
            <a:r>
              <a:rPr lang="en-US" b="1" dirty="0"/>
              <a:t>average </a:t>
            </a:r>
            <a:r>
              <a:rPr lang="en-US" dirty="0"/>
              <a:t>risk of 27%</a:t>
            </a:r>
          </a:p>
        </p:txBody>
      </p:sp>
      <p:sp>
        <p:nvSpPr>
          <p:cNvPr id="26" name="Speech Bubble: Oval 25">
            <a:extLst>
              <a:ext uri="{FF2B5EF4-FFF2-40B4-BE49-F238E27FC236}">
                <a16:creationId xmlns:a16="http://schemas.microsoft.com/office/drawing/2014/main" id="{9CCF4037-87AA-469E-85BD-513E5F42ED44}"/>
              </a:ext>
            </a:extLst>
          </p:cNvPr>
          <p:cNvSpPr/>
          <p:nvPr/>
        </p:nvSpPr>
        <p:spPr>
          <a:xfrm>
            <a:off x="9851367" y="3819978"/>
            <a:ext cx="2697192" cy="1417780"/>
          </a:xfrm>
          <a:prstGeom prst="wedgeEllipseCallout">
            <a:avLst/>
          </a:prstGeom>
          <a:solidFill>
            <a:srgbClr val="218CC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6,990 high risk students have an </a:t>
            </a:r>
            <a:r>
              <a:rPr lang="en-US" b="1" dirty="0"/>
              <a:t>average </a:t>
            </a:r>
            <a:r>
              <a:rPr lang="en-US" dirty="0"/>
              <a:t>risk of 76%</a:t>
            </a:r>
          </a:p>
        </p:txBody>
      </p:sp>
      <p:sp>
        <p:nvSpPr>
          <p:cNvPr id="28" name="TextBox 27">
            <a:extLst>
              <a:ext uri="{FF2B5EF4-FFF2-40B4-BE49-F238E27FC236}">
                <a16:creationId xmlns:a16="http://schemas.microsoft.com/office/drawing/2014/main" id="{7A79C68D-D2C0-46F6-B16F-F88D1E65BF9B}"/>
              </a:ext>
            </a:extLst>
          </p:cNvPr>
          <p:cNvSpPr txBox="1"/>
          <p:nvPr/>
        </p:nvSpPr>
        <p:spPr>
          <a:xfrm>
            <a:off x="8548777" y="1827362"/>
            <a:ext cx="2743200"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The hypothetical cost effectiveness of interventions increases when they are delivered to </a:t>
            </a:r>
            <a:r>
              <a:rPr lang="en-US" sz="1400" dirty="0">
                <a:cs typeface="Calibri"/>
              </a:rPr>
              <a:t>the students who need them most.</a:t>
            </a:r>
          </a:p>
        </p:txBody>
      </p:sp>
      <p:pic>
        <p:nvPicPr>
          <p:cNvPr id="6" name="Picture 7" descr="A picture containing light, outdoor, traffic, sky&#10;&#10;Description generated with very high confidence">
            <a:extLst>
              <a:ext uri="{FF2B5EF4-FFF2-40B4-BE49-F238E27FC236}">
                <a16:creationId xmlns:a16="http://schemas.microsoft.com/office/drawing/2014/main" id="{7B1DFE37-DCB7-4B76-AA9B-7BC72251F8DE}"/>
              </a:ext>
            </a:extLst>
          </p:cNvPr>
          <p:cNvPicPr>
            <a:picLocks noChangeAspect="1"/>
          </p:cNvPicPr>
          <p:nvPr/>
        </p:nvPicPr>
        <p:blipFill>
          <a:blip r:embed="rId3"/>
          <a:stretch>
            <a:fillRect/>
          </a:stretch>
        </p:blipFill>
        <p:spPr>
          <a:xfrm>
            <a:off x="944323" y="5102256"/>
            <a:ext cx="541128" cy="1096094"/>
          </a:xfrm>
          <a:prstGeom prst="rect">
            <a:avLst/>
          </a:prstGeom>
        </p:spPr>
      </p:pic>
    </p:spTree>
    <p:extLst>
      <p:ext uri="{BB962C8B-B14F-4D97-AF65-F5344CB8AC3E}">
        <p14:creationId xmlns:p14="http://schemas.microsoft.com/office/powerpoint/2010/main" val="266836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B58BB9-BC2A-49CF-927B-01589BD1AD77}"/>
              </a:ext>
            </a:extLst>
          </p:cNvPr>
          <p:cNvSpPr>
            <a:spLocks noGrp="1"/>
          </p:cNvSpPr>
          <p:nvPr>
            <p:ph type="ftr" sz="quarter" idx="3"/>
          </p:nvPr>
        </p:nvSpPr>
        <p:spPr/>
        <p:txBody>
          <a:bodyPr/>
          <a:lstStyle/>
          <a:p>
            <a:r>
              <a:rPr lang="en-US"/>
              <a:t>The Investment Approach: Australia and New Zealand</a:t>
            </a:r>
            <a:endParaRPr lang="en-US" dirty="0"/>
          </a:p>
        </p:txBody>
      </p:sp>
      <p:sp>
        <p:nvSpPr>
          <p:cNvPr id="4" name="Title 3">
            <a:extLst>
              <a:ext uri="{FF2B5EF4-FFF2-40B4-BE49-F238E27FC236}">
                <a16:creationId xmlns:a16="http://schemas.microsoft.com/office/drawing/2014/main" id="{DEFF2E48-2ED1-4ABC-A354-9AE69A750CE4}"/>
              </a:ext>
            </a:extLst>
          </p:cNvPr>
          <p:cNvSpPr>
            <a:spLocks noGrp="1"/>
          </p:cNvSpPr>
          <p:nvPr>
            <p:ph type="title"/>
          </p:nvPr>
        </p:nvSpPr>
        <p:spPr/>
        <p:txBody>
          <a:bodyPr>
            <a:normAutofit fontScale="90000"/>
          </a:bodyPr>
          <a:lstStyle/>
          <a:p>
            <a:r>
              <a:rPr lang="en-US" dirty="0"/>
              <a:t>Understanding the cost</a:t>
            </a:r>
          </a:p>
        </p:txBody>
      </p:sp>
      <p:sp>
        <p:nvSpPr>
          <p:cNvPr id="7" name="Rectangle 6">
            <a:extLst>
              <a:ext uri="{FF2B5EF4-FFF2-40B4-BE49-F238E27FC236}">
                <a16:creationId xmlns:a16="http://schemas.microsoft.com/office/drawing/2014/main" id="{8398E08F-BFE4-482D-809C-E739E993BA48}"/>
              </a:ext>
            </a:extLst>
          </p:cNvPr>
          <p:cNvSpPr>
            <a:spLocks noChangeAspect="1"/>
          </p:cNvSpPr>
          <p:nvPr/>
        </p:nvSpPr>
        <p:spPr bwMode="auto">
          <a:xfrm>
            <a:off x="596812" y="6255081"/>
            <a:ext cx="10840708" cy="615553"/>
          </a:xfrm>
          <a:prstGeom prst="rect">
            <a:avLst/>
          </a:prstGeom>
          <a:solidFill>
            <a:schemeClr val="bg1"/>
          </a:solidFill>
          <a:ln w="9525">
            <a:noFill/>
            <a:miter lim="800000"/>
            <a:headEnd/>
            <a:tailEnd/>
          </a:ln>
        </p:spPr>
        <p:txBody>
          <a:bodyPr wrap="square" lIns="0" tIns="0" rIns="0" bIns="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sz="800" i="1">
                <a:cs typeface="Arial" pitchFamily="34" charset="0"/>
              </a:rPr>
              <a:t>Corrections Disclaimer: Cost data is provided by the Finance team in the Department of Corrections. Average daily service costs are based on annual apportionment of direct and total service costs per offender per day. It cannot be assumed that aggregating daily costs accurately represents the actual cost of any offender, or the actual cost increase/reduction to be expected by an increase/reduction in a particular offender cohort</a:t>
            </a:r>
            <a:endParaRPr lang="en-NZ" altLang="en-US" sz="800" i="1">
              <a:cs typeface="Calibri"/>
            </a:endParaRPr>
          </a:p>
          <a:p>
            <a:endParaRPr lang="en-US" altLang="en-US" sz="800" i="1" dirty="0">
              <a:cs typeface="Calibri"/>
            </a:endParaRPr>
          </a:p>
          <a:p>
            <a:endParaRPr lang="en-US" altLang="en-US" sz="800" i="1" dirty="0">
              <a:cs typeface="Calibri"/>
            </a:endParaRPr>
          </a:p>
          <a:p>
            <a:endParaRPr lang="en-US" altLang="en-US" sz="800" i="1" dirty="0">
              <a:cs typeface="Calibri"/>
            </a:endParaRPr>
          </a:p>
        </p:txBody>
      </p:sp>
      <p:sp>
        <p:nvSpPr>
          <p:cNvPr id="6" name="Text Placeholder 4">
            <a:extLst>
              <a:ext uri="{FF2B5EF4-FFF2-40B4-BE49-F238E27FC236}">
                <a16:creationId xmlns:a16="http://schemas.microsoft.com/office/drawing/2014/main" id="{A95C8533-01B6-4013-AC0A-D613ADA8ADB6}"/>
              </a:ext>
            </a:extLst>
          </p:cNvPr>
          <p:cNvSpPr>
            <a:spLocks noGrp="1"/>
          </p:cNvSpPr>
          <p:nvPr>
            <p:ph type="body" sz="quarter" idx="12"/>
          </p:nvPr>
        </p:nvSpPr>
        <p:spPr>
          <a:xfrm>
            <a:off x="493185" y="661185"/>
            <a:ext cx="11222567" cy="757130"/>
          </a:xfr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libri"/>
                <a:cs typeface="Calibri"/>
              </a:rPr>
              <a:t>We can see the cost to the welfare and correctional systems of failing to support our young people to achieve in education.</a:t>
            </a:r>
            <a:endParaRPr lang="en-US"/>
          </a:p>
        </p:txBody>
      </p:sp>
      <p:graphicFrame>
        <p:nvGraphicFramePr>
          <p:cNvPr id="9" name="Chart 8">
            <a:extLst>
              <a:ext uri="{FF2B5EF4-FFF2-40B4-BE49-F238E27FC236}">
                <a16:creationId xmlns:a16="http://schemas.microsoft.com/office/drawing/2014/main" id="{724D1192-73F0-47D1-88CC-0EED202804E1}"/>
              </a:ext>
            </a:extLst>
          </p:cNvPr>
          <p:cNvGraphicFramePr/>
          <p:nvPr>
            <p:extLst/>
          </p:nvPr>
        </p:nvGraphicFramePr>
        <p:xfrm>
          <a:off x="496542" y="1672781"/>
          <a:ext cx="11170162" cy="4683971"/>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877ED3C7-A9FF-4DD3-956B-778D28866F6B}"/>
              </a:ext>
            </a:extLst>
          </p:cNvPr>
          <p:cNvSpPr txBox="1"/>
          <p:nvPr/>
        </p:nvSpPr>
        <p:spPr>
          <a:xfrm>
            <a:off x="3933645" y="1496683"/>
            <a:ext cx="448286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Mean annual liability by qualitication level</a:t>
            </a:r>
          </a:p>
        </p:txBody>
      </p:sp>
    </p:spTree>
    <p:extLst>
      <p:ext uri="{BB962C8B-B14F-4D97-AF65-F5344CB8AC3E}">
        <p14:creationId xmlns:p14="http://schemas.microsoft.com/office/powerpoint/2010/main" val="3370347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CA4407-47C4-4FB1-B1AF-A4CB9CD34C86}"/>
              </a:ext>
            </a:extLst>
          </p:cNvPr>
          <p:cNvSpPr>
            <a:spLocks noGrp="1"/>
          </p:cNvSpPr>
          <p:nvPr>
            <p:ph type="ftr" sz="quarter" idx="11"/>
          </p:nvPr>
        </p:nvSpPr>
        <p:spPr/>
        <p:txBody>
          <a:bodyPr/>
          <a:lstStyle/>
          <a:p>
            <a:endParaRPr lang="en-US"/>
          </a:p>
        </p:txBody>
      </p:sp>
      <p:pic>
        <p:nvPicPr>
          <p:cNvPr id="4" name="Picture 8" descr="A screenshot of a cell phone&#10;&#10;Description generated with very high confidence">
            <a:extLst>
              <a:ext uri="{FF2B5EF4-FFF2-40B4-BE49-F238E27FC236}">
                <a16:creationId xmlns:a16="http://schemas.microsoft.com/office/drawing/2014/main" id="{E13AF59E-9BC9-4FAC-8A7E-623DD740AAC8}"/>
              </a:ext>
            </a:extLst>
          </p:cNvPr>
          <p:cNvPicPr>
            <a:picLocks noChangeAspect="1"/>
          </p:cNvPicPr>
          <p:nvPr/>
        </p:nvPicPr>
        <p:blipFill>
          <a:blip r:embed="rId2"/>
          <a:stretch>
            <a:fillRect/>
          </a:stretch>
        </p:blipFill>
        <p:spPr>
          <a:xfrm>
            <a:off x="292760" y="828495"/>
            <a:ext cx="11459294" cy="6440158"/>
          </a:xfrm>
          <a:prstGeom prst="rect">
            <a:avLst/>
          </a:prstGeom>
        </p:spPr>
      </p:pic>
      <p:sp>
        <p:nvSpPr>
          <p:cNvPr id="5" name="Rectangle 4">
            <a:extLst>
              <a:ext uri="{FF2B5EF4-FFF2-40B4-BE49-F238E27FC236}">
                <a16:creationId xmlns:a16="http://schemas.microsoft.com/office/drawing/2014/main" id="{417EF79B-CABD-4E65-A422-C50B550F43E8}"/>
              </a:ext>
            </a:extLst>
          </p:cNvPr>
          <p:cNvSpPr/>
          <p:nvPr/>
        </p:nvSpPr>
        <p:spPr>
          <a:xfrm>
            <a:off x="838200" y="6369580"/>
            <a:ext cx="1905000" cy="295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 name="Title 1">
            <a:extLst>
              <a:ext uri="{FF2B5EF4-FFF2-40B4-BE49-F238E27FC236}">
                <a16:creationId xmlns:a16="http://schemas.microsoft.com/office/drawing/2014/main" id="{CD70A60A-2A70-4E21-B72B-D430D466DCFB}"/>
              </a:ext>
            </a:extLst>
          </p:cNvPr>
          <p:cNvSpPr txBox="1">
            <a:spLocks/>
          </p:cNvSpPr>
          <p:nvPr/>
        </p:nvSpPr>
        <p:spPr>
          <a:xfrm>
            <a:off x="593784" y="1543"/>
            <a:ext cx="10057192" cy="11510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200" b="1" kern="1200">
                <a:solidFill>
                  <a:srgbClr val="6EC7B3"/>
                </a:solidFill>
                <a:latin typeface="Franklin Gothic Medium" panose="020B0603020102020204" pitchFamily="34" charset="0"/>
                <a:ea typeface="+mj-ea"/>
                <a:cs typeface="+mj-cs"/>
              </a:defRPr>
            </a:lvl1pPr>
          </a:lstStyle>
          <a:p>
            <a:r>
              <a:rPr lang="mi-NZ" sz="3300">
                <a:solidFill>
                  <a:schemeClr val="tx1"/>
                </a:solidFill>
              </a:rPr>
              <a:t>The Integrated Data Infrastructure (IDI)</a:t>
            </a:r>
            <a:endParaRPr lang="en-US" sz="3300">
              <a:solidFill>
                <a:schemeClr val="tx1"/>
              </a:solidFill>
            </a:endParaRPr>
          </a:p>
        </p:txBody>
      </p:sp>
      <p:sp>
        <p:nvSpPr>
          <p:cNvPr id="9" name="Rectangle 8">
            <a:extLst>
              <a:ext uri="{FF2B5EF4-FFF2-40B4-BE49-F238E27FC236}">
                <a16:creationId xmlns:a16="http://schemas.microsoft.com/office/drawing/2014/main" id="{EDE916BC-8A26-459B-9FCA-54BA1D836BD4}"/>
              </a:ext>
            </a:extLst>
          </p:cNvPr>
          <p:cNvSpPr/>
          <p:nvPr/>
        </p:nvSpPr>
        <p:spPr>
          <a:xfrm>
            <a:off x="9838426" y="6369579"/>
            <a:ext cx="1905000" cy="295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937772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BB04FB-E682-43C0-8DB1-EE767CAD77FB}"/>
              </a:ext>
            </a:extLst>
          </p:cNvPr>
          <p:cNvSpPr>
            <a:spLocks noGrp="1"/>
          </p:cNvSpPr>
          <p:nvPr>
            <p:ph type="ftr" sz="quarter" idx="11"/>
          </p:nvPr>
        </p:nvSpPr>
        <p:spPr/>
        <p:txBody>
          <a:bodyPr/>
          <a:lstStyle/>
          <a:p>
            <a:endParaRPr lang="en-US"/>
          </a:p>
        </p:txBody>
      </p:sp>
      <p:sp>
        <p:nvSpPr>
          <p:cNvPr id="3" name="Title 2">
            <a:extLst>
              <a:ext uri="{FF2B5EF4-FFF2-40B4-BE49-F238E27FC236}">
                <a16:creationId xmlns:a16="http://schemas.microsoft.com/office/drawing/2014/main" id="{E25DAF1F-0021-48F5-B5A2-B59DCE40C317}"/>
              </a:ext>
            </a:extLst>
          </p:cNvPr>
          <p:cNvSpPr>
            <a:spLocks noGrp="1"/>
          </p:cNvSpPr>
          <p:nvPr>
            <p:ph type="title"/>
          </p:nvPr>
        </p:nvSpPr>
        <p:spPr>
          <a:xfrm>
            <a:off x="766313" y="159695"/>
            <a:ext cx="10515600" cy="1072565"/>
          </a:xfrm>
        </p:spPr>
        <p:txBody>
          <a:bodyPr/>
          <a:lstStyle/>
          <a:p>
            <a:r>
              <a:rPr lang="en-US"/>
              <a:t>The Data Exchange</a:t>
            </a:r>
          </a:p>
        </p:txBody>
      </p:sp>
      <p:sp>
        <p:nvSpPr>
          <p:cNvPr id="5" name="Rectangle 4">
            <a:extLst>
              <a:ext uri="{FF2B5EF4-FFF2-40B4-BE49-F238E27FC236}">
                <a16:creationId xmlns:a16="http://schemas.microsoft.com/office/drawing/2014/main" id="{CC315EB0-185F-4C8C-9C3F-22A1F1481C32}"/>
              </a:ext>
            </a:extLst>
          </p:cNvPr>
          <p:cNvSpPr/>
          <p:nvPr/>
        </p:nvSpPr>
        <p:spPr>
          <a:xfrm>
            <a:off x="9809672" y="6369580"/>
            <a:ext cx="1905000" cy="295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Oval 6">
            <a:extLst>
              <a:ext uri="{FF2B5EF4-FFF2-40B4-BE49-F238E27FC236}">
                <a16:creationId xmlns:a16="http://schemas.microsoft.com/office/drawing/2014/main" id="{690D2AD4-0B4A-4261-8CCF-29F18A2AF1C7}"/>
              </a:ext>
            </a:extLst>
          </p:cNvPr>
          <p:cNvSpPr/>
          <p:nvPr/>
        </p:nvSpPr>
        <p:spPr>
          <a:xfrm>
            <a:off x="1656271" y="3597216"/>
            <a:ext cx="1877683" cy="1877683"/>
          </a:xfrm>
          <a:prstGeom prst="ellipse">
            <a:avLst/>
          </a:prstGeom>
          <a:solidFill>
            <a:srgbClr val="6EC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C4374EE-8C5B-492F-AAF1-4AC27D42DF53}"/>
              </a:ext>
            </a:extLst>
          </p:cNvPr>
          <p:cNvSpPr/>
          <p:nvPr/>
        </p:nvSpPr>
        <p:spPr>
          <a:xfrm>
            <a:off x="8442386" y="3510952"/>
            <a:ext cx="1963946" cy="19639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0C9B0F0-8D63-406B-ADC4-3C0423A83997}"/>
              </a:ext>
            </a:extLst>
          </p:cNvPr>
          <p:cNvSpPr/>
          <p:nvPr/>
        </p:nvSpPr>
        <p:spPr>
          <a:xfrm>
            <a:off x="5034951" y="707366"/>
            <a:ext cx="1877683" cy="1877683"/>
          </a:xfrm>
          <a:prstGeom prst="ellipse">
            <a:avLst/>
          </a:prstGeom>
          <a:solidFill>
            <a:srgbClr val="6EC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E26D61-E769-49CA-818E-0E9648874470}"/>
              </a:ext>
            </a:extLst>
          </p:cNvPr>
          <p:cNvSpPr/>
          <p:nvPr/>
        </p:nvSpPr>
        <p:spPr>
          <a:xfrm>
            <a:off x="5710686" y="1426233"/>
            <a:ext cx="526212" cy="5549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BB9B918-1ABD-480A-97DF-1655F5EFC6CA}"/>
              </a:ext>
            </a:extLst>
          </p:cNvPr>
          <p:cNvSpPr/>
          <p:nvPr/>
        </p:nvSpPr>
        <p:spPr>
          <a:xfrm flipH="1">
            <a:off x="5805577" y="1828799"/>
            <a:ext cx="336430" cy="324929"/>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A2F9E2-8F9B-4026-B21F-AF9B30D7E519}"/>
              </a:ext>
            </a:extLst>
          </p:cNvPr>
          <p:cNvSpPr/>
          <p:nvPr/>
        </p:nvSpPr>
        <p:spPr>
          <a:xfrm>
            <a:off x="2332006" y="4258572"/>
            <a:ext cx="526212" cy="5549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007502F-F3EB-4EE0-81A1-FC7ECCE4E87E}"/>
              </a:ext>
            </a:extLst>
          </p:cNvPr>
          <p:cNvSpPr/>
          <p:nvPr/>
        </p:nvSpPr>
        <p:spPr>
          <a:xfrm flipH="1">
            <a:off x="2642557" y="4373590"/>
            <a:ext cx="336430" cy="324929"/>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E5D9AE7-A684-4D77-88FA-EB9F7C37C8EC}"/>
              </a:ext>
            </a:extLst>
          </p:cNvPr>
          <p:cNvSpPr/>
          <p:nvPr/>
        </p:nvSpPr>
        <p:spPr>
          <a:xfrm>
            <a:off x="9161252" y="4229819"/>
            <a:ext cx="526212" cy="5549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DB4C2E7-4D09-476C-BA04-366CB51ADC31}"/>
              </a:ext>
            </a:extLst>
          </p:cNvPr>
          <p:cNvSpPr/>
          <p:nvPr/>
        </p:nvSpPr>
        <p:spPr>
          <a:xfrm flipH="1">
            <a:off x="8997350" y="4359214"/>
            <a:ext cx="336430" cy="324929"/>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D6DDD0B5-EBF0-45BD-9D45-279EE65A7359}"/>
              </a:ext>
            </a:extLst>
          </p:cNvPr>
          <p:cNvCxnSpPr/>
          <p:nvPr/>
        </p:nvCxnSpPr>
        <p:spPr>
          <a:xfrm flipV="1">
            <a:off x="2792085" y="4554746"/>
            <a:ext cx="6420926" cy="2012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4A9B80-DEB5-487A-B1CC-CB2FB8965E4E}"/>
              </a:ext>
            </a:extLst>
          </p:cNvPr>
          <p:cNvCxnSpPr>
            <a:cxnSpLocks/>
          </p:cNvCxnSpPr>
          <p:nvPr/>
        </p:nvCxnSpPr>
        <p:spPr>
          <a:xfrm flipV="1">
            <a:off x="5969481" y="1995576"/>
            <a:ext cx="8625" cy="259367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E7C46A0A-4684-4EEB-98DE-EDEDC044F65C}"/>
              </a:ext>
            </a:extLst>
          </p:cNvPr>
          <p:cNvSpPr/>
          <p:nvPr/>
        </p:nvSpPr>
        <p:spPr>
          <a:xfrm>
            <a:off x="4488613" y="2907103"/>
            <a:ext cx="2970361" cy="297036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DATA EXCHANGE</a:t>
            </a:r>
          </a:p>
          <a:p>
            <a:pPr algn="ctr"/>
            <a:endParaRPr lang="en-US" dirty="0">
              <a:cs typeface="Calibri"/>
            </a:endParaRPr>
          </a:p>
          <a:p>
            <a:pPr algn="ctr"/>
            <a:r>
              <a:rPr lang="en-US" sz="1600" b="1">
                <a:cs typeface="Calibri"/>
              </a:rPr>
              <a:t>The data exchange manages the transfer of data from sending party to receiving party</a:t>
            </a:r>
          </a:p>
        </p:txBody>
      </p:sp>
      <p:sp>
        <p:nvSpPr>
          <p:cNvPr id="25" name="Rectangle: Folded Corner 24">
            <a:extLst>
              <a:ext uri="{FF2B5EF4-FFF2-40B4-BE49-F238E27FC236}">
                <a16:creationId xmlns:a16="http://schemas.microsoft.com/office/drawing/2014/main" id="{6919980E-5647-480A-87A3-31BEF97B1508}"/>
              </a:ext>
            </a:extLst>
          </p:cNvPr>
          <p:cNvSpPr/>
          <p:nvPr/>
        </p:nvSpPr>
        <p:spPr>
          <a:xfrm rot="-5400000">
            <a:off x="6421441" y="1859731"/>
            <a:ext cx="1033132" cy="742231"/>
          </a:xfrm>
          <a:prstGeom prst="foldedCorner">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CBA316-0E6F-47CA-B78D-DC6647480FD9}"/>
              </a:ext>
            </a:extLst>
          </p:cNvPr>
          <p:cNvSpPr/>
          <p:nvPr/>
        </p:nvSpPr>
        <p:spPr>
          <a:xfrm>
            <a:off x="6624725" y="1898409"/>
            <a:ext cx="614632" cy="55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8A46DC2-809D-43B6-8D43-19DD8C6685DD}"/>
              </a:ext>
            </a:extLst>
          </p:cNvPr>
          <p:cNvSpPr/>
          <p:nvPr/>
        </p:nvSpPr>
        <p:spPr>
          <a:xfrm>
            <a:off x="6624725" y="2050809"/>
            <a:ext cx="614632" cy="55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6A789F3-DFCF-4B77-AE55-6F2649A9877C}"/>
              </a:ext>
            </a:extLst>
          </p:cNvPr>
          <p:cNvSpPr/>
          <p:nvPr/>
        </p:nvSpPr>
        <p:spPr>
          <a:xfrm>
            <a:off x="6624725" y="2203209"/>
            <a:ext cx="614632" cy="55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8FFD0BA-F8F1-409A-88FF-DE6CAE500A70}"/>
              </a:ext>
            </a:extLst>
          </p:cNvPr>
          <p:cNvSpPr/>
          <p:nvPr/>
        </p:nvSpPr>
        <p:spPr>
          <a:xfrm>
            <a:off x="6624725" y="2355609"/>
            <a:ext cx="614632" cy="55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5BA2D49-DFAB-4119-B860-E5A6686D012F}"/>
              </a:ext>
            </a:extLst>
          </p:cNvPr>
          <p:cNvSpPr/>
          <p:nvPr/>
        </p:nvSpPr>
        <p:spPr>
          <a:xfrm>
            <a:off x="6624725" y="2508009"/>
            <a:ext cx="614632" cy="55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Folded Corner 26">
            <a:extLst>
              <a:ext uri="{FF2B5EF4-FFF2-40B4-BE49-F238E27FC236}">
                <a16:creationId xmlns:a16="http://schemas.microsoft.com/office/drawing/2014/main" id="{B32DF8DE-F77C-4CB2-B0A4-5EAC2E2945D7}"/>
              </a:ext>
            </a:extLst>
          </p:cNvPr>
          <p:cNvSpPr/>
          <p:nvPr/>
        </p:nvSpPr>
        <p:spPr>
          <a:xfrm rot="-5400000">
            <a:off x="9875841" y="4799781"/>
            <a:ext cx="1033132" cy="742231"/>
          </a:xfrm>
          <a:prstGeom prst="foldedCorner">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120D547-F57D-49CF-9062-4010648B3821}"/>
              </a:ext>
            </a:extLst>
          </p:cNvPr>
          <p:cNvSpPr/>
          <p:nvPr/>
        </p:nvSpPr>
        <p:spPr>
          <a:xfrm>
            <a:off x="10079125" y="4838459"/>
            <a:ext cx="614632" cy="55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45E94F6-3643-42BF-8DCF-E2351354A930}"/>
              </a:ext>
            </a:extLst>
          </p:cNvPr>
          <p:cNvSpPr/>
          <p:nvPr/>
        </p:nvSpPr>
        <p:spPr>
          <a:xfrm>
            <a:off x="10079125" y="4990859"/>
            <a:ext cx="614632" cy="55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D932BFD-7ED0-4657-9D2A-6E12719C0471}"/>
              </a:ext>
            </a:extLst>
          </p:cNvPr>
          <p:cNvSpPr/>
          <p:nvPr/>
        </p:nvSpPr>
        <p:spPr>
          <a:xfrm>
            <a:off x="10079125" y="5143259"/>
            <a:ext cx="614632" cy="55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8E9F31-7054-49A4-9D70-356BDF3703AD}"/>
              </a:ext>
            </a:extLst>
          </p:cNvPr>
          <p:cNvSpPr/>
          <p:nvPr/>
        </p:nvSpPr>
        <p:spPr>
          <a:xfrm>
            <a:off x="10079125" y="5295659"/>
            <a:ext cx="614632" cy="55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A7525AD-A944-4DDA-9953-A1809C63D636}"/>
              </a:ext>
            </a:extLst>
          </p:cNvPr>
          <p:cNvSpPr/>
          <p:nvPr/>
        </p:nvSpPr>
        <p:spPr>
          <a:xfrm>
            <a:off x="10079125" y="5448059"/>
            <a:ext cx="614632" cy="55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Folded Corner 32">
            <a:extLst>
              <a:ext uri="{FF2B5EF4-FFF2-40B4-BE49-F238E27FC236}">
                <a16:creationId xmlns:a16="http://schemas.microsoft.com/office/drawing/2014/main" id="{E276C0AA-29AD-46BA-AE9E-EA98B9C0416B}"/>
              </a:ext>
            </a:extLst>
          </p:cNvPr>
          <p:cNvSpPr/>
          <p:nvPr/>
        </p:nvSpPr>
        <p:spPr>
          <a:xfrm rot="-5400000">
            <a:off x="1163162" y="4857290"/>
            <a:ext cx="1033132" cy="742231"/>
          </a:xfrm>
          <a:prstGeom prst="foldedCorner">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55399CF-9EA9-46F4-8B43-11E8FD2DD393}"/>
              </a:ext>
            </a:extLst>
          </p:cNvPr>
          <p:cNvSpPr/>
          <p:nvPr/>
        </p:nvSpPr>
        <p:spPr>
          <a:xfrm>
            <a:off x="1366446" y="4895968"/>
            <a:ext cx="614632" cy="55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81A523E-F4D2-47E2-AE2F-5782E8420EA1}"/>
              </a:ext>
            </a:extLst>
          </p:cNvPr>
          <p:cNvSpPr/>
          <p:nvPr/>
        </p:nvSpPr>
        <p:spPr>
          <a:xfrm>
            <a:off x="1366446" y="5048368"/>
            <a:ext cx="614632" cy="55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8F96890-8141-4F9A-AD37-5C67C9ADE169}"/>
              </a:ext>
            </a:extLst>
          </p:cNvPr>
          <p:cNvSpPr/>
          <p:nvPr/>
        </p:nvSpPr>
        <p:spPr>
          <a:xfrm>
            <a:off x="1366446" y="5200768"/>
            <a:ext cx="614632" cy="55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1FCFEC-723A-4ED5-93B5-DFAD0A238A97}"/>
              </a:ext>
            </a:extLst>
          </p:cNvPr>
          <p:cNvSpPr/>
          <p:nvPr/>
        </p:nvSpPr>
        <p:spPr>
          <a:xfrm>
            <a:off x="1366446" y="5353168"/>
            <a:ext cx="614632" cy="55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A0B09E0-37A2-47B9-95F6-4281131ACC67}"/>
              </a:ext>
            </a:extLst>
          </p:cNvPr>
          <p:cNvSpPr/>
          <p:nvPr/>
        </p:nvSpPr>
        <p:spPr>
          <a:xfrm>
            <a:off x="1366446" y="5505568"/>
            <a:ext cx="614632" cy="55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AFC6B69-F7BB-4143-9F32-924A755F086F}"/>
              </a:ext>
            </a:extLst>
          </p:cNvPr>
          <p:cNvSpPr txBox="1"/>
          <p:nvPr/>
        </p:nvSpPr>
        <p:spPr>
          <a:xfrm>
            <a:off x="770621" y="907207"/>
            <a:ext cx="4008406" cy="121470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Participants are formally </a:t>
            </a:r>
            <a:endParaRPr lang="en-US"/>
          </a:p>
          <a:p>
            <a:r>
              <a:rPr lang="en-US" sz="2400"/>
              <a:t>on-boarded and participate according to Agreements</a:t>
            </a:r>
            <a:endParaRPr lang="en-US"/>
          </a:p>
        </p:txBody>
      </p:sp>
      <p:sp>
        <p:nvSpPr>
          <p:cNvPr id="44" name="TextBox 43">
            <a:extLst>
              <a:ext uri="{FF2B5EF4-FFF2-40B4-BE49-F238E27FC236}">
                <a16:creationId xmlns:a16="http://schemas.microsoft.com/office/drawing/2014/main" id="{AD8FF8D8-366B-422A-B02A-B67B49B25EB7}"/>
              </a:ext>
            </a:extLst>
          </p:cNvPr>
          <p:cNvSpPr txBox="1"/>
          <p:nvPr/>
        </p:nvSpPr>
        <p:spPr>
          <a:xfrm>
            <a:off x="5601415" y="950339"/>
            <a:ext cx="744747" cy="707886"/>
          </a:xfrm>
          <a:prstGeom prst="rect">
            <a:avLst/>
          </a:prstGeom>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Calibri"/>
                <a:cs typeface="Calibri"/>
              </a:rPr>
              <a:t>NGO</a:t>
            </a:r>
            <a:endParaRPr lang="en-US" sz="2000" dirty="0">
              <a:latin typeface="Calibri"/>
              <a:cs typeface="Calibri"/>
            </a:endParaRPr>
          </a:p>
          <a:p>
            <a:pPr algn="ctr"/>
            <a:endParaRPr lang="en-US" sz="2000" dirty="0">
              <a:latin typeface="Calibri"/>
              <a:cs typeface="Calibri"/>
            </a:endParaRPr>
          </a:p>
        </p:txBody>
      </p:sp>
      <p:sp>
        <p:nvSpPr>
          <p:cNvPr id="46" name="TextBox 45">
            <a:extLst>
              <a:ext uri="{FF2B5EF4-FFF2-40B4-BE49-F238E27FC236}">
                <a16:creationId xmlns:a16="http://schemas.microsoft.com/office/drawing/2014/main" id="{7E933F13-548E-4E07-9949-BDD393F4EB95}"/>
              </a:ext>
            </a:extLst>
          </p:cNvPr>
          <p:cNvSpPr txBox="1"/>
          <p:nvPr/>
        </p:nvSpPr>
        <p:spPr>
          <a:xfrm>
            <a:off x="2237113" y="3797055"/>
            <a:ext cx="744747" cy="707886"/>
          </a:xfrm>
          <a:prstGeom prst="rect">
            <a:avLst/>
          </a:prstGeom>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Calibri"/>
                <a:cs typeface="Calibri"/>
              </a:rPr>
              <a:t>NGO</a:t>
            </a:r>
            <a:endParaRPr lang="en-US" sz="2000" dirty="0">
              <a:latin typeface="Calibri"/>
              <a:cs typeface="Calibri"/>
            </a:endParaRPr>
          </a:p>
          <a:p>
            <a:pPr algn="ctr"/>
            <a:endParaRPr lang="en-US" sz="2000" dirty="0">
              <a:latin typeface="Calibri"/>
              <a:cs typeface="Calibri"/>
            </a:endParaRPr>
          </a:p>
        </p:txBody>
      </p:sp>
      <p:sp>
        <p:nvSpPr>
          <p:cNvPr id="47" name="TextBox 46">
            <a:extLst>
              <a:ext uri="{FF2B5EF4-FFF2-40B4-BE49-F238E27FC236}">
                <a16:creationId xmlns:a16="http://schemas.microsoft.com/office/drawing/2014/main" id="{7715585D-B9AD-469A-B712-4BE35089CC3E}"/>
              </a:ext>
            </a:extLst>
          </p:cNvPr>
          <p:cNvSpPr txBox="1"/>
          <p:nvPr/>
        </p:nvSpPr>
        <p:spPr>
          <a:xfrm>
            <a:off x="8591905" y="3797054"/>
            <a:ext cx="1621765" cy="707886"/>
          </a:xfrm>
          <a:prstGeom prst="rect">
            <a:avLst/>
          </a:prstGeom>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Calibri"/>
                <a:cs typeface="Calibri"/>
              </a:rPr>
              <a:t>AGENCY</a:t>
            </a:r>
            <a:endParaRPr lang="en-US"/>
          </a:p>
          <a:p>
            <a:pPr algn="ctr"/>
            <a:endParaRPr lang="en-US" sz="2000" dirty="0">
              <a:latin typeface="Calibri"/>
              <a:cs typeface="Calibri"/>
            </a:endParaRPr>
          </a:p>
        </p:txBody>
      </p:sp>
      <p:sp>
        <p:nvSpPr>
          <p:cNvPr id="4" name="Rectangle 3">
            <a:extLst>
              <a:ext uri="{FF2B5EF4-FFF2-40B4-BE49-F238E27FC236}">
                <a16:creationId xmlns:a16="http://schemas.microsoft.com/office/drawing/2014/main" id="{4A89FB51-313B-4B88-AED0-6DDD0B81366F}"/>
              </a:ext>
            </a:extLst>
          </p:cNvPr>
          <p:cNvSpPr/>
          <p:nvPr/>
        </p:nvSpPr>
        <p:spPr>
          <a:xfrm>
            <a:off x="875581" y="6363829"/>
            <a:ext cx="1905000" cy="295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92000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0269D3-3DA2-42F3-9899-0948539A80CD}"/>
              </a:ext>
            </a:extLst>
          </p:cNvPr>
          <p:cNvSpPr>
            <a:spLocks noGrp="1"/>
          </p:cNvSpPr>
          <p:nvPr>
            <p:ph type="ftr" sz="quarter" idx="11"/>
          </p:nvPr>
        </p:nvSpPr>
        <p:spPr/>
        <p:txBody>
          <a:bodyPr/>
          <a:lstStyle/>
          <a:p>
            <a:endParaRPr lang="en-US"/>
          </a:p>
        </p:txBody>
      </p:sp>
      <p:sp>
        <p:nvSpPr>
          <p:cNvPr id="3" name="Title 2">
            <a:extLst>
              <a:ext uri="{FF2B5EF4-FFF2-40B4-BE49-F238E27FC236}">
                <a16:creationId xmlns:a16="http://schemas.microsoft.com/office/drawing/2014/main" id="{48ED8F77-5F1C-42E4-8FDA-7347C2EABC12}"/>
              </a:ext>
            </a:extLst>
          </p:cNvPr>
          <p:cNvSpPr>
            <a:spLocks noGrp="1"/>
          </p:cNvSpPr>
          <p:nvPr>
            <p:ph type="title"/>
          </p:nvPr>
        </p:nvSpPr>
        <p:spPr>
          <a:xfrm>
            <a:off x="665672" y="30298"/>
            <a:ext cx="10515600" cy="1072565"/>
          </a:xfrm>
        </p:spPr>
        <p:txBody>
          <a:bodyPr/>
          <a:lstStyle/>
          <a:p>
            <a:r>
              <a:rPr lang="en-US"/>
              <a:t>Valuing the welfare system</a:t>
            </a:r>
          </a:p>
        </p:txBody>
      </p:sp>
      <p:sp>
        <p:nvSpPr>
          <p:cNvPr id="11" name="Isosceles Triangle 10">
            <a:extLst>
              <a:ext uri="{FF2B5EF4-FFF2-40B4-BE49-F238E27FC236}">
                <a16:creationId xmlns:a16="http://schemas.microsoft.com/office/drawing/2014/main" id="{F9F3E777-1E4F-43F9-91B3-F32385829EF4}"/>
              </a:ext>
            </a:extLst>
          </p:cNvPr>
          <p:cNvSpPr/>
          <p:nvPr/>
        </p:nvSpPr>
        <p:spPr>
          <a:xfrm>
            <a:off x="5551271" y="1383102"/>
            <a:ext cx="5920250" cy="4580624"/>
          </a:xfrm>
          <a:prstGeom prst="triangle">
            <a:avLst/>
          </a:prstGeom>
          <a:solidFill>
            <a:srgbClr val="3A7A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400409B7-2D12-4F78-B63F-62F1507C346D}"/>
              </a:ext>
            </a:extLst>
          </p:cNvPr>
          <p:cNvSpPr/>
          <p:nvPr/>
        </p:nvSpPr>
        <p:spPr>
          <a:xfrm>
            <a:off x="6370780" y="1383102"/>
            <a:ext cx="4281231" cy="3272285"/>
          </a:xfrm>
          <a:prstGeom prst="triangle">
            <a:avLst/>
          </a:prstGeom>
          <a:solidFill>
            <a:srgbClr val="218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2E59B03-9245-4489-895A-27DEE2612F18}"/>
              </a:ext>
            </a:extLst>
          </p:cNvPr>
          <p:cNvSpPr/>
          <p:nvPr/>
        </p:nvSpPr>
        <p:spPr>
          <a:xfrm>
            <a:off x="7190289" y="1383102"/>
            <a:ext cx="2637722" cy="2045359"/>
          </a:xfrm>
          <a:prstGeom prst="triangle">
            <a:avLst/>
          </a:prstGeom>
          <a:solidFill>
            <a:srgbClr val="6EC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534B6804-48BD-4400-89AF-F34650343544}"/>
              </a:ext>
            </a:extLst>
          </p:cNvPr>
          <p:cNvGraphicFramePr>
            <a:graphicFrameLocks noGrp="1"/>
          </p:cNvGraphicFramePr>
          <p:nvPr>
            <p:extLst/>
          </p:nvPr>
        </p:nvGraphicFramePr>
        <p:xfrm>
          <a:off x="636917" y="4781837"/>
          <a:ext cx="5943600" cy="1173480"/>
        </p:xfrm>
        <a:graphic>
          <a:graphicData uri="http://schemas.openxmlformats.org/drawingml/2006/table">
            <a:tbl>
              <a:tblPr firstRow="1" bandRow="1">
                <a:tableStyleId>{2D5ABB26-0587-4C30-8999-92F81FD0307C}</a:tableStyleId>
              </a:tblPr>
              <a:tblGrid>
                <a:gridCol w="5943600">
                  <a:extLst>
                    <a:ext uri="{9D8B030D-6E8A-4147-A177-3AD203B41FA5}">
                      <a16:colId xmlns:a16="http://schemas.microsoft.com/office/drawing/2014/main" val="2729567004"/>
                    </a:ext>
                  </a:extLst>
                </a:gridCol>
              </a:tblGrid>
              <a:tr h="0">
                <a:tc>
                  <a:txBody>
                    <a:bodyPr/>
                    <a:lstStyle/>
                    <a:p>
                      <a:pPr algn="l" rtl="0" fontAlgn="base"/>
                      <a:r>
                        <a:rPr lang="en-AU" sz="2000">
                          <a:effectLst/>
                        </a:rPr>
                        <a:t>Level III: Client level analytics (statistical modelling)  </a:t>
                      </a:r>
                    </a:p>
                    <a:p>
                      <a:pPr marL="342900" lvl="0" indent="-342900" algn="l" rtl="0" fontAlgn="base">
                        <a:buFont typeface="Arial" panose="020B0604020202020204" pitchFamily="34" charset="0"/>
                        <a:buChar char="•"/>
                      </a:pPr>
                      <a:r>
                        <a:rPr lang="en-AU" sz="1550">
                          <a:effectLst/>
                        </a:rPr>
                        <a:t>Evaluate impact of initiatives</a:t>
                      </a:r>
                      <a:endParaRPr lang="en-AU" sz="1100">
                        <a:effectLst/>
                        <a:latin typeface="Calibri"/>
                      </a:endParaRPr>
                    </a:p>
                    <a:p>
                      <a:pPr marL="342900" lvl="0" indent="-342900" algn="l" fontAlgn="base">
                        <a:buFont typeface="Arial" panose="020B0604020202020204" pitchFamily="34" charset="0"/>
                        <a:buChar char="•"/>
                      </a:pPr>
                      <a:r>
                        <a:rPr lang="en-AU" sz="1550">
                          <a:effectLst/>
                        </a:rPr>
                        <a:t>Translate individual impacts to estimates of cohort liability </a:t>
                      </a:r>
                      <a:endParaRPr lang="en-AU" sz="1100">
                        <a:effectLst/>
                        <a:latin typeface="Calibri"/>
                      </a:endParaRPr>
                    </a:p>
                  </a:txBody>
                  <a:tcPr/>
                </a:tc>
                <a:extLst>
                  <a:ext uri="{0D108BD9-81ED-4DB2-BD59-A6C34878D82A}">
                    <a16:rowId xmlns:a16="http://schemas.microsoft.com/office/drawing/2014/main" val="1603385132"/>
                  </a:ext>
                </a:extLst>
              </a:tr>
            </a:tbl>
          </a:graphicData>
        </a:graphic>
      </p:graphicFrame>
      <p:sp>
        <p:nvSpPr>
          <p:cNvPr id="8" name="Rectangle 7">
            <a:extLst>
              <a:ext uri="{FF2B5EF4-FFF2-40B4-BE49-F238E27FC236}">
                <a16:creationId xmlns:a16="http://schemas.microsoft.com/office/drawing/2014/main" id="{605F3917-7F48-4EE0-A0F5-6796B0D99969}"/>
              </a:ext>
            </a:extLst>
          </p:cNvPr>
          <p:cNvSpPr/>
          <p:nvPr/>
        </p:nvSpPr>
        <p:spPr>
          <a:xfrm>
            <a:off x="10097219" y="6369580"/>
            <a:ext cx="1905000" cy="295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aphicFrame>
        <p:nvGraphicFramePr>
          <p:cNvPr id="9" name="Table 8">
            <a:extLst>
              <a:ext uri="{FF2B5EF4-FFF2-40B4-BE49-F238E27FC236}">
                <a16:creationId xmlns:a16="http://schemas.microsoft.com/office/drawing/2014/main" id="{20FF2DD4-B5E6-4935-9E73-6A0B047193ED}"/>
              </a:ext>
            </a:extLst>
          </p:cNvPr>
          <p:cNvGraphicFramePr>
            <a:graphicFrameLocks noGrp="1"/>
          </p:cNvGraphicFramePr>
          <p:nvPr>
            <p:extLst/>
          </p:nvPr>
        </p:nvGraphicFramePr>
        <p:xfrm>
          <a:off x="507520" y="2855271"/>
          <a:ext cx="5943600" cy="982980"/>
        </p:xfrm>
        <a:graphic>
          <a:graphicData uri="http://schemas.openxmlformats.org/drawingml/2006/table">
            <a:tbl>
              <a:tblPr firstRow="1" bandRow="1">
                <a:tableStyleId>{2D5ABB26-0587-4C30-8999-92F81FD0307C}</a:tableStyleId>
              </a:tblPr>
              <a:tblGrid>
                <a:gridCol w="5943600">
                  <a:extLst>
                    <a:ext uri="{9D8B030D-6E8A-4147-A177-3AD203B41FA5}">
                      <a16:colId xmlns:a16="http://schemas.microsoft.com/office/drawing/2014/main" val="2729567004"/>
                    </a:ext>
                  </a:extLst>
                </a:gridCol>
              </a:tblGrid>
              <a:tr h="0">
                <a:tc>
                  <a:txBody>
                    <a:bodyPr/>
                    <a:lstStyle/>
                    <a:p>
                      <a:pPr marL="342900" lvl="0" indent="-342900" rtl="0" fontAlgn="base">
                        <a:buFont typeface="Arial" panose="020B0604020202020204" pitchFamily="34" charset="0"/>
                        <a:buChar char="•"/>
                      </a:pPr>
                      <a:endParaRPr lang="en-AU" sz="1550" dirty="0">
                        <a:effectLst/>
                      </a:endParaRPr>
                    </a:p>
                  </a:txBody>
                  <a:tcPr/>
                </a:tc>
                <a:extLst>
                  <a:ext uri="{0D108BD9-81ED-4DB2-BD59-A6C34878D82A}">
                    <a16:rowId xmlns:a16="http://schemas.microsoft.com/office/drawing/2014/main" val="606539509"/>
                  </a:ext>
                </a:extLst>
              </a:tr>
              <a:tr h="0">
                <a:tc>
                  <a:txBody>
                    <a:bodyPr/>
                    <a:lstStyle/>
                    <a:p>
                      <a:pPr marL="342900" lvl="0" indent="-342900" rtl="0" fontAlgn="base">
                        <a:buFont typeface="Arial" panose="020B0604020202020204" pitchFamily="34" charset="0"/>
                        <a:buChar char="•"/>
                      </a:pPr>
                      <a:endParaRPr lang="en-AU" sz="1550" dirty="0">
                        <a:effectLst/>
                      </a:endParaRPr>
                    </a:p>
                  </a:txBody>
                  <a:tcPr/>
                </a:tc>
                <a:extLst>
                  <a:ext uri="{0D108BD9-81ED-4DB2-BD59-A6C34878D82A}">
                    <a16:rowId xmlns:a16="http://schemas.microsoft.com/office/drawing/2014/main" val="2262963503"/>
                  </a:ext>
                </a:extLst>
              </a:tr>
              <a:tr h="0">
                <a:tc>
                  <a:txBody>
                    <a:bodyPr/>
                    <a:lstStyle/>
                    <a:p>
                      <a:pPr marL="342900" lvl="0" indent="-342900" rtl="0" fontAlgn="base">
                        <a:buFont typeface="Arial" panose="020B0604020202020204" pitchFamily="34" charset="0"/>
                        <a:buChar char="•"/>
                      </a:pPr>
                      <a:endParaRPr lang="en-AU" sz="1550" dirty="0">
                        <a:effectLst/>
                      </a:endParaRPr>
                    </a:p>
                  </a:txBody>
                  <a:tcPr/>
                </a:tc>
                <a:extLst>
                  <a:ext uri="{0D108BD9-81ED-4DB2-BD59-A6C34878D82A}">
                    <a16:rowId xmlns:a16="http://schemas.microsoft.com/office/drawing/2014/main" val="1603385132"/>
                  </a:ext>
                </a:extLst>
              </a:tr>
            </a:tbl>
          </a:graphicData>
        </a:graphic>
      </p:graphicFrame>
      <p:graphicFrame>
        <p:nvGraphicFramePr>
          <p:cNvPr id="10" name="Table 9">
            <a:extLst>
              <a:ext uri="{FF2B5EF4-FFF2-40B4-BE49-F238E27FC236}">
                <a16:creationId xmlns:a16="http://schemas.microsoft.com/office/drawing/2014/main" id="{EF30DC29-F4C1-47E7-8173-3CADFDCF3438}"/>
              </a:ext>
            </a:extLst>
          </p:cNvPr>
          <p:cNvGraphicFramePr>
            <a:graphicFrameLocks noGrp="1"/>
          </p:cNvGraphicFramePr>
          <p:nvPr>
            <p:extLst/>
          </p:nvPr>
        </p:nvGraphicFramePr>
        <p:xfrm>
          <a:off x="593785" y="1963875"/>
          <a:ext cx="5943600" cy="1104900"/>
        </p:xfrm>
        <a:graphic>
          <a:graphicData uri="http://schemas.openxmlformats.org/drawingml/2006/table">
            <a:tbl>
              <a:tblPr firstRow="1" bandRow="1">
                <a:tableStyleId>{2D5ABB26-0587-4C30-8999-92F81FD0307C}</a:tableStyleId>
              </a:tblPr>
              <a:tblGrid>
                <a:gridCol w="5943600">
                  <a:extLst>
                    <a:ext uri="{9D8B030D-6E8A-4147-A177-3AD203B41FA5}">
                      <a16:colId xmlns:a16="http://schemas.microsoft.com/office/drawing/2014/main" val="2729567004"/>
                    </a:ext>
                  </a:extLst>
                </a:gridCol>
              </a:tblGrid>
              <a:tr h="0">
                <a:tc>
                  <a:txBody>
                    <a:bodyPr/>
                    <a:lstStyle/>
                    <a:p>
                      <a:pPr algn="l" rtl="0" fontAlgn="base"/>
                      <a:r>
                        <a:rPr lang="en-AU" sz="2000">
                          <a:effectLst/>
                        </a:rPr>
                        <a:t>Level I: Aggregate liability valuation </a:t>
                      </a:r>
                    </a:p>
                    <a:p>
                      <a:pPr marL="342900" lvl="0" indent="-342900" rtl="0" fontAlgn="base">
                        <a:buFont typeface="Arial" panose="020B0604020202020204" pitchFamily="34" charset="0"/>
                        <a:buChar char="•"/>
                      </a:pPr>
                      <a:r>
                        <a:rPr lang="en-AU" sz="1550">
                          <a:effectLst/>
                        </a:rPr>
                        <a:t>Actuarially estimated liability for social welfare benefits </a:t>
                      </a:r>
                      <a:endParaRPr lang="en-AU" sz="1100">
                        <a:effectLst/>
                      </a:endParaRPr>
                    </a:p>
                    <a:p>
                      <a:pPr marL="342900" lvl="0" indent="-342900" rtl="0" fontAlgn="base">
                        <a:buFont typeface="Arial" panose="020B0604020202020204" pitchFamily="34" charset="0"/>
                        <a:buChar char="•"/>
                      </a:pPr>
                      <a:r>
                        <a:rPr lang="en-AU" sz="1550">
                          <a:effectLst/>
                        </a:rPr>
                        <a:t>Incorporate macroeconomic trends, policy changes, trends in experience and financial impacts of level III initiatives </a:t>
                      </a:r>
                      <a:endParaRPr lang="en-AU" sz="1100">
                        <a:effectLst/>
                        <a:latin typeface="Calibri" panose="020F0502020204030204" pitchFamily="34" charset="0"/>
                      </a:endParaRPr>
                    </a:p>
                  </a:txBody>
                  <a:tcPr/>
                </a:tc>
                <a:extLst>
                  <a:ext uri="{0D108BD9-81ED-4DB2-BD59-A6C34878D82A}">
                    <a16:rowId xmlns:a16="http://schemas.microsoft.com/office/drawing/2014/main" val="606539509"/>
                  </a:ext>
                </a:extLst>
              </a:tr>
            </a:tbl>
          </a:graphicData>
        </a:graphic>
      </p:graphicFrame>
      <p:sp>
        <p:nvSpPr>
          <p:cNvPr id="4" name="TextBox 3">
            <a:extLst>
              <a:ext uri="{FF2B5EF4-FFF2-40B4-BE49-F238E27FC236}">
                <a16:creationId xmlns:a16="http://schemas.microsoft.com/office/drawing/2014/main" id="{330F6568-443F-49D5-9B23-82572D2CCB4D}"/>
              </a:ext>
            </a:extLst>
          </p:cNvPr>
          <p:cNvSpPr txBox="1"/>
          <p:nvPr/>
        </p:nvSpPr>
        <p:spPr>
          <a:xfrm>
            <a:off x="626853" y="3423249"/>
            <a:ext cx="5848710" cy="111569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sz="2000"/>
              <a:t>Level II: Cohort liability estimates and KPIs </a:t>
            </a:r>
            <a:endParaRPr lang="en-US" sz="2000">
              <a:cs typeface="Calibri"/>
            </a:endParaRPr>
          </a:p>
          <a:p>
            <a:pPr marL="285750" indent="-285750">
              <a:buFont typeface="Arial"/>
              <a:buChar char="•"/>
            </a:pPr>
            <a:r>
              <a:rPr lang="en-AU" sz="1550"/>
              <a:t>Apportion aggregate liability from Level I to statistically determined cohort groups  </a:t>
            </a:r>
            <a:endParaRPr lang="en-US" sz="1550">
              <a:cs typeface="Calibri"/>
            </a:endParaRPr>
          </a:p>
          <a:p>
            <a:pPr marL="285750" indent="-285750">
              <a:buFont typeface="Arial"/>
              <a:buChar char="•"/>
            </a:pPr>
            <a:r>
              <a:rPr lang="en-AU" sz="1550"/>
              <a:t>Set targets and monitor KPIs and liability by cohorts </a:t>
            </a:r>
            <a:endParaRPr lang="en-US" sz="1550">
              <a:cs typeface="Calibri"/>
            </a:endParaRPr>
          </a:p>
        </p:txBody>
      </p:sp>
      <p:sp>
        <p:nvSpPr>
          <p:cNvPr id="14" name="Isosceles Triangle 13">
            <a:extLst>
              <a:ext uri="{FF2B5EF4-FFF2-40B4-BE49-F238E27FC236}">
                <a16:creationId xmlns:a16="http://schemas.microsoft.com/office/drawing/2014/main" id="{B90B61A4-B2A2-4634-973F-104A1DB4D307}"/>
              </a:ext>
            </a:extLst>
          </p:cNvPr>
          <p:cNvSpPr/>
          <p:nvPr/>
        </p:nvSpPr>
        <p:spPr>
          <a:xfrm>
            <a:off x="5551270" y="1383102"/>
            <a:ext cx="5920250" cy="4580624"/>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4DFD3CB-C76C-42D1-A815-9660DECA4025}"/>
              </a:ext>
            </a:extLst>
          </p:cNvPr>
          <p:cNvSpPr/>
          <p:nvPr/>
        </p:nvSpPr>
        <p:spPr>
          <a:xfrm>
            <a:off x="846826" y="6363829"/>
            <a:ext cx="1905000" cy="295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320581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Up 5">
            <a:extLst>
              <a:ext uri="{FF2B5EF4-FFF2-40B4-BE49-F238E27FC236}">
                <a16:creationId xmlns:a16="http://schemas.microsoft.com/office/drawing/2014/main" id="{6AEAC56A-9424-4FBC-A7D6-D88F87EC2FE1}"/>
              </a:ext>
            </a:extLst>
          </p:cNvPr>
          <p:cNvSpPr/>
          <p:nvPr/>
        </p:nvSpPr>
        <p:spPr>
          <a:xfrm>
            <a:off x="375911" y="1494871"/>
            <a:ext cx="1534178" cy="4673389"/>
          </a:xfrm>
          <a:prstGeom prst="up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 11">
            <a:extLst>
              <a:ext uri="{FF2B5EF4-FFF2-40B4-BE49-F238E27FC236}">
                <a16:creationId xmlns:a16="http://schemas.microsoft.com/office/drawing/2014/main" id="{E70B198F-B539-4241-8F4C-B9ACA7D23F0D}"/>
              </a:ext>
            </a:extLst>
          </p:cNvPr>
          <p:cNvSpPr/>
          <p:nvPr/>
        </p:nvSpPr>
        <p:spPr>
          <a:xfrm rot="10800000">
            <a:off x="605451" y="3705125"/>
            <a:ext cx="1907990" cy="2085463"/>
          </a:xfrm>
          <a:prstGeom prst="up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91BCD36-1E33-499B-866E-6E307A154C80}"/>
              </a:ext>
            </a:extLst>
          </p:cNvPr>
          <p:cNvSpPr>
            <a:spLocks noGrp="1"/>
          </p:cNvSpPr>
          <p:nvPr>
            <p:ph type="title"/>
          </p:nvPr>
        </p:nvSpPr>
        <p:spPr>
          <a:xfrm>
            <a:off x="594834" y="322581"/>
            <a:ext cx="11221557" cy="468000"/>
          </a:xfrm>
        </p:spPr>
        <p:txBody>
          <a:bodyPr>
            <a:normAutofit fontScale="90000"/>
          </a:bodyPr>
          <a:lstStyle/>
          <a:p>
            <a:r>
              <a:rPr lang="en-US" sz="3300"/>
              <a:t>Aggregate liability valuation</a:t>
            </a:r>
            <a:endParaRPr lang="en-US"/>
          </a:p>
        </p:txBody>
      </p:sp>
      <p:sp>
        <p:nvSpPr>
          <p:cNvPr id="8" name="TextBox 7">
            <a:extLst>
              <a:ext uri="{FF2B5EF4-FFF2-40B4-BE49-F238E27FC236}">
                <a16:creationId xmlns:a16="http://schemas.microsoft.com/office/drawing/2014/main" id="{04310A95-D242-48F8-A194-725E00CB0967}"/>
              </a:ext>
            </a:extLst>
          </p:cNvPr>
          <p:cNvSpPr txBox="1"/>
          <p:nvPr/>
        </p:nvSpPr>
        <p:spPr>
          <a:xfrm>
            <a:off x="488830" y="1618891"/>
            <a:ext cx="1912189"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Total liability </a:t>
            </a:r>
            <a:endParaRPr lang="en-US" sz="2000">
              <a:cs typeface="Calibri"/>
            </a:endParaRPr>
          </a:p>
        </p:txBody>
      </p:sp>
      <p:graphicFrame>
        <p:nvGraphicFramePr>
          <p:cNvPr id="13" name="Chart 12">
            <a:extLst>
              <a:ext uri="{FF2B5EF4-FFF2-40B4-BE49-F238E27FC236}">
                <a16:creationId xmlns:a16="http://schemas.microsoft.com/office/drawing/2014/main" id="{3E33BC96-AB7F-4C53-9904-995A19990110}"/>
              </a:ext>
            </a:extLst>
          </p:cNvPr>
          <p:cNvGraphicFramePr>
            <a:graphicFrameLocks/>
          </p:cNvGraphicFramePr>
          <p:nvPr>
            <p:extLst/>
          </p:nvPr>
        </p:nvGraphicFramePr>
        <p:xfrm>
          <a:off x="4413849" y="1445940"/>
          <a:ext cx="6705600" cy="4267335"/>
        </p:xfrm>
        <a:graphic>
          <a:graphicData uri="http://schemas.openxmlformats.org/drawingml/2006/chart">
            <c:chart xmlns:c="http://schemas.openxmlformats.org/drawingml/2006/chart" xmlns:r="http://schemas.openxmlformats.org/officeDocument/2006/relationships" r:id="rId2"/>
          </a:graphicData>
        </a:graphic>
      </p:graphicFrame>
      <p:sp>
        <p:nvSpPr>
          <p:cNvPr id="14" name="Rectangle 13">
            <a:extLst>
              <a:ext uri="{FF2B5EF4-FFF2-40B4-BE49-F238E27FC236}">
                <a16:creationId xmlns:a16="http://schemas.microsoft.com/office/drawing/2014/main" id="{C013BB18-B0F9-4D20-94FE-456F0E01E4CE}"/>
              </a:ext>
            </a:extLst>
          </p:cNvPr>
          <p:cNvSpPr/>
          <p:nvPr/>
        </p:nvSpPr>
        <p:spPr>
          <a:xfrm>
            <a:off x="838200" y="6369580"/>
            <a:ext cx="1905000" cy="295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TextBox 9">
            <a:extLst>
              <a:ext uri="{FF2B5EF4-FFF2-40B4-BE49-F238E27FC236}">
                <a16:creationId xmlns:a16="http://schemas.microsoft.com/office/drawing/2014/main" id="{690E4812-FEFF-4FF7-ADF8-15A2A6134D6E}"/>
              </a:ext>
            </a:extLst>
          </p:cNvPr>
          <p:cNvSpPr txBox="1"/>
          <p:nvPr/>
        </p:nvSpPr>
        <p:spPr>
          <a:xfrm rot="16200000">
            <a:off x="2421706" y="3365747"/>
            <a:ext cx="3781244"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Liability decrease related to experience</a:t>
            </a:r>
            <a:r>
              <a:rPr lang="en-US" sz="1400">
                <a:cs typeface="Calibri"/>
              </a:rPr>
              <a:t>, $billions</a:t>
            </a:r>
            <a:endParaRPr lang="en-US" sz="1400"/>
          </a:p>
        </p:txBody>
      </p:sp>
      <p:sp>
        <p:nvSpPr>
          <p:cNvPr id="2" name="TextBox 1">
            <a:extLst>
              <a:ext uri="{FF2B5EF4-FFF2-40B4-BE49-F238E27FC236}">
                <a16:creationId xmlns:a16="http://schemas.microsoft.com/office/drawing/2014/main" id="{A695F302-4831-43F9-AF5B-9185AAD42B99}"/>
              </a:ext>
            </a:extLst>
          </p:cNvPr>
          <p:cNvSpPr txBox="1"/>
          <p:nvPr/>
        </p:nvSpPr>
        <p:spPr>
          <a:xfrm>
            <a:off x="891397" y="1863305"/>
            <a:ext cx="2372264" cy="646996"/>
          </a:xfrm>
          <a:prstGeom prst="rect">
            <a:avLst/>
          </a:prstGeom>
        </p:spPr>
        <p:txBody>
          <a:bodyPr vert="horz" lIns="91440" tIns="45720" rIns="91440" bIns="45720" rtlCol="0" anchor="ctr">
            <a:noAutofit/>
          </a:bodyPr>
          <a:lstStyle/>
          <a:p>
            <a:pPr>
              <a:lnSpc>
                <a:spcPct val="90000"/>
              </a:lnSpc>
              <a:spcBef>
                <a:spcPct val="0"/>
              </a:spcBef>
            </a:pPr>
            <a:r>
              <a:rPr lang="en-US" sz="3300" b="1">
                <a:solidFill>
                  <a:srgbClr val="CE2027"/>
                </a:solidFill>
                <a:latin typeface="Franklin Gothic Medium" panose="020B0603020102020204" pitchFamily="34" charset="0"/>
                <a:ea typeface="+mj-ea"/>
                <a:cs typeface="+mj-cs"/>
              </a:rPr>
              <a:t>72.2 billion</a:t>
            </a:r>
          </a:p>
        </p:txBody>
      </p:sp>
      <p:sp>
        <p:nvSpPr>
          <p:cNvPr id="3" name="TextBox 2">
            <a:extLst>
              <a:ext uri="{FF2B5EF4-FFF2-40B4-BE49-F238E27FC236}">
                <a16:creationId xmlns:a16="http://schemas.microsoft.com/office/drawing/2014/main" id="{1255172D-3A79-4C84-B66C-7844E0489140}"/>
              </a:ext>
            </a:extLst>
          </p:cNvPr>
          <p:cNvSpPr txBox="1"/>
          <p:nvPr/>
        </p:nvSpPr>
        <p:spPr>
          <a:xfrm>
            <a:off x="273170" y="3099758"/>
            <a:ext cx="3436189" cy="842225"/>
          </a:xfrm>
          <a:prstGeom prst="rect">
            <a:avLst/>
          </a:prstGeom>
        </p:spPr>
        <p:txBody>
          <a:bodyPr vert="horz" lIns="91440" tIns="45720" rIns="91440" bIns="45720" rtlCol="0" anchor="ctr">
            <a:noAutofit/>
          </a:bodyPr>
          <a:lstStyle/>
          <a:p>
            <a:pPr>
              <a:lnSpc>
                <a:spcPct val="90000"/>
              </a:lnSpc>
              <a:spcBef>
                <a:spcPct val="0"/>
              </a:spcBef>
            </a:pPr>
            <a:r>
              <a:rPr lang="en-US" sz="4400" b="1">
                <a:solidFill>
                  <a:schemeClr val="accent1"/>
                </a:solidFill>
                <a:latin typeface="Franklin Gothic Medium" panose="020B0603020102020204" pitchFamily="34" charset="0"/>
                <a:ea typeface="+mj-ea"/>
                <a:cs typeface="+mj-cs"/>
              </a:rPr>
              <a:t>$13.7 billion​</a:t>
            </a:r>
          </a:p>
        </p:txBody>
      </p:sp>
      <p:sp>
        <p:nvSpPr>
          <p:cNvPr id="9" name="TextBox 8">
            <a:extLst>
              <a:ext uri="{FF2B5EF4-FFF2-40B4-BE49-F238E27FC236}">
                <a16:creationId xmlns:a16="http://schemas.microsoft.com/office/drawing/2014/main" id="{F0B22119-3C3B-4EC0-92F8-F2CC6975800D}"/>
              </a:ext>
            </a:extLst>
          </p:cNvPr>
          <p:cNvSpPr txBox="1"/>
          <p:nvPr/>
        </p:nvSpPr>
        <p:spPr>
          <a:xfrm>
            <a:off x="1523999" y="3646098"/>
            <a:ext cx="2185358"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000" b="1"/>
              <a:t>Liability reduction</a:t>
            </a:r>
          </a:p>
          <a:p>
            <a:pPr algn="r"/>
            <a:r>
              <a:rPr lang="en-US" sz="2000">
                <a:cs typeface="Calibri"/>
              </a:rPr>
              <a:t>attributable to system reform</a:t>
            </a:r>
          </a:p>
        </p:txBody>
      </p:sp>
      <p:sp>
        <p:nvSpPr>
          <p:cNvPr id="15" name="TextBox 14">
            <a:extLst>
              <a:ext uri="{FF2B5EF4-FFF2-40B4-BE49-F238E27FC236}">
                <a16:creationId xmlns:a16="http://schemas.microsoft.com/office/drawing/2014/main" id="{30C558E2-E8B7-4DCA-B748-06160512C78C}"/>
              </a:ext>
            </a:extLst>
          </p:cNvPr>
          <p:cNvSpPr txBox="1"/>
          <p:nvPr/>
        </p:nvSpPr>
        <p:spPr>
          <a:xfrm>
            <a:off x="10403456" y="3193211"/>
            <a:ext cx="1693653"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Increase due to policy package to reduce child poverty – because of the method we employ, this can be isolated </a:t>
            </a:r>
            <a:endParaRPr lang="en-US" sz="1200" dirty="0">
              <a:cs typeface="Calibri"/>
            </a:endParaRPr>
          </a:p>
        </p:txBody>
      </p:sp>
      <p:sp>
        <p:nvSpPr>
          <p:cNvPr id="16" name="TextBox 15">
            <a:extLst>
              <a:ext uri="{FF2B5EF4-FFF2-40B4-BE49-F238E27FC236}">
                <a16:creationId xmlns:a16="http://schemas.microsoft.com/office/drawing/2014/main" id="{3E7E2D66-9BA5-4BBA-BB33-D855F42E876A}"/>
              </a:ext>
            </a:extLst>
          </p:cNvPr>
          <p:cNvSpPr txBox="1"/>
          <p:nvPr/>
        </p:nvSpPr>
        <p:spPr>
          <a:xfrm>
            <a:off x="9902525" y="5373657"/>
            <a:ext cx="4454105" cy="2923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t>Updated</a:t>
            </a:r>
            <a:r>
              <a:rPr lang="en-US" sz="1300">
                <a:cs typeface="Calibri"/>
              </a:rPr>
              <a:t> model assumptions</a:t>
            </a:r>
            <a:endParaRPr lang="en-US" sz="1300" dirty="0">
              <a:cs typeface="Calibri"/>
            </a:endParaRPr>
          </a:p>
        </p:txBody>
      </p:sp>
      <p:sp>
        <p:nvSpPr>
          <p:cNvPr id="17" name="TextBox 16">
            <a:extLst>
              <a:ext uri="{FF2B5EF4-FFF2-40B4-BE49-F238E27FC236}">
                <a16:creationId xmlns:a16="http://schemas.microsoft.com/office/drawing/2014/main" id="{F867E25F-AD7B-47AB-B4E6-F35BE5A6742A}"/>
              </a:ext>
            </a:extLst>
          </p:cNvPr>
          <p:cNvSpPr txBox="1"/>
          <p:nvPr/>
        </p:nvSpPr>
        <p:spPr>
          <a:xfrm>
            <a:off x="9902524" y="5661204"/>
            <a:ext cx="4454105" cy="2923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t>Client</a:t>
            </a:r>
            <a:r>
              <a:rPr lang="en-US" sz="1300">
                <a:cs typeface="Calibri"/>
              </a:rPr>
              <a:t> numbers</a:t>
            </a:r>
            <a:endParaRPr lang="en-US"/>
          </a:p>
        </p:txBody>
      </p:sp>
      <p:sp>
        <p:nvSpPr>
          <p:cNvPr id="5" name="Arrow: Bent-Up 4">
            <a:extLst>
              <a:ext uri="{FF2B5EF4-FFF2-40B4-BE49-F238E27FC236}">
                <a16:creationId xmlns:a16="http://schemas.microsoft.com/office/drawing/2014/main" id="{CAE164B7-3AFA-4F64-9984-C22E1A6719B6}"/>
              </a:ext>
            </a:extLst>
          </p:cNvPr>
          <p:cNvSpPr/>
          <p:nvPr/>
        </p:nvSpPr>
        <p:spPr>
          <a:xfrm rot="5400000">
            <a:off x="9832188" y="3127436"/>
            <a:ext cx="749751" cy="472728"/>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EDF1391-122C-4C2E-A72B-31FA89D1F5B7}"/>
              </a:ext>
            </a:extLst>
          </p:cNvPr>
          <p:cNvSpPr/>
          <p:nvPr/>
        </p:nvSpPr>
        <p:spPr>
          <a:xfrm>
            <a:off x="9755396" y="5712003"/>
            <a:ext cx="141379" cy="180197"/>
          </a:xfrm>
          <a:prstGeom prst="rect">
            <a:avLst/>
          </a:prstGeom>
          <a:solidFill>
            <a:srgbClr val="218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D0F7CCA-2CE8-4297-893D-899A455A8C43}"/>
              </a:ext>
            </a:extLst>
          </p:cNvPr>
          <p:cNvSpPr/>
          <p:nvPr/>
        </p:nvSpPr>
        <p:spPr>
          <a:xfrm>
            <a:off x="9755395" y="5436796"/>
            <a:ext cx="141379" cy="167497"/>
          </a:xfrm>
          <a:prstGeom prst="rect">
            <a:avLst/>
          </a:prstGeom>
          <a:solidFill>
            <a:srgbClr val="6EC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048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0269D3-3DA2-42F3-9899-0948539A80CD}"/>
              </a:ext>
            </a:extLst>
          </p:cNvPr>
          <p:cNvSpPr>
            <a:spLocks noGrp="1"/>
          </p:cNvSpPr>
          <p:nvPr>
            <p:ph type="ftr" sz="quarter" idx="11"/>
          </p:nvPr>
        </p:nvSpPr>
        <p:spPr/>
        <p:txBody>
          <a:bodyPr/>
          <a:lstStyle/>
          <a:p>
            <a:endParaRPr lang="en-US"/>
          </a:p>
        </p:txBody>
      </p:sp>
      <p:sp>
        <p:nvSpPr>
          <p:cNvPr id="3" name="Title 2">
            <a:extLst>
              <a:ext uri="{FF2B5EF4-FFF2-40B4-BE49-F238E27FC236}">
                <a16:creationId xmlns:a16="http://schemas.microsoft.com/office/drawing/2014/main" id="{48ED8F77-5F1C-42E4-8FDA-7347C2EABC12}"/>
              </a:ext>
            </a:extLst>
          </p:cNvPr>
          <p:cNvSpPr>
            <a:spLocks noGrp="1"/>
          </p:cNvSpPr>
          <p:nvPr>
            <p:ph type="title"/>
          </p:nvPr>
        </p:nvSpPr>
        <p:spPr>
          <a:xfrm>
            <a:off x="665672" y="30298"/>
            <a:ext cx="10515600" cy="1072565"/>
          </a:xfrm>
        </p:spPr>
        <p:txBody>
          <a:bodyPr/>
          <a:lstStyle/>
          <a:p>
            <a:r>
              <a:rPr lang="en-US"/>
              <a:t>Cohort liability estimates</a:t>
            </a:r>
          </a:p>
        </p:txBody>
      </p:sp>
      <p:sp>
        <p:nvSpPr>
          <p:cNvPr id="8" name="Rectangle 7">
            <a:extLst>
              <a:ext uri="{FF2B5EF4-FFF2-40B4-BE49-F238E27FC236}">
                <a16:creationId xmlns:a16="http://schemas.microsoft.com/office/drawing/2014/main" id="{605F3917-7F48-4EE0-A0F5-6796B0D99969}"/>
              </a:ext>
            </a:extLst>
          </p:cNvPr>
          <p:cNvSpPr/>
          <p:nvPr/>
        </p:nvSpPr>
        <p:spPr>
          <a:xfrm>
            <a:off x="838200" y="6369580"/>
            <a:ext cx="1905000" cy="295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5" name="Picture 5">
            <a:extLst>
              <a:ext uri="{FF2B5EF4-FFF2-40B4-BE49-F238E27FC236}">
                <a16:creationId xmlns:a16="http://schemas.microsoft.com/office/drawing/2014/main" id="{7277B5F4-0B41-4124-AEC9-34F68A443D13}"/>
              </a:ext>
            </a:extLst>
          </p:cNvPr>
          <p:cNvPicPr>
            <a:picLocks noChangeAspect="1"/>
          </p:cNvPicPr>
          <p:nvPr/>
        </p:nvPicPr>
        <p:blipFill>
          <a:blip r:embed="rId2"/>
          <a:stretch>
            <a:fillRect/>
          </a:stretch>
        </p:blipFill>
        <p:spPr>
          <a:xfrm>
            <a:off x="470403" y="2205486"/>
            <a:ext cx="1215797" cy="4057291"/>
          </a:xfrm>
          <a:prstGeom prst="rect">
            <a:avLst/>
          </a:prstGeom>
        </p:spPr>
      </p:pic>
      <p:sp>
        <p:nvSpPr>
          <p:cNvPr id="7" name="TextBox 6">
            <a:extLst>
              <a:ext uri="{FF2B5EF4-FFF2-40B4-BE49-F238E27FC236}">
                <a16:creationId xmlns:a16="http://schemas.microsoft.com/office/drawing/2014/main" id="{0B5D6699-4D03-460C-8445-1E90D824BC5F}"/>
              </a:ext>
            </a:extLst>
          </p:cNvPr>
          <p:cNvSpPr txBox="1"/>
          <p:nvPr/>
        </p:nvSpPr>
        <p:spPr>
          <a:xfrm>
            <a:off x="661359" y="828135"/>
            <a:ext cx="10941169"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Of that $72.2 billion, </a:t>
            </a:r>
            <a:r>
              <a:rPr lang="en-US" sz="2400" b="1"/>
              <a:t>75% is attributable to clients who entered the benefit system under the age of 20</a:t>
            </a:r>
            <a:r>
              <a:rPr lang="en-US" sz="2400"/>
              <a:t>.</a:t>
            </a:r>
          </a:p>
        </p:txBody>
      </p:sp>
      <p:sp>
        <p:nvSpPr>
          <p:cNvPr id="4" name="TextBox 3">
            <a:extLst>
              <a:ext uri="{FF2B5EF4-FFF2-40B4-BE49-F238E27FC236}">
                <a16:creationId xmlns:a16="http://schemas.microsoft.com/office/drawing/2014/main" id="{E05B2FBA-EC34-4414-B4BE-009E5D648CC4}"/>
              </a:ext>
            </a:extLst>
          </p:cNvPr>
          <p:cNvSpPr txBox="1"/>
          <p:nvPr/>
        </p:nvSpPr>
        <p:spPr>
          <a:xfrm>
            <a:off x="776378" y="2366514"/>
            <a:ext cx="9100866" cy="224676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2000" dirty="0">
                <a:cs typeface="Calibri"/>
              </a:rPr>
              <a:t>High-liability cohorts include:</a:t>
            </a:r>
          </a:p>
          <a:p>
            <a:pPr lvl="3"/>
            <a:endParaRPr lang="en-US" sz="2000" dirty="0">
              <a:cs typeface="Calibri"/>
            </a:endParaRPr>
          </a:p>
          <a:p>
            <a:pPr lvl="4">
              <a:buChar char="•"/>
            </a:pPr>
            <a:r>
              <a:rPr lang="en-US" sz="2000" dirty="0">
                <a:cs typeface="Calibri"/>
              </a:rPr>
              <a:t> Sole parents </a:t>
            </a:r>
          </a:p>
          <a:p>
            <a:pPr lvl="4">
              <a:buChar char="•"/>
            </a:pPr>
            <a:r>
              <a:rPr lang="en-US" sz="2000" dirty="0">
                <a:cs typeface="Calibri"/>
              </a:rPr>
              <a:t> People who churn in and out of the benefit system </a:t>
            </a:r>
          </a:p>
          <a:p>
            <a:pPr lvl="4">
              <a:buChar char="•"/>
            </a:pPr>
            <a:r>
              <a:rPr lang="en-US" sz="2000" dirty="0">
                <a:cs typeface="Calibri"/>
              </a:rPr>
              <a:t> Ex-prisoners on release </a:t>
            </a:r>
          </a:p>
          <a:p>
            <a:pPr lvl="4">
              <a:buChar char="•"/>
            </a:pPr>
            <a:r>
              <a:rPr lang="en-US" sz="2000" dirty="0">
                <a:cs typeface="Calibri"/>
              </a:rPr>
              <a:t> Young people with disabilities or chronic conditions, who want to work but need support to do so.</a:t>
            </a:r>
          </a:p>
        </p:txBody>
      </p:sp>
      <p:sp>
        <p:nvSpPr>
          <p:cNvPr id="6" name="Rectangle 5">
            <a:extLst>
              <a:ext uri="{FF2B5EF4-FFF2-40B4-BE49-F238E27FC236}">
                <a16:creationId xmlns:a16="http://schemas.microsoft.com/office/drawing/2014/main" id="{51DF0D59-7EC7-4399-B336-D07C48D53115}"/>
              </a:ext>
            </a:extLst>
          </p:cNvPr>
          <p:cNvSpPr/>
          <p:nvPr/>
        </p:nvSpPr>
        <p:spPr>
          <a:xfrm>
            <a:off x="9703279" y="6277565"/>
            <a:ext cx="1905000" cy="295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304583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AA440A66-656C-4E55-BD2E-6BF99BC9135C}"/>
              </a:ext>
            </a:extLst>
          </p:cNvPr>
          <p:cNvSpPr/>
          <p:nvPr/>
        </p:nvSpPr>
        <p:spPr>
          <a:xfrm>
            <a:off x="7694763" y="1699403"/>
            <a:ext cx="3746739" cy="3746739"/>
          </a:xfrm>
          <a:prstGeom prst="ellipse">
            <a:avLst/>
          </a:prstGeom>
          <a:solidFill>
            <a:srgbClr val="6EC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C8DBCF48-6344-4772-89A6-CDCF956E4591}"/>
              </a:ext>
            </a:extLst>
          </p:cNvPr>
          <p:cNvSpPr>
            <a:spLocks noGrp="1"/>
          </p:cNvSpPr>
          <p:nvPr>
            <p:ph type="ftr" sz="quarter" idx="11"/>
          </p:nvPr>
        </p:nvSpPr>
        <p:spPr/>
        <p:txBody>
          <a:bodyPr/>
          <a:lstStyle/>
          <a:p>
            <a:endParaRPr lang="en-US"/>
          </a:p>
        </p:txBody>
      </p:sp>
      <p:sp>
        <p:nvSpPr>
          <p:cNvPr id="3" name="Title 2">
            <a:extLst>
              <a:ext uri="{FF2B5EF4-FFF2-40B4-BE49-F238E27FC236}">
                <a16:creationId xmlns:a16="http://schemas.microsoft.com/office/drawing/2014/main" id="{37884528-EF1A-4607-8530-1036B59AF4A4}"/>
              </a:ext>
            </a:extLst>
          </p:cNvPr>
          <p:cNvSpPr>
            <a:spLocks noGrp="1"/>
          </p:cNvSpPr>
          <p:nvPr>
            <p:ph type="title"/>
          </p:nvPr>
        </p:nvSpPr>
        <p:spPr>
          <a:xfrm>
            <a:off x="665671" y="102185"/>
            <a:ext cx="10515600" cy="1072565"/>
          </a:xfrm>
        </p:spPr>
        <p:txBody>
          <a:bodyPr/>
          <a:lstStyle/>
          <a:p>
            <a:r>
              <a:rPr lang="en-US"/>
              <a:t>Reducing social harm from crime</a:t>
            </a:r>
          </a:p>
        </p:txBody>
      </p:sp>
      <p:pic>
        <p:nvPicPr>
          <p:cNvPr id="7" name="Picture 7" descr="A close up of a logo&#10;&#10;Description generated with very high confidence">
            <a:extLst>
              <a:ext uri="{FF2B5EF4-FFF2-40B4-BE49-F238E27FC236}">
                <a16:creationId xmlns:a16="http://schemas.microsoft.com/office/drawing/2014/main" id="{40E62926-D5A4-436F-BC13-A460A271105B}"/>
              </a:ext>
            </a:extLst>
          </p:cNvPr>
          <p:cNvPicPr>
            <a:picLocks noChangeAspect="1"/>
          </p:cNvPicPr>
          <p:nvPr/>
        </p:nvPicPr>
        <p:blipFill>
          <a:blip r:embed="rId2"/>
          <a:stretch>
            <a:fillRect/>
          </a:stretch>
        </p:blipFill>
        <p:spPr>
          <a:xfrm>
            <a:off x="1390111" y="1953345"/>
            <a:ext cx="1089804" cy="1089804"/>
          </a:xfrm>
          <a:prstGeom prst="rect">
            <a:avLst/>
          </a:prstGeom>
        </p:spPr>
      </p:pic>
      <p:pic>
        <p:nvPicPr>
          <p:cNvPr id="9" name="Picture 7" descr="A close up of a logo&#10;&#10;Description generated with very high confidence">
            <a:extLst>
              <a:ext uri="{FF2B5EF4-FFF2-40B4-BE49-F238E27FC236}">
                <a16:creationId xmlns:a16="http://schemas.microsoft.com/office/drawing/2014/main" id="{A891AE6C-2E14-4C67-884D-7B7AA44493BF}"/>
              </a:ext>
            </a:extLst>
          </p:cNvPr>
          <p:cNvPicPr>
            <a:picLocks noChangeAspect="1"/>
          </p:cNvPicPr>
          <p:nvPr/>
        </p:nvPicPr>
        <p:blipFill>
          <a:blip r:embed="rId2"/>
          <a:stretch>
            <a:fillRect/>
          </a:stretch>
        </p:blipFill>
        <p:spPr>
          <a:xfrm>
            <a:off x="935426" y="1962869"/>
            <a:ext cx="1089804" cy="1089804"/>
          </a:xfrm>
          <a:prstGeom prst="rect">
            <a:avLst/>
          </a:prstGeom>
        </p:spPr>
      </p:pic>
      <p:pic>
        <p:nvPicPr>
          <p:cNvPr id="13" name="Picture 7" descr="A close up of a logo&#10;&#10;Description generated with very high confidence">
            <a:extLst>
              <a:ext uri="{FF2B5EF4-FFF2-40B4-BE49-F238E27FC236}">
                <a16:creationId xmlns:a16="http://schemas.microsoft.com/office/drawing/2014/main" id="{9329BCB3-7B40-46B7-8E7B-85B6059CBD4C}"/>
              </a:ext>
            </a:extLst>
          </p:cNvPr>
          <p:cNvPicPr>
            <a:picLocks noChangeAspect="1"/>
          </p:cNvPicPr>
          <p:nvPr/>
        </p:nvPicPr>
        <p:blipFill>
          <a:blip r:embed="rId2"/>
          <a:stretch>
            <a:fillRect/>
          </a:stretch>
        </p:blipFill>
        <p:spPr>
          <a:xfrm>
            <a:off x="476788" y="1953252"/>
            <a:ext cx="1089804" cy="1089804"/>
          </a:xfrm>
          <a:prstGeom prst="rect">
            <a:avLst/>
          </a:prstGeom>
        </p:spPr>
      </p:pic>
      <p:pic>
        <p:nvPicPr>
          <p:cNvPr id="15" name="Picture 7" descr="A close up of a logo&#10;&#10;Description generated with very high confidence">
            <a:extLst>
              <a:ext uri="{FF2B5EF4-FFF2-40B4-BE49-F238E27FC236}">
                <a16:creationId xmlns:a16="http://schemas.microsoft.com/office/drawing/2014/main" id="{B0FF0EC7-B49A-4F7D-8E47-097DFE65495D}"/>
              </a:ext>
            </a:extLst>
          </p:cNvPr>
          <p:cNvPicPr>
            <a:picLocks noChangeAspect="1"/>
          </p:cNvPicPr>
          <p:nvPr/>
        </p:nvPicPr>
        <p:blipFill>
          <a:blip r:embed="rId2">
            <a:duotone>
              <a:schemeClr val="accent3">
                <a:shade val="45000"/>
                <a:satMod val="135000"/>
              </a:schemeClr>
              <a:prstClr val="white"/>
            </a:duotone>
          </a:blip>
          <a:stretch>
            <a:fillRect/>
          </a:stretch>
        </p:blipFill>
        <p:spPr>
          <a:xfrm>
            <a:off x="1841919" y="1951780"/>
            <a:ext cx="1089804" cy="1089804"/>
          </a:xfrm>
          <a:prstGeom prst="rect">
            <a:avLst/>
          </a:prstGeom>
        </p:spPr>
      </p:pic>
      <p:sp>
        <p:nvSpPr>
          <p:cNvPr id="18" name="Rectangle 17">
            <a:extLst>
              <a:ext uri="{FF2B5EF4-FFF2-40B4-BE49-F238E27FC236}">
                <a16:creationId xmlns:a16="http://schemas.microsoft.com/office/drawing/2014/main" id="{499E4BCA-1232-4125-A41D-5E146881F7EC}"/>
              </a:ext>
            </a:extLst>
          </p:cNvPr>
          <p:cNvSpPr/>
          <p:nvPr/>
        </p:nvSpPr>
        <p:spPr>
          <a:xfrm>
            <a:off x="838200" y="6369580"/>
            <a:ext cx="1905000" cy="295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9" name="Picture 7" descr="A close up of a logo&#10;&#10;Description generated with very high confidence">
            <a:extLst>
              <a:ext uri="{FF2B5EF4-FFF2-40B4-BE49-F238E27FC236}">
                <a16:creationId xmlns:a16="http://schemas.microsoft.com/office/drawing/2014/main" id="{8D5BEA91-B8CD-4D53-8932-4A1D9CF6D949}"/>
              </a:ext>
            </a:extLst>
          </p:cNvPr>
          <p:cNvPicPr>
            <a:picLocks noChangeAspect="1"/>
          </p:cNvPicPr>
          <p:nvPr/>
        </p:nvPicPr>
        <p:blipFill>
          <a:blip r:embed="rId2"/>
          <a:stretch>
            <a:fillRect/>
          </a:stretch>
        </p:blipFill>
        <p:spPr>
          <a:xfrm>
            <a:off x="1390110" y="3204174"/>
            <a:ext cx="1089804" cy="1089804"/>
          </a:xfrm>
          <a:prstGeom prst="rect">
            <a:avLst/>
          </a:prstGeom>
        </p:spPr>
      </p:pic>
      <p:pic>
        <p:nvPicPr>
          <p:cNvPr id="20" name="Picture 7" descr="A close up of a logo&#10;&#10;Description generated with very high confidence">
            <a:extLst>
              <a:ext uri="{FF2B5EF4-FFF2-40B4-BE49-F238E27FC236}">
                <a16:creationId xmlns:a16="http://schemas.microsoft.com/office/drawing/2014/main" id="{37257F8B-6AAC-45C7-9D92-C08D9DDE7559}"/>
              </a:ext>
            </a:extLst>
          </p:cNvPr>
          <p:cNvPicPr>
            <a:picLocks noChangeAspect="1"/>
          </p:cNvPicPr>
          <p:nvPr/>
        </p:nvPicPr>
        <p:blipFill>
          <a:blip r:embed="rId2"/>
          <a:stretch>
            <a:fillRect/>
          </a:stretch>
        </p:blipFill>
        <p:spPr>
          <a:xfrm>
            <a:off x="935425" y="3213698"/>
            <a:ext cx="1089804" cy="1089804"/>
          </a:xfrm>
          <a:prstGeom prst="rect">
            <a:avLst/>
          </a:prstGeom>
        </p:spPr>
      </p:pic>
      <p:pic>
        <p:nvPicPr>
          <p:cNvPr id="22" name="Picture 7" descr="A close up of a logo&#10;&#10;Description generated with very high confidence">
            <a:extLst>
              <a:ext uri="{FF2B5EF4-FFF2-40B4-BE49-F238E27FC236}">
                <a16:creationId xmlns:a16="http://schemas.microsoft.com/office/drawing/2014/main" id="{C0296492-9700-427E-B432-EE8A467A05F9}"/>
              </a:ext>
            </a:extLst>
          </p:cNvPr>
          <p:cNvPicPr>
            <a:picLocks noChangeAspect="1"/>
          </p:cNvPicPr>
          <p:nvPr/>
        </p:nvPicPr>
        <p:blipFill>
          <a:blip r:embed="rId2">
            <a:duotone>
              <a:schemeClr val="accent3">
                <a:shade val="45000"/>
                <a:satMod val="135000"/>
              </a:schemeClr>
              <a:prstClr val="white"/>
            </a:duotone>
          </a:blip>
          <a:stretch>
            <a:fillRect/>
          </a:stretch>
        </p:blipFill>
        <p:spPr>
          <a:xfrm>
            <a:off x="1841918" y="3202610"/>
            <a:ext cx="1089804" cy="1089804"/>
          </a:xfrm>
          <a:prstGeom prst="rect">
            <a:avLst/>
          </a:prstGeom>
        </p:spPr>
      </p:pic>
      <p:pic>
        <p:nvPicPr>
          <p:cNvPr id="23" name="Picture 7" descr="A close up of a logo&#10;&#10;Description generated with very high confidence">
            <a:extLst>
              <a:ext uri="{FF2B5EF4-FFF2-40B4-BE49-F238E27FC236}">
                <a16:creationId xmlns:a16="http://schemas.microsoft.com/office/drawing/2014/main" id="{04A09187-0AEC-4637-8A47-88BD2234F39D}"/>
              </a:ext>
            </a:extLst>
          </p:cNvPr>
          <p:cNvPicPr>
            <a:picLocks noChangeAspect="1"/>
          </p:cNvPicPr>
          <p:nvPr/>
        </p:nvPicPr>
        <p:blipFill>
          <a:blip r:embed="rId2"/>
          <a:stretch>
            <a:fillRect/>
          </a:stretch>
        </p:blipFill>
        <p:spPr>
          <a:xfrm>
            <a:off x="1404487" y="4440628"/>
            <a:ext cx="1089804" cy="1089804"/>
          </a:xfrm>
          <a:prstGeom prst="rect">
            <a:avLst/>
          </a:prstGeom>
        </p:spPr>
      </p:pic>
      <p:pic>
        <p:nvPicPr>
          <p:cNvPr id="26" name="Picture 7" descr="A close up of a logo&#10;&#10;Description generated with very high confidence">
            <a:extLst>
              <a:ext uri="{FF2B5EF4-FFF2-40B4-BE49-F238E27FC236}">
                <a16:creationId xmlns:a16="http://schemas.microsoft.com/office/drawing/2014/main" id="{1B5B5A3E-B887-4850-A89B-84179B73AFA4}"/>
              </a:ext>
            </a:extLst>
          </p:cNvPr>
          <p:cNvPicPr>
            <a:picLocks noChangeAspect="1"/>
          </p:cNvPicPr>
          <p:nvPr/>
        </p:nvPicPr>
        <p:blipFill>
          <a:blip r:embed="rId2">
            <a:duotone>
              <a:schemeClr val="accent3">
                <a:shade val="45000"/>
                <a:satMod val="135000"/>
              </a:schemeClr>
              <a:prstClr val="white"/>
            </a:duotone>
          </a:blip>
          <a:stretch>
            <a:fillRect/>
          </a:stretch>
        </p:blipFill>
        <p:spPr>
          <a:xfrm>
            <a:off x="1856297" y="4439062"/>
            <a:ext cx="1089804" cy="1089804"/>
          </a:xfrm>
          <a:prstGeom prst="rect">
            <a:avLst/>
          </a:prstGeom>
        </p:spPr>
      </p:pic>
      <p:sp>
        <p:nvSpPr>
          <p:cNvPr id="4" name="TextBox 3">
            <a:extLst>
              <a:ext uri="{FF2B5EF4-FFF2-40B4-BE49-F238E27FC236}">
                <a16:creationId xmlns:a16="http://schemas.microsoft.com/office/drawing/2014/main" id="{4E2EE9E6-EAAD-4172-A672-4FB17C077E0B}"/>
              </a:ext>
            </a:extLst>
          </p:cNvPr>
          <p:cNvSpPr txBox="1"/>
          <p:nvPr/>
        </p:nvSpPr>
        <p:spPr>
          <a:xfrm>
            <a:off x="661359" y="828135"/>
            <a:ext cx="707366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Of the cohort</a:t>
            </a:r>
            <a:r>
              <a:rPr lang="en-US" sz="2400" dirty="0">
                <a:cs typeface="Calibri"/>
              </a:rPr>
              <a:t> </a:t>
            </a:r>
            <a:r>
              <a:rPr lang="en-US" sz="2400" b="1">
                <a:cs typeface="Calibri"/>
              </a:rPr>
              <a:t>born in 1978</a:t>
            </a:r>
            <a:r>
              <a:rPr lang="en-US" sz="2400">
                <a:cs typeface="Calibri"/>
              </a:rPr>
              <a:t>, the oldest generation for which full conviction data is available:</a:t>
            </a:r>
            <a:endParaRPr lang="en-US" sz="2400" b="1">
              <a:cs typeface="Calibri"/>
            </a:endParaRPr>
          </a:p>
        </p:txBody>
      </p:sp>
      <p:sp>
        <p:nvSpPr>
          <p:cNvPr id="28" name="TextBox 27">
            <a:extLst>
              <a:ext uri="{FF2B5EF4-FFF2-40B4-BE49-F238E27FC236}">
                <a16:creationId xmlns:a16="http://schemas.microsoft.com/office/drawing/2014/main" id="{314EDC85-BE4E-404F-AC2E-A38BB5BBEE15}"/>
              </a:ext>
            </a:extLst>
          </p:cNvPr>
          <p:cNvSpPr txBox="1"/>
          <p:nvPr/>
        </p:nvSpPr>
        <p:spPr>
          <a:xfrm>
            <a:off x="2861093" y="2179606"/>
            <a:ext cx="475890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One</a:t>
            </a:r>
            <a:r>
              <a:rPr lang="en-US" b="1">
                <a:cs typeface="Calibri"/>
              </a:rPr>
              <a:t> in four</a:t>
            </a:r>
            <a:r>
              <a:rPr lang="en-US">
                <a:cs typeface="Calibri"/>
              </a:rPr>
              <a:t> people have a conviction</a:t>
            </a:r>
          </a:p>
        </p:txBody>
      </p:sp>
      <p:sp>
        <p:nvSpPr>
          <p:cNvPr id="29" name="TextBox 28">
            <a:extLst>
              <a:ext uri="{FF2B5EF4-FFF2-40B4-BE49-F238E27FC236}">
                <a16:creationId xmlns:a16="http://schemas.microsoft.com/office/drawing/2014/main" id="{322F4FDF-C7C4-4809-AE1C-B8EE8537BCA6}"/>
              </a:ext>
            </a:extLst>
          </p:cNvPr>
          <p:cNvSpPr txBox="1"/>
          <p:nvPr/>
        </p:nvSpPr>
        <p:spPr>
          <a:xfrm>
            <a:off x="2861092" y="3430436"/>
            <a:ext cx="475890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One</a:t>
            </a:r>
            <a:r>
              <a:rPr lang="en-US" b="1">
                <a:cs typeface="Calibri"/>
              </a:rPr>
              <a:t> in three </a:t>
            </a:r>
            <a:r>
              <a:rPr lang="en-US">
                <a:cs typeface="Calibri"/>
              </a:rPr>
              <a:t>men have a conviction</a:t>
            </a:r>
          </a:p>
        </p:txBody>
      </p:sp>
      <p:sp>
        <p:nvSpPr>
          <p:cNvPr id="30" name="TextBox 29">
            <a:extLst>
              <a:ext uri="{FF2B5EF4-FFF2-40B4-BE49-F238E27FC236}">
                <a16:creationId xmlns:a16="http://schemas.microsoft.com/office/drawing/2014/main" id="{1CC91FEA-FC8A-4586-A343-EEB80C506698}"/>
              </a:ext>
            </a:extLst>
          </p:cNvPr>
          <p:cNvSpPr txBox="1"/>
          <p:nvPr/>
        </p:nvSpPr>
        <p:spPr>
          <a:xfrm>
            <a:off x="2861093" y="4695644"/>
            <a:ext cx="4758905"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One</a:t>
            </a:r>
            <a:r>
              <a:rPr lang="en-US" b="1" dirty="0">
                <a:cs typeface="Calibri"/>
              </a:rPr>
              <a:t> in two </a:t>
            </a:r>
            <a:r>
              <a:rPr lang="en-US">
                <a:cs typeface="Calibri"/>
              </a:rPr>
              <a:t>Maori or Pasifika men have a conviction</a:t>
            </a:r>
          </a:p>
        </p:txBody>
      </p:sp>
      <p:sp>
        <p:nvSpPr>
          <p:cNvPr id="5" name="TextBox 4">
            <a:extLst>
              <a:ext uri="{FF2B5EF4-FFF2-40B4-BE49-F238E27FC236}">
                <a16:creationId xmlns:a16="http://schemas.microsoft.com/office/drawing/2014/main" id="{16A90C29-2919-4B8F-A6BA-F487A1FD671A}"/>
              </a:ext>
            </a:extLst>
          </p:cNvPr>
          <p:cNvSpPr txBox="1"/>
          <p:nvPr/>
        </p:nvSpPr>
        <p:spPr>
          <a:xfrm>
            <a:off x="8304362" y="2373701"/>
            <a:ext cx="2743200"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600" b="1" dirty="0">
                <a:solidFill>
                  <a:schemeClr val="bg1"/>
                </a:solidFill>
                <a:cs typeface="Calibri"/>
              </a:rPr>
              <a:t>80%</a:t>
            </a:r>
          </a:p>
        </p:txBody>
      </p:sp>
      <p:sp>
        <p:nvSpPr>
          <p:cNvPr id="31" name="TextBox 30">
            <a:extLst>
              <a:ext uri="{FF2B5EF4-FFF2-40B4-BE49-F238E27FC236}">
                <a16:creationId xmlns:a16="http://schemas.microsoft.com/office/drawing/2014/main" id="{62A3094E-C063-4EF5-99C6-5838E2A49782}"/>
              </a:ext>
            </a:extLst>
          </p:cNvPr>
          <p:cNvSpPr txBox="1"/>
          <p:nvPr/>
        </p:nvSpPr>
        <p:spPr>
          <a:xfrm>
            <a:off x="7864413" y="3617340"/>
            <a:ext cx="3393056"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chemeClr val="bg1"/>
                </a:solidFill>
              </a:rPr>
              <a:t>of convictions went</a:t>
            </a:r>
            <a:r>
              <a:rPr lang="en-US" b="1" dirty="0">
                <a:solidFill>
                  <a:schemeClr val="bg1"/>
                </a:solidFill>
                <a:cs typeface="Calibri"/>
              </a:rPr>
              <a:t> to individuals who were first convicted before the age of 20 </a:t>
            </a:r>
            <a:endParaRPr lang="en-US">
              <a:solidFill>
                <a:schemeClr val="bg1"/>
              </a:solidFill>
              <a:cs typeface="Calibri"/>
            </a:endParaRPr>
          </a:p>
        </p:txBody>
      </p:sp>
      <p:sp>
        <p:nvSpPr>
          <p:cNvPr id="8" name="Rectangle 7">
            <a:extLst>
              <a:ext uri="{FF2B5EF4-FFF2-40B4-BE49-F238E27FC236}">
                <a16:creationId xmlns:a16="http://schemas.microsoft.com/office/drawing/2014/main" id="{38CA3C2F-9E98-4DF5-B0F2-5DA4D99E3E9D}"/>
              </a:ext>
            </a:extLst>
          </p:cNvPr>
          <p:cNvSpPr/>
          <p:nvPr/>
        </p:nvSpPr>
        <p:spPr>
          <a:xfrm>
            <a:off x="9775166" y="6363829"/>
            <a:ext cx="1905000" cy="295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01736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A5C0893-8C96-4D16-BB97-8CC36AE60663}"/>
              </a:ext>
            </a:extLst>
          </p:cNvPr>
          <p:cNvSpPr/>
          <p:nvPr/>
        </p:nvSpPr>
        <p:spPr>
          <a:xfrm>
            <a:off x="5753818" y="5221856"/>
            <a:ext cx="5975230" cy="612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A15C97-2D5A-4413-8D58-2C48AB9E7AEF}"/>
              </a:ext>
            </a:extLst>
          </p:cNvPr>
          <p:cNvSpPr/>
          <p:nvPr/>
        </p:nvSpPr>
        <p:spPr>
          <a:xfrm>
            <a:off x="5753818" y="2260120"/>
            <a:ext cx="5975229" cy="2912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6930131-85DB-4254-91C8-06F123D9E86F}"/>
              </a:ext>
            </a:extLst>
          </p:cNvPr>
          <p:cNvSpPr>
            <a:spLocks noGrp="1"/>
          </p:cNvSpPr>
          <p:nvPr>
            <p:ph type="ftr" sz="quarter" idx="11"/>
          </p:nvPr>
        </p:nvSpPr>
        <p:spPr/>
        <p:txBody>
          <a:bodyPr/>
          <a:lstStyle/>
          <a:p>
            <a:endParaRPr lang="en-US"/>
          </a:p>
        </p:txBody>
      </p:sp>
      <p:sp>
        <p:nvSpPr>
          <p:cNvPr id="3" name="Subtitle 2">
            <a:extLst>
              <a:ext uri="{FF2B5EF4-FFF2-40B4-BE49-F238E27FC236}">
                <a16:creationId xmlns:a16="http://schemas.microsoft.com/office/drawing/2014/main" id="{59456B72-5542-4B37-AB73-F25E3FD39FE6}"/>
              </a:ext>
            </a:extLst>
          </p:cNvPr>
          <p:cNvSpPr>
            <a:spLocks noGrp="1"/>
          </p:cNvSpPr>
          <p:nvPr>
            <p:ph type="subTitle" idx="1"/>
          </p:nvPr>
        </p:nvSpPr>
        <p:spPr>
          <a:xfrm>
            <a:off x="882396" y="3648663"/>
            <a:ext cx="4732592" cy="640778"/>
          </a:xfrm>
        </p:spPr>
        <p:txBody>
          <a:bodyPr vert="horz" lIns="91440" tIns="45720" rIns="91440" bIns="45720" rtlCol="0" anchor="t">
            <a:normAutofit fontScale="92500" lnSpcReduction="20000"/>
          </a:bodyPr>
          <a:lstStyle/>
          <a:p>
            <a:r>
              <a:rPr lang="en-US"/>
              <a:t>Most people stop offending quickly, and </a:t>
            </a:r>
            <a:r>
              <a:rPr lang="en-US" dirty="0"/>
              <a:t>those who persist commit fewer offences over time.</a:t>
            </a:r>
          </a:p>
        </p:txBody>
      </p:sp>
      <p:sp>
        <p:nvSpPr>
          <p:cNvPr id="4" name="Title 3">
            <a:extLst>
              <a:ext uri="{FF2B5EF4-FFF2-40B4-BE49-F238E27FC236}">
                <a16:creationId xmlns:a16="http://schemas.microsoft.com/office/drawing/2014/main" id="{912ADCD2-E008-406C-81A2-7EB886CFF566}"/>
              </a:ext>
            </a:extLst>
          </p:cNvPr>
          <p:cNvSpPr>
            <a:spLocks noGrp="1"/>
          </p:cNvSpPr>
          <p:nvPr>
            <p:ph type="title"/>
          </p:nvPr>
        </p:nvSpPr>
        <p:spPr>
          <a:xfrm>
            <a:off x="882396" y="742320"/>
            <a:ext cx="7993556" cy="2903550"/>
          </a:xfrm>
        </p:spPr>
        <p:txBody>
          <a:bodyPr>
            <a:normAutofit fontScale="90000"/>
          </a:bodyPr>
          <a:lstStyle/>
          <a:p>
            <a:r>
              <a:rPr lang="en-US" dirty="0"/>
              <a:t>The data shows that desistance, </a:t>
            </a:r>
            <a:br>
              <a:rPr lang="en-US" dirty="0"/>
            </a:br>
            <a:r>
              <a:rPr lang="en-US"/>
              <a:t>not escalation, </a:t>
            </a:r>
            <a:r>
              <a:rPr lang="en-US" dirty="0"/>
              <a:t/>
            </a:r>
            <a:br>
              <a:rPr lang="en-US" dirty="0"/>
            </a:br>
            <a:r>
              <a:rPr lang="en-US"/>
              <a:t>is the norm.</a:t>
            </a:r>
          </a:p>
        </p:txBody>
      </p:sp>
      <p:sp>
        <p:nvSpPr>
          <p:cNvPr id="6" name="Rectangle 5">
            <a:extLst>
              <a:ext uri="{FF2B5EF4-FFF2-40B4-BE49-F238E27FC236}">
                <a16:creationId xmlns:a16="http://schemas.microsoft.com/office/drawing/2014/main" id="{21CDFCBC-1220-4F1E-91EC-6D1BA5B0C0B3}"/>
              </a:ext>
            </a:extLst>
          </p:cNvPr>
          <p:cNvSpPr/>
          <p:nvPr/>
        </p:nvSpPr>
        <p:spPr>
          <a:xfrm>
            <a:off x="333555" y="6271403"/>
            <a:ext cx="11323607" cy="483079"/>
          </a:xfrm>
          <a:prstGeom prst="rect">
            <a:avLst/>
          </a:prstGeom>
          <a:solidFill>
            <a:srgbClr val="3A7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extLst>
              <a:ext uri="{FF2B5EF4-FFF2-40B4-BE49-F238E27FC236}">
                <a16:creationId xmlns:a16="http://schemas.microsoft.com/office/drawing/2014/main" id="{C87E3408-87B7-47BB-9066-2854A3D10269}"/>
              </a:ext>
            </a:extLst>
          </p:cNvPr>
          <p:cNvPicPr>
            <a:picLocks noChangeAspect="1"/>
          </p:cNvPicPr>
          <p:nvPr/>
        </p:nvPicPr>
        <p:blipFill>
          <a:blip r:embed="rId2"/>
          <a:stretch>
            <a:fillRect/>
          </a:stretch>
        </p:blipFill>
        <p:spPr>
          <a:xfrm>
            <a:off x="5759570" y="2243924"/>
            <a:ext cx="5992483" cy="3247171"/>
          </a:xfrm>
          <a:prstGeom prst="rect">
            <a:avLst/>
          </a:prstGeom>
        </p:spPr>
      </p:pic>
      <p:sp>
        <p:nvSpPr>
          <p:cNvPr id="11" name="TextBox 10">
            <a:extLst>
              <a:ext uri="{FF2B5EF4-FFF2-40B4-BE49-F238E27FC236}">
                <a16:creationId xmlns:a16="http://schemas.microsoft.com/office/drawing/2014/main" id="{F82F15A0-86DD-4B25-945C-86C6A5DAAD48}"/>
              </a:ext>
            </a:extLst>
          </p:cNvPr>
          <p:cNvSpPr txBox="1"/>
          <p:nvPr/>
        </p:nvSpPr>
        <p:spPr>
          <a:xfrm>
            <a:off x="8649418" y="3020682"/>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t>Criminal career finished</a:t>
            </a:r>
          </a:p>
        </p:txBody>
      </p:sp>
      <p:sp>
        <p:nvSpPr>
          <p:cNvPr id="12" name="TextBox 11">
            <a:extLst>
              <a:ext uri="{FF2B5EF4-FFF2-40B4-BE49-F238E27FC236}">
                <a16:creationId xmlns:a16="http://schemas.microsoft.com/office/drawing/2014/main" id="{2639AEBE-3E73-4CEC-ADE3-7B8F50789327}"/>
              </a:ext>
            </a:extLst>
          </p:cNvPr>
          <p:cNvSpPr txBox="1"/>
          <p:nvPr/>
        </p:nvSpPr>
        <p:spPr>
          <a:xfrm>
            <a:off x="5529531" y="4659701"/>
            <a:ext cx="2743200"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t>Criminal career yet to start</a:t>
            </a:r>
            <a:endParaRPr lang="en-US" sz="1400" b="1">
              <a:cs typeface="Calibri"/>
            </a:endParaRPr>
          </a:p>
          <a:p>
            <a:pPr algn="ctr"/>
            <a:r>
              <a:rPr lang="en-US" sz="1400">
                <a:cs typeface="Calibri"/>
              </a:rPr>
              <a:t>Population: 10,000</a:t>
            </a:r>
            <a:endParaRPr lang="en-US" sz="1400" dirty="0">
              <a:cs typeface="Calibri"/>
            </a:endParaRPr>
          </a:p>
        </p:txBody>
      </p:sp>
      <p:sp>
        <p:nvSpPr>
          <p:cNvPr id="13" name="TextBox 12">
            <a:extLst>
              <a:ext uri="{FF2B5EF4-FFF2-40B4-BE49-F238E27FC236}">
                <a16:creationId xmlns:a16="http://schemas.microsoft.com/office/drawing/2014/main" id="{6A99CB08-F21A-46D2-880A-5466372CFD98}"/>
              </a:ext>
            </a:extLst>
          </p:cNvPr>
          <p:cNvSpPr txBox="1"/>
          <p:nvPr/>
        </p:nvSpPr>
        <p:spPr>
          <a:xfrm>
            <a:off x="7182926" y="3883323"/>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bg1"/>
                </a:solidFill>
              </a:rPr>
              <a:t>Criminal career underway</a:t>
            </a:r>
            <a:endParaRPr lang="en-US" sz="1400" b="1">
              <a:solidFill>
                <a:schemeClr val="bg1"/>
              </a:solidFill>
              <a:cs typeface="Calibri"/>
            </a:endParaRPr>
          </a:p>
        </p:txBody>
      </p:sp>
      <p:sp>
        <p:nvSpPr>
          <p:cNvPr id="14" name="TextBox 13">
            <a:extLst>
              <a:ext uri="{FF2B5EF4-FFF2-40B4-BE49-F238E27FC236}">
                <a16:creationId xmlns:a16="http://schemas.microsoft.com/office/drawing/2014/main" id="{0A50D825-521B-47B4-B3F0-1D395AA9718E}"/>
              </a:ext>
            </a:extLst>
          </p:cNvPr>
          <p:cNvSpPr txBox="1"/>
          <p:nvPr/>
        </p:nvSpPr>
        <p:spPr>
          <a:xfrm>
            <a:off x="7283568" y="5479210"/>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t>Age</a:t>
            </a:r>
            <a:endParaRPr lang="en-US"/>
          </a:p>
        </p:txBody>
      </p:sp>
    </p:spTree>
    <p:extLst>
      <p:ext uri="{BB962C8B-B14F-4D97-AF65-F5344CB8AC3E}">
        <p14:creationId xmlns:p14="http://schemas.microsoft.com/office/powerpoint/2010/main" val="1510832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5E824F7B-ACF4-4BA2-BD90-EFBCD9B276CC}"/>
              </a:ext>
            </a:extLst>
          </p:cNvPr>
          <p:cNvSpPr/>
          <p:nvPr/>
        </p:nvSpPr>
        <p:spPr>
          <a:xfrm>
            <a:off x="8442386" y="1756912"/>
            <a:ext cx="3746739" cy="374673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E9DB5F4-1F5C-435B-A66E-AC2E6EF0E72B}"/>
              </a:ext>
            </a:extLst>
          </p:cNvPr>
          <p:cNvSpPr/>
          <p:nvPr/>
        </p:nvSpPr>
        <p:spPr>
          <a:xfrm>
            <a:off x="895709" y="6369580"/>
            <a:ext cx="1905000" cy="295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Rectangle 1">
            <a:extLst>
              <a:ext uri="{FF2B5EF4-FFF2-40B4-BE49-F238E27FC236}">
                <a16:creationId xmlns:a16="http://schemas.microsoft.com/office/drawing/2014/main" id="{F7EC9F35-449C-4CA4-A92D-A6199D2E4100}"/>
              </a:ext>
            </a:extLst>
          </p:cNvPr>
          <p:cNvSpPr/>
          <p:nvPr/>
        </p:nvSpPr>
        <p:spPr>
          <a:xfrm rot="5400000" flipH="1">
            <a:off x="4310332" y="-1531188"/>
            <a:ext cx="393939" cy="722606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889E249-3BCE-412A-805A-F67176443345}"/>
              </a:ext>
            </a:extLst>
          </p:cNvPr>
          <p:cNvSpPr/>
          <p:nvPr/>
        </p:nvSpPr>
        <p:spPr>
          <a:xfrm rot="5400000" flipH="1">
            <a:off x="1168879" y="1603914"/>
            <a:ext cx="393939" cy="957532"/>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6E9F24-2879-48E1-A6FD-37D1D7B2800E}"/>
              </a:ext>
            </a:extLst>
          </p:cNvPr>
          <p:cNvSpPr/>
          <p:nvPr/>
        </p:nvSpPr>
        <p:spPr>
          <a:xfrm rot="5400000" flipH="1">
            <a:off x="4303143" y="-1025105"/>
            <a:ext cx="408317" cy="722606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B1D8DBA-E343-43A4-8D80-9F828065D6F9}"/>
              </a:ext>
            </a:extLst>
          </p:cNvPr>
          <p:cNvSpPr/>
          <p:nvPr/>
        </p:nvSpPr>
        <p:spPr>
          <a:xfrm rot="5400000" flipH="1">
            <a:off x="4303142" y="-478767"/>
            <a:ext cx="408317" cy="722606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92AAD86-7EE8-493A-A2E9-3E78D5BEFA06}"/>
              </a:ext>
            </a:extLst>
          </p:cNvPr>
          <p:cNvSpPr/>
          <p:nvPr/>
        </p:nvSpPr>
        <p:spPr>
          <a:xfrm rot="5400000" flipH="1">
            <a:off x="2002765" y="1275269"/>
            <a:ext cx="408317" cy="2625305"/>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E4A47A-4666-49EE-8E9B-E4ACE524BD91}"/>
              </a:ext>
            </a:extLst>
          </p:cNvPr>
          <p:cNvSpPr/>
          <p:nvPr/>
        </p:nvSpPr>
        <p:spPr>
          <a:xfrm rot="5400000" flipH="1">
            <a:off x="2369386" y="1454985"/>
            <a:ext cx="408317" cy="3358550"/>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7B5DAD5-2EFC-4983-B77A-9DA16C891712}"/>
              </a:ext>
            </a:extLst>
          </p:cNvPr>
          <p:cNvSpPr txBox="1"/>
          <p:nvPr/>
        </p:nvSpPr>
        <p:spPr>
          <a:xfrm>
            <a:off x="971910" y="1899250"/>
            <a:ext cx="336142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b="1">
                <a:solidFill>
                  <a:schemeClr val="bg1"/>
                </a:solidFill>
              </a:rPr>
              <a:t>13%</a:t>
            </a:r>
            <a:r>
              <a:rPr lang="en-US">
                <a:cs typeface="Calibri"/>
              </a:rPr>
              <a:t> of the general population</a:t>
            </a:r>
            <a:endParaRPr lang="en-US"/>
          </a:p>
        </p:txBody>
      </p:sp>
      <p:sp>
        <p:nvSpPr>
          <p:cNvPr id="18" name="TextBox 17">
            <a:extLst>
              <a:ext uri="{FF2B5EF4-FFF2-40B4-BE49-F238E27FC236}">
                <a16:creationId xmlns:a16="http://schemas.microsoft.com/office/drawing/2014/main" id="{1BAFB7F6-8090-4D3F-A8BF-D93F4C38D989}"/>
              </a:ext>
            </a:extLst>
          </p:cNvPr>
          <p:cNvSpPr txBox="1"/>
          <p:nvPr/>
        </p:nvSpPr>
        <p:spPr>
          <a:xfrm>
            <a:off x="2740324" y="2416834"/>
            <a:ext cx="336142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b="1">
                <a:solidFill>
                  <a:schemeClr val="bg1"/>
                </a:solidFill>
                <a:cs typeface="Calibri"/>
              </a:rPr>
              <a:t>36%</a:t>
            </a:r>
            <a:r>
              <a:rPr lang="en-US" b="1" dirty="0">
                <a:cs typeface="Calibri"/>
              </a:rPr>
              <a:t> </a:t>
            </a:r>
            <a:r>
              <a:rPr lang="en-US">
                <a:cs typeface="Calibri"/>
              </a:rPr>
              <a:t>of people charged in court</a:t>
            </a:r>
            <a:endParaRPr lang="en-US"/>
          </a:p>
        </p:txBody>
      </p:sp>
      <p:sp>
        <p:nvSpPr>
          <p:cNvPr id="19" name="TextBox 18">
            <a:extLst>
              <a:ext uri="{FF2B5EF4-FFF2-40B4-BE49-F238E27FC236}">
                <a16:creationId xmlns:a16="http://schemas.microsoft.com/office/drawing/2014/main" id="{3727139A-DC46-48F7-8215-B7B60D272B39}"/>
              </a:ext>
            </a:extLst>
          </p:cNvPr>
          <p:cNvSpPr txBox="1"/>
          <p:nvPr/>
        </p:nvSpPr>
        <p:spPr>
          <a:xfrm>
            <a:off x="2999118" y="2991929"/>
            <a:ext cx="336142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b="1">
                <a:solidFill>
                  <a:schemeClr val="bg1"/>
                </a:solidFill>
              </a:rPr>
              <a:t>46</a:t>
            </a:r>
            <a:r>
              <a:rPr lang="en-US" b="1">
                <a:solidFill>
                  <a:schemeClr val="bg1"/>
                </a:solidFill>
                <a:cs typeface="Calibri"/>
              </a:rPr>
              <a:t>%</a:t>
            </a:r>
            <a:r>
              <a:rPr lang="en-US" dirty="0">
                <a:solidFill>
                  <a:schemeClr val="bg1"/>
                </a:solidFill>
                <a:cs typeface="Calibri"/>
              </a:rPr>
              <a:t> </a:t>
            </a:r>
            <a:r>
              <a:rPr lang="en-US">
                <a:cs typeface="Calibri"/>
              </a:rPr>
              <a:t>of people imprisoned</a:t>
            </a:r>
            <a:endParaRPr lang="en-US"/>
          </a:p>
        </p:txBody>
      </p:sp>
      <p:sp>
        <p:nvSpPr>
          <p:cNvPr id="22" name="TextBox 21">
            <a:extLst>
              <a:ext uri="{FF2B5EF4-FFF2-40B4-BE49-F238E27FC236}">
                <a16:creationId xmlns:a16="http://schemas.microsoft.com/office/drawing/2014/main" id="{9E8C40E8-829A-42CA-8FA2-C6A40392F3EA}"/>
              </a:ext>
            </a:extLst>
          </p:cNvPr>
          <p:cNvSpPr txBox="1"/>
          <p:nvPr/>
        </p:nvSpPr>
        <p:spPr>
          <a:xfrm>
            <a:off x="2142226" y="3444816"/>
            <a:ext cx="609600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600" b="1" dirty="0">
                <a:solidFill>
                  <a:srgbClr val="C00000"/>
                </a:solidFill>
                <a:cs typeface="Calibri"/>
              </a:rPr>
              <a:t>have a traumatic brain injury recorded in </a:t>
            </a:r>
            <a:r>
              <a:rPr lang="en-US" sz="1600" b="1" err="1">
                <a:solidFill>
                  <a:srgbClr val="C00000"/>
                </a:solidFill>
                <a:cs typeface="Calibri"/>
              </a:rPr>
              <a:t>hospitalisation</a:t>
            </a:r>
            <a:r>
              <a:rPr lang="en-US" sz="1600" b="1" dirty="0">
                <a:solidFill>
                  <a:srgbClr val="C00000"/>
                </a:solidFill>
                <a:cs typeface="Calibri"/>
              </a:rPr>
              <a:t> or ACC claims data.</a:t>
            </a:r>
          </a:p>
        </p:txBody>
      </p:sp>
      <p:sp>
        <p:nvSpPr>
          <p:cNvPr id="5" name="Rectangle 4">
            <a:extLst>
              <a:ext uri="{FF2B5EF4-FFF2-40B4-BE49-F238E27FC236}">
                <a16:creationId xmlns:a16="http://schemas.microsoft.com/office/drawing/2014/main" id="{C347CE65-47B1-4C55-B03D-01C0425741F3}"/>
              </a:ext>
            </a:extLst>
          </p:cNvPr>
          <p:cNvSpPr/>
          <p:nvPr/>
        </p:nvSpPr>
        <p:spPr>
          <a:xfrm rot="5400000" flipH="1">
            <a:off x="4325427" y="1196077"/>
            <a:ext cx="422694" cy="71397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DED5AB9-7430-48EA-BDF1-4E7CC23B914E}"/>
              </a:ext>
            </a:extLst>
          </p:cNvPr>
          <p:cNvSpPr/>
          <p:nvPr/>
        </p:nvSpPr>
        <p:spPr>
          <a:xfrm rot="5400000" flipH="1">
            <a:off x="4327345" y="1806396"/>
            <a:ext cx="422694" cy="71397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1596A24-6C0E-408A-AFEE-A881C8B40BE0}"/>
              </a:ext>
            </a:extLst>
          </p:cNvPr>
          <p:cNvSpPr/>
          <p:nvPr/>
        </p:nvSpPr>
        <p:spPr>
          <a:xfrm rot="5400000" flipH="1">
            <a:off x="3377839" y="2130965"/>
            <a:ext cx="422694" cy="52561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A1910A-8CE4-4FA7-8E03-4C6685326725}"/>
              </a:ext>
            </a:extLst>
          </p:cNvPr>
          <p:cNvSpPr/>
          <p:nvPr/>
        </p:nvSpPr>
        <p:spPr>
          <a:xfrm rot="5400000" flipH="1">
            <a:off x="2822874" y="3316138"/>
            <a:ext cx="422694" cy="4119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B0B7E8-3975-4CA7-8129-FAA7322832A9}"/>
              </a:ext>
            </a:extLst>
          </p:cNvPr>
          <p:cNvSpPr/>
          <p:nvPr/>
        </p:nvSpPr>
        <p:spPr>
          <a:xfrm rot="5400000" flipH="1">
            <a:off x="2031280" y="3470454"/>
            <a:ext cx="422694" cy="25882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B4CC5E-01AB-4DC3-B6D9-E168B60D0D0A}"/>
              </a:ext>
            </a:extLst>
          </p:cNvPr>
          <p:cNvSpPr/>
          <p:nvPr/>
        </p:nvSpPr>
        <p:spPr>
          <a:xfrm rot="5400000" flipH="1">
            <a:off x="1583066" y="4553309"/>
            <a:ext cx="422694" cy="16523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F25DD7E-CF9F-4091-8CD6-849F2CC0687B}"/>
              </a:ext>
            </a:extLst>
          </p:cNvPr>
          <p:cNvSpPr txBox="1"/>
          <p:nvPr/>
        </p:nvSpPr>
        <p:spPr>
          <a:xfrm>
            <a:off x="905773" y="4034287"/>
            <a:ext cx="734683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000000"/>
                </a:solidFill>
                <a:cs typeface="Calibri"/>
              </a:rPr>
              <a:t>Offenders with a recorded traumatic brain injury were more likely to have committed </a:t>
            </a:r>
            <a:r>
              <a:rPr lang="en-US" sz="1600" b="1" dirty="0">
                <a:solidFill>
                  <a:srgbClr val="000000"/>
                </a:solidFill>
                <a:cs typeface="Calibri"/>
              </a:rPr>
              <a:t>violent or sexual </a:t>
            </a:r>
            <a:r>
              <a:rPr lang="en-US" sz="1600" dirty="0">
                <a:solidFill>
                  <a:srgbClr val="000000"/>
                </a:solidFill>
                <a:cs typeface="Calibri"/>
              </a:rPr>
              <a:t>offences...</a:t>
            </a:r>
          </a:p>
        </p:txBody>
      </p:sp>
      <p:sp>
        <p:nvSpPr>
          <p:cNvPr id="29" name="TextBox 28">
            <a:extLst>
              <a:ext uri="{FF2B5EF4-FFF2-40B4-BE49-F238E27FC236}">
                <a16:creationId xmlns:a16="http://schemas.microsoft.com/office/drawing/2014/main" id="{D45AAE69-816E-48C2-86E4-BA0516F8047C}"/>
              </a:ext>
            </a:extLst>
          </p:cNvPr>
          <p:cNvSpPr txBox="1"/>
          <p:nvPr/>
        </p:nvSpPr>
        <p:spPr>
          <a:xfrm>
            <a:off x="2142226" y="5601419"/>
            <a:ext cx="6096000"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600">
                <a:solidFill>
                  <a:srgbClr val="000000"/>
                </a:solidFill>
                <a:cs typeface="Calibri"/>
              </a:rPr>
              <a:t>… than offenders who had not.</a:t>
            </a:r>
          </a:p>
        </p:txBody>
      </p:sp>
      <p:sp>
        <p:nvSpPr>
          <p:cNvPr id="30" name="TextBox 29">
            <a:extLst>
              <a:ext uri="{FF2B5EF4-FFF2-40B4-BE49-F238E27FC236}">
                <a16:creationId xmlns:a16="http://schemas.microsoft.com/office/drawing/2014/main" id="{9CDDBCE1-2564-46B1-87F5-3D0272C5F577}"/>
              </a:ext>
            </a:extLst>
          </p:cNvPr>
          <p:cNvSpPr txBox="1"/>
          <p:nvPr/>
        </p:nvSpPr>
        <p:spPr>
          <a:xfrm>
            <a:off x="1374476" y="4602193"/>
            <a:ext cx="119044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b="1" dirty="0">
                <a:solidFill>
                  <a:schemeClr val="bg1"/>
                </a:solidFill>
              </a:rPr>
              <a:t>37%</a:t>
            </a:r>
            <a:endParaRPr lang="en-US" dirty="0"/>
          </a:p>
        </p:txBody>
      </p:sp>
      <p:sp>
        <p:nvSpPr>
          <p:cNvPr id="31" name="TextBox 30">
            <a:extLst>
              <a:ext uri="{FF2B5EF4-FFF2-40B4-BE49-F238E27FC236}">
                <a16:creationId xmlns:a16="http://schemas.microsoft.com/office/drawing/2014/main" id="{CE1DF5B4-6F89-4A40-92A7-E2E2EAECDB6E}"/>
              </a:ext>
            </a:extLst>
          </p:cNvPr>
          <p:cNvSpPr txBox="1"/>
          <p:nvPr/>
        </p:nvSpPr>
        <p:spPr>
          <a:xfrm>
            <a:off x="3818626" y="4573438"/>
            <a:ext cx="119044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b="1" dirty="0">
                <a:solidFill>
                  <a:schemeClr val="bg1"/>
                </a:solidFill>
              </a:rPr>
              <a:t>38%</a:t>
            </a:r>
            <a:endParaRPr lang="en-US" dirty="0">
              <a:solidFill>
                <a:schemeClr val="bg1"/>
              </a:solidFill>
            </a:endParaRPr>
          </a:p>
        </p:txBody>
      </p:sp>
      <p:sp>
        <p:nvSpPr>
          <p:cNvPr id="32" name="TextBox 31">
            <a:extLst>
              <a:ext uri="{FF2B5EF4-FFF2-40B4-BE49-F238E27FC236}">
                <a16:creationId xmlns:a16="http://schemas.microsoft.com/office/drawing/2014/main" id="{C21101AB-D25A-4047-B811-17E242C572D8}"/>
              </a:ext>
            </a:extLst>
          </p:cNvPr>
          <p:cNvSpPr txBox="1"/>
          <p:nvPr/>
        </p:nvSpPr>
        <p:spPr>
          <a:xfrm>
            <a:off x="6162136" y="4602193"/>
            <a:ext cx="119044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b="1" dirty="0">
                <a:solidFill>
                  <a:schemeClr val="bg1"/>
                </a:solidFill>
              </a:rPr>
              <a:t>27%</a:t>
            </a:r>
            <a:endParaRPr lang="en-US" dirty="0">
              <a:solidFill>
                <a:schemeClr val="bg1"/>
              </a:solidFill>
            </a:endParaRPr>
          </a:p>
        </p:txBody>
      </p:sp>
      <p:sp>
        <p:nvSpPr>
          <p:cNvPr id="33" name="TextBox 32">
            <a:extLst>
              <a:ext uri="{FF2B5EF4-FFF2-40B4-BE49-F238E27FC236}">
                <a16:creationId xmlns:a16="http://schemas.microsoft.com/office/drawing/2014/main" id="{530363BD-07D6-4FDA-A1C2-986F12DD648F}"/>
              </a:ext>
            </a:extLst>
          </p:cNvPr>
          <p:cNvSpPr txBox="1"/>
          <p:nvPr/>
        </p:nvSpPr>
        <p:spPr>
          <a:xfrm>
            <a:off x="856890" y="5191664"/>
            <a:ext cx="119044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b="1" dirty="0">
                <a:solidFill>
                  <a:schemeClr val="bg1"/>
                </a:solidFill>
              </a:rPr>
              <a:t>23%</a:t>
            </a:r>
            <a:endParaRPr lang="en-US" dirty="0">
              <a:solidFill>
                <a:schemeClr val="bg1"/>
              </a:solidFill>
            </a:endParaRPr>
          </a:p>
        </p:txBody>
      </p:sp>
      <p:sp>
        <p:nvSpPr>
          <p:cNvPr id="34" name="TextBox 33">
            <a:extLst>
              <a:ext uri="{FF2B5EF4-FFF2-40B4-BE49-F238E27FC236}">
                <a16:creationId xmlns:a16="http://schemas.microsoft.com/office/drawing/2014/main" id="{7CB5C7B8-D5C3-49D7-A7E7-A28CBD878708}"/>
              </a:ext>
            </a:extLst>
          </p:cNvPr>
          <p:cNvSpPr txBox="1"/>
          <p:nvPr/>
        </p:nvSpPr>
        <p:spPr>
          <a:xfrm>
            <a:off x="2898475" y="5191664"/>
            <a:ext cx="119044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b="1" dirty="0">
                <a:solidFill>
                  <a:schemeClr val="bg1"/>
                </a:solidFill>
              </a:rPr>
              <a:t>35%</a:t>
            </a:r>
            <a:endParaRPr lang="en-US" dirty="0">
              <a:solidFill>
                <a:schemeClr val="bg1"/>
              </a:solidFill>
            </a:endParaRPr>
          </a:p>
        </p:txBody>
      </p:sp>
      <p:sp>
        <p:nvSpPr>
          <p:cNvPr id="35" name="TextBox 34">
            <a:extLst>
              <a:ext uri="{FF2B5EF4-FFF2-40B4-BE49-F238E27FC236}">
                <a16:creationId xmlns:a16="http://schemas.microsoft.com/office/drawing/2014/main" id="{66FD00EF-CC1C-47FD-AC7C-4F340B4E74CF}"/>
              </a:ext>
            </a:extLst>
          </p:cNvPr>
          <p:cNvSpPr txBox="1"/>
          <p:nvPr/>
        </p:nvSpPr>
        <p:spPr>
          <a:xfrm>
            <a:off x="5644551" y="5191664"/>
            <a:ext cx="119044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b="1" dirty="0">
                <a:solidFill>
                  <a:schemeClr val="bg1"/>
                </a:solidFill>
              </a:rPr>
              <a:t>42%</a:t>
            </a:r>
            <a:endParaRPr lang="en-US" dirty="0">
              <a:solidFill>
                <a:schemeClr val="bg1"/>
              </a:solidFill>
            </a:endParaRPr>
          </a:p>
        </p:txBody>
      </p:sp>
      <p:sp>
        <p:nvSpPr>
          <p:cNvPr id="4" name="Title 2">
            <a:extLst>
              <a:ext uri="{FF2B5EF4-FFF2-40B4-BE49-F238E27FC236}">
                <a16:creationId xmlns:a16="http://schemas.microsoft.com/office/drawing/2014/main" id="{636F2FEE-B43D-424E-9C0D-871D9A0051FB}"/>
              </a:ext>
            </a:extLst>
          </p:cNvPr>
          <p:cNvSpPr>
            <a:spLocks noGrp="1"/>
          </p:cNvSpPr>
          <p:nvPr>
            <p:ph type="title"/>
          </p:nvPr>
        </p:nvSpPr>
        <p:spPr>
          <a:xfrm>
            <a:off x="665671" y="102185"/>
            <a:ext cx="10515600" cy="1072565"/>
          </a:xfrm>
        </p:spPr>
        <p:txBody>
          <a:bodyPr/>
          <a:lstStyle/>
          <a:p>
            <a:r>
              <a:rPr lang="en-US"/>
              <a:t>Seeing outside the silo</a:t>
            </a:r>
          </a:p>
        </p:txBody>
      </p:sp>
      <p:sp>
        <p:nvSpPr>
          <p:cNvPr id="36" name="TextBox 35">
            <a:extLst>
              <a:ext uri="{FF2B5EF4-FFF2-40B4-BE49-F238E27FC236}">
                <a16:creationId xmlns:a16="http://schemas.microsoft.com/office/drawing/2014/main" id="{99E3944C-5F23-4253-BD15-E4B321101A4F}"/>
              </a:ext>
            </a:extLst>
          </p:cNvPr>
          <p:cNvSpPr txBox="1"/>
          <p:nvPr/>
        </p:nvSpPr>
        <p:spPr>
          <a:xfrm>
            <a:off x="416942" y="4695646"/>
            <a:ext cx="488831"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b="1">
                <a:cs typeface="Calibri"/>
              </a:rPr>
              <a:t>TBI</a:t>
            </a:r>
          </a:p>
        </p:txBody>
      </p:sp>
      <p:sp>
        <p:nvSpPr>
          <p:cNvPr id="37" name="TextBox 36">
            <a:extLst>
              <a:ext uri="{FF2B5EF4-FFF2-40B4-BE49-F238E27FC236}">
                <a16:creationId xmlns:a16="http://schemas.microsoft.com/office/drawing/2014/main" id="{1C950079-9053-4FA0-A879-8F2A4032B096}"/>
              </a:ext>
            </a:extLst>
          </p:cNvPr>
          <p:cNvSpPr txBox="1"/>
          <p:nvPr/>
        </p:nvSpPr>
        <p:spPr>
          <a:xfrm>
            <a:off x="57508" y="5270740"/>
            <a:ext cx="833887"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b="1">
                <a:cs typeface="Calibri"/>
              </a:rPr>
              <a:t>No TBI</a:t>
            </a:r>
          </a:p>
        </p:txBody>
      </p:sp>
      <p:sp>
        <p:nvSpPr>
          <p:cNvPr id="15" name="TextBox 14">
            <a:extLst>
              <a:ext uri="{FF2B5EF4-FFF2-40B4-BE49-F238E27FC236}">
                <a16:creationId xmlns:a16="http://schemas.microsoft.com/office/drawing/2014/main" id="{84E41CD6-27BF-4688-AF11-71E71FEC22D5}"/>
              </a:ext>
            </a:extLst>
          </p:cNvPr>
          <p:cNvSpPr txBox="1"/>
          <p:nvPr/>
        </p:nvSpPr>
        <p:spPr>
          <a:xfrm>
            <a:off x="8620665" y="3035061"/>
            <a:ext cx="3404557"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chemeClr val="bg1"/>
                </a:solidFill>
              </a:rPr>
              <a:t>People charged in court</a:t>
            </a:r>
            <a:r>
              <a:rPr lang="en-US" b="1" dirty="0">
                <a:solidFill>
                  <a:schemeClr val="bg1"/>
                </a:solidFill>
                <a:cs typeface="Calibri"/>
              </a:rPr>
              <a:t> </a:t>
            </a:r>
            <a:r>
              <a:rPr lang="en-US" b="1">
                <a:solidFill>
                  <a:schemeClr val="bg1"/>
                </a:solidFill>
                <a:cs typeface="Calibri"/>
              </a:rPr>
              <a:t>who had a TBI were, on average, </a:t>
            </a:r>
            <a:endParaRPr lang="en-US" b="1" dirty="0">
              <a:solidFill>
                <a:schemeClr val="bg1"/>
              </a:solidFill>
              <a:cs typeface="Calibri"/>
            </a:endParaRPr>
          </a:p>
          <a:p>
            <a:pPr algn="ctr"/>
            <a:r>
              <a:rPr lang="en-US" sz="3600" b="1">
                <a:solidFill>
                  <a:schemeClr val="bg1"/>
                </a:solidFill>
                <a:cs typeface="Calibri"/>
              </a:rPr>
              <a:t>3 years younger</a:t>
            </a:r>
            <a:r>
              <a:rPr lang="en-US" sz="3600" b="1" dirty="0">
                <a:solidFill>
                  <a:schemeClr val="bg1"/>
                </a:solidFill>
                <a:cs typeface="Calibri"/>
              </a:rPr>
              <a:t> </a:t>
            </a:r>
          </a:p>
          <a:p>
            <a:pPr algn="ctr"/>
            <a:r>
              <a:rPr lang="en-US" b="1">
                <a:solidFill>
                  <a:schemeClr val="bg1"/>
                </a:solidFill>
                <a:cs typeface="Calibri"/>
              </a:rPr>
              <a:t>at first charge</a:t>
            </a:r>
            <a:endParaRPr lang="en-US" b="1" dirty="0">
              <a:solidFill>
                <a:schemeClr val="bg1"/>
              </a:solidFill>
              <a:cs typeface="Calibri"/>
            </a:endParaRPr>
          </a:p>
        </p:txBody>
      </p:sp>
      <p:sp>
        <p:nvSpPr>
          <p:cNvPr id="20" name="TextBox 19">
            <a:extLst>
              <a:ext uri="{FF2B5EF4-FFF2-40B4-BE49-F238E27FC236}">
                <a16:creationId xmlns:a16="http://schemas.microsoft.com/office/drawing/2014/main" id="{4179D314-2C6B-490B-AFF2-81766B538A68}"/>
              </a:ext>
            </a:extLst>
          </p:cNvPr>
          <p:cNvSpPr txBox="1"/>
          <p:nvPr/>
        </p:nvSpPr>
        <p:spPr>
          <a:xfrm>
            <a:off x="661359" y="828135"/>
            <a:ext cx="10394829"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Integrated data generated insights</a:t>
            </a:r>
            <a:r>
              <a:rPr lang="en-US" sz="2400">
                <a:cs typeface="Calibri"/>
              </a:rPr>
              <a:t> into the relationship between traumatic brain injury and offending...</a:t>
            </a:r>
          </a:p>
        </p:txBody>
      </p:sp>
      <p:sp>
        <p:nvSpPr>
          <p:cNvPr id="38" name="Rectangle 37">
            <a:extLst>
              <a:ext uri="{FF2B5EF4-FFF2-40B4-BE49-F238E27FC236}">
                <a16:creationId xmlns:a16="http://schemas.microsoft.com/office/drawing/2014/main" id="{F9202914-44C3-411D-824E-2D3019DE1A48}"/>
              </a:ext>
            </a:extLst>
          </p:cNvPr>
          <p:cNvSpPr/>
          <p:nvPr/>
        </p:nvSpPr>
        <p:spPr>
          <a:xfrm rot="5400000" flipH="1">
            <a:off x="1043555" y="5943120"/>
            <a:ext cx="103607" cy="2680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D49DF2E-C659-4371-AC23-B0CCFC17A5EA}"/>
              </a:ext>
            </a:extLst>
          </p:cNvPr>
          <p:cNvSpPr/>
          <p:nvPr/>
        </p:nvSpPr>
        <p:spPr>
          <a:xfrm rot="5400000" flipH="1">
            <a:off x="1045353" y="5771669"/>
            <a:ext cx="103607" cy="268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4323226-1063-4F80-A01B-C885FD604F22}"/>
              </a:ext>
            </a:extLst>
          </p:cNvPr>
          <p:cNvSpPr/>
          <p:nvPr/>
        </p:nvSpPr>
        <p:spPr>
          <a:xfrm rot="5400000" flipH="1">
            <a:off x="1042477" y="5600220"/>
            <a:ext cx="103607" cy="2680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F7C048D-4F0B-45E2-95DF-178B366A3740}"/>
              </a:ext>
            </a:extLst>
          </p:cNvPr>
          <p:cNvSpPr txBox="1"/>
          <p:nvPr/>
        </p:nvSpPr>
        <p:spPr>
          <a:xfrm>
            <a:off x="1233843" y="5608876"/>
            <a:ext cx="2662688"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Convicted for violent or sexual offence</a:t>
            </a:r>
          </a:p>
        </p:txBody>
      </p:sp>
      <p:sp>
        <p:nvSpPr>
          <p:cNvPr id="48" name="TextBox 47">
            <a:extLst>
              <a:ext uri="{FF2B5EF4-FFF2-40B4-BE49-F238E27FC236}">
                <a16:creationId xmlns:a16="http://schemas.microsoft.com/office/drawing/2014/main" id="{DC855882-5FE3-4CD4-9C47-6E286A0ECA16}"/>
              </a:ext>
            </a:extLst>
          </p:cNvPr>
          <p:cNvSpPr txBox="1"/>
          <p:nvPr/>
        </p:nvSpPr>
        <p:spPr>
          <a:xfrm>
            <a:off x="1233843" y="5780326"/>
            <a:ext cx="2662688"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Convicted for other offence</a:t>
            </a:r>
          </a:p>
        </p:txBody>
      </p:sp>
      <p:sp>
        <p:nvSpPr>
          <p:cNvPr id="49" name="TextBox 48">
            <a:extLst>
              <a:ext uri="{FF2B5EF4-FFF2-40B4-BE49-F238E27FC236}">
                <a16:creationId xmlns:a16="http://schemas.microsoft.com/office/drawing/2014/main" id="{9826512D-E08D-4C9B-9583-CDA358256D37}"/>
              </a:ext>
            </a:extLst>
          </p:cNvPr>
          <p:cNvSpPr txBox="1"/>
          <p:nvPr/>
        </p:nvSpPr>
        <p:spPr>
          <a:xfrm>
            <a:off x="1238606" y="5947014"/>
            <a:ext cx="2662688"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Not convicted</a:t>
            </a:r>
            <a:endParaRPr lang="en-US" sz="1000"/>
          </a:p>
        </p:txBody>
      </p:sp>
    </p:spTree>
    <p:extLst>
      <p:ext uri="{BB962C8B-B14F-4D97-AF65-F5344CB8AC3E}">
        <p14:creationId xmlns:p14="http://schemas.microsoft.com/office/powerpoint/2010/main" val="114062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2"/>
          <p:cNvGrpSpPr/>
          <p:nvPr/>
        </p:nvGrpSpPr>
        <p:grpSpPr>
          <a:xfrm>
            <a:off x="82601" y="402760"/>
            <a:ext cx="12026796" cy="1087192"/>
            <a:chOff x="7445" y="252448"/>
            <a:chExt cx="12026796" cy="1087192"/>
          </a:xfrm>
        </p:grpSpPr>
        <p:sp>
          <p:nvSpPr>
            <p:cNvPr id="129" name="Google Shape;129;p2"/>
            <p:cNvSpPr/>
            <p:nvPr/>
          </p:nvSpPr>
          <p:spPr>
            <a:xfrm>
              <a:off x="7445" y="252448"/>
              <a:ext cx="1094030" cy="1087192"/>
            </a:xfrm>
            <a:prstGeom prst="roundRect">
              <a:avLst>
                <a:gd name="adj" fmla="val 10000"/>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txBox="1"/>
            <p:nvPr/>
          </p:nvSpPr>
          <p:spPr>
            <a:xfrm>
              <a:off x="39288" y="284291"/>
              <a:ext cx="1030344" cy="102350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US" sz="1600" b="0" i="0" u="none" strike="noStrike" cap="none">
                  <a:solidFill>
                    <a:schemeClr val="lt1"/>
                  </a:solidFill>
                  <a:latin typeface="Calibri"/>
                  <a:ea typeface="Calibri"/>
                  <a:cs typeface="Calibri"/>
                  <a:sym typeface="Calibri"/>
                </a:rPr>
                <a:t>Formulate Problem</a:t>
              </a:r>
              <a:endParaRPr sz="1600" b="0" i="0" u="none" strike="noStrike" cap="none">
                <a:solidFill>
                  <a:schemeClr val="lt1"/>
                </a:solidFill>
                <a:latin typeface="Calibri"/>
                <a:ea typeface="Calibri"/>
                <a:cs typeface="Calibri"/>
                <a:sym typeface="Calibri"/>
              </a:endParaRPr>
            </a:p>
          </p:txBody>
        </p:sp>
        <p:sp>
          <p:nvSpPr>
            <p:cNvPr id="131" name="Google Shape;131;p2"/>
            <p:cNvSpPr/>
            <p:nvPr/>
          </p:nvSpPr>
          <p:spPr>
            <a:xfrm>
              <a:off x="1198354" y="660385"/>
              <a:ext cx="205382" cy="271319"/>
            </a:xfrm>
            <a:prstGeom prst="rightArrow">
              <a:avLst>
                <a:gd name="adj1" fmla="val 60000"/>
                <a:gd name="adj2" fmla="val 50000"/>
              </a:avLst>
            </a:prstGeom>
            <a:gradFill>
              <a:gsLst>
                <a:gs pos="0">
                  <a:srgbClr val="BDD0E9"/>
                </a:gs>
                <a:gs pos="50000">
                  <a:srgbClr val="B0C9E9"/>
                </a:gs>
                <a:gs pos="100000">
                  <a:srgbClr val="96B0D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txBox="1"/>
            <p:nvPr/>
          </p:nvSpPr>
          <p:spPr>
            <a:xfrm>
              <a:off x="1198354" y="714649"/>
              <a:ext cx="143767" cy="16279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50" b="0" i="0" u="none" strike="noStrike" cap="none">
                <a:solidFill>
                  <a:schemeClr val="lt1"/>
                </a:solidFill>
                <a:latin typeface="Calibri"/>
                <a:ea typeface="Calibri"/>
                <a:cs typeface="Calibri"/>
                <a:sym typeface="Calibri"/>
              </a:endParaRPr>
            </a:p>
          </p:txBody>
        </p:sp>
        <p:sp>
          <p:nvSpPr>
            <p:cNvPr id="133" name="Google Shape;133;p2"/>
            <p:cNvSpPr/>
            <p:nvPr/>
          </p:nvSpPr>
          <p:spPr>
            <a:xfrm>
              <a:off x="1488990" y="252448"/>
              <a:ext cx="1094030" cy="1087192"/>
            </a:xfrm>
            <a:prstGeom prst="roundRect">
              <a:avLst>
                <a:gd name="adj" fmla="val 10000"/>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txBox="1"/>
            <p:nvPr/>
          </p:nvSpPr>
          <p:spPr>
            <a:xfrm>
              <a:off x="1520833" y="284291"/>
              <a:ext cx="1030344" cy="102350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US" sz="1600" b="0" i="0" u="none" strike="noStrike" cap="none">
                  <a:solidFill>
                    <a:schemeClr val="lt1"/>
                  </a:solidFill>
                  <a:latin typeface="Calibri"/>
                  <a:ea typeface="Calibri"/>
                  <a:cs typeface="Calibri"/>
                  <a:sym typeface="Calibri"/>
                </a:rPr>
                <a:t>Get Data</a:t>
              </a:r>
              <a:endParaRPr sz="1600" b="0" i="0" u="none" strike="noStrike" cap="none">
                <a:solidFill>
                  <a:schemeClr val="lt1"/>
                </a:solidFill>
                <a:latin typeface="Calibri"/>
                <a:ea typeface="Calibri"/>
                <a:cs typeface="Calibri"/>
                <a:sym typeface="Calibri"/>
              </a:endParaRPr>
            </a:p>
          </p:txBody>
        </p:sp>
        <p:sp>
          <p:nvSpPr>
            <p:cNvPr id="135" name="Google Shape;135;p2"/>
            <p:cNvSpPr/>
            <p:nvPr/>
          </p:nvSpPr>
          <p:spPr>
            <a:xfrm>
              <a:off x="2704948" y="660385"/>
              <a:ext cx="258486" cy="271319"/>
            </a:xfrm>
            <a:prstGeom prst="rightArrow">
              <a:avLst>
                <a:gd name="adj1" fmla="val 60000"/>
                <a:gd name="adj2" fmla="val 50000"/>
              </a:avLst>
            </a:prstGeom>
            <a:gradFill>
              <a:gsLst>
                <a:gs pos="0">
                  <a:srgbClr val="BDD0E9"/>
                </a:gs>
                <a:gs pos="50000">
                  <a:srgbClr val="B0C9E9"/>
                </a:gs>
                <a:gs pos="100000">
                  <a:srgbClr val="96B0D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txBox="1"/>
            <p:nvPr/>
          </p:nvSpPr>
          <p:spPr>
            <a:xfrm>
              <a:off x="2704948" y="714649"/>
              <a:ext cx="180940" cy="16279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50" b="0" i="0" u="none" strike="noStrike" cap="none">
                <a:solidFill>
                  <a:schemeClr val="lt1"/>
                </a:solidFill>
                <a:latin typeface="Calibri"/>
                <a:ea typeface="Calibri"/>
                <a:cs typeface="Calibri"/>
                <a:sym typeface="Calibri"/>
              </a:endParaRPr>
            </a:p>
          </p:txBody>
        </p:sp>
        <p:sp>
          <p:nvSpPr>
            <p:cNvPr id="137" name="Google Shape;137;p2"/>
            <p:cNvSpPr/>
            <p:nvPr/>
          </p:nvSpPr>
          <p:spPr>
            <a:xfrm>
              <a:off x="3070730" y="252448"/>
              <a:ext cx="1094030" cy="1087192"/>
            </a:xfrm>
            <a:prstGeom prst="roundRect">
              <a:avLst>
                <a:gd name="adj" fmla="val 10000"/>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txBox="1"/>
            <p:nvPr/>
          </p:nvSpPr>
          <p:spPr>
            <a:xfrm>
              <a:off x="3102573" y="284291"/>
              <a:ext cx="1030344" cy="102350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US" sz="1600" b="0" i="0" u="none" strike="noStrike" cap="none">
                  <a:solidFill>
                    <a:schemeClr val="lt1"/>
                  </a:solidFill>
                  <a:latin typeface="Calibri"/>
                  <a:ea typeface="Calibri"/>
                  <a:cs typeface="Calibri"/>
                  <a:sym typeface="Calibri"/>
                </a:rPr>
                <a:t>Store and Link Data</a:t>
              </a:r>
              <a:endParaRPr sz="1600" b="0" i="0" u="none" strike="noStrike" cap="none">
                <a:solidFill>
                  <a:schemeClr val="lt1"/>
                </a:solidFill>
                <a:latin typeface="Calibri"/>
                <a:ea typeface="Calibri"/>
                <a:cs typeface="Calibri"/>
                <a:sym typeface="Calibri"/>
              </a:endParaRPr>
            </a:p>
          </p:txBody>
        </p:sp>
        <p:sp>
          <p:nvSpPr>
            <p:cNvPr id="139" name="Google Shape;139;p2"/>
            <p:cNvSpPr/>
            <p:nvPr/>
          </p:nvSpPr>
          <p:spPr>
            <a:xfrm>
              <a:off x="4274164" y="660385"/>
              <a:ext cx="231934" cy="271319"/>
            </a:xfrm>
            <a:prstGeom prst="rightArrow">
              <a:avLst>
                <a:gd name="adj1" fmla="val 60000"/>
                <a:gd name="adj2" fmla="val 50000"/>
              </a:avLst>
            </a:prstGeom>
            <a:gradFill>
              <a:gsLst>
                <a:gs pos="0">
                  <a:srgbClr val="BDD0E9"/>
                </a:gs>
                <a:gs pos="50000">
                  <a:srgbClr val="B0C9E9"/>
                </a:gs>
                <a:gs pos="100000">
                  <a:srgbClr val="96B0D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txBox="1"/>
            <p:nvPr/>
          </p:nvSpPr>
          <p:spPr>
            <a:xfrm>
              <a:off x="4274164" y="714649"/>
              <a:ext cx="162354" cy="16279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50" b="0" i="0" u="none" strike="noStrike" cap="none">
                <a:solidFill>
                  <a:schemeClr val="lt1"/>
                </a:solidFill>
                <a:latin typeface="Calibri"/>
                <a:ea typeface="Calibri"/>
                <a:cs typeface="Calibri"/>
                <a:sym typeface="Calibri"/>
              </a:endParaRPr>
            </a:p>
          </p:txBody>
        </p:sp>
        <p:sp>
          <p:nvSpPr>
            <p:cNvPr id="141" name="Google Shape;141;p2"/>
            <p:cNvSpPr/>
            <p:nvPr/>
          </p:nvSpPr>
          <p:spPr>
            <a:xfrm>
              <a:off x="4602373" y="252448"/>
              <a:ext cx="1094030" cy="1087192"/>
            </a:xfrm>
            <a:prstGeom prst="roundRect">
              <a:avLst>
                <a:gd name="adj" fmla="val 10000"/>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txBox="1"/>
            <p:nvPr/>
          </p:nvSpPr>
          <p:spPr>
            <a:xfrm>
              <a:off x="4634216" y="284291"/>
              <a:ext cx="1030344" cy="102350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US" sz="1600" b="0" i="0" u="none" strike="noStrike" cap="none">
                  <a:solidFill>
                    <a:schemeClr val="lt1"/>
                  </a:solidFill>
                  <a:latin typeface="Calibri"/>
                  <a:ea typeface="Calibri"/>
                  <a:cs typeface="Calibri"/>
                  <a:sym typeface="Calibri"/>
                </a:rPr>
                <a:t>Process Data</a:t>
              </a:r>
              <a:endParaRPr sz="1600" b="0" i="0" u="none" strike="noStrike" cap="none">
                <a:solidFill>
                  <a:schemeClr val="lt1"/>
                </a:solidFill>
                <a:latin typeface="Calibri"/>
                <a:ea typeface="Calibri"/>
                <a:cs typeface="Calibri"/>
                <a:sym typeface="Calibri"/>
              </a:endParaRPr>
            </a:p>
          </p:txBody>
        </p:sp>
        <p:sp>
          <p:nvSpPr>
            <p:cNvPr id="143" name="Google Shape;143;p2"/>
            <p:cNvSpPr/>
            <p:nvPr/>
          </p:nvSpPr>
          <p:spPr>
            <a:xfrm>
              <a:off x="5805806" y="660385"/>
              <a:ext cx="231934" cy="271319"/>
            </a:xfrm>
            <a:prstGeom prst="rightArrow">
              <a:avLst>
                <a:gd name="adj1" fmla="val 60000"/>
                <a:gd name="adj2" fmla="val 50000"/>
              </a:avLst>
            </a:prstGeom>
            <a:gradFill>
              <a:gsLst>
                <a:gs pos="0">
                  <a:srgbClr val="BDD0E9"/>
                </a:gs>
                <a:gs pos="50000">
                  <a:srgbClr val="B0C9E9"/>
                </a:gs>
                <a:gs pos="100000">
                  <a:srgbClr val="96B0D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txBox="1"/>
            <p:nvPr/>
          </p:nvSpPr>
          <p:spPr>
            <a:xfrm>
              <a:off x="5805806" y="714649"/>
              <a:ext cx="162354" cy="16279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50" b="0" i="0" u="none" strike="noStrike" cap="none">
                <a:solidFill>
                  <a:schemeClr val="lt1"/>
                </a:solidFill>
                <a:latin typeface="Calibri"/>
                <a:ea typeface="Calibri"/>
                <a:cs typeface="Calibri"/>
                <a:sym typeface="Calibri"/>
              </a:endParaRPr>
            </a:p>
          </p:txBody>
        </p:sp>
        <p:sp>
          <p:nvSpPr>
            <p:cNvPr id="145" name="Google Shape;145;p2"/>
            <p:cNvSpPr/>
            <p:nvPr/>
          </p:nvSpPr>
          <p:spPr>
            <a:xfrm>
              <a:off x="6134015" y="252448"/>
              <a:ext cx="1094030" cy="1087192"/>
            </a:xfrm>
            <a:prstGeom prst="roundRect">
              <a:avLst>
                <a:gd name="adj" fmla="val 10000"/>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txBox="1"/>
            <p:nvPr/>
          </p:nvSpPr>
          <p:spPr>
            <a:xfrm>
              <a:off x="6165858" y="284291"/>
              <a:ext cx="1030344" cy="102350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US" sz="1600" b="0" i="0" u="none" strike="noStrike" cap="none">
                  <a:solidFill>
                    <a:schemeClr val="lt1"/>
                  </a:solidFill>
                  <a:latin typeface="Calibri"/>
                  <a:ea typeface="Calibri"/>
                  <a:cs typeface="Calibri"/>
                  <a:sym typeface="Calibri"/>
                </a:rPr>
                <a:t>Explore Data</a:t>
              </a:r>
              <a:endParaRPr sz="1600" b="0" i="0" u="none" strike="noStrike" cap="none">
                <a:solidFill>
                  <a:schemeClr val="lt1"/>
                </a:solidFill>
                <a:latin typeface="Calibri"/>
                <a:ea typeface="Calibri"/>
                <a:cs typeface="Calibri"/>
                <a:sym typeface="Calibri"/>
              </a:endParaRPr>
            </a:p>
          </p:txBody>
        </p:sp>
        <p:sp>
          <p:nvSpPr>
            <p:cNvPr id="147" name="Google Shape;147;p2"/>
            <p:cNvSpPr/>
            <p:nvPr/>
          </p:nvSpPr>
          <p:spPr>
            <a:xfrm>
              <a:off x="7337449" y="660385"/>
              <a:ext cx="231934" cy="271319"/>
            </a:xfrm>
            <a:prstGeom prst="rightArrow">
              <a:avLst>
                <a:gd name="adj1" fmla="val 60000"/>
                <a:gd name="adj2" fmla="val 50000"/>
              </a:avLst>
            </a:prstGeom>
            <a:gradFill>
              <a:gsLst>
                <a:gs pos="0">
                  <a:srgbClr val="BDD0E9"/>
                </a:gs>
                <a:gs pos="50000">
                  <a:srgbClr val="B0C9E9"/>
                </a:gs>
                <a:gs pos="100000">
                  <a:srgbClr val="96B0D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txBox="1"/>
            <p:nvPr/>
          </p:nvSpPr>
          <p:spPr>
            <a:xfrm>
              <a:off x="7337449" y="714649"/>
              <a:ext cx="162354" cy="16279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50" b="0" i="0" u="none" strike="noStrike" cap="none">
                <a:solidFill>
                  <a:schemeClr val="lt1"/>
                </a:solidFill>
                <a:latin typeface="Calibri"/>
                <a:ea typeface="Calibri"/>
                <a:cs typeface="Calibri"/>
                <a:sym typeface="Calibri"/>
              </a:endParaRPr>
            </a:p>
          </p:txBody>
        </p:sp>
        <p:sp>
          <p:nvSpPr>
            <p:cNvPr id="149" name="Google Shape;149;p2"/>
            <p:cNvSpPr/>
            <p:nvPr/>
          </p:nvSpPr>
          <p:spPr>
            <a:xfrm>
              <a:off x="7665658" y="252448"/>
              <a:ext cx="1094030" cy="1087192"/>
            </a:xfrm>
            <a:prstGeom prst="roundRect">
              <a:avLst>
                <a:gd name="adj" fmla="val 10000"/>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txBox="1"/>
            <p:nvPr/>
          </p:nvSpPr>
          <p:spPr>
            <a:xfrm>
              <a:off x="7697501" y="284291"/>
              <a:ext cx="1030344" cy="102350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US" sz="1600" b="0" i="0" u="none" strike="noStrike" cap="none">
                  <a:solidFill>
                    <a:schemeClr val="lt1"/>
                  </a:solidFill>
                  <a:latin typeface="Calibri"/>
                  <a:ea typeface="Calibri"/>
                  <a:cs typeface="Calibri"/>
                  <a:sym typeface="Calibri"/>
                </a:rPr>
                <a:t>Deeper Analysis (e.g. modeling)</a:t>
              </a:r>
              <a:endParaRPr sz="1600" b="0" i="0" u="none" strike="noStrike" cap="none">
                <a:solidFill>
                  <a:schemeClr val="lt1"/>
                </a:solidFill>
                <a:latin typeface="Calibri"/>
                <a:ea typeface="Calibri"/>
                <a:cs typeface="Calibri"/>
                <a:sym typeface="Calibri"/>
              </a:endParaRPr>
            </a:p>
          </p:txBody>
        </p:sp>
        <p:sp>
          <p:nvSpPr>
            <p:cNvPr id="151" name="Google Shape;151;p2"/>
            <p:cNvSpPr/>
            <p:nvPr/>
          </p:nvSpPr>
          <p:spPr>
            <a:xfrm>
              <a:off x="8869091" y="660385"/>
              <a:ext cx="231934" cy="271319"/>
            </a:xfrm>
            <a:prstGeom prst="rightArrow">
              <a:avLst>
                <a:gd name="adj1" fmla="val 60000"/>
                <a:gd name="adj2" fmla="val 50000"/>
              </a:avLst>
            </a:prstGeom>
            <a:gradFill>
              <a:gsLst>
                <a:gs pos="0">
                  <a:srgbClr val="BDD0E9"/>
                </a:gs>
                <a:gs pos="50000">
                  <a:srgbClr val="B0C9E9"/>
                </a:gs>
                <a:gs pos="100000">
                  <a:srgbClr val="96B0D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txBox="1"/>
            <p:nvPr/>
          </p:nvSpPr>
          <p:spPr>
            <a:xfrm>
              <a:off x="8869091" y="714649"/>
              <a:ext cx="162354" cy="16279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50" b="0" i="0" u="none" strike="noStrike" cap="none">
                <a:solidFill>
                  <a:schemeClr val="lt1"/>
                </a:solidFill>
                <a:latin typeface="Calibri"/>
                <a:ea typeface="Calibri"/>
                <a:cs typeface="Calibri"/>
                <a:sym typeface="Calibri"/>
              </a:endParaRPr>
            </a:p>
          </p:txBody>
        </p:sp>
        <p:sp>
          <p:nvSpPr>
            <p:cNvPr id="153" name="Google Shape;153;p2"/>
            <p:cNvSpPr/>
            <p:nvPr/>
          </p:nvSpPr>
          <p:spPr>
            <a:xfrm>
              <a:off x="9197300" y="252448"/>
              <a:ext cx="1094030" cy="1087192"/>
            </a:xfrm>
            <a:prstGeom prst="roundRect">
              <a:avLst>
                <a:gd name="adj" fmla="val 10000"/>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txBox="1"/>
            <p:nvPr/>
          </p:nvSpPr>
          <p:spPr>
            <a:xfrm>
              <a:off x="9229143" y="284291"/>
              <a:ext cx="1030344" cy="1023506"/>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US" sz="1600" b="0" i="0" u="none" strike="noStrike" cap="none">
                  <a:solidFill>
                    <a:schemeClr val="lt1"/>
                  </a:solidFill>
                  <a:latin typeface="Calibri"/>
                  <a:ea typeface="Calibri"/>
                  <a:cs typeface="Calibri"/>
                  <a:sym typeface="Calibri"/>
                </a:rPr>
                <a:t>Evaluate</a:t>
              </a:r>
              <a:endParaRPr sz="1600" b="0" i="0" u="none" strike="noStrike" cap="none">
                <a:solidFill>
                  <a:schemeClr val="lt1"/>
                </a:solidFill>
                <a:latin typeface="Calibri"/>
                <a:ea typeface="Calibri"/>
                <a:cs typeface="Calibri"/>
                <a:sym typeface="Calibri"/>
              </a:endParaRPr>
            </a:p>
          </p:txBody>
        </p:sp>
        <p:sp>
          <p:nvSpPr>
            <p:cNvPr id="155" name="Google Shape;155;p2"/>
            <p:cNvSpPr/>
            <p:nvPr/>
          </p:nvSpPr>
          <p:spPr>
            <a:xfrm>
              <a:off x="10400734" y="660385"/>
              <a:ext cx="231934" cy="271319"/>
            </a:xfrm>
            <a:prstGeom prst="rightArrow">
              <a:avLst>
                <a:gd name="adj1" fmla="val 60000"/>
                <a:gd name="adj2" fmla="val 50000"/>
              </a:avLst>
            </a:prstGeom>
            <a:gradFill>
              <a:gsLst>
                <a:gs pos="0">
                  <a:srgbClr val="BDD0E9"/>
                </a:gs>
                <a:gs pos="50000">
                  <a:srgbClr val="B0C9E9"/>
                </a:gs>
                <a:gs pos="100000">
                  <a:srgbClr val="96B0D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txBox="1"/>
            <p:nvPr/>
          </p:nvSpPr>
          <p:spPr>
            <a:xfrm>
              <a:off x="10400734" y="714649"/>
              <a:ext cx="162354" cy="16279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50" b="0" i="0" u="none" strike="noStrike" cap="none">
                <a:solidFill>
                  <a:schemeClr val="lt1"/>
                </a:solidFill>
                <a:latin typeface="Calibri"/>
                <a:ea typeface="Calibri"/>
                <a:cs typeface="Calibri"/>
                <a:sym typeface="Calibri"/>
              </a:endParaRPr>
            </a:p>
          </p:txBody>
        </p:sp>
        <p:sp>
          <p:nvSpPr>
            <p:cNvPr id="157" name="Google Shape;157;p2"/>
            <p:cNvSpPr/>
            <p:nvPr/>
          </p:nvSpPr>
          <p:spPr>
            <a:xfrm>
              <a:off x="10728943" y="252448"/>
              <a:ext cx="1305298" cy="1087192"/>
            </a:xfrm>
            <a:prstGeom prst="roundRect">
              <a:avLst>
                <a:gd name="adj" fmla="val 10000"/>
              </a:avLst>
            </a:prstGeom>
            <a:gradFill>
              <a:gsLst>
                <a:gs pos="0">
                  <a:srgbClr val="6EA5DA"/>
                </a:gs>
                <a:gs pos="50000">
                  <a:srgbClr val="529BDA"/>
                </a:gs>
                <a:gs pos="100000">
                  <a:srgbClr val="4188C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txBox="1"/>
            <p:nvPr/>
          </p:nvSpPr>
          <p:spPr>
            <a:xfrm>
              <a:off x="10760786" y="284291"/>
              <a:ext cx="1241612" cy="1023506"/>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US" sz="1400" b="0" i="0" u="none" strike="noStrike" cap="none">
                  <a:solidFill>
                    <a:schemeClr val="lt1"/>
                  </a:solidFill>
                  <a:latin typeface="Calibri"/>
                  <a:ea typeface="Calibri"/>
                  <a:cs typeface="Calibri"/>
                  <a:sym typeface="Calibri"/>
                </a:rPr>
                <a:t>Communicate</a:t>
              </a:r>
              <a:endParaRPr sz="1400" b="0" i="0" u="none" strike="noStrike" cap="none">
                <a:solidFill>
                  <a:schemeClr val="lt1"/>
                </a:solidFill>
                <a:latin typeface="Calibri"/>
                <a:ea typeface="Calibri"/>
                <a:cs typeface="Calibri"/>
                <a:sym typeface="Calibri"/>
              </a:endParaRPr>
            </a:p>
          </p:txBody>
        </p:sp>
      </p:grpSp>
      <p:sp>
        <p:nvSpPr>
          <p:cNvPr id="159" name="Google Shape;159;p2"/>
          <p:cNvSpPr/>
          <p:nvPr/>
        </p:nvSpPr>
        <p:spPr>
          <a:xfrm>
            <a:off x="1503123" y="1642836"/>
            <a:ext cx="1202498" cy="65906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Database</a:t>
            </a:r>
            <a:endParaRPr sz="1600" b="0" i="0" u="none" strike="noStrike" cap="none">
              <a:solidFill>
                <a:schemeClr val="lt1"/>
              </a:solidFill>
              <a:latin typeface="Calibri"/>
              <a:ea typeface="Calibri"/>
              <a:cs typeface="Calibri"/>
              <a:sym typeface="Calibri"/>
            </a:endParaRPr>
          </a:p>
        </p:txBody>
      </p:sp>
      <p:sp>
        <p:nvSpPr>
          <p:cNvPr id="160" name="Google Shape;160;p2"/>
          <p:cNvSpPr/>
          <p:nvPr/>
        </p:nvSpPr>
        <p:spPr>
          <a:xfrm>
            <a:off x="1503123" y="2441291"/>
            <a:ext cx="1202498" cy="65906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Text Files</a:t>
            </a:r>
            <a:endParaRPr sz="1600" b="0" i="0" u="none" strike="noStrike" cap="none">
              <a:solidFill>
                <a:schemeClr val="lt1"/>
              </a:solidFill>
              <a:latin typeface="Calibri"/>
              <a:ea typeface="Calibri"/>
              <a:cs typeface="Calibri"/>
              <a:sym typeface="Calibri"/>
            </a:endParaRPr>
          </a:p>
        </p:txBody>
      </p:sp>
      <p:sp>
        <p:nvSpPr>
          <p:cNvPr id="161" name="Google Shape;161;p2"/>
          <p:cNvSpPr/>
          <p:nvPr/>
        </p:nvSpPr>
        <p:spPr>
          <a:xfrm>
            <a:off x="1503123" y="3239745"/>
            <a:ext cx="1202498" cy="65906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Web Scraping</a:t>
            </a:r>
            <a:endParaRPr sz="1600" b="0" i="0" u="none" strike="noStrike" cap="none">
              <a:solidFill>
                <a:schemeClr val="lt1"/>
              </a:solidFill>
              <a:latin typeface="Calibri"/>
              <a:ea typeface="Calibri"/>
              <a:cs typeface="Calibri"/>
              <a:sym typeface="Calibri"/>
            </a:endParaRPr>
          </a:p>
        </p:txBody>
      </p:sp>
      <p:sp>
        <p:nvSpPr>
          <p:cNvPr id="162" name="Google Shape;162;p2"/>
          <p:cNvSpPr/>
          <p:nvPr/>
        </p:nvSpPr>
        <p:spPr>
          <a:xfrm>
            <a:off x="1503123" y="4038200"/>
            <a:ext cx="1202498" cy="65906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APIs</a:t>
            </a:r>
            <a:endParaRPr sz="1600" b="0" i="0" u="none" strike="noStrike" cap="none">
              <a:solidFill>
                <a:schemeClr val="lt1"/>
              </a:solidFill>
              <a:latin typeface="Calibri"/>
              <a:ea typeface="Calibri"/>
              <a:cs typeface="Calibri"/>
              <a:sym typeface="Calibri"/>
            </a:endParaRPr>
          </a:p>
        </p:txBody>
      </p:sp>
      <p:sp>
        <p:nvSpPr>
          <p:cNvPr id="163" name="Google Shape;163;p2"/>
          <p:cNvSpPr/>
          <p:nvPr/>
        </p:nvSpPr>
        <p:spPr>
          <a:xfrm>
            <a:off x="3096017" y="1642836"/>
            <a:ext cx="1202498" cy="65906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Database</a:t>
            </a:r>
            <a:endParaRPr/>
          </a:p>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(postgres)</a:t>
            </a:r>
            <a:endParaRPr sz="1600" b="0" i="0" u="none" strike="noStrike" cap="none">
              <a:solidFill>
                <a:schemeClr val="lt1"/>
              </a:solidFill>
              <a:latin typeface="Calibri"/>
              <a:ea typeface="Calibri"/>
              <a:cs typeface="Calibri"/>
              <a:sym typeface="Calibri"/>
            </a:endParaRPr>
          </a:p>
        </p:txBody>
      </p:sp>
      <p:sp>
        <p:nvSpPr>
          <p:cNvPr id="164" name="Google Shape;164;p2"/>
          <p:cNvSpPr/>
          <p:nvPr/>
        </p:nvSpPr>
        <p:spPr>
          <a:xfrm>
            <a:off x="3096017" y="2443541"/>
            <a:ext cx="1202498" cy="65906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Python</a:t>
            </a:r>
            <a:endParaRPr sz="1600" b="0" i="0" u="none" strike="noStrike" cap="none">
              <a:solidFill>
                <a:schemeClr val="lt1"/>
              </a:solidFill>
              <a:latin typeface="Calibri"/>
              <a:ea typeface="Calibri"/>
              <a:cs typeface="Calibri"/>
              <a:sym typeface="Calibri"/>
            </a:endParaRPr>
          </a:p>
        </p:txBody>
      </p:sp>
      <p:sp>
        <p:nvSpPr>
          <p:cNvPr id="165" name="Google Shape;165;p2"/>
          <p:cNvSpPr/>
          <p:nvPr/>
        </p:nvSpPr>
        <p:spPr>
          <a:xfrm>
            <a:off x="4588703" y="1642841"/>
            <a:ext cx="1202498" cy="65906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SQL</a:t>
            </a:r>
            <a:endParaRPr sz="1600" b="0" i="0" u="none" strike="noStrike" cap="none">
              <a:solidFill>
                <a:schemeClr val="lt1"/>
              </a:solidFill>
              <a:latin typeface="Calibri"/>
              <a:ea typeface="Calibri"/>
              <a:cs typeface="Calibri"/>
              <a:sym typeface="Calibri"/>
            </a:endParaRPr>
          </a:p>
        </p:txBody>
      </p:sp>
      <p:sp>
        <p:nvSpPr>
          <p:cNvPr id="166" name="Google Shape;166;p2"/>
          <p:cNvSpPr/>
          <p:nvPr/>
        </p:nvSpPr>
        <p:spPr>
          <a:xfrm>
            <a:off x="4588703" y="2441291"/>
            <a:ext cx="1202498" cy="65906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Python</a:t>
            </a:r>
            <a:endParaRPr sz="1600" b="0" i="0" u="none" strike="noStrike" cap="none">
              <a:solidFill>
                <a:schemeClr val="lt1"/>
              </a:solidFill>
              <a:latin typeface="Calibri"/>
              <a:ea typeface="Calibri"/>
              <a:cs typeface="Calibri"/>
              <a:sym typeface="Calibri"/>
            </a:endParaRPr>
          </a:p>
        </p:txBody>
      </p:sp>
      <p:sp>
        <p:nvSpPr>
          <p:cNvPr id="167" name="Google Shape;167;p2"/>
          <p:cNvSpPr/>
          <p:nvPr/>
        </p:nvSpPr>
        <p:spPr>
          <a:xfrm>
            <a:off x="6106441" y="1642841"/>
            <a:ext cx="1202498" cy="65906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SQL</a:t>
            </a:r>
            <a:endParaRPr sz="1600" b="0" i="0" u="none" strike="noStrike" cap="none">
              <a:solidFill>
                <a:schemeClr val="lt1"/>
              </a:solidFill>
              <a:latin typeface="Calibri"/>
              <a:ea typeface="Calibri"/>
              <a:cs typeface="Calibri"/>
              <a:sym typeface="Calibri"/>
            </a:endParaRPr>
          </a:p>
        </p:txBody>
      </p:sp>
      <p:sp>
        <p:nvSpPr>
          <p:cNvPr id="168" name="Google Shape;168;p2"/>
          <p:cNvSpPr/>
          <p:nvPr/>
        </p:nvSpPr>
        <p:spPr>
          <a:xfrm>
            <a:off x="6118967" y="2441290"/>
            <a:ext cx="1202498" cy="1116101"/>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Python</a:t>
            </a:r>
            <a:endParaRPr/>
          </a:p>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(pandas)</a:t>
            </a:r>
            <a:endParaRPr/>
          </a:p>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(matplotlib)</a:t>
            </a:r>
            <a:endParaRPr sz="1600" b="0" i="0" u="none" strike="noStrike" cap="none">
              <a:solidFill>
                <a:schemeClr val="lt1"/>
              </a:solidFill>
              <a:latin typeface="Calibri"/>
              <a:ea typeface="Calibri"/>
              <a:cs typeface="Calibri"/>
              <a:sym typeface="Calibri"/>
            </a:endParaRPr>
          </a:p>
        </p:txBody>
      </p:sp>
      <p:sp>
        <p:nvSpPr>
          <p:cNvPr id="169" name="Google Shape;169;p2"/>
          <p:cNvSpPr/>
          <p:nvPr/>
        </p:nvSpPr>
        <p:spPr>
          <a:xfrm>
            <a:off x="7674283" y="1642836"/>
            <a:ext cx="1202498" cy="1116101"/>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Python</a:t>
            </a:r>
            <a:endParaRPr/>
          </a:p>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(scikit learn)</a:t>
            </a:r>
            <a:endParaRPr sz="1600" b="0" i="0" u="none" strike="noStrike" cap="none">
              <a:solidFill>
                <a:schemeClr val="lt1"/>
              </a:solidFill>
              <a:latin typeface="Calibri"/>
              <a:ea typeface="Calibri"/>
              <a:cs typeface="Calibri"/>
              <a:sym typeface="Calibri"/>
            </a:endParaRPr>
          </a:p>
        </p:txBody>
      </p:sp>
      <p:sp>
        <p:nvSpPr>
          <p:cNvPr id="170" name="Google Shape;170;p2"/>
          <p:cNvSpPr/>
          <p:nvPr/>
        </p:nvSpPr>
        <p:spPr>
          <a:xfrm>
            <a:off x="9166969" y="1620353"/>
            <a:ext cx="1202498" cy="1116101"/>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Python</a:t>
            </a:r>
            <a:endParaRPr/>
          </a:p>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(scikit learn)</a:t>
            </a:r>
            <a:endParaRPr sz="1600" b="0" i="0" u="none" strike="noStrike" cap="none">
              <a:solidFill>
                <a:schemeClr val="lt1"/>
              </a:solidFill>
              <a:latin typeface="Calibri"/>
              <a:ea typeface="Calibri"/>
              <a:cs typeface="Calibri"/>
              <a:sym typeface="Calibri"/>
            </a:endParaRPr>
          </a:p>
        </p:txBody>
      </p:sp>
      <p:sp>
        <p:nvSpPr>
          <p:cNvPr id="171" name="Google Shape;171;p2"/>
          <p:cNvSpPr/>
          <p:nvPr/>
        </p:nvSpPr>
        <p:spPr>
          <a:xfrm>
            <a:off x="10809967" y="1620352"/>
            <a:ext cx="1202498" cy="1116101"/>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Python</a:t>
            </a:r>
            <a:endParaRPr/>
          </a:p>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(scikit learn)</a:t>
            </a:r>
            <a:endParaRPr sz="1600" b="0" i="0" u="none" strike="noStrike" cap="none">
              <a:solidFill>
                <a:schemeClr val="lt1"/>
              </a:solidFill>
              <a:latin typeface="Calibri"/>
              <a:ea typeface="Calibri"/>
              <a:cs typeface="Calibri"/>
              <a:sym typeface="Calibri"/>
            </a:endParaRPr>
          </a:p>
        </p:txBody>
      </p:sp>
      <p:sp>
        <p:nvSpPr>
          <p:cNvPr id="172" name="Google Shape;172;p2"/>
          <p:cNvSpPr/>
          <p:nvPr/>
        </p:nvSpPr>
        <p:spPr>
          <a:xfrm>
            <a:off x="3096017" y="3379140"/>
            <a:ext cx="1202498" cy="659060"/>
          </a:xfrm>
          <a:prstGeom prst="rect">
            <a:avLst/>
          </a:prstGeom>
          <a:solidFill>
            <a:srgbClr val="5481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Record Linkage</a:t>
            </a:r>
            <a:endParaRPr sz="1600" b="0" i="0" u="none" strike="noStrike" cap="none">
              <a:solidFill>
                <a:schemeClr val="lt1"/>
              </a:solidFill>
              <a:latin typeface="Calibri"/>
              <a:ea typeface="Calibri"/>
              <a:cs typeface="Calibri"/>
              <a:sym typeface="Calibri"/>
            </a:endParaRPr>
          </a:p>
        </p:txBody>
      </p:sp>
      <p:sp>
        <p:nvSpPr>
          <p:cNvPr id="173" name="Google Shape;173;p2"/>
          <p:cNvSpPr/>
          <p:nvPr/>
        </p:nvSpPr>
        <p:spPr>
          <a:xfrm>
            <a:off x="6062597" y="4407267"/>
            <a:ext cx="1308972" cy="659060"/>
          </a:xfrm>
          <a:prstGeom prst="rect">
            <a:avLst/>
          </a:prstGeom>
          <a:solidFill>
            <a:srgbClr val="5481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Network Analysis</a:t>
            </a:r>
            <a:endParaRPr sz="1600" b="0" i="0" u="none" strike="noStrike" cap="none">
              <a:solidFill>
                <a:schemeClr val="lt1"/>
              </a:solidFill>
              <a:latin typeface="Calibri"/>
              <a:ea typeface="Calibri"/>
              <a:cs typeface="Calibri"/>
              <a:sym typeface="Calibri"/>
            </a:endParaRPr>
          </a:p>
        </p:txBody>
      </p:sp>
      <p:sp>
        <p:nvSpPr>
          <p:cNvPr id="174" name="Google Shape;174;p2"/>
          <p:cNvSpPr/>
          <p:nvPr/>
        </p:nvSpPr>
        <p:spPr>
          <a:xfrm>
            <a:off x="7686809" y="2999340"/>
            <a:ext cx="1202498" cy="659060"/>
          </a:xfrm>
          <a:prstGeom prst="rect">
            <a:avLst/>
          </a:prstGeom>
          <a:solidFill>
            <a:srgbClr val="5481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Machine Learning</a:t>
            </a:r>
            <a:endParaRPr sz="1600" b="0" i="0" u="none" strike="noStrike" cap="none">
              <a:solidFill>
                <a:schemeClr val="lt1"/>
              </a:solidFill>
              <a:latin typeface="Calibri"/>
              <a:ea typeface="Calibri"/>
              <a:cs typeface="Calibri"/>
              <a:sym typeface="Calibri"/>
            </a:endParaRPr>
          </a:p>
        </p:txBody>
      </p:sp>
      <p:sp>
        <p:nvSpPr>
          <p:cNvPr id="175" name="Google Shape;175;p2"/>
          <p:cNvSpPr/>
          <p:nvPr/>
        </p:nvSpPr>
        <p:spPr>
          <a:xfrm>
            <a:off x="9141917" y="2985858"/>
            <a:ext cx="1202498" cy="659060"/>
          </a:xfrm>
          <a:prstGeom prst="rect">
            <a:avLst/>
          </a:prstGeom>
          <a:solidFill>
            <a:srgbClr val="5481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Machine Learning</a:t>
            </a:r>
            <a:endParaRPr sz="1600" b="0" i="0" u="none" strike="noStrike" cap="none">
              <a:solidFill>
                <a:schemeClr val="lt1"/>
              </a:solidFill>
              <a:latin typeface="Calibri"/>
              <a:ea typeface="Calibri"/>
              <a:cs typeface="Calibri"/>
              <a:sym typeface="Calibri"/>
            </a:endParaRPr>
          </a:p>
        </p:txBody>
      </p:sp>
      <p:sp>
        <p:nvSpPr>
          <p:cNvPr id="176" name="Google Shape;176;p2"/>
          <p:cNvSpPr/>
          <p:nvPr/>
        </p:nvSpPr>
        <p:spPr>
          <a:xfrm>
            <a:off x="9141917" y="3894322"/>
            <a:ext cx="1202498" cy="659060"/>
          </a:xfrm>
          <a:prstGeom prst="rect">
            <a:avLst/>
          </a:prstGeom>
          <a:solidFill>
            <a:srgbClr val="5481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Experiment Design</a:t>
            </a:r>
            <a:endParaRPr sz="1600" b="0" i="0" u="none" strike="noStrike" cap="none">
              <a:solidFill>
                <a:schemeClr val="lt1"/>
              </a:solidFill>
              <a:latin typeface="Calibri"/>
              <a:ea typeface="Calibri"/>
              <a:cs typeface="Calibri"/>
              <a:sym typeface="Calibri"/>
            </a:endParaRPr>
          </a:p>
        </p:txBody>
      </p:sp>
      <p:sp>
        <p:nvSpPr>
          <p:cNvPr id="177" name="Google Shape;177;p2"/>
          <p:cNvSpPr/>
          <p:nvPr/>
        </p:nvSpPr>
        <p:spPr>
          <a:xfrm>
            <a:off x="10747336" y="2974288"/>
            <a:ext cx="1306877" cy="659060"/>
          </a:xfrm>
          <a:prstGeom prst="rect">
            <a:avLst/>
          </a:prstGeom>
          <a:solidFill>
            <a:srgbClr val="5481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Visualization</a:t>
            </a:r>
            <a:endParaRPr sz="1600" b="0" i="0" u="none" strike="noStrike" cap="none">
              <a:solidFill>
                <a:schemeClr val="lt1"/>
              </a:solidFill>
              <a:latin typeface="Calibri"/>
              <a:ea typeface="Calibri"/>
              <a:cs typeface="Calibri"/>
              <a:sym typeface="Calibri"/>
            </a:endParaRPr>
          </a:p>
        </p:txBody>
      </p:sp>
      <p:sp>
        <p:nvSpPr>
          <p:cNvPr id="178" name="Google Shape;178;p2"/>
          <p:cNvSpPr/>
          <p:nvPr/>
        </p:nvSpPr>
        <p:spPr>
          <a:xfrm>
            <a:off x="6062597" y="3645403"/>
            <a:ext cx="1308972" cy="659060"/>
          </a:xfrm>
          <a:prstGeom prst="rect">
            <a:avLst/>
          </a:prstGeom>
          <a:solidFill>
            <a:srgbClr val="5481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Visualization</a:t>
            </a:r>
            <a:endParaRPr sz="1600" b="0" i="0" u="none" strike="noStrike" cap="none">
              <a:solidFill>
                <a:schemeClr val="lt1"/>
              </a:solidFill>
              <a:latin typeface="Calibri"/>
              <a:ea typeface="Calibri"/>
              <a:cs typeface="Calibri"/>
              <a:sym typeface="Calibri"/>
            </a:endParaRPr>
          </a:p>
        </p:txBody>
      </p:sp>
      <p:sp>
        <p:nvSpPr>
          <p:cNvPr id="179" name="Google Shape;179;p2"/>
          <p:cNvSpPr/>
          <p:nvPr/>
        </p:nvSpPr>
        <p:spPr>
          <a:xfrm>
            <a:off x="9141917" y="4740485"/>
            <a:ext cx="1202498" cy="659060"/>
          </a:xfrm>
          <a:prstGeom prst="rect">
            <a:avLst/>
          </a:prstGeom>
          <a:solidFill>
            <a:srgbClr val="5481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Inference</a:t>
            </a:r>
            <a:endParaRPr sz="1600" b="0" i="0" u="none" strike="noStrike" cap="none">
              <a:solidFill>
                <a:schemeClr val="lt1"/>
              </a:solidFill>
              <a:latin typeface="Calibri"/>
              <a:ea typeface="Calibri"/>
              <a:cs typeface="Calibri"/>
              <a:sym typeface="Calibri"/>
            </a:endParaRPr>
          </a:p>
        </p:txBody>
      </p:sp>
      <p:sp>
        <p:nvSpPr>
          <p:cNvPr id="180" name="Google Shape;180;p2"/>
          <p:cNvSpPr/>
          <p:nvPr/>
        </p:nvSpPr>
        <p:spPr>
          <a:xfrm>
            <a:off x="175364" y="5937337"/>
            <a:ext cx="11941480" cy="400833"/>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Collaboration: “shared” folders in your project</a:t>
            </a:r>
            <a:endParaRPr sz="1800" b="0" i="0" u="none" strike="sngStrike" cap="none">
              <a:solidFill>
                <a:schemeClr val="lt1"/>
              </a:solidFill>
              <a:latin typeface="Calibri"/>
              <a:ea typeface="Calibri"/>
              <a:cs typeface="Calibri"/>
              <a:sym typeface="Calibri"/>
            </a:endParaRPr>
          </a:p>
        </p:txBody>
      </p:sp>
      <p:sp>
        <p:nvSpPr>
          <p:cNvPr id="181" name="Google Shape;181;p2"/>
          <p:cNvSpPr/>
          <p:nvPr/>
        </p:nvSpPr>
        <p:spPr>
          <a:xfrm>
            <a:off x="175364" y="6431486"/>
            <a:ext cx="11941480" cy="400833"/>
          </a:xfrm>
          <a:prstGeom prst="rect">
            <a:avLst/>
          </a:prstGeom>
          <a:solidFill>
            <a:srgbClr val="5481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Privacy, Confidentiality, Security</a:t>
            </a:r>
            <a:endParaRPr sz="1800" b="0" i="0" u="none" strike="noStrike" cap="none">
              <a:solidFill>
                <a:schemeClr val="lt1"/>
              </a:solidFill>
              <a:latin typeface="Calibri"/>
              <a:ea typeface="Calibri"/>
              <a:cs typeface="Calibri"/>
              <a:sym typeface="Calibri"/>
            </a:endParaRPr>
          </a:p>
        </p:txBody>
      </p:sp>
      <p:sp>
        <p:nvSpPr>
          <p:cNvPr id="182" name="Google Shape;182;p2"/>
          <p:cNvSpPr/>
          <p:nvPr/>
        </p:nvSpPr>
        <p:spPr>
          <a:xfrm>
            <a:off x="6062597" y="5177268"/>
            <a:ext cx="1308972" cy="659060"/>
          </a:xfrm>
          <a:prstGeom prst="rect">
            <a:avLst/>
          </a:prstGeom>
          <a:solidFill>
            <a:srgbClr val="5481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Spatial Analysis</a:t>
            </a:r>
            <a:endParaRPr sz="1600" b="0" i="0" u="none" strike="noStrike" cap="none">
              <a:solidFill>
                <a:schemeClr val="lt1"/>
              </a:solidFill>
              <a:latin typeface="Calibri"/>
              <a:ea typeface="Calibri"/>
              <a:cs typeface="Calibri"/>
              <a:sym typeface="Calibri"/>
            </a:endParaRPr>
          </a:p>
        </p:txBody>
      </p:sp>
      <p:sp>
        <p:nvSpPr>
          <p:cNvPr id="183" name="Google Shape;183;p2"/>
          <p:cNvSpPr/>
          <p:nvPr/>
        </p:nvSpPr>
        <p:spPr>
          <a:xfrm>
            <a:off x="7686809" y="3809278"/>
            <a:ext cx="1202498" cy="659060"/>
          </a:xfrm>
          <a:prstGeom prst="rect">
            <a:avLst/>
          </a:prstGeom>
          <a:solidFill>
            <a:srgbClr val="5481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Text Analytics</a:t>
            </a:r>
            <a:endParaRPr sz="16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7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7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5350A1E-EB6E-4A31-A6B5-40AA210085DA}"/>
              </a:ext>
            </a:extLst>
          </p:cNvPr>
          <p:cNvSpPr/>
          <p:nvPr/>
        </p:nvSpPr>
        <p:spPr>
          <a:xfrm>
            <a:off x="6502341" y="4942756"/>
            <a:ext cx="4337110" cy="2099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8C20A52-9F16-4873-BBFB-80372A2BFA8E}"/>
              </a:ext>
            </a:extLst>
          </p:cNvPr>
          <p:cNvSpPr/>
          <p:nvPr/>
        </p:nvSpPr>
        <p:spPr>
          <a:xfrm>
            <a:off x="6502341" y="4609381"/>
            <a:ext cx="4337110" cy="2099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E9DB5F4-1F5C-435B-A66E-AC2E6EF0E72B}"/>
              </a:ext>
            </a:extLst>
          </p:cNvPr>
          <p:cNvSpPr/>
          <p:nvPr/>
        </p:nvSpPr>
        <p:spPr>
          <a:xfrm>
            <a:off x="838200" y="6369580"/>
            <a:ext cx="1905000" cy="295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4" name="Picture 14">
            <a:extLst>
              <a:ext uri="{FF2B5EF4-FFF2-40B4-BE49-F238E27FC236}">
                <a16:creationId xmlns:a16="http://schemas.microsoft.com/office/drawing/2014/main" id="{EAE81549-54B3-41A8-BEFD-05FB2A81506C}"/>
              </a:ext>
            </a:extLst>
          </p:cNvPr>
          <p:cNvPicPr>
            <a:picLocks noGrp="1" noChangeAspect="1"/>
          </p:cNvPicPr>
          <p:nvPr>
            <p:ph idx="1"/>
          </p:nvPr>
        </p:nvPicPr>
        <p:blipFill>
          <a:blip r:embed="rId2"/>
          <a:stretch>
            <a:fillRect/>
          </a:stretch>
        </p:blipFill>
        <p:spPr>
          <a:xfrm>
            <a:off x="7425263" y="2735637"/>
            <a:ext cx="421796" cy="1242025"/>
          </a:xfrm>
          <a:prstGeom prst="rect">
            <a:avLst/>
          </a:prstGeom>
        </p:spPr>
      </p:pic>
      <p:graphicFrame>
        <p:nvGraphicFramePr>
          <p:cNvPr id="29" name="Chart 28">
            <a:extLst>
              <a:ext uri="{FF2B5EF4-FFF2-40B4-BE49-F238E27FC236}">
                <a16:creationId xmlns:a16="http://schemas.microsoft.com/office/drawing/2014/main" id="{CA697FC6-ECB0-456E-81FF-4ECB498B5ACE}"/>
              </a:ext>
            </a:extLst>
          </p:cNvPr>
          <p:cNvGraphicFramePr>
            <a:graphicFrameLocks/>
          </p:cNvGraphicFramePr>
          <p:nvPr>
            <p:extLst/>
          </p:nvPr>
        </p:nvGraphicFramePr>
        <p:xfrm>
          <a:off x="1437915" y="1178944"/>
          <a:ext cx="3321170" cy="4899803"/>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a:extLst>
              <a:ext uri="{FF2B5EF4-FFF2-40B4-BE49-F238E27FC236}">
                <a16:creationId xmlns:a16="http://schemas.microsoft.com/office/drawing/2014/main" id="{7C13CCE6-F22D-436A-A1CA-A1C3C0559F6E}"/>
              </a:ext>
            </a:extLst>
          </p:cNvPr>
          <p:cNvSpPr>
            <a:spLocks noGrp="1"/>
          </p:cNvSpPr>
          <p:nvPr>
            <p:ph type="title"/>
          </p:nvPr>
        </p:nvSpPr>
        <p:spPr>
          <a:xfrm>
            <a:off x="665671" y="102185"/>
            <a:ext cx="10515600" cy="1072565"/>
          </a:xfrm>
        </p:spPr>
        <p:txBody>
          <a:bodyPr/>
          <a:lstStyle/>
          <a:p>
            <a:r>
              <a:rPr lang="en-US"/>
              <a:t>Seeing outside the silo</a:t>
            </a:r>
          </a:p>
        </p:txBody>
      </p:sp>
      <p:sp>
        <p:nvSpPr>
          <p:cNvPr id="6" name="TextBox 5">
            <a:extLst>
              <a:ext uri="{FF2B5EF4-FFF2-40B4-BE49-F238E27FC236}">
                <a16:creationId xmlns:a16="http://schemas.microsoft.com/office/drawing/2014/main" id="{876E8A0B-578E-4A00-AE1E-86FBC083048C}"/>
              </a:ext>
            </a:extLst>
          </p:cNvPr>
          <p:cNvSpPr txBox="1"/>
          <p:nvPr/>
        </p:nvSpPr>
        <p:spPr>
          <a:xfrm>
            <a:off x="661359" y="828135"/>
            <a:ext cx="1082615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 and offenders' experiences of the mental health and education systems</a:t>
            </a:r>
            <a:endParaRPr lang="en-US"/>
          </a:p>
        </p:txBody>
      </p:sp>
      <p:sp>
        <p:nvSpPr>
          <p:cNvPr id="10" name="TextBox 9">
            <a:extLst>
              <a:ext uri="{FF2B5EF4-FFF2-40B4-BE49-F238E27FC236}">
                <a16:creationId xmlns:a16="http://schemas.microsoft.com/office/drawing/2014/main" id="{43C71515-14F6-40CA-8FCD-719BAE66939F}"/>
              </a:ext>
            </a:extLst>
          </p:cNvPr>
          <p:cNvSpPr txBox="1"/>
          <p:nvPr/>
        </p:nvSpPr>
        <p:spPr>
          <a:xfrm>
            <a:off x="6895381" y="2043023"/>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Of the 1500 prisoners born after 1990</a:t>
            </a:r>
          </a:p>
        </p:txBody>
      </p:sp>
      <p:sp>
        <p:nvSpPr>
          <p:cNvPr id="26" name="Rectangle 25">
            <a:extLst>
              <a:ext uri="{FF2B5EF4-FFF2-40B4-BE49-F238E27FC236}">
                <a16:creationId xmlns:a16="http://schemas.microsoft.com/office/drawing/2014/main" id="{12E740C7-F172-43E0-A328-DD904DF62375}"/>
              </a:ext>
            </a:extLst>
          </p:cNvPr>
          <p:cNvSpPr/>
          <p:nvPr/>
        </p:nvSpPr>
        <p:spPr>
          <a:xfrm>
            <a:off x="8025442" y="2389515"/>
            <a:ext cx="741872" cy="1561381"/>
          </a:xfrm>
          <a:prstGeom prst="rect">
            <a:avLst/>
          </a:prstGeom>
          <a:solidFill>
            <a:srgbClr val="6EC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95ED554-942E-4619-B4B8-3A3F74033DA3}"/>
              </a:ext>
            </a:extLst>
          </p:cNvPr>
          <p:cNvSpPr/>
          <p:nvPr/>
        </p:nvSpPr>
        <p:spPr>
          <a:xfrm>
            <a:off x="8873705" y="3266534"/>
            <a:ext cx="741872" cy="684362"/>
          </a:xfrm>
          <a:prstGeom prst="rect">
            <a:avLst/>
          </a:prstGeom>
          <a:solidFill>
            <a:srgbClr val="6EC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E6ED156-327E-400A-923A-48661E4B46A3}"/>
              </a:ext>
            </a:extLst>
          </p:cNvPr>
          <p:cNvSpPr txBox="1"/>
          <p:nvPr/>
        </p:nvSpPr>
        <p:spPr>
          <a:xfrm>
            <a:off x="8908210" y="3236341"/>
            <a:ext cx="773502" cy="4770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a:solidFill>
                  <a:srgbClr val="FFFFFF"/>
                </a:solidFill>
              </a:rPr>
              <a:t>32</a:t>
            </a:r>
            <a:r>
              <a:rPr lang="en-US" sz="2500" b="1">
                <a:solidFill>
                  <a:srgbClr val="FFFFFF"/>
                </a:solidFill>
                <a:cs typeface="Calibri"/>
              </a:rPr>
              <a:t>%</a:t>
            </a:r>
            <a:endParaRPr lang="en-US" sz="2500" b="1">
              <a:solidFill>
                <a:srgbClr val="FFFFFF"/>
              </a:solidFill>
            </a:endParaRPr>
          </a:p>
        </p:txBody>
      </p:sp>
      <p:sp>
        <p:nvSpPr>
          <p:cNvPr id="32" name="TextBox 31">
            <a:extLst>
              <a:ext uri="{FF2B5EF4-FFF2-40B4-BE49-F238E27FC236}">
                <a16:creationId xmlns:a16="http://schemas.microsoft.com/office/drawing/2014/main" id="{39A2DCAF-9DEC-4011-B024-4C32772E4E57}"/>
              </a:ext>
            </a:extLst>
          </p:cNvPr>
          <p:cNvSpPr txBox="1"/>
          <p:nvPr/>
        </p:nvSpPr>
        <p:spPr>
          <a:xfrm>
            <a:off x="8031191" y="2445585"/>
            <a:ext cx="773502" cy="4770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a:solidFill>
                  <a:srgbClr val="FFFFFF"/>
                </a:solidFill>
              </a:rPr>
              <a:t>69</a:t>
            </a:r>
            <a:r>
              <a:rPr lang="en-US" sz="2500" b="1">
                <a:solidFill>
                  <a:srgbClr val="FFFFFF"/>
                </a:solidFill>
                <a:cs typeface="Calibri"/>
              </a:rPr>
              <a:t>%</a:t>
            </a:r>
            <a:endParaRPr lang="en-US"/>
          </a:p>
        </p:txBody>
      </p:sp>
      <p:sp>
        <p:nvSpPr>
          <p:cNvPr id="33" name="TextBox 32">
            <a:extLst>
              <a:ext uri="{FF2B5EF4-FFF2-40B4-BE49-F238E27FC236}">
                <a16:creationId xmlns:a16="http://schemas.microsoft.com/office/drawing/2014/main" id="{AE4D857D-EAE8-4A0D-9FA0-8DAD83916F60}"/>
              </a:ext>
            </a:extLst>
          </p:cNvPr>
          <p:cNvSpPr txBox="1"/>
          <p:nvPr/>
        </p:nvSpPr>
        <p:spPr>
          <a:xfrm>
            <a:off x="8778815" y="2388080"/>
            <a:ext cx="2110597"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left school before </a:t>
            </a:r>
            <a:r>
              <a:rPr lang="en-US" dirty="0"/>
              <a:t>they turned 18, compared with</a:t>
            </a:r>
            <a:endParaRPr lang="en-US" dirty="0">
              <a:cs typeface="Calibri"/>
            </a:endParaRPr>
          </a:p>
        </p:txBody>
      </p:sp>
      <p:sp>
        <p:nvSpPr>
          <p:cNvPr id="34" name="TextBox 33">
            <a:extLst>
              <a:ext uri="{FF2B5EF4-FFF2-40B4-BE49-F238E27FC236}">
                <a16:creationId xmlns:a16="http://schemas.microsoft.com/office/drawing/2014/main" id="{E1E9D41E-8C0E-45DF-AF80-B8E4333EA632}"/>
              </a:ext>
            </a:extLst>
          </p:cNvPr>
          <p:cNvSpPr txBox="1"/>
          <p:nvPr/>
        </p:nvSpPr>
        <p:spPr>
          <a:xfrm>
            <a:off x="9627078" y="3236343"/>
            <a:ext cx="2110597"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of the total NZ population</a:t>
            </a:r>
          </a:p>
        </p:txBody>
      </p:sp>
      <p:sp>
        <p:nvSpPr>
          <p:cNvPr id="18" name="Rectangle 17">
            <a:extLst>
              <a:ext uri="{FF2B5EF4-FFF2-40B4-BE49-F238E27FC236}">
                <a16:creationId xmlns:a16="http://schemas.microsoft.com/office/drawing/2014/main" id="{091ECA8F-12F6-4722-AAFE-221CFBF10400}"/>
              </a:ext>
            </a:extLst>
          </p:cNvPr>
          <p:cNvSpPr/>
          <p:nvPr/>
        </p:nvSpPr>
        <p:spPr>
          <a:xfrm>
            <a:off x="6502340" y="4942755"/>
            <a:ext cx="231835" cy="209910"/>
          </a:xfrm>
          <a:prstGeom prst="rect">
            <a:avLst/>
          </a:prstGeom>
          <a:solidFill>
            <a:srgbClr val="6EC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7122A65-EEA8-4E94-A261-222DA6F1EA16}"/>
              </a:ext>
            </a:extLst>
          </p:cNvPr>
          <p:cNvSpPr/>
          <p:nvPr/>
        </p:nvSpPr>
        <p:spPr>
          <a:xfrm>
            <a:off x="6502340" y="4609380"/>
            <a:ext cx="2232085" cy="209910"/>
          </a:xfrm>
          <a:prstGeom prst="rect">
            <a:avLst/>
          </a:prstGeom>
          <a:solidFill>
            <a:srgbClr val="6EC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E5CD271-ED41-4FA9-92D7-59EC469FFA91}"/>
              </a:ext>
            </a:extLst>
          </p:cNvPr>
          <p:cNvSpPr txBox="1"/>
          <p:nvPr/>
        </p:nvSpPr>
        <p:spPr>
          <a:xfrm>
            <a:off x="6921440" y="4302604"/>
            <a:ext cx="392034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had been suspended from school</a:t>
            </a:r>
            <a:endParaRPr lang="en-US" dirty="0">
              <a:cs typeface="Calibri"/>
            </a:endParaRPr>
          </a:p>
        </p:txBody>
      </p:sp>
      <p:sp>
        <p:nvSpPr>
          <p:cNvPr id="24" name="TextBox 23">
            <a:extLst>
              <a:ext uri="{FF2B5EF4-FFF2-40B4-BE49-F238E27FC236}">
                <a16:creationId xmlns:a16="http://schemas.microsoft.com/office/drawing/2014/main" id="{94EBDC6C-79ED-4D5A-8A8D-C21BA64C6030}"/>
              </a:ext>
            </a:extLst>
          </p:cNvPr>
          <p:cNvSpPr txBox="1"/>
          <p:nvPr/>
        </p:nvSpPr>
        <p:spPr>
          <a:xfrm>
            <a:off x="6345266" y="4236284"/>
            <a:ext cx="773502" cy="4770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a:t>51</a:t>
            </a:r>
            <a:r>
              <a:rPr lang="en-US" sz="2500" b="1">
                <a:cs typeface="Calibri"/>
              </a:rPr>
              <a:t>%</a:t>
            </a:r>
            <a:endParaRPr lang="en-US"/>
          </a:p>
        </p:txBody>
      </p:sp>
      <p:sp>
        <p:nvSpPr>
          <p:cNvPr id="25" name="TextBox 24">
            <a:extLst>
              <a:ext uri="{FF2B5EF4-FFF2-40B4-BE49-F238E27FC236}">
                <a16:creationId xmlns:a16="http://schemas.microsoft.com/office/drawing/2014/main" id="{009E92DC-A3DF-45C2-863C-C3034F0A84E6}"/>
              </a:ext>
            </a:extLst>
          </p:cNvPr>
          <p:cNvSpPr txBox="1"/>
          <p:nvPr/>
        </p:nvSpPr>
        <p:spPr>
          <a:xfrm>
            <a:off x="8493065" y="5140804"/>
            <a:ext cx="392034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of the overall population</a:t>
            </a:r>
          </a:p>
        </p:txBody>
      </p:sp>
      <p:sp>
        <p:nvSpPr>
          <p:cNvPr id="27" name="TextBox 26">
            <a:extLst>
              <a:ext uri="{FF2B5EF4-FFF2-40B4-BE49-F238E27FC236}">
                <a16:creationId xmlns:a16="http://schemas.microsoft.com/office/drawing/2014/main" id="{7626AA7E-BC1F-44AA-97C5-A97738514A14}"/>
              </a:ext>
            </a:extLst>
          </p:cNvPr>
          <p:cNvSpPr txBox="1"/>
          <p:nvPr/>
        </p:nvSpPr>
        <p:spPr>
          <a:xfrm>
            <a:off x="7983566" y="5074484"/>
            <a:ext cx="630627" cy="4770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500" b="1"/>
              <a:t>5</a:t>
            </a:r>
            <a:r>
              <a:rPr lang="en-US" sz="2500" b="1">
                <a:cs typeface="Calibri"/>
              </a:rPr>
              <a:t>%</a:t>
            </a:r>
            <a:endParaRPr lang="en-US">
              <a:cs typeface="Calibri"/>
            </a:endParaRPr>
          </a:p>
        </p:txBody>
      </p:sp>
      <p:sp>
        <p:nvSpPr>
          <p:cNvPr id="30" name="TextBox 29">
            <a:extLst>
              <a:ext uri="{FF2B5EF4-FFF2-40B4-BE49-F238E27FC236}">
                <a16:creationId xmlns:a16="http://schemas.microsoft.com/office/drawing/2014/main" id="{98F8E0DA-D6DD-47C4-AAEF-21FC38363412}"/>
              </a:ext>
            </a:extLst>
          </p:cNvPr>
          <p:cNvSpPr txBox="1"/>
          <p:nvPr/>
        </p:nvSpPr>
        <p:spPr>
          <a:xfrm>
            <a:off x="6797615" y="5140804"/>
            <a:ext cx="279639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compared to </a:t>
            </a:r>
            <a:endParaRPr lang="en-US">
              <a:cs typeface="Calibri"/>
            </a:endParaRPr>
          </a:p>
        </p:txBody>
      </p:sp>
      <p:sp>
        <p:nvSpPr>
          <p:cNvPr id="35" name="Rectangle 34">
            <a:extLst>
              <a:ext uri="{FF2B5EF4-FFF2-40B4-BE49-F238E27FC236}">
                <a16:creationId xmlns:a16="http://schemas.microsoft.com/office/drawing/2014/main" id="{97FDC9BF-F265-44D0-9EEA-58B0363D9340}"/>
              </a:ext>
            </a:extLst>
          </p:cNvPr>
          <p:cNvSpPr/>
          <p:nvPr/>
        </p:nvSpPr>
        <p:spPr>
          <a:xfrm>
            <a:off x="6502340" y="5447580"/>
            <a:ext cx="4337110" cy="57510"/>
          </a:xfrm>
          <a:prstGeom prst="rect">
            <a:avLst/>
          </a:prstGeom>
          <a:solidFill>
            <a:srgbClr val="6EC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0DBD35E-B4C2-4CC4-B915-A365E2F251D8}"/>
              </a:ext>
            </a:extLst>
          </p:cNvPr>
          <p:cNvSpPr txBox="1"/>
          <p:nvPr/>
        </p:nvSpPr>
        <p:spPr>
          <a:xfrm>
            <a:off x="874323" y="1515913"/>
            <a:ext cx="4577390"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cs typeface="Calibri"/>
              </a:rPr>
              <a:t>Prevalence of mental health service use within 12 months of Justice interaction (2012)</a:t>
            </a:r>
          </a:p>
        </p:txBody>
      </p:sp>
      <p:sp>
        <p:nvSpPr>
          <p:cNvPr id="43" name="TextBox 42">
            <a:extLst>
              <a:ext uri="{FF2B5EF4-FFF2-40B4-BE49-F238E27FC236}">
                <a16:creationId xmlns:a16="http://schemas.microsoft.com/office/drawing/2014/main" id="{9C04959B-53CB-435A-82E0-ED5F95E5028F}"/>
              </a:ext>
            </a:extLst>
          </p:cNvPr>
          <p:cNvSpPr txBox="1"/>
          <p:nvPr/>
        </p:nvSpPr>
        <p:spPr>
          <a:xfrm rot="21540000">
            <a:off x="2326723" y="5522040"/>
            <a:ext cx="923029" cy="55399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cs typeface="Calibri"/>
              </a:rPr>
              <a:t>Proceeded against </a:t>
            </a:r>
            <a:endParaRPr lang="en-US">
              <a:cs typeface="Calibri"/>
            </a:endParaRPr>
          </a:p>
          <a:p>
            <a:pPr algn="ctr"/>
            <a:r>
              <a:rPr lang="en-US" sz="1000">
                <a:cs typeface="Calibri"/>
              </a:rPr>
              <a:t>by police</a:t>
            </a:r>
            <a:endParaRPr lang="en-US">
              <a:cs typeface="Calibri"/>
            </a:endParaRPr>
          </a:p>
        </p:txBody>
      </p:sp>
      <p:sp>
        <p:nvSpPr>
          <p:cNvPr id="44" name="TextBox 43">
            <a:extLst>
              <a:ext uri="{FF2B5EF4-FFF2-40B4-BE49-F238E27FC236}">
                <a16:creationId xmlns:a16="http://schemas.microsoft.com/office/drawing/2014/main" id="{98279453-DAE4-4325-A2CD-17182091A562}"/>
              </a:ext>
            </a:extLst>
          </p:cNvPr>
          <p:cNvSpPr txBox="1"/>
          <p:nvPr/>
        </p:nvSpPr>
        <p:spPr>
          <a:xfrm rot="21540000">
            <a:off x="3850722" y="5522039"/>
            <a:ext cx="923029" cy="55399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cs typeface="Calibri"/>
              </a:rPr>
              <a:t>Starting community sentence</a:t>
            </a:r>
            <a:endParaRPr lang="en-US"/>
          </a:p>
        </p:txBody>
      </p:sp>
      <p:sp>
        <p:nvSpPr>
          <p:cNvPr id="45" name="TextBox 44">
            <a:extLst>
              <a:ext uri="{FF2B5EF4-FFF2-40B4-BE49-F238E27FC236}">
                <a16:creationId xmlns:a16="http://schemas.microsoft.com/office/drawing/2014/main" id="{D3028299-A6F7-496A-86C7-CB9B25557999}"/>
              </a:ext>
            </a:extLst>
          </p:cNvPr>
          <p:cNvSpPr txBox="1"/>
          <p:nvPr/>
        </p:nvSpPr>
        <p:spPr>
          <a:xfrm rot="21540000">
            <a:off x="1564721" y="5584605"/>
            <a:ext cx="923029"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cs typeface="Calibri"/>
              </a:rPr>
              <a:t>General population</a:t>
            </a:r>
            <a:endParaRPr lang="en-US"/>
          </a:p>
        </p:txBody>
      </p:sp>
      <p:sp>
        <p:nvSpPr>
          <p:cNvPr id="46" name="TextBox 45">
            <a:extLst>
              <a:ext uri="{FF2B5EF4-FFF2-40B4-BE49-F238E27FC236}">
                <a16:creationId xmlns:a16="http://schemas.microsoft.com/office/drawing/2014/main" id="{467BA599-09AC-4739-A0FC-568151A292FD}"/>
              </a:ext>
            </a:extLst>
          </p:cNvPr>
          <p:cNvSpPr txBox="1"/>
          <p:nvPr/>
        </p:nvSpPr>
        <p:spPr>
          <a:xfrm rot="21540000">
            <a:off x="3103099" y="5541474"/>
            <a:ext cx="923029"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cs typeface="Calibri"/>
              </a:rPr>
              <a:t>Charged in court</a:t>
            </a:r>
            <a:endParaRPr lang="en-US"/>
          </a:p>
        </p:txBody>
      </p:sp>
      <p:sp>
        <p:nvSpPr>
          <p:cNvPr id="13" name="Rectangle 12">
            <a:extLst>
              <a:ext uri="{FF2B5EF4-FFF2-40B4-BE49-F238E27FC236}">
                <a16:creationId xmlns:a16="http://schemas.microsoft.com/office/drawing/2014/main" id="{2FB6E112-310B-4B00-B2BF-CAEB0DE4FE62}"/>
              </a:ext>
            </a:extLst>
          </p:cNvPr>
          <p:cNvSpPr/>
          <p:nvPr/>
        </p:nvSpPr>
        <p:spPr>
          <a:xfrm>
            <a:off x="1318942" y="1929441"/>
            <a:ext cx="324929" cy="3689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A310801-C8ED-4942-8287-73CE12774606}"/>
              </a:ext>
            </a:extLst>
          </p:cNvPr>
          <p:cNvSpPr txBox="1"/>
          <p:nvPr/>
        </p:nvSpPr>
        <p:spPr>
          <a:xfrm>
            <a:off x="1181100" y="1905000"/>
            <a:ext cx="600075"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t>60%</a:t>
            </a:r>
          </a:p>
        </p:txBody>
      </p:sp>
      <p:sp>
        <p:nvSpPr>
          <p:cNvPr id="47" name="TextBox 46">
            <a:extLst>
              <a:ext uri="{FF2B5EF4-FFF2-40B4-BE49-F238E27FC236}">
                <a16:creationId xmlns:a16="http://schemas.microsoft.com/office/drawing/2014/main" id="{2C457051-29D0-4B4E-BB32-BFE5B48DFE51}"/>
              </a:ext>
            </a:extLst>
          </p:cNvPr>
          <p:cNvSpPr txBox="1"/>
          <p:nvPr/>
        </p:nvSpPr>
        <p:spPr>
          <a:xfrm>
            <a:off x="1181100" y="5372100"/>
            <a:ext cx="600075"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t>0%</a:t>
            </a:r>
          </a:p>
        </p:txBody>
      </p:sp>
      <p:sp>
        <p:nvSpPr>
          <p:cNvPr id="48" name="TextBox 47">
            <a:extLst>
              <a:ext uri="{FF2B5EF4-FFF2-40B4-BE49-F238E27FC236}">
                <a16:creationId xmlns:a16="http://schemas.microsoft.com/office/drawing/2014/main" id="{B8CD4F76-D9F7-43CB-8B15-4F246969E4CD}"/>
              </a:ext>
            </a:extLst>
          </p:cNvPr>
          <p:cNvSpPr txBox="1"/>
          <p:nvPr/>
        </p:nvSpPr>
        <p:spPr>
          <a:xfrm>
            <a:off x="1181100" y="3638550"/>
            <a:ext cx="600075"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t>30%</a:t>
            </a:r>
          </a:p>
        </p:txBody>
      </p:sp>
    </p:spTree>
    <p:extLst>
      <p:ext uri="{BB962C8B-B14F-4D97-AF65-F5344CB8AC3E}">
        <p14:creationId xmlns:p14="http://schemas.microsoft.com/office/powerpoint/2010/main" val="1966350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0C45E23-DCB2-4F57-A14B-27EDD595EFCD}"/>
              </a:ext>
            </a:extLst>
          </p:cNvPr>
          <p:cNvSpPr/>
          <p:nvPr/>
        </p:nvSpPr>
        <p:spPr>
          <a:xfrm>
            <a:off x="838200" y="6369580"/>
            <a:ext cx="1905000" cy="295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4" name="Picture 5" descr="A close up of a logo&#10;&#10;Description generated with very high confidence">
            <a:extLst>
              <a:ext uri="{FF2B5EF4-FFF2-40B4-BE49-F238E27FC236}">
                <a16:creationId xmlns:a16="http://schemas.microsoft.com/office/drawing/2014/main" id="{1438D29C-A991-4211-9E46-4D3C424B58A1}"/>
              </a:ext>
            </a:extLst>
          </p:cNvPr>
          <p:cNvPicPr>
            <a:picLocks noChangeAspect="1"/>
          </p:cNvPicPr>
          <p:nvPr/>
        </p:nvPicPr>
        <p:blipFill>
          <a:blip r:embed="rId2"/>
          <a:stretch>
            <a:fillRect/>
          </a:stretch>
        </p:blipFill>
        <p:spPr>
          <a:xfrm>
            <a:off x="1191886" y="1333012"/>
            <a:ext cx="10363198" cy="4771670"/>
          </a:xfrm>
          <a:prstGeom prst="rect">
            <a:avLst/>
          </a:prstGeom>
        </p:spPr>
      </p:pic>
      <p:sp>
        <p:nvSpPr>
          <p:cNvPr id="2" name="Title 2">
            <a:extLst>
              <a:ext uri="{FF2B5EF4-FFF2-40B4-BE49-F238E27FC236}">
                <a16:creationId xmlns:a16="http://schemas.microsoft.com/office/drawing/2014/main" id="{41B95F91-D512-4990-97C4-F0C29691C070}"/>
              </a:ext>
            </a:extLst>
          </p:cNvPr>
          <p:cNvSpPr>
            <a:spLocks noGrp="1"/>
          </p:cNvSpPr>
          <p:nvPr>
            <p:ph type="title"/>
          </p:nvPr>
        </p:nvSpPr>
        <p:spPr>
          <a:xfrm>
            <a:off x="665671" y="102185"/>
            <a:ext cx="10515600" cy="1072565"/>
          </a:xfrm>
        </p:spPr>
        <p:txBody>
          <a:bodyPr/>
          <a:lstStyle/>
          <a:p>
            <a:r>
              <a:rPr lang="en-US"/>
              <a:t>Understanding return on investment</a:t>
            </a:r>
          </a:p>
        </p:txBody>
      </p:sp>
      <p:sp>
        <p:nvSpPr>
          <p:cNvPr id="3" name="TextBox 2">
            <a:extLst>
              <a:ext uri="{FF2B5EF4-FFF2-40B4-BE49-F238E27FC236}">
                <a16:creationId xmlns:a16="http://schemas.microsoft.com/office/drawing/2014/main" id="{D53762C0-74AB-45F8-AD2C-3F0734C99A17}"/>
              </a:ext>
            </a:extLst>
          </p:cNvPr>
          <p:cNvSpPr txBox="1"/>
          <p:nvPr/>
        </p:nvSpPr>
        <p:spPr>
          <a:xfrm>
            <a:off x="661359" y="828135"/>
            <a:ext cx="1082615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We're able to link two thirds of service costs to individuals</a:t>
            </a:r>
            <a:endParaRPr lang="en-US"/>
          </a:p>
        </p:txBody>
      </p:sp>
    </p:spTree>
    <p:extLst>
      <p:ext uri="{BB962C8B-B14F-4D97-AF65-F5344CB8AC3E}">
        <p14:creationId xmlns:p14="http://schemas.microsoft.com/office/powerpoint/2010/main" val="4271793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747838" y="1354139"/>
          <a:ext cx="8748712"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Issues in Ethics</a:t>
            </a:r>
          </a:p>
        </p:txBody>
      </p:sp>
    </p:spTree>
    <p:extLst>
      <p:ext uri="{BB962C8B-B14F-4D97-AF65-F5344CB8AC3E}">
        <p14:creationId xmlns:p14="http://schemas.microsoft.com/office/powerpoint/2010/main" val="203514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grpId="0" nodeType="withEffect">
                                  <p:stCondLst>
                                    <p:cond delay="0"/>
                                  </p:stCondLst>
                                  <p:childTnLst>
                                    <p:animClr clrSpc="rgb" dir="cw">
                                      <p:cBhvr>
                                        <p:cTn id="6" dur="2000" fill="hold"/>
                                        <p:tgtEl>
                                          <p:spTgt spid="4">
                                            <p:graphicEl>
                                              <a:dgm id="{73313321-B089-6142-89C3-6254719B2389}"/>
                                            </p:graphicEl>
                                          </p:spTgt>
                                        </p:tgtEl>
                                        <p:attrNameLst>
                                          <p:attrName>fillcolor</p:attrName>
                                        </p:attrNameLst>
                                      </p:cBhvr>
                                      <p:to>
                                        <a:schemeClr val="tx2"/>
                                      </p:to>
                                    </p:animClr>
                                    <p:set>
                                      <p:cBhvr>
                                        <p:cTn id="7" dur="2000" fill="hold"/>
                                        <p:tgtEl>
                                          <p:spTgt spid="4">
                                            <p:graphicEl>
                                              <a:dgm id="{73313321-B089-6142-89C3-6254719B2389}"/>
                                            </p:graphicEl>
                                          </p:spTgt>
                                        </p:tgtEl>
                                        <p:attrNameLst>
                                          <p:attrName>fill.type</p:attrName>
                                        </p:attrNameLst>
                                      </p:cBhvr>
                                      <p:to>
                                        <p:strVal val="solid"/>
                                      </p:to>
                                    </p:set>
                                    <p:set>
                                      <p:cBhvr>
                                        <p:cTn id="8" dur="2000" fill="hold"/>
                                        <p:tgtEl>
                                          <p:spTgt spid="4">
                                            <p:graphicEl>
                                              <a:dgm id="{73313321-B089-6142-89C3-6254719B2389}"/>
                                            </p:graphicEl>
                                          </p:spTgt>
                                        </p:tgtEl>
                                        <p:attrNameLst>
                                          <p:attrName>fill.on</p:attrName>
                                        </p:attrNameLst>
                                      </p:cBhvr>
                                      <p:to>
                                        <p:strVal val="true"/>
                                      </p:to>
                                    </p:set>
                                  </p:childTnLst>
                                </p:cTn>
                              </p:par>
                              <p:par>
                                <p:cTn id="9" presetID="1" presetClass="emph" presetSubtype="2" fill="hold" grpId="0" nodeType="withEffect">
                                  <p:stCondLst>
                                    <p:cond delay="0"/>
                                  </p:stCondLst>
                                  <p:childTnLst>
                                    <p:animClr clrSpc="rgb" dir="cw">
                                      <p:cBhvr>
                                        <p:cTn id="10" dur="2000" fill="hold"/>
                                        <p:tgtEl>
                                          <p:spTgt spid="4">
                                            <p:graphicEl>
                                              <a:dgm id="{EF08E376-4E26-284A-B04A-2272E2B37BE4}"/>
                                            </p:graphicEl>
                                          </p:spTgt>
                                        </p:tgtEl>
                                        <p:attrNameLst>
                                          <p:attrName>fillcolor</p:attrName>
                                        </p:attrNameLst>
                                      </p:cBhvr>
                                      <p:to>
                                        <a:schemeClr val="tx2"/>
                                      </p:to>
                                    </p:animClr>
                                    <p:set>
                                      <p:cBhvr>
                                        <p:cTn id="11" dur="2000" fill="hold"/>
                                        <p:tgtEl>
                                          <p:spTgt spid="4">
                                            <p:graphicEl>
                                              <a:dgm id="{EF08E376-4E26-284A-B04A-2272E2B37BE4}"/>
                                            </p:graphicEl>
                                          </p:spTgt>
                                        </p:tgtEl>
                                        <p:attrNameLst>
                                          <p:attrName>fill.type</p:attrName>
                                        </p:attrNameLst>
                                      </p:cBhvr>
                                      <p:to>
                                        <p:strVal val="solid"/>
                                      </p:to>
                                    </p:set>
                                    <p:set>
                                      <p:cBhvr>
                                        <p:cTn id="12" dur="2000" fill="hold"/>
                                        <p:tgtEl>
                                          <p:spTgt spid="4">
                                            <p:graphicEl>
                                              <a:dgm id="{EF08E376-4E26-284A-B04A-2272E2B37BE4}"/>
                                            </p:graphicEl>
                                          </p:spTgt>
                                        </p:tgtEl>
                                        <p:attrNameLst>
                                          <p:attrName>fill.on</p:attrName>
                                        </p:attrNameLst>
                                      </p:cBhvr>
                                      <p:to>
                                        <p:strVal val="true"/>
                                      </p:to>
                                    </p:set>
                                  </p:childTnLst>
                                </p:cTn>
                              </p:par>
                              <p:par>
                                <p:cTn id="13" presetID="1" presetClass="emph" presetSubtype="2" fill="hold" grpId="0" nodeType="withEffect">
                                  <p:stCondLst>
                                    <p:cond delay="0"/>
                                  </p:stCondLst>
                                  <p:childTnLst>
                                    <p:animClr clrSpc="rgb" dir="cw">
                                      <p:cBhvr>
                                        <p:cTn id="14" dur="2000" fill="hold"/>
                                        <p:tgtEl>
                                          <p:spTgt spid="4">
                                            <p:graphicEl>
                                              <a:dgm id="{6716D9F6-4AA6-A540-8569-2BA0DEE70F42}"/>
                                            </p:graphicEl>
                                          </p:spTgt>
                                        </p:tgtEl>
                                        <p:attrNameLst>
                                          <p:attrName>fillcolor</p:attrName>
                                        </p:attrNameLst>
                                      </p:cBhvr>
                                      <p:to>
                                        <a:schemeClr val="tx2"/>
                                      </p:to>
                                    </p:animClr>
                                    <p:set>
                                      <p:cBhvr>
                                        <p:cTn id="15" dur="2000" fill="hold"/>
                                        <p:tgtEl>
                                          <p:spTgt spid="4">
                                            <p:graphicEl>
                                              <a:dgm id="{6716D9F6-4AA6-A540-8569-2BA0DEE70F42}"/>
                                            </p:graphicEl>
                                          </p:spTgt>
                                        </p:tgtEl>
                                        <p:attrNameLst>
                                          <p:attrName>fill.type</p:attrName>
                                        </p:attrNameLst>
                                      </p:cBhvr>
                                      <p:to>
                                        <p:strVal val="solid"/>
                                      </p:to>
                                    </p:set>
                                    <p:set>
                                      <p:cBhvr>
                                        <p:cTn id="16" dur="2000" fill="hold"/>
                                        <p:tgtEl>
                                          <p:spTgt spid="4">
                                            <p:graphicEl>
                                              <a:dgm id="{6716D9F6-4AA6-A540-8569-2BA0DEE70F42}"/>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r>
              <a:rPr lang="en-US" sz="5400" dirty="0"/>
              <a:t>We need to be ok with not having answers but raising more questions that can be empirically informed</a:t>
            </a:r>
          </a:p>
        </p:txBody>
      </p:sp>
    </p:spTree>
    <p:extLst>
      <p:ext uri="{BB962C8B-B14F-4D97-AF65-F5344CB8AC3E}">
        <p14:creationId xmlns:p14="http://schemas.microsoft.com/office/powerpoint/2010/main" val="3146707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95262" y="1768144"/>
            <a:ext cx="7801477" cy="4954647"/>
          </a:xfrm>
        </p:spPr>
        <p:txBody>
          <a:bodyPr>
            <a:normAutofit/>
          </a:bodyPr>
          <a:lstStyle/>
          <a:p>
            <a:pPr marL="0" indent="0" algn="ctr">
              <a:buNone/>
            </a:pPr>
            <a:r>
              <a:rPr lang="en-US" sz="4400" dirty="0"/>
              <a:t>Ethical issues have always been there in policy but we are dealing with them now at a different scale and with a more data-driven view</a:t>
            </a:r>
          </a:p>
        </p:txBody>
      </p:sp>
      <p:sp>
        <p:nvSpPr>
          <p:cNvPr id="4" name="Title 3"/>
          <p:cNvSpPr>
            <a:spLocks noGrp="1"/>
          </p:cNvSpPr>
          <p:nvPr>
            <p:ph type="title"/>
          </p:nvPr>
        </p:nvSpPr>
        <p:spPr/>
        <p:txBody>
          <a:bodyPr>
            <a:normAutofit/>
          </a:bodyPr>
          <a:lstStyle/>
          <a:p>
            <a:r>
              <a:rPr lang="en-US" dirty="0"/>
              <a:t>Most of the questions we’re answering here are not new</a:t>
            </a:r>
          </a:p>
        </p:txBody>
      </p:sp>
    </p:spTree>
    <p:extLst>
      <p:ext uri="{BB962C8B-B14F-4D97-AF65-F5344CB8AC3E}">
        <p14:creationId xmlns:p14="http://schemas.microsoft.com/office/powerpoint/2010/main" val="3229485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What does fairness mean?</a:t>
            </a:r>
          </a:p>
          <a:p>
            <a:endParaRPr lang="en-US" dirty="0"/>
          </a:p>
          <a:p>
            <a:r>
              <a:rPr lang="en-US" dirty="0"/>
              <a:t>What do we mean by trustworthy?</a:t>
            </a:r>
          </a:p>
          <a:p>
            <a:endParaRPr lang="en-US" dirty="0"/>
          </a:p>
          <a:p>
            <a:r>
              <a:rPr lang="en-US" dirty="0"/>
              <a:t>Should our right to privacy matter more than our right to life? Or to healthcare?</a:t>
            </a:r>
          </a:p>
          <a:p>
            <a:endParaRPr lang="en-US" dirty="0"/>
          </a:p>
          <a:p>
            <a:r>
              <a:rPr lang="en-US" dirty="0"/>
              <a:t>Should we be allowed to use someone’s data just because we think it’s publicly available?</a:t>
            </a:r>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Our policies need to reflect our values</a:t>
            </a:r>
          </a:p>
        </p:txBody>
      </p:sp>
    </p:spTree>
    <p:extLst>
      <p:ext uri="{BB962C8B-B14F-4D97-AF65-F5344CB8AC3E}">
        <p14:creationId xmlns:p14="http://schemas.microsoft.com/office/powerpoint/2010/main" val="51548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I don’t use race in my analysis/models, then my analysis/models can’t be racist</a:t>
            </a:r>
          </a:p>
          <a:p>
            <a:endParaRPr lang="en-US" dirty="0"/>
          </a:p>
          <a:p>
            <a:r>
              <a:rPr lang="en-US" dirty="0"/>
              <a:t>If I use race in my analysis, then my analysis is always racist</a:t>
            </a:r>
          </a:p>
          <a:p>
            <a:endParaRPr lang="en-US" dirty="0"/>
          </a:p>
          <a:p>
            <a:r>
              <a:rPr lang="en-US" dirty="0"/>
              <a:t>If my actions aren’t happening on individuals, then I don’t need to worry about biased</a:t>
            </a:r>
          </a:p>
        </p:txBody>
      </p:sp>
      <p:sp>
        <p:nvSpPr>
          <p:cNvPr id="3" name="Title 2"/>
          <p:cNvSpPr>
            <a:spLocks noGrp="1"/>
          </p:cNvSpPr>
          <p:nvPr>
            <p:ph type="title"/>
          </p:nvPr>
        </p:nvSpPr>
        <p:spPr/>
        <p:txBody>
          <a:bodyPr/>
          <a:lstStyle/>
          <a:p>
            <a:r>
              <a:rPr lang="en-US" dirty="0"/>
              <a:t>Common misconceptions</a:t>
            </a:r>
          </a:p>
        </p:txBody>
      </p:sp>
    </p:spTree>
    <p:extLst>
      <p:ext uri="{BB962C8B-B14F-4D97-AF65-F5344CB8AC3E}">
        <p14:creationId xmlns:p14="http://schemas.microsoft.com/office/powerpoint/2010/main" val="2288597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747838" y="1354139"/>
          <a:ext cx="9377362"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Levels of control</a:t>
            </a:r>
          </a:p>
        </p:txBody>
      </p:sp>
    </p:spTree>
    <p:extLst>
      <p:ext uri="{BB962C8B-B14F-4D97-AF65-F5344CB8AC3E}">
        <p14:creationId xmlns:p14="http://schemas.microsoft.com/office/powerpoint/2010/main" val="1005135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How do we define it?</a:t>
            </a:r>
          </a:p>
          <a:p>
            <a:endParaRPr lang="en-US" dirty="0"/>
          </a:p>
          <a:p>
            <a:r>
              <a:rPr lang="en-US" dirty="0"/>
              <a:t>How do we detect it?</a:t>
            </a:r>
          </a:p>
          <a:p>
            <a:endParaRPr lang="en-US" dirty="0"/>
          </a:p>
          <a:p>
            <a:r>
              <a:rPr lang="en-US" dirty="0"/>
              <a:t>How do we reduce/remove it?</a:t>
            </a:r>
          </a:p>
        </p:txBody>
      </p:sp>
      <p:sp>
        <p:nvSpPr>
          <p:cNvPr id="3" name="Title 2"/>
          <p:cNvSpPr>
            <a:spLocks noGrp="1"/>
          </p:cNvSpPr>
          <p:nvPr>
            <p:ph type="title"/>
          </p:nvPr>
        </p:nvSpPr>
        <p:spPr/>
        <p:txBody>
          <a:bodyPr/>
          <a:lstStyle/>
          <a:p>
            <a:r>
              <a:rPr lang="en-US" dirty="0"/>
              <a:t>Bias, Equity, and Fairness</a:t>
            </a:r>
          </a:p>
        </p:txBody>
      </p:sp>
    </p:spTree>
    <p:extLst>
      <p:ext uri="{BB962C8B-B14F-4D97-AF65-F5344CB8AC3E}">
        <p14:creationId xmlns:p14="http://schemas.microsoft.com/office/powerpoint/2010/main" val="1999285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Developers/Data Scientists</a:t>
            </a:r>
          </a:p>
          <a:p>
            <a:r>
              <a:rPr lang="en-US" dirty="0"/>
              <a:t>Data</a:t>
            </a:r>
          </a:p>
          <a:p>
            <a:r>
              <a:rPr lang="en-US" dirty="0"/>
              <a:t>Complexity or flaws in Methodology</a:t>
            </a:r>
          </a:p>
          <a:p>
            <a:r>
              <a:rPr lang="en-US" dirty="0"/>
              <a:t>Entire analysis pipeline</a:t>
            </a:r>
          </a:p>
          <a:p>
            <a:endParaRPr lang="en-US" dirty="0"/>
          </a:p>
        </p:txBody>
      </p:sp>
      <p:sp>
        <p:nvSpPr>
          <p:cNvPr id="3" name="Title 2"/>
          <p:cNvSpPr>
            <a:spLocks noGrp="1"/>
          </p:cNvSpPr>
          <p:nvPr>
            <p:ph type="title"/>
          </p:nvPr>
        </p:nvSpPr>
        <p:spPr/>
        <p:txBody>
          <a:bodyPr/>
          <a:lstStyle/>
          <a:p>
            <a:r>
              <a:rPr lang="en-US" dirty="0"/>
              <a:t>How does Bias happen?</a:t>
            </a:r>
          </a:p>
        </p:txBody>
      </p:sp>
    </p:spTree>
    <p:extLst>
      <p:ext uri="{BB962C8B-B14F-4D97-AF65-F5344CB8AC3E}">
        <p14:creationId xmlns:p14="http://schemas.microsoft.com/office/powerpoint/2010/main" val="4220697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Key questions</a:t>
            </a:r>
            <a:endParaRPr/>
          </a:p>
        </p:txBody>
      </p:sp>
      <p:pic>
        <p:nvPicPr>
          <p:cNvPr id="189" name="Google Shape;189;p3" descr="http://www.dataprivacybook.org/_/rsrc/1396596156845/home/Lane-etal-9781107637689.jpg?height=320&amp;width=209"/>
          <p:cNvPicPr preferRelativeResize="0">
            <a:picLocks noGrp="1"/>
          </p:cNvPicPr>
          <p:nvPr>
            <p:ph type="body" idx="1"/>
          </p:nvPr>
        </p:nvPicPr>
        <p:blipFill rotWithShape="1">
          <a:blip r:embed="rId3">
            <a:alphaModFix/>
          </a:blip>
          <a:srcRect/>
          <a:stretch/>
        </p:blipFill>
        <p:spPr>
          <a:xfrm>
            <a:off x="2016919" y="2361356"/>
            <a:ext cx="2649146" cy="4003154"/>
          </a:xfrm>
          <a:prstGeom prst="rect">
            <a:avLst/>
          </a:prstGeom>
          <a:noFill/>
          <a:ln>
            <a:noFill/>
          </a:ln>
        </p:spPr>
      </p:pic>
      <p:sp>
        <p:nvSpPr>
          <p:cNvPr id="190" name="Google Shape;190;p3"/>
          <p:cNvSpPr txBox="1"/>
          <p:nvPr/>
        </p:nvSpPr>
        <p:spPr>
          <a:xfrm>
            <a:off x="5087210" y="2361357"/>
            <a:ext cx="4845799" cy="4003153"/>
          </a:xfrm>
          <a:prstGeom prst="rect">
            <a:avLst/>
          </a:prstGeom>
          <a:noFill/>
          <a:ln>
            <a:noFill/>
          </a:ln>
        </p:spPr>
        <p:txBody>
          <a:bodyPr spcFirstLastPara="1" wrap="square" lIns="91425" tIns="45700" rIns="91425" bIns="45700" anchor="t" anchorCtr="0">
            <a:noAutofit/>
          </a:bodyPr>
          <a:lstStyle/>
          <a:p>
            <a:pPr marL="0" marR="0" lvl="0" indent="0" algn="l" rtl="0">
              <a:lnSpc>
                <a:spcPct val="85000"/>
              </a:lnSpc>
              <a:spcBef>
                <a:spcPts val="0"/>
              </a:spcBef>
              <a:spcAft>
                <a:spcPts val="0"/>
              </a:spcAft>
              <a:buClr>
                <a:srgbClr val="262626"/>
              </a:buClr>
              <a:buSzPts val="2400"/>
              <a:buFont typeface="Arial"/>
              <a:buNone/>
            </a:pPr>
            <a:endParaRPr sz="2400" b="0" i="0" u="none" strike="noStrike" cap="none">
              <a:solidFill>
                <a:srgbClr val="262626"/>
              </a:solidFill>
              <a:latin typeface="Calibri"/>
              <a:ea typeface="Calibri"/>
              <a:cs typeface="Calibri"/>
              <a:sym typeface="Calibri"/>
            </a:endParaRPr>
          </a:p>
        </p:txBody>
      </p:sp>
      <p:sp>
        <p:nvSpPr>
          <p:cNvPr id="191" name="Google Shape;191;p3"/>
          <p:cNvSpPr/>
          <p:nvPr/>
        </p:nvSpPr>
        <p:spPr>
          <a:xfrm>
            <a:off x="4492906" y="2361357"/>
            <a:ext cx="5665808" cy="3816429"/>
          </a:xfrm>
          <a:prstGeom prst="rect">
            <a:avLst/>
          </a:prstGeom>
          <a:noFill/>
          <a:ln>
            <a:noFill/>
          </a:ln>
        </p:spPr>
        <p:txBody>
          <a:bodyPr spcFirstLastPara="1" wrap="square" lIns="91425" tIns="45700" rIns="91425" bIns="45700" anchor="t" anchorCtr="0">
            <a:spAutoFit/>
          </a:bodyPr>
          <a:lstStyle/>
          <a:p>
            <a:pPr marL="742950" marR="0" lvl="1" indent="-285750" algn="l" rtl="0">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What are the legal requirements?</a:t>
            </a:r>
            <a:endParaRPr/>
          </a:p>
          <a:p>
            <a:pPr marL="742950" marR="0" lvl="1" indent="-285750" algn="l" rtl="0">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What are the rules of engagement?</a:t>
            </a:r>
            <a:endParaRPr/>
          </a:p>
          <a:p>
            <a:pPr marL="742950" marR="0" lvl="1" indent="-285750" algn="l" rtl="0">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What are the best ways to provide access while also protecting confidentiality?</a:t>
            </a:r>
            <a:endParaRPr/>
          </a:p>
          <a:p>
            <a:pPr marL="742950" marR="0" lvl="1" indent="-285750" algn="l" rtl="0">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Are there reasonable mechanisms to compensate citizens for privacy loss?</a:t>
            </a:r>
            <a:endParaRPr/>
          </a:p>
          <a:p>
            <a:pPr marL="742950" marR="0" lvl="1" indent="-285750" algn="l" rtl="0">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How can we built trustworthy curators?</a:t>
            </a:r>
            <a:endParaRPr/>
          </a:p>
          <a:p>
            <a:pPr marL="742950" marR="0" lvl="1" indent="-285750" algn="l" rtl="0">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What do we (need to) know about the data generating process?</a:t>
            </a:r>
            <a:endParaRPr/>
          </a:p>
          <a:p>
            <a:pPr marL="742950" marR="0" lvl="1" indent="-285750" algn="l" rtl="0">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How can we increase linkage without increasing risks?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A6AC5-80FE-D849-95B7-A6DA1F7D58FE}"/>
              </a:ext>
            </a:extLst>
          </p:cNvPr>
          <p:cNvSpPr>
            <a:spLocks noGrp="1"/>
          </p:cNvSpPr>
          <p:nvPr>
            <p:ph type="title"/>
          </p:nvPr>
        </p:nvSpPr>
        <p:spPr/>
        <p:txBody>
          <a:bodyPr>
            <a:normAutofit/>
          </a:bodyPr>
          <a:lstStyle/>
          <a:p>
            <a:r>
              <a:rPr lang="en-US" dirty="0"/>
              <a:t>Bias can be introduced in every step of this process</a:t>
            </a:r>
          </a:p>
        </p:txBody>
      </p:sp>
      <p:graphicFrame>
        <p:nvGraphicFramePr>
          <p:cNvPr id="3" name="Diagram 2">
            <a:extLst>
              <a:ext uri="{FF2B5EF4-FFF2-40B4-BE49-F238E27FC236}">
                <a16:creationId xmlns:a16="http://schemas.microsoft.com/office/drawing/2014/main" id="{69522D86-5D8B-FB42-AFF9-A6785D86347B}"/>
              </a:ext>
            </a:extLst>
          </p:cNvPr>
          <p:cNvGraphicFramePr/>
          <p:nvPr>
            <p:extLst/>
          </p:nvPr>
        </p:nvGraphicFramePr>
        <p:xfrm>
          <a:off x="1524000" y="1987956"/>
          <a:ext cx="9144000" cy="3564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7980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D5CB3E-2BFC-CF4B-BC01-6E59BE146F2A}"/>
              </a:ext>
            </a:extLst>
          </p:cNvPr>
          <p:cNvSpPr>
            <a:spLocks noGrp="1"/>
          </p:cNvSpPr>
          <p:nvPr>
            <p:ph idx="1"/>
          </p:nvPr>
        </p:nvSpPr>
        <p:spPr/>
        <p:txBody>
          <a:bodyPr/>
          <a:lstStyle/>
          <a:p>
            <a:r>
              <a:rPr lang="en-US" sz="2400" dirty="0"/>
              <a:t>Statistical/Demographic Parity</a:t>
            </a:r>
          </a:p>
          <a:p>
            <a:r>
              <a:rPr lang="en-US" sz="2400" dirty="0"/>
              <a:t>Impact Parity</a:t>
            </a:r>
          </a:p>
          <a:p>
            <a:r>
              <a:rPr lang="en-US" sz="2400" dirty="0"/>
              <a:t>False Discovery Rate Parity</a:t>
            </a:r>
          </a:p>
          <a:p>
            <a:r>
              <a:rPr lang="en-US" sz="2400" dirty="0"/>
              <a:t>False Omission Rate Parity</a:t>
            </a:r>
          </a:p>
          <a:p>
            <a:r>
              <a:rPr lang="en-US" sz="2400" dirty="0"/>
              <a:t>False Positive Rate Parity</a:t>
            </a:r>
          </a:p>
          <a:p>
            <a:r>
              <a:rPr lang="en-US" sz="2400" dirty="0"/>
              <a:t>False Negative Rate Parity</a:t>
            </a:r>
          </a:p>
          <a:p>
            <a:r>
              <a:rPr lang="en-US" sz="2400" dirty="0"/>
              <a:t>...</a:t>
            </a:r>
          </a:p>
        </p:txBody>
      </p:sp>
      <p:sp>
        <p:nvSpPr>
          <p:cNvPr id="3" name="Title 2">
            <a:extLst>
              <a:ext uri="{FF2B5EF4-FFF2-40B4-BE49-F238E27FC236}">
                <a16:creationId xmlns:a16="http://schemas.microsoft.com/office/drawing/2014/main" id="{F0200BDA-BAE3-FD43-BBD3-2545E03E80D4}"/>
              </a:ext>
            </a:extLst>
          </p:cNvPr>
          <p:cNvSpPr>
            <a:spLocks noGrp="1"/>
          </p:cNvSpPr>
          <p:nvPr>
            <p:ph type="title"/>
          </p:nvPr>
        </p:nvSpPr>
        <p:spPr/>
        <p:txBody>
          <a:bodyPr/>
          <a:lstStyle/>
          <a:p>
            <a:r>
              <a:rPr lang="en-US" dirty="0"/>
              <a:t>Many, Many, Many Bias Measures</a:t>
            </a:r>
          </a:p>
        </p:txBody>
      </p:sp>
    </p:spTree>
    <p:extLst>
      <p:ext uri="{BB962C8B-B14F-4D97-AF65-F5344CB8AC3E}">
        <p14:creationId xmlns:p14="http://schemas.microsoft.com/office/powerpoint/2010/main" val="3015398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Disparate Impact</a:t>
            </a:r>
          </a:p>
          <a:p>
            <a:endParaRPr lang="en-US" dirty="0"/>
          </a:p>
          <a:p>
            <a:r>
              <a:rPr lang="en-US" dirty="0"/>
              <a:t>Disparate Errors</a:t>
            </a:r>
          </a:p>
          <a:p>
            <a:pPr lvl="1"/>
            <a:r>
              <a:rPr lang="en-US" dirty="0"/>
              <a:t>False Positive Rate ratios for each group (male/female, </a:t>
            </a:r>
            <a:r>
              <a:rPr lang="en-US" dirty="0" err="1"/>
              <a:t>afam</a:t>
            </a:r>
            <a:r>
              <a:rPr lang="en-US" dirty="0"/>
              <a:t>/white,</a:t>
            </a:r>
            <a:r>
              <a:rPr lang="mr-IN" dirty="0"/>
              <a:t>…</a:t>
            </a:r>
            <a:r>
              <a:rPr lang="en-US" dirty="0"/>
              <a:t>)</a:t>
            </a:r>
          </a:p>
          <a:p>
            <a:pPr lvl="1"/>
            <a:r>
              <a:rPr lang="en-US" dirty="0"/>
              <a:t>False Negative Rate ratios for each group</a:t>
            </a:r>
          </a:p>
        </p:txBody>
      </p:sp>
      <p:sp>
        <p:nvSpPr>
          <p:cNvPr id="3" name="Title 2"/>
          <p:cNvSpPr>
            <a:spLocks noGrp="1"/>
          </p:cNvSpPr>
          <p:nvPr>
            <p:ph type="title"/>
          </p:nvPr>
        </p:nvSpPr>
        <p:spPr/>
        <p:txBody>
          <a:bodyPr>
            <a:normAutofit/>
          </a:bodyPr>
          <a:lstStyle/>
          <a:p>
            <a:r>
              <a:rPr lang="en-US" dirty="0"/>
              <a:t>How can we audit our predictions/actions for biases?</a:t>
            </a:r>
          </a:p>
        </p:txBody>
      </p:sp>
    </p:spTree>
    <p:extLst>
      <p:ext uri="{BB962C8B-B14F-4D97-AF65-F5344CB8AC3E}">
        <p14:creationId xmlns:p14="http://schemas.microsoft.com/office/powerpoint/2010/main" val="602201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684653-EAD6-3B46-AAA3-98525CBBCF46}"/>
              </a:ext>
            </a:extLst>
          </p:cNvPr>
          <p:cNvSpPr>
            <a:spLocks noGrp="1"/>
          </p:cNvSpPr>
          <p:nvPr>
            <p:ph type="title"/>
          </p:nvPr>
        </p:nvSpPr>
        <p:spPr/>
        <p:txBody>
          <a:bodyPr/>
          <a:lstStyle/>
          <a:p>
            <a:endParaRPr lang="en-US"/>
          </a:p>
        </p:txBody>
      </p:sp>
      <p:sp>
        <p:nvSpPr>
          <p:cNvPr id="2" name="TextBox 1">
            <a:extLst>
              <a:ext uri="{FF2B5EF4-FFF2-40B4-BE49-F238E27FC236}">
                <a16:creationId xmlns:a16="http://schemas.microsoft.com/office/drawing/2014/main" id="{CA33DC2C-81E6-8F45-B629-FCC304CB907C}"/>
              </a:ext>
            </a:extLst>
          </p:cNvPr>
          <p:cNvSpPr txBox="1"/>
          <p:nvPr/>
        </p:nvSpPr>
        <p:spPr>
          <a:xfrm>
            <a:off x="3810000" y="261364"/>
            <a:ext cx="4572000" cy="58477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600" dirty="0"/>
              <a:t>Aequitas: Bias Audit Tool</a:t>
            </a:r>
          </a:p>
          <a:p>
            <a:pPr algn="ctr"/>
            <a:r>
              <a:rPr lang="en-US" sz="1600" dirty="0">
                <a:hlinkClick r:id="rId2"/>
              </a:rPr>
              <a:t>http://dsapp.uchicago.edu/aequitas</a:t>
            </a:r>
            <a:endParaRPr lang="en-US" sz="1600" dirty="0"/>
          </a:p>
        </p:txBody>
      </p:sp>
      <p:pic>
        <p:nvPicPr>
          <p:cNvPr id="3" name="Picture 2"/>
          <p:cNvPicPr>
            <a:picLocks noChangeAspect="1"/>
          </p:cNvPicPr>
          <p:nvPr/>
        </p:nvPicPr>
        <p:blipFill>
          <a:blip r:embed="rId3"/>
          <a:stretch>
            <a:fillRect/>
          </a:stretch>
        </p:blipFill>
        <p:spPr>
          <a:xfrm>
            <a:off x="1760806" y="1417638"/>
            <a:ext cx="8670388" cy="4590506"/>
          </a:xfrm>
          <a:prstGeom prst="rect">
            <a:avLst/>
          </a:prstGeom>
        </p:spPr>
      </p:pic>
    </p:spTree>
    <p:extLst>
      <p:ext uri="{BB962C8B-B14F-4D97-AF65-F5344CB8AC3E}">
        <p14:creationId xmlns:p14="http://schemas.microsoft.com/office/powerpoint/2010/main" val="64922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Code for the analysis</a:t>
            </a:r>
          </a:p>
          <a:p>
            <a:r>
              <a:rPr lang="en-US" dirty="0"/>
              <a:t>Model that was built</a:t>
            </a:r>
          </a:p>
          <a:p>
            <a:r>
              <a:rPr lang="en-US" dirty="0"/>
              <a:t>Data that was used</a:t>
            </a:r>
          </a:p>
          <a:p>
            <a:r>
              <a:rPr lang="en-US" dirty="0"/>
              <a:t>?</a:t>
            </a:r>
          </a:p>
        </p:txBody>
      </p:sp>
      <p:sp>
        <p:nvSpPr>
          <p:cNvPr id="3" name="Title 2"/>
          <p:cNvSpPr>
            <a:spLocks noGrp="1"/>
          </p:cNvSpPr>
          <p:nvPr>
            <p:ph type="title"/>
          </p:nvPr>
        </p:nvSpPr>
        <p:spPr/>
        <p:txBody>
          <a:bodyPr>
            <a:normAutofit/>
          </a:bodyPr>
          <a:lstStyle/>
          <a:p>
            <a:r>
              <a:rPr lang="en-US" dirty="0"/>
              <a:t>What does it take for an analysis to be transparent?</a:t>
            </a:r>
          </a:p>
        </p:txBody>
      </p:sp>
    </p:spTree>
    <p:extLst>
      <p:ext uri="{BB962C8B-B14F-4D97-AF65-F5344CB8AC3E}">
        <p14:creationId xmlns:p14="http://schemas.microsoft.com/office/powerpoint/2010/main" val="4177302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Do policymakers understand what the analysis is doing?</a:t>
            </a:r>
          </a:p>
          <a:p>
            <a:endParaRPr lang="en-US" dirty="0"/>
          </a:p>
          <a:p>
            <a:r>
              <a:rPr lang="en-US" dirty="0"/>
              <a:t>Do action-takers understand the trust understand why they’re getting the recommendations they’re getting?  </a:t>
            </a:r>
          </a:p>
          <a:p>
            <a:endParaRPr lang="en-US" dirty="0"/>
          </a:p>
          <a:p>
            <a:r>
              <a:rPr lang="en-US" dirty="0"/>
              <a:t>Do the people being acted on understand why?</a:t>
            </a:r>
          </a:p>
          <a:p>
            <a:endParaRPr lang="en-US" dirty="0"/>
          </a:p>
          <a:p>
            <a:endParaRPr lang="en-US" dirty="0"/>
          </a:p>
        </p:txBody>
      </p:sp>
      <p:sp>
        <p:nvSpPr>
          <p:cNvPr id="3" name="Title 2"/>
          <p:cNvSpPr>
            <a:spLocks noGrp="1"/>
          </p:cNvSpPr>
          <p:nvPr>
            <p:ph type="title"/>
          </p:nvPr>
        </p:nvSpPr>
        <p:spPr/>
        <p:txBody>
          <a:bodyPr/>
          <a:lstStyle/>
          <a:p>
            <a:r>
              <a:rPr lang="en-US" dirty="0"/>
              <a:t>Trustworthiness and Accountability </a:t>
            </a:r>
          </a:p>
        </p:txBody>
      </p:sp>
    </p:spTree>
    <p:extLst>
      <p:ext uri="{BB962C8B-B14F-4D97-AF65-F5344CB8AC3E}">
        <p14:creationId xmlns:p14="http://schemas.microsoft.com/office/powerpoint/2010/main" val="3049030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Who is accountable for the actions?</a:t>
            </a:r>
          </a:p>
          <a:p>
            <a:endParaRPr lang="en-US" dirty="0"/>
          </a:p>
          <a:p>
            <a:r>
              <a:rPr lang="en-US" dirty="0"/>
              <a:t>Who is coming up with the values encoded in the system?</a:t>
            </a:r>
          </a:p>
          <a:p>
            <a:endParaRPr lang="en-US" dirty="0"/>
          </a:p>
          <a:p>
            <a:r>
              <a:rPr lang="en-US" dirty="0"/>
              <a:t>How is the tradeoff between false positive and false negatives being set?</a:t>
            </a:r>
          </a:p>
        </p:txBody>
      </p:sp>
      <p:sp>
        <p:nvSpPr>
          <p:cNvPr id="3" name="Title 2"/>
          <p:cNvSpPr>
            <a:spLocks noGrp="1"/>
          </p:cNvSpPr>
          <p:nvPr>
            <p:ph type="title"/>
          </p:nvPr>
        </p:nvSpPr>
        <p:spPr/>
        <p:txBody>
          <a:bodyPr/>
          <a:lstStyle/>
          <a:p>
            <a:r>
              <a:rPr lang="en-US" dirty="0"/>
              <a:t>Trustworthiness and Accountability </a:t>
            </a:r>
          </a:p>
        </p:txBody>
      </p:sp>
    </p:spTree>
    <p:extLst>
      <p:ext uri="{BB962C8B-B14F-4D97-AF65-F5344CB8AC3E}">
        <p14:creationId xmlns:p14="http://schemas.microsoft.com/office/powerpoint/2010/main" val="4254960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66688" indent="-457200"/>
            <a:r>
              <a:rPr lang="en-US" sz="3600" dirty="0"/>
              <a:t>We have to be able to explain</a:t>
            </a:r>
          </a:p>
          <a:p>
            <a:pPr lvl="1"/>
            <a:r>
              <a:rPr lang="en-US" sz="3200" dirty="0"/>
              <a:t>processes—what the algorithm does</a:t>
            </a:r>
          </a:p>
          <a:p>
            <a:pPr lvl="1"/>
            <a:r>
              <a:rPr lang="en-US" sz="3200" dirty="0"/>
              <a:t>how it does it</a:t>
            </a:r>
          </a:p>
          <a:p>
            <a:pPr lvl="1"/>
            <a:r>
              <a:rPr lang="en-US" sz="3200" dirty="0"/>
              <a:t>who controls the algorithm (sources of bias)</a:t>
            </a:r>
          </a:p>
          <a:p>
            <a:pPr lvl="1"/>
            <a:r>
              <a:rPr lang="en-US" sz="3200" dirty="0"/>
              <a:t>what data does it use (sources, kinds)</a:t>
            </a:r>
          </a:p>
          <a:p>
            <a:pPr lvl="1"/>
            <a:r>
              <a:rPr lang="en-US" sz="3200" dirty="0"/>
              <a:t>Biases (does it favor certain, and why) </a:t>
            </a:r>
          </a:p>
          <a:p>
            <a:endParaRPr lang="en-US" dirty="0"/>
          </a:p>
        </p:txBody>
      </p:sp>
      <p:sp>
        <p:nvSpPr>
          <p:cNvPr id="3" name="Title 2"/>
          <p:cNvSpPr>
            <a:spLocks noGrp="1"/>
          </p:cNvSpPr>
          <p:nvPr>
            <p:ph type="title"/>
          </p:nvPr>
        </p:nvSpPr>
        <p:spPr/>
        <p:txBody>
          <a:bodyPr/>
          <a:lstStyle/>
          <a:p>
            <a:r>
              <a:rPr lang="en-US" dirty="0"/>
              <a:t>Explanations as a Trust-Creation Tool</a:t>
            </a:r>
          </a:p>
        </p:txBody>
      </p:sp>
    </p:spTree>
    <p:extLst>
      <p:ext uri="{BB962C8B-B14F-4D97-AF65-F5344CB8AC3E}">
        <p14:creationId xmlns:p14="http://schemas.microsoft.com/office/powerpoint/2010/main" val="2671075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resources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675660" y="1601181"/>
            <a:ext cx="10558132" cy="48002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62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Key ideas</a:t>
            </a:r>
            <a:endParaRPr/>
          </a:p>
        </p:txBody>
      </p:sp>
      <p:sp>
        <p:nvSpPr>
          <p:cNvPr id="197" name="Google Shape;19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New types of data =&gt; enormous opportunity for public good</a:t>
            </a:r>
            <a:endParaRPr/>
          </a:p>
          <a:p>
            <a:pPr marL="228600" lvl="0" indent="-228600" algn="l" rtl="0">
              <a:lnSpc>
                <a:spcPct val="90000"/>
              </a:lnSpc>
              <a:spcBef>
                <a:spcPts val="1000"/>
              </a:spcBef>
              <a:spcAft>
                <a:spcPts val="0"/>
              </a:spcAft>
              <a:buClr>
                <a:schemeClr val="dk1"/>
              </a:buClr>
              <a:buSzPts val="2800"/>
              <a:buChar char="•"/>
            </a:pPr>
            <a:r>
              <a:rPr lang="en-US"/>
              <a:t>Three issues for privacy research</a:t>
            </a:r>
            <a:endParaRPr/>
          </a:p>
          <a:p>
            <a:pPr marL="685800" lvl="1" indent="-228600" algn="l" rtl="0">
              <a:lnSpc>
                <a:spcPct val="90000"/>
              </a:lnSpc>
              <a:spcBef>
                <a:spcPts val="500"/>
              </a:spcBef>
              <a:spcAft>
                <a:spcPts val="0"/>
              </a:spcAft>
              <a:buClr>
                <a:schemeClr val="dk1"/>
              </a:buClr>
              <a:buSzPts val="2400"/>
              <a:buChar char="•"/>
            </a:pPr>
            <a:r>
              <a:rPr lang="en-US"/>
              <a:t>Access is critical for measurement and policy</a:t>
            </a:r>
            <a:endParaRPr/>
          </a:p>
          <a:p>
            <a:pPr marL="685800" lvl="1" indent="-228600" algn="l" rtl="0">
              <a:lnSpc>
                <a:spcPct val="90000"/>
              </a:lnSpc>
              <a:spcBef>
                <a:spcPts val="500"/>
              </a:spcBef>
              <a:spcAft>
                <a:spcPts val="0"/>
              </a:spcAft>
              <a:buClr>
                <a:schemeClr val="dk1"/>
              </a:buClr>
              <a:buSzPts val="2400"/>
              <a:buChar char="•"/>
            </a:pPr>
            <a:r>
              <a:rPr lang="en-US"/>
              <a:t>Understand utility, risk and tradeoff</a:t>
            </a:r>
            <a:endParaRPr/>
          </a:p>
          <a:p>
            <a:pPr marL="685800" lvl="1" indent="-228600" algn="l" rtl="0">
              <a:lnSpc>
                <a:spcPct val="90000"/>
              </a:lnSpc>
              <a:spcBef>
                <a:spcPts val="500"/>
              </a:spcBef>
              <a:spcAft>
                <a:spcPts val="0"/>
              </a:spcAft>
              <a:buClr>
                <a:schemeClr val="dk1"/>
              </a:buClr>
              <a:buSzPts val="2400"/>
              <a:buChar char="•"/>
            </a:pPr>
            <a:r>
              <a:rPr lang="en-US"/>
              <a:t>Protect output</a:t>
            </a:r>
            <a:endParaRPr/>
          </a:p>
          <a:p>
            <a:pPr marL="228600" lvl="0" indent="-228600" algn="l" rtl="0">
              <a:lnSpc>
                <a:spcPct val="90000"/>
              </a:lnSpc>
              <a:spcBef>
                <a:spcPts val="1000"/>
              </a:spcBef>
              <a:spcAft>
                <a:spcPts val="0"/>
              </a:spcAft>
              <a:buClr>
                <a:schemeClr val="dk1"/>
              </a:buClr>
              <a:buSzPts val="2800"/>
              <a:buChar char="•"/>
            </a:pPr>
            <a:r>
              <a:rPr lang="en-US"/>
              <a:t>Important and difficult agenda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Guiding principles</a:t>
            </a:r>
            <a:endParaRPr/>
          </a:p>
        </p:txBody>
      </p:sp>
      <p:sp>
        <p:nvSpPr>
          <p:cNvPr id="229" name="Google Shape;229;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30" name="Google Shape;230;p9"/>
          <p:cNvPicPr preferRelativeResize="0"/>
          <p:nvPr/>
        </p:nvPicPr>
        <p:blipFill rotWithShape="1">
          <a:blip r:embed="rId3">
            <a:alphaModFix/>
          </a:blip>
          <a:srcRect/>
          <a:stretch/>
        </p:blipFill>
        <p:spPr>
          <a:xfrm>
            <a:off x="4001671" y="365125"/>
            <a:ext cx="4679042" cy="6108296"/>
          </a:xfrm>
          <a:prstGeom prst="rect">
            <a:avLst/>
          </a:prstGeom>
          <a:noFill/>
          <a:ln>
            <a:noFill/>
          </a:ln>
        </p:spPr>
      </p:pic>
      <p:sp>
        <p:nvSpPr>
          <p:cNvPr id="231" name="Google Shape;231;p9"/>
          <p:cNvSpPr/>
          <p:nvPr/>
        </p:nvSpPr>
        <p:spPr>
          <a:xfrm>
            <a:off x="4204741" y="2773180"/>
            <a:ext cx="3357797" cy="2563317"/>
          </a:xfrm>
          <a:prstGeom prst="ellipse">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a:t>
            </a:r>
            <a:endParaRPr/>
          </a:p>
        </p:txBody>
      </p:sp>
      <p:sp>
        <p:nvSpPr>
          <p:cNvPr id="258" name="Google Shape;258;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2800" b="1"/>
              <a:t>Privacy </a:t>
            </a:r>
            <a:endParaRPr/>
          </a:p>
          <a:p>
            <a:pPr marL="228600" lvl="0" indent="-228600" algn="l" rtl="0">
              <a:lnSpc>
                <a:spcPct val="90000"/>
              </a:lnSpc>
              <a:spcBef>
                <a:spcPts val="1000"/>
              </a:spcBef>
              <a:spcAft>
                <a:spcPts val="0"/>
              </a:spcAft>
              <a:buClr>
                <a:schemeClr val="dk1"/>
              </a:buClr>
              <a:buSzPts val="2800"/>
              <a:buChar char="•"/>
            </a:pPr>
            <a:r>
              <a:rPr lang="en-US" sz="2800"/>
              <a:t>includes the famous “right to be left alone,” </a:t>
            </a:r>
            <a:r>
              <a:rPr lang="en-US" sz="2800" b="1"/>
              <a:t>and </a:t>
            </a:r>
            <a:r>
              <a:rPr lang="en-US" sz="2800"/>
              <a:t>the ability to share information selectively but not publicly (White House 2014)</a:t>
            </a:r>
            <a:endParaRPr/>
          </a:p>
          <a:p>
            <a:pPr marL="228600" lvl="0" indent="-50800" algn="l" rtl="0">
              <a:lnSpc>
                <a:spcPct val="90000"/>
              </a:lnSpc>
              <a:spcBef>
                <a:spcPts val="1000"/>
              </a:spcBef>
              <a:spcAft>
                <a:spcPts val="0"/>
              </a:spcAft>
              <a:buClr>
                <a:schemeClr val="dk1"/>
              </a:buClr>
              <a:buSzPts val="2800"/>
              <a:buNone/>
            </a:pPr>
            <a:endParaRPr sz="2800" b="1"/>
          </a:p>
          <a:p>
            <a:pPr marL="0" lvl="0" indent="0" algn="l" rtl="0">
              <a:lnSpc>
                <a:spcPct val="90000"/>
              </a:lnSpc>
              <a:spcBef>
                <a:spcPts val="1000"/>
              </a:spcBef>
              <a:spcAft>
                <a:spcPts val="0"/>
              </a:spcAft>
              <a:buClr>
                <a:schemeClr val="dk1"/>
              </a:buClr>
              <a:buSzPts val="2800"/>
              <a:buNone/>
            </a:pPr>
            <a:r>
              <a:rPr lang="en-US" sz="2800" b="1"/>
              <a:t>Confidentiality </a:t>
            </a:r>
            <a:endParaRPr/>
          </a:p>
          <a:p>
            <a:pPr marL="228600" lvl="0" indent="-228600" algn="l" rtl="0">
              <a:lnSpc>
                <a:spcPct val="90000"/>
              </a:lnSpc>
              <a:spcBef>
                <a:spcPts val="1000"/>
              </a:spcBef>
              <a:spcAft>
                <a:spcPts val="0"/>
              </a:spcAft>
              <a:buClr>
                <a:schemeClr val="dk1"/>
              </a:buClr>
              <a:buSzPts val="2800"/>
              <a:buChar char="•"/>
            </a:pPr>
            <a:r>
              <a:rPr lang="en-US" sz="2800"/>
              <a:t>means “preserving authorized restrictions on information access and disclosure, including means for protecting personal privacy and proprietary information” (McCallister, Grance, and Scarfone 2010).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confidentiality important</a:t>
            </a:r>
            <a:endParaRPr/>
          </a:p>
        </p:txBody>
      </p:sp>
      <p:sp>
        <p:nvSpPr>
          <p:cNvPr id="264" name="Google Shape;26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Promise to respondents</a:t>
            </a:r>
            <a:endParaRPr/>
          </a:p>
          <a:p>
            <a:pPr marL="228600" lvl="0" indent="-228600" algn="l" rtl="0">
              <a:lnSpc>
                <a:spcPct val="90000"/>
              </a:lnSpc>
              <a:spcBef>
                <a:spcPts val="1000"/>
              </a:spcBef>
              <a:spcAft>
                <a:spcPts val="0"/>
              </a:spcAft>
              <a:buClr>
                <a:schemeClr val="dk1"/>
              </a:buClr>
              <a:buSzPts val="2800"/>
              <a:buChar char="•"/>
            </a:pPr>
            <a:r>
              <a:rPr lang="en-US"/>
              <a:t>Ethical requirement</a:t>
            </a:r>
            <a:endParaRPr/>
          </a:p>
          <a:p>
            <a:pPr marL="228600" lvl="0" indent="-228600" algn="l" rtl="0">
              <a:lnSpc>
                <a:spcPct val="90000"/>
              </a:lnSpc>
              <a:spcBef>
                <a:spcPts val="1000"/>
              </a:spcBef>
              <a:spcAft>
                <a:spcPts val="0"/>
              </a:spcAft>
              <a:buClr>
                <a:schemeClr val="dk1"/>
              </a:buClr>
              <a:buSzPts val="2800"/>
              <a:buChar char="•"/>
            </a:pPr>
            <a:r>
              <a:rPr lang="en-US"/>
              <a:t>Legal requirement</a:t>
            </a:r>
            <a:endParaRPr/>
          </a:p>
          <a:p>
            <a:pPr marL="228600" lvl="0" indent="-228600" algn="l" rtl="0">
              <a:lnSpc>
                <a:spcPct val="90000"/>
              </a:lnSpc>
              <a:spcBef>
                <a:spcPts val="1000"/>
              </a:spcBef>
              <a:spcAft>
                <a:spcPts val="0"/>
              </a:spcAft>
              <a:buClr>
                <a:schemeClr val="dk1"/>
              </a:buClr>
              <a:buSzPts val="2800"/>
              <a:buChar char="•"/>
            </a:pPr>
            <a:r>
              <a:rPr lang="en-US"/>
              <a:t>Practical implications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access important</a:t>
            </a:r>
            <a:endParaRPr/>
          </a:p>
        </p:txBody>
      </p:sp>
      <p:sp>
        <p:nvSpPr>
          <p:cNvPr id="270" name="Google Shape;27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Data are dirty</a:t>
            </a:r>
            <a:endParaRPr/>
          </a:p>
          <a:p>
            <a:pPr marL="228600" lvl="0" indent="-228600" algn="l" rtl="0">
              <a:lnSpc>
                <a:spcPct val="90000"/>
              </a:lnSpc>
              <a:spcBef>
                <a:spcPts val="1000"/>
              </a:spcBef>
              <a:spcAft>
                <a:spcPts val="0"/>
              </a:spcAft>
              <a:buClr>
                <a:schemeClr val="dk1"/>
              </a:buClr>
              <a:buSzPts val="2800"/>
              <a:buChar char="•"/>
            </a:pPr>
            <a:r>
              <a:rPr lang="en-US"/>
              <a:t>Datasets not well defined entities</a:t>
            </a:r>
            <a:endParaRPr/>
          </a:p>
          <a:p>
            <a:pPr marL="228600" lvl="0" indent="-228600" algn="l" rtl="0">
              <a:lnSpc>
                <a:spcPct val="90000"/>
              </a:lnSpc>
              <a:spcBef>
                <a:spcPts val="1000"/>
              </a:spcBef>
              <a:spcAft>
                <a:spcPts val="0"/>
              </a:spcAft>
              <a:buClr>
                <a:schemeClr val="dk1"/>
              </a:buClr>
              <a:buSzPts val="2800"/>
              <a:buChar char="•"/>
            </a:pPr>
            <a:r>
              <a:rPr lang="en-US"/>
              <a:t>Linkages can be wrong</a:t>
            </a:r>
            <a:endParaRPr/>
          </a:p>
          <a:p>
            <a:pPr marL="228600" lvl="0" indent="-228600" algn="l" rtl="0">
              <a:lnSpc>
                <a:spcPct val="90000"/>
              </a:lnSpc>
              <a:spcBef>
                <a:spcPts val="1000"/>
              </a:spcBef>
              <a:spcAft>
                <a:spcPts val="0"/>
              </a:spcAft>
              <a:buClr>
                <a:schemeClr val="dk1"/>
              </a:buClr>
              <a:buSzPts val="2800"/>
              <a:buChar char="•"/>
            </a:pPr>
            <a:r>
              <a:rPr lang="en-US"/>
              <a:t>Outliers are where the action 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Straight Connector 14">
            <a:extLst>
              <a:ext uri="{FF2B5EF4-FFF2-40B4-BE49-F238E27FC236}">
                <a16:creationId xmlns:a16="http://schemas.microsoft.com/office/drawing/2014/main" id="{1A53BA3A-C6CB-4470-9D83-CAEAF5489501}"/>
              </a:ext>
            </a:extLst>
          </p:cNvPr>
          <p:cNvCxnSpPr>
            <a:cxnSpLocks noChangeShapeType="1"/>
          </p:cNvCxnSpPr>
          <p:nvPr/>
        </p:nvCxnSpPr>
        <p:spPr bwMode="auto">
          <a:xfrm flipV="1">
            <a:off x="1472452" y="3468207"/>
            <a:ext cx="10114651" cy="14378"/>
          </a:xfrm>
          <a:prstGeom prst="line">
            <a:avLst/>
          </a:prstGeom>
          <a:noFill/>
          <a:ln w="9525" algn="ctr">
            <a:solidFill>
              <a:schemeClr val="tx1"/>
            </a:solidFill>
            <a:round/>
            <a:headEnd/>
            <a:tailEnd/>
          </a:ln>
        </p:spPr>
      </p:cxnSp>
      <p:cxnSp>
        <p:nvCxnSpPr>
          <p:cNvPr id="87" name="Straight Connector 14">
            <a:extLst>
              <a:ext uri="{FF2B5EF4-FFF2-40B4-BE49-F238E27FC236}">
                <a16:creationId xmlns:a16="http://schemas.microsoft.com/office/drawing/2014/main" id="{A85099A6-0514-4D86-9F5D-E60142633ED0}"/>
              </a:ext>
            </a:extLst>
          </p:cNvPr>
          <p:cNvCxnSpPr>
            <a:cxnSpLocks noChangeShapeType="1"/>
          </p:cNvCxnSpPr>
          <p:nvPr/>
        </p:nvCxnSpPr>
        <p:spPr bwMode="auto">
          <a:xfrm flipV="1">
            <a:off x="1501206" y="3913905"/>
            <a:ext cx="10114651" cy="14378"/>
          </a:xfrm>
          <a:prstGeom prst="line">
            <a:avLst/>
          </a:prstGeom>
          <a:noFill/>
          <a:ln w="9525" algn="ctr">
            <a:solidFill>
              <a:schemeClr val="tx1"/>
            </a:solidFill>
            <a:round/>
            <a:headEnd/>
            <a:tailEnd/>
          </a:ln>
        </p:spPr>
      </p:cxnSp>
      <p:cxnSp>
        <p:nvCxnSpPr>
          <p:cNvPr id="88" name="Straight Connector 14">
            <a:extLst>
              <a:ext uri="{FF2B5EF4-FFF2-40B4-BE49-F238E27FC236}">
                <a16:creationId xmlns:a16="http://schemas.microsoft.com/office/drawing/2014/main" id="{856A48CD-6A72-46AB-BBBA-82837FCA958E}"/>
              </a:ext>
            </a:extLst>
          </p:cNvPr>
          <p:cNvCxnSpPr>
            <a:cxnSpLocks noChangeShapeType="1"/>
          </p:cNvCxnSpPr>
          <p:nvPr/>
        </p:nvCxnSpPr>
        <p:spPr bwMode="auto">
          <a:xfrm flipV="1">
            <a:off x="1529960" y="4287716"/>
            <a:ext cx="10114651" cy="14378"/>
          </a:xfrm>
          <a:prstGeom prst="line">
            <a:avLst/>
          </a:prstGeom>
          <a:noFill/>
          <a:ln w="9525" algn="ctr">
            <a:solidFill>
              <a:schemeClr val="tx1"/>
            </a:solidFill>
            <a:round/>
            <a:headEnd/>
            <a:tailEnd/>
          </a:ln>
        </p:spPr>
      </p:cxnSp>
      <p:cxnSp>
        <p:nvCxnSpPr>
          <p:cNvPr id="90" name="Straight Connector 14">
            <a:extLst>
              <a:ext uri="{FF2B5EF4-FFF2-40B4-BE49-F238E27FC236}">
                <a16:creationId xmlns:a16="http://schemas.microsoft.com/office/drawing/2014/main" id="{C7EFB3F8-CEFB-4609-8603-786385F6DD87}"/>
              </a:ext>
            </a:extLst>
          </p:cNvPr>
          <p:cNvCxnSpPr>
            <a:cxnSpLocks noChangeShapeType="1"/>
          </p:cNvCxnSpPr>
          <p:nvPr/>
        </p:nvCxnSpPr>
        <p:spPr bwMode="auto">
          <a:xfrm flipV="1">
            <a:off x="1527195" y="4819134"/>
            <a:ext cx="10114651" cy="14378"/>
          </a:xfrm>
          <a:prstGeom prst="line">
            <a:avLst/>
          </a:prstGeom>
          <a:noFill/>
          <a:ln w="9525" algn="ctr">
            <a:solidFill>
              <a:schemeClr val="tx1"/>
            </a:solidFill>
            <a:round/>
            <a:headEnd/>
            <a:tailEnd/>
          </a:ln>
        </p:spPr>
      </p:cxnSp>
      <p:cxnSp>
        <p:nvCxnSpPr>
          <p:cNvPr id="85" name="Straight Connector 14">
            <a:extLst>
              <a:ext uri="{FF2B5EF4-FFF2-40B4-BE49-F238E27FC236}">
                <a16:creationId xmlns:a16="http://schemas.microsoft.com/office/drawing/2014/main" id="{B22ADC84-48BF-40AE-AC9F-D01E2BEB4777}"/>
              </a:ext>
            </a:extLst>
          </p:cNvPr>
          <p:cNvCxnSpPr>
            <a:cxnSpLocks noChangeShapeType="1"/>
          </p:cNvCxnSpPr>
          <p:nvPr/>
        </p:nvCxnSpPr>
        <p:spPr bwMode="auto">
          <a:xfrm flipV="1">
            <a:off x="1458075" y="2806849"/>
            <a:ext cx="10114651" cy="14378"/>
          </a:xfrm>
          <a:prstGeom prst="line">
            <a:avLst/>
          </a:prstGeom>
          <a:solidFill>
            <a:srgbClr val="6EC7B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8" name="Multiply 7"/>
          <p:cNvSpPr/>
          <p:nvPr/>
        </p:nvSpPr>
        <p:spPr bwMode="auto">
          <a:xfrm>
            <a:off x="4087814" y="2641151"/>
            <a:ext cx="327025" cy="330200"/>
          </a:xfrm>
          <a:prstGeom prst="mathMultiply">
            <a:avLst/>
          </a:prstGeom>
          <a:solidFill>
            <a:schemeClr val="accent1">
              <a:lumMod val="75000"/>
            </a:schemeClr>
          </a:solidFill>
          <a:ln w="9525" cap="flat" cmpd="sng" algn="ctr">
            <a:solidFill>
              <a:schemeClr val="bg1"/>
            </a:solidFill>
            <a:prstDash val="solid"/>
            <a:round/>
            <a:headEnd type="none" w="med" len="med"/>
            <a:tailEnd type="none" w="med" len="med"/>
          </a:ln>
          <a:effectLst/>
        </p:spPr>
        <p:txBody>
          <a:bodyPr/>
          <a:lstStyle/>
          <a:p>
            <a:pPr eaLnBrk="1" hangingPunct="1">
              <a:defRPr/>
            </a:pPr>
            <a:r>
              <a:rPr lang="en-US" sz="2400" dirty="0">
                <a:latin typeface="+mj-lt"/>
              </a:rPr>
              <a:t>  </a:t>
            </a:r>
            <a:endParaRPr lang="en-NZ" sz="2400" dirty="0">
              <a:latin typeface="+mj-lt"/>
            </a:endParaRPr>
          </a:p>
        </p:txBody>
      </p:sp>
      <p:sp>
        <p:nvSpPr>
          <p:cNvPr id="10" name="Rectangle 9"/>
          <p:cNvSpPr/>
          <p:nvPr/>
        </p:nvSpPr>
        <p:spPr>
          <a:xfrm>
            <a:off x="137185" y="2134739"/>
            <a:ext cx="1123350" cy="276999"/>
          </a:xfrm>
          <a:prstGeom prst="rect">
            <a:avLst/>
          </a:prstGeom>
        </p:spPr>
        <p:txBody>
          <a:bodyPr wrap="square">
            <a:spAutoFit/>
          </a:bodyPr>
          <a:lstStyle/>
          <a:p>
            <a:pPr defTabSz="403225" eaLnBrk="1" hangingPunct="1">
              <a:defRPr/>
            </a:pPr>
            <a:r>
              <a:rPr lang="en-GB" baseline="30000" dirty="0">
                <a:solidFill>
                  <a:srgbClr val="000000"/>
                </a:solidFill>
                <a:latin typeface="+mj-lt"/>
              </a:rPr>
              <a:t>CYFS</a:t>
            </a:r>
          </a:p>
        </p:txBody>
      </p:sp>
      <p:sp>
        <p:nvSpPr>
          <p:cNvPr id="11" name="Rectangle 10"/>
          <p:cNvSpPr/>
          <p:nvPr/>
        </p:nvSpPr>
        <p:spPr>
          <a:xfrm>
            <a:off x="137185" y="3349176"/>
            <a:ext cx="1123350" cy="276999"/>
          </a:xfrm>
          <a:prstGeom prst="rect">
            <a:avLst/>
          </a:prstGeom>
        </p:spPr>
        <p:txBody>
          <a:bodyPr wrap="square">
            <a:spAutoFit/>
          </a:bodyPr>
          <a:lstStyle/>
          <a:p>
            <a:pPr defTabSz="403225" eaLnBrk="1" hangingPunct="1">
              <a:defRPr/>
            </a:pPr>
            <a:r>
              <a:rPr lang="en-GB" baseline="30000" dirty="0">
                <a:solidFill>
                  <a:srgbClr val="000000"/>
                </a:solidFill>
                <a:latin typeface="+mj-lt"/>
              </a:rPr>
              <a:t>Care</a:t>
            </a:r>
          </a:p>
        </p:txBody>
      </p:sp>
      <p:sp>
        <p:nvSpPr>
          <p:cNvPr id="12" name="Rectangle 11"/>
          <p:cNvSpPr/>
          <p:nvPr/>
        </p:nvSpPr>
        <p:spPr>
          <a:xfrm>
            <a:off x="137185" y="4209602"/>
            <a:ext cx="1123350" cy="276999"/>
          </a:xfrm>
          <a:prstGeom prst="rect">
            <a:avLst/>
          </a:prstGeom>
        </p:spPr>
        <p:txBody>
          <a:bodyPr wrap="square">
            <a:spAutoFit/>
          </a:bodyPr>
          <a:lstStyle/>
          <a:p>
            <a:pPr defTabSz="403225" eaLnBrk="1" hangingPunct="1">
              <a:defRPr/>
            </a:pPr>
            <a:r>
              <a:rPr lang="en-GB" baseline="30000" dirty="0">
                <a:solidFill>
                  <a:srgbClr val="000000"/>
                </a:solidFill>
                <a:latin typeface="+mj-lt"/>
              </a:rPr>
              <a:t>Youth Justice</a:t>
            </a:r>
          </a:p>
        </p:txBody>
      </p:sp>
      <p:sp>
        <p:nvSpPr>
          <p:cNvPr id="13" name="Rectangle 12"/>
          <p:cNvSpPr/>
          <p:nvPr/>
        </p:nvSpPr>
        <p:spPr>
          <a:xfrm>
            <a:off x="137185" y="4662039"/>
            <a:ext cx="1123350" cy="461665"/>
          </a:xfrm>
          <a:prstGeom prst="rect">
            <a:avLst/>
          </a:prstGeom>
        </p:spPr>
        <p:txBody>
          <a:bodyPr wrap="square">
            <a:spAutoFit/>
          </a:bodyPr>
          <a:lstStyle/>
          <a:p>
            <a:pPr defTabSz="403225" eaLnBrk="1" hangingPunct="1">
              <a:defRPr/>
            </a:pPr>
            <a:r>
              <a:rPr lang="en-GB" baseline="30000" dirty="0">
                <a:solidFill>
                  <a:srgbClr val="000000"/>
                </a:solidFill>
                <a:latin typeface="+mj-lt"/>
              </a:rPr>
              <a:t>Income support</a:t>
            </a:r>
          </a:p>
        </p:txBody>
      </p:sp>
      <p:sp>
        <p:nvSpPr>
          <p:cNvPr id="14" name="Rectangle 13"/>
          <p:cNvSpPr/>
          <p:nvPr/>
        </p:nvSpPr>
        <p:spPr>
          <a:xfrm>
            <a:off x="137185" y="5319264"/>
            <a:ext cx="1123350" cy="646331"/>
          </a:xfrm>
          <a:prstGeom prst="rect">
            <a:avLst/>
          </a:prstGeom>
        </p:spPr>
        <p:txBody>
          <a:bodyPr wrap="square" anchor="t">
            <a:spAutoFit/>
          </a:bodyPr>
          <a:lstStyle/>
          <a:p>
            <a:pPr defTabSz="403225" eaLnBrk="1" hangingPunct="1">
              <a:defRPr/>
            </a:pPr>
            <a:r>
              <a:rPr lang="en-GB" baseline="30000" dirty="0">
                <a:solidFill>
                  <a:srgbClr val="000000"/>
                </a:solidFill>
                <a:latin typeface="+mj-lt"/>
              </a:rPr>
              <a:t>Total cumulative paid </a:t>
            </a:r>
            <a:r>
              <a:rPr lang="en-GB" b="1" baseline="30000" dirty="0">
                <a:solidFill>
                  <a:srgbClr val="000000"/>
                </a:solidFill>
                <a:latin typeface="+mj-lt"/>
              </a:rPr>
              <a:t>($1000)</a:t>
            </a:r>
            <a:endParaRPr lang="en-GB" b="1" baseline="30000" dirty="0">
              <a:solidFill>
                <a:srgbClr val="000000"/>
              </a:solidFill>
              <a:latin typeface="+mj-lt"/>
              <a:cs typeface="Calibri Light"/>
            </a:endParaRPr>
          </a:p>
        </p:txBody>
      </p:sp>
      <p:cxnSp>
        <p:nvCxnSpPr>
          <p:cNvPr id="24589" name="Straight Connector 14"/>
          <p:cNvCxnSpPr>
            <a:cxnSpLocks noChangeShapeType="1"/>
          </p:cNvCxnSpPr>
          <p:nvPr/>
        </p:nvCxnSpPr>
        <p:spPr bwMode="auto">
          <a:xfrm flipV="1">
            <a:off x="1443698" y="2188623"/>
            <a:ext cx="10114651" cy="14378"/>
          </a:xfrm>
          <a:prstGeom prst="line">
            <a:avLst/>
          </a:prstGeom>
          <a:noFill/>
          <a:ln w="9525" algn="ctr">
            <a:solidFill>
              <a:schemeClr val="tx1"/>
            </a:solidFill>
            <a:round/>
            <a:headEnd/>
            <a:tailEnd/>
          </a:ln>
        </p:spPr>
      </p:cxnSp>
      <p:sp>
        <p:nvSpPr>
          <p:cNvPr id="20" name="Rectangle 19"/>
          <p:cNvSpPr/>
          <p:nvPr/>
        </p:nvSpPr>
        <p:spPr bwMode="auto">
          <a:xfrm>
            <a:off x="2304602" y="2095051"/>
            <a:ext cx="198437" cy="215900"/>
          </a:xfrm>
          <a:prstGeom prst="rect">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cs typeface="Calibri"/>
            </a:endParaRPr>
          </a:p>
        </p:txBody>
      </p:sp>
      <p:sp>
        <p:nvSpPr>
          <p:cNvPr id="21" name="Rectangle 20"/>
          <p:cNvSpPr/>
          <p:nvPr/>
        </p:nvSpPr>
        <p:spPr bwMode="auto">
          <a:xfrm>
            <a:off x="2902310" y="2095051"/>
            <a:ext cx="200025" cy="215900"/>
          </a:xfrm>
          <a:prstGeom prst="rect">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cs typeface="Calibri"/>
            </a:endParaRPr>
          </a:p>
        </p:txBody>
      </p:sp>
      <p:sp>
        <p:nvSpPr>
          <p:cNvPr id="22" name="Rectangle 21"/>
          <p:cNvSpPr/>
          <p:nvPr/>
        </p:nvSpPr>
        <p:spPr bwMode="auto">
          <a:xfrm>
            <a:off x="3208009" y="2095051"/>
            <a:ext cx="200025" cy="215900"/>
          </a:xfrm>
          <a:prstGeom prst="rect">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cs typeface="Calibri"/>
            </a:endParaRPr>
          </a:p>
        </p:txBody>
      </p:sp>
      <p:sp>
        <p:nvSpPr>
          <p:cNvPr id="23" name="Rectangle 22"/>
          <p:cNvSpPr/>
          <p:nvPr/>
        </p:nvSpPr>
        <p:spPr bwMode="auto">
          <a:xfrm>
            <a:off x="4052558" y="2095051"/>
            <a:ext cx="198438" cy="215900"/>
          </a:xfrm>
          <a:prstGeom prst="rect">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cs typeface="Calibri"/>
            </a:endParaRPr>
          </a:p>
        </p:txBody>
      </p:sp>
      <p:sp>
        <p:nvSpPr>
          <p:cNvPr id="24" name="Rectangle 23"/>
          <p:cNvSpPr/>
          <p:nvPr/>
        </p:nvSpPr>
        <p:spPr bwMode="auto">
          <a:xfrm>
            <a:off x="3392758" y="2095051"/>
            <a:ext cx="200025" cy="215900"/>
          </a:xfrm>
          <a:prstGeom prst="rect">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cs typeface="Calibri"/>
            </a:endParaRPr>
          </a:p>
        </p:txBody>
      </p:sp>
      <p:sp>
        <p:nvSpPr>
          <p:cNvPr id="25" name="Isosceles Triangle 24"/>
          <p:cNvSpPr/>
          <p:nvPr/>
        </p:nvSpPr>
        <p:spPr bwMode="auto">
          <a:xfrm>
            <a:off x="7758114" y="2095051"/>
            <a:ext cx="230187" cy="215900"/>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endParaRPr>
          </a:p>
        </p:txBody>
      </p:sp>
      <p:sp>
        <p:nvSpPr>
          <p:cNvPr id="26" name="Isosceles Triangle 25"/>
          <p:cNvSpPr/>
          <p:nvPr/>
        </p:nvSpPr>
        <p:spPr bwMode="auto">
          <a:xfrm>
            <a:off x="7869239" y="2095051"/>
            <a:ext cx="231775" cy="215900"/>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endParaRPr>
          </a:p>
        </p:txBody>
      </p:sp>
      <p:sp>
        <p:nvSpPr>
          <p:cNvPr id="27" name="Rectangle 26"/>
          <p:cNvSpPr/>
          <p:nvPr/>
        </p:nvSpPr>
        <p:spPr bwMode="auto">
          <a:xfrm flipH="1">
            <a:off x="8258865" y="2095051"/>
            <a:ext cx="198437" cy="215900"/>
          </a:xfrm>
          <a:prstGeom prst="rect">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cs typeface="Calibri"/>
            </a:endParaRPr>
          </a:p>
        </p:txBody>
      </p:sp>
      <p:sp>
        <p:nvSpPr>
          <p:cNvPr id="28" name="Rectangle 27"/>
          <p:cNvSpPr/>
          <p:nvPr/>
        </p:nvSpPr>
        <p:spPr bwMode="auto">
          <a:xfrm flipH="1">
            <a:off x="8708127" y="2095051"/>
            <a:ext cx="200025" cy="215900"/>
          </a:xfrm>
          <a:prstGeom prst="rect">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cs typeface="Calibri"/>
            </a:endParaRPr>
          </a:p>
        </p:txBody>
      </p:sp>
      <p:sp>
        <p:nvSpPr>
          <p:cNvPr id="29" name="Rectangle 28"/>
          <p:cNvSpPr/>
          <p:nvPr/>
        </p:nvSpPr>
        <p:spPr bwMode="auto">
          <a:xfrm flipH="1">
            <a:off x="8355702" y="2095051"/>
            <a:ext cx="200025" cy="215900"/>
          </a:xfrm>
          <a:prstGeom prst="rect">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cs typeface="Calibri"/>
            </a:endParaRPr>
          </a:p>
        </p:txBody>
      </p:sp>
      <p:sp>
        <p:nvSpPr>
          <p:cNvPr id="30" name="Rectangle 29"/>
          <p:cNvSpPr/>
          <p:nvPr/>
        </p:nvSpPr>
        <p:spPr bwMode="auto">
          <a:xfrm flipH="1">
            <a:off x="8849415" y="2095051"/>
            <a:ext cx="200025" cy="215900"/>
          </a:xfrm>
          <a:prstGeom prst="rect">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endParaRPr>
          </a:p>
        </p:txBody>
      </p:sp>
      <p:sp>
        <p:nvSpPr>
          <p:cNvPr id="31" name="Rectangle 30"/>
          <p:cNvSpPr/>
          <p:nvPr/>
        </p:nvSpPr>
        <p:spPr bwMode="auto">
          <a:xfrm flipH="1">
            <a:off x="8936726" y="2095051"/>
            <a:ext cx="198438" cy="215900"/>
          </a:xfrm>
          <a:prstGeom prst="rect">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endParaRPr>
          </a:p>
        </p:txBody>
      </p:sp>
      <p:sp>
        <p:nvSpPr>
          <p:cNvPr id="32" name="Rectangle 31"/>
          <p:cNvSpPr/>
          <p:nvPr/>
        </p:nvSpPr>
        <p:spPr bwMode="auto">
          <a:xfrm flipH="1">
            <a:off x="9022452" y="2095051"/>
            <a:ext cx="200025" cy="215900"/>
          </a:xfrm>
          <a:prstGeom prst="rect">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endParaRPr>
          </a:p>
        </p:txBody>
      </p:sp>
      <p:sp>
        <p:nvSpPr>
          <p:cNvPr id="33" name="Multiply 32"/>
          <p:cNvSpPr/>
          <p:nvPr/>
        </p:nvSpPr>
        <p:spPr bwMode="auto">
          <a:xfrm>
            <a:off x="2222501" y="2653851"/>
            <a:ext cx="327025" cy="330200"/>
          </a:xfrm>
          <a:prstGeom prst="mathMultiply">
            <a:avLst/>
          </a:prstGeom>
          <a:solidFill>
            <a:schemeClr val="accent1">
              <a:lumMod val="75000"/>
            </a:schemeClr>
          </a:solidFill>
          <a:ln w="9525" cap="flat" cmpd="sng" algn="ctr">
            <a:solidFill>
              <a:schemeClr val="bg1"/>
            </a:solidFill>
            <a:prstDash val="solid"/>
            <a:round/>
            <a:headEnd type="none" w="med" len="med"/>
            <a:tailEnd type="none" w="med" len="med"/>
          </a:ln>
          <a:effectLst/>
        </p:spPr>
        <p:txBody>
          <a:bodyPr/>
          <a:lstStyle/>
          <a:p>
            <a:pPr>
              <a:defRPr/>
            </a:pPr>
            <a:r>
              <a:rPr lang="en-US" sz="2400" dirty="0">
                <a:latin typeface="+mj-lt"/>
              </a:rPr>
              <a:t>  </a:t>
            </a:r>
            <a:endParaRPr lang="en-NZ" sz="2400" dirty="0">
              <a:latin typeface="+mj-lt"/>
            </a:endParaRPr>
          </a:p>
        </p:txBody>
      </p:sp>
      <p:sp>
        <p:nvSpPr>
          <p:cNvPr id="34" name="Multiply 33"/>
          <p:cNvSpPr/>
          <p:nvPr/>
        </p:nvSpPr>
        <p:spPr bwMode="auto">
          <a:xfrm>
            <a:off x="3184525" y="2653851"/>
            <a:ext cx="325438" cy="330200"/>
          </a:xfrm>
          <a:prstGeom prst="mathMultiply">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lt1"/>
                </a:solidFill>
                <a:cs typeface="Calibri"/>
              </a:rPr>
              <a:t>  </a:t>
            </a:r>
            <a:endParaRPr lang="en-NZ" dirty="0">
              <a:solidFill>
                <a:schemeClr val="lt1"/>
              </a:solidFill>
              <a:cs typeface="Calibri"/>
            </a:endParaRPr>
          </a:p>
        </p:txBody>
      </p:sp>
      <p:sp>
        <p:nvSpPr>
          <p:cNvPr id="35" name="Multiply 34"/>
          <p:cNvSpPr/>
          <p:nvPr/>
        </p:nvSpPr>
        <p:spPr bwMode="auto">
          <a:xfrm>
            <a:off x="3294064" y="2653851"/>
            <a:ext cx="327025" cy="330200"/>
          </a:xfrm>
          <a:prstGeom prst="mathMultiply">
            <a:avLst/>
          </a:prstGeom>
          <a:solidFill>
            <a:schemeClr val="accent1">
              <a:lumMod val="75000"/>
            </a:schemeClr>
          </a:solidFill>
          <a:ln w="9525" cap="flat" cmpd="sng" algn="ctr">
            <a:solidFill>
              <a:schemeClr val="bg1"/>
            </a:solidFill>
            <a:prstDash val="solid"/>
            <a:round/>
            <a:headEnd type="none" w="med" len="med"/>
            <a:tailEnd type="none" w="med" len="med"/>
          </a:ln>
          <a:effectLst/>
        </p:spPr>
        <p:txBody>
          <a:bodyPr/>
          <a:lstStyle/>
          <a:p>
            <a:pPr eaLnBrk="1" hangingPunct="1">
              <a:defRPr/>
            </a:pPr>
            <a:r>
              <a:rPr lang="en-US" sz="2400" dirty="0">
                <a:latin typeface="+mj-lt"/>
              </a:rPr>
              <a:t>  </a:t>
            </a:r>
            <a:endParaRPr lang="en-NZ" sz="2400" dirty="0">
              <a:latin typeface="+mj-lt"/>
            </a:endParaRPr>
          </a:p>
        </p:txBody>
      </p:sp>
      <p:sp>
        <p:nvSpPr>
          <p:cNvPr id="36" name="Multiply 35"/>
          <p:cNvSpPr/>
          <p:nvPr/>
        </p:nvSpPr>
        <p:spPr bwMode="auto">
          <a:xfrm>
            <a:off x="3889375" y="2641151"/>
            <a:ext cx="325438" cy="330200"/>
          </a:xfrm>
          <a:prstGeom prst="mathMultiply">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lt1"/>
                </a:solidFill>
                <a:cs typeface="Calibri"/>
              </a:rPr>
              <a:t>  </a:t>
            </a:r>
            <a:endParaRPr lang="en-NZ" dirty="0">
              <a:solidFill>
                <a:schemeClr val="lt1"/>
              </a:solidFill>
              <a:cs typeface="Calibri"/>
            </a:endParaRPr>
          </a:p>
        </p:txBody>
      </p:sp>
      <p:sp>
        <p:nvSpPr>
          <p:cNvPr id="37" name="Multiply 36"/>
          <p:cNvSpPr/>
          <p:nvPr/>
        </p:nvSpPr>
        <p:spPr bwMode="auto">
          <a:xfrm>
            <a:off x="3989389" y="2641151"/>
            <a:ext cx="327025" cy="330200"/>
          </a:xfrm>
          <a:prstGeom prst="mathMultiply">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lt1"/>
                </a:solidFill>
                <a:cs typeface="Calibri"/>
              </a:rPr>
              <a:t>  </a:t>
            </a:r>
            <a:endParaRPr lang="en-NZ" dirty="0">
              <a:solidFill>
                <a:schemeClr val="lt1"/>
              </a:solidFill>
              <a:cs typeface="Calibri"/>
            </a:endParaRPr>
          </a:p>
        </p:txBody>
      </p:sp>
      <p:sp>
        <p:nvSpPr>
          <p:cNvPr id="38" name="Multiply 37"/>
          <p:cNvSpPr/>
          <p:nvPr/>
        </p:nvSpPr>
        <p:spPr bwMode="auto">
          <a:xfrm>
            <a:off x="7688264" y="2647501"/>
            <a:ext cx="327025" cy="330200"/>
          </a:xfrm>
          <a:prstGeom prst="mathMultiply">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lt1"/>
                </a:solidFill>
              </a:rPr>
              <a:t>  </a:t>
            </a:r>
            <a:endParaRPr lang="en-NZ" dirty="0">
              <a:solidFill>
                <a:schemeClr val="lt1"/>
              </a:solidFill>
            </a:endParaRPr>
          </a:p>
        </p:txBody>
      </p:sp>
      <p:sp>
        <p:nvSpPr>
          <p:cNvPr id="39" name="Oval 38"/>
          <p:cNvSpPr/>
          <p:nvPr/>
        </p:nvSpPr>
        <p:spPr bwMode="auto">
          <a:xfrm>
            <a:off x="8813801" y="2711001"/>
            <a:ext cx="200025" cy="215900"/>
          </a:xfrm>
          <a:prstGeom prst="ellipse">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endParaRPr>
          </a:p>
        </p:txBody>
      </p:sp>
      <p:sp>
        <p:nvSpPr>
          <p:cNvPr id="40" name="Oval 39"/>
          <p:cNvSpPr/>
          <p:nvPr/>
        </p:nvSpPr>
        <p:spPr bwMode="auto">
          <a:xfrm>
            <a:off x="8913814" y="2711001"/>
            <a:ext cx="200025" cy="215900"/>
          </a:xfrm>
          <a:prstGeom prst="ellipse">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endParaRPr>
          </a:p>
        </p:txBody>
      </p:sp>
      <p:sp>
        <p:nvSpPr>
          <p:cNvPr id="41" name="Oval 40"/>
          <p:cNvSpPr/>
          <p:nvPr/>
        </p:nvSpPr>
        <p:spPr bwMode="auto">
          <a:xfrm>
            <a:off x="9012239" y="2711001"/>
            <a:ext cx="200025" cy="215900"/>
          </a:xfrm>
          <a:prstGeom prst="ellipse">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endParaRPr>
          </a:p>
        </p:txBody>
      </p:sp>
      <p:sp>
        <p:nvSpPr>
          <p:cNvPr id="42" name="Rectangle 41"/>
          <p:cNvSpPr/>
          <p:nvPr/>
        </p:nvSpPr>
        <p:spPr bwMode="auto">
          <a:xfrm>
            <a:off x="7891463" y="3341239"/>
            <a:ext cx="157162" cy="288925"/>
          </a:xfrm>
          <a:prstGeom prst="rect">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endParaRPr>
          </a:p>
        </p:txBody>
      </p:sp>
      <p:sp>
        <p:nvSpPr>
          <p:cNvPr id="43" name="Rectangle 42"/>
          <p:cNvSpPr/>
          <p:nvPr/>
        </p:nvSpPr>
        <p:spPr bwMode="auto">
          <a:xfrm>
            <a:off x="9104313" y="3341239"/>
            <a:ext cx="157162" cy="288925"/>
          </a:xfrm>
          <a:prstGeom prst="rect">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cs typeface="Calibri"/>
            </a:endParaRPr>
          </a:p>
        </p:txBody>
      </p:sp>
      <p:sp>
        <p:nvSpPr>
          <p:cNvPr id="44" name="Rectangle 43"/>
          <p:cNvSpPr/>
          <p:nvPr/>
        </p:nvSpPr>
        <p:spPr bwMode="auto">
          <a:xfrm>
            <a:off x="9280526" y="3347589"/>
            <a:ext cx="123825" cy="282575"/>
          </a:xfrm>
          <a:prstGeom prst="rect">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cs typeface="Calibri"/>
            </a:endParaRPr>
          </a:p>
        </p:txBody>
      </p:sp>
      <p:sp>
        <p:nvSpPr>
          <p:cNvPr id="45" name="Rectangle 44"/>
          <p:cNvSpPr/>
          <p:nvPr/>
        </p:nvSpPr>
        <p:spPr bwMode="auto">
          <a:xfrm>
            <a:off x="8361364" y="3341239"/>
            <a:ext cx="136525" cy="288925"/>
          </a:xfrm>
          <a:prstGeom prst="rect">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endParaRPr>
          </a:p>
        </p:txBody>
      </p:sp>
      <p:sp>
        <p:nvSpPr>
          <p:cNvPr id="47" name="Rectangle 46"/>
          <p:cNvSpPr/>
          <p:nvPr/>
        </p:nvSpPr>
        <p:spPr bwMode="auto">
          <a:xfrm>
            <a:off x="8624888" y="3341239"/>
            <a:ext cx="157162" cy="288925"/>
          </a:xfrm>
          <a:prstGeom prst="rect">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endParaRPr>
          </a:p>
        </p:txBody>
      </p:sp>
      <p:sp>
        <p:nvSpPr>
          <p:cNvPr id="48" name="Rectangle 47"/>
          <p:cNvSpPr/>
          <p:nvPr/>
        </p:nvSpPr>
        <p:spPr bwMode="auto">
          <a:xfrm>
            <a:off x="8680451" y="3341239"/>
            <a:ext cx="157163" cy="288925"/>
          </a:xfrm>
          <a:prstGeom prst="rect">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endParaRPr>
          </a:p>
        </p:txBody>
      </p:sp>
      <p:sp>
        <p:nvSpPr>
          <p:cNvPr id="50" name="Rectangle 49"/>
          <p:cNvSpPr/>
          <p:nvPr/>
        </p:nvSpPr>
        <p:spPr bwMode="auto">
          <a:xfrm>
            <a:off x="8972551" y="3347589"/>
            <a:ext cx="60325" cy="282575"/>
          </a:xfrm>
          <a:prstGeom prst="rect">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endParaRPr>
          </a:p>
        </p:txBody>
      </p:sp>
      <p:sp>
        <p:nvSpPr>
          <p:cNvPr id="51" name="Rectangle 50"/>
          <p:cNvSpPr/>
          <p:nvPr/>
        </p:nvSpPr>
        <p:spPr bwMode="auto">
          <a:xfrm>
            <a:off x="9647238" y="3341239"/>
            <a:ext cx="387350" cy="288925"/>
          </a:xfrm>
          <a:prstGeom prst="rect">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endParaRPr>
          </a:p>
        </p:txBody>
      </p:sp>
      <p:sp>
        <p:nvSpPr>
          <p:cNvPr id="52" name="Rectangle 51"/>
          <p:cNvSpPr/>
          <p:nvPr/>
        </p:nvSpPr>
        <p:spPr bwMode="auto">
          <a:xfrm>
            <a:off x="10118725" y="3347589"/>
            <a:ext cx="660400" cy="282575"/>
          </a:xfrm>
          <a:prstGeom prst="rect">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endParaRPr>
          </a:p>
        </p:txBody>
      </p:sp>
      <p:sp>
        <p:nvSpPr>
          <p:cNvPr id="53" name="Rectangle 52"/>
          <p:cNvSpPr/>
          <p:nvPr/>
        </p:nvSpPr>
        <p:spPr bwMode="auto">
          <a:xfrm>
            <a:off x="10475913" y="4146102"/>
            <a:ext cx="42862" cy="287337"/>
          </a:xfrm>
          <a:prstGeom prst="rect">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cs typeface="Calibri"/>
            </a:endParaRPr>
          </a:p>
        </p:txBody>
      </p:sp>
      <p:sp>
        <p:nvSpPr>
          <p:cNvPr id="54" name="Rectangle 53"/>
          <p:cNvSpPr/>
          <p:nvPr/>
        </p:nvSpPr>
        <p:spPr bwMode="auto">
          <a:xfrm>
            <a:off x="10420351" y="4146102"/>
            <a:ext cx="42863" cy="287337"/>
          </a:xfrm>
          <a:prstGeom prst="rect">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cs typeface="Calibri"/>
            </a:endParaRPr>
          </a:p>
        </p:txBody>
      </p:sp>
      <p:sp>
        <p:nvSpPr>
          <p:cNvPr id="55" name="Rectangle 54"/>
          <p:cNvSpPr/>
          <p:nvPr/>
        </p:nvSpPr>
        <p:spPr bwMode="auto">
          <a:xfrm>
            <a:off x="10299700" y="4146102"/>
            <a:ext cx="107950" cy="287337"/>
          </a:xfrm>
          <a:prstGeom prst="rect">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cs typeface="Calibri"/>
            </a:endParaRPr>
          </a:p>
        </p:txBody>
      </p:sp>
      <p:sp>
        <p:nvSpPr>
          <p:cNvPr id="56" name="Rectangle 55"/>
          <p:cNvSpPr/>
          <p:nvPr/>
        </p:nvSpPr>
        <p:spPr bwMode="auto">
          <a:xfrm>
            <a:off x="10460038" y="4662038"/>
            <a:ext cx="190500" cy="287338"/>
          </a:xfrm>
          <a:prstGeom prst="rect">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endParaRPr>
          </a:p>
        </p:txBody>
      </p:sp>
      <p:sp>
        <p:nvSpPr>
          <p:cNvPr id="57" name="Oval 56"/>
          <p:cNvSpPr/>
          <p:nvPr/>
        </p:nvSpPr>
        <p:spPr bwMode="auto">
          <a:xfrm>
            <a:off x="10688638" y="4746177"/>
            <a:ext cx="139700" cy="14922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p>
        </p:txBody>
      </p:sp>
      <p:sp>
        <p:nvSpPr>
          <p:cNvPr id="58" name="Rectangle 57"/>
          <p:cNvSpPr/>
          <p:nvPr/>
        </p:nvSpPr>
        <p:spPr bwMode="auto">
          <a:xfrm>
            <a:off x="11141075" y="4662038"/>
            <a:ext cx="107950" cy="287338"/>
          </a:xfrm>
          <a:prstGeom prst="rect">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cs typeface="Calibri"/>
            </a:endParaRPr>
          </a:p>
        </p:txBody>
      </p:sp>
      <p:sp>
        <p:nvSpPr>
          <p:cNvPr id="59" name="Rectangle 58"/>
          <p:cNvSpPr/>
          <p:nvPr/>
        </p:nvSpPr>
        <p:spPr bwMode="auto">
          <a:xfrm>
            <a:off x="11277601" y="4662038"/>
            <a:ext cx="379413" cy="287338"/>
          </a:xfrm>
          <a:prstGeom prst="rect">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solidFill>
                <a:schemeClr val="lt1"/>
              </a:solidFill>
              <a:cs typeface="Calibri"/>
            </a:endParaRPr>
          </a:p>
        </p:txBody>
      </p:sp>
      <p:sp>
        <p:nvSpPr>
          <p:cNvPr id="60" name="Rectangle 59"/>
          <p:cNvSpPr/>
          <p:nvPr/>
        </p:nvSpPr>
        <p:spPr>
          <a:xfrm>
            <a:off x="180318" y="1590226"/>
            <a:ext cx="780181" cy="276999"/>
          </a:xfrm>
          <a:prstGeom prst="rect">
            <a:avLst/>
          </a:prstGeom>
        </p:spPr>
        <p:txBody>
          <a:bodyPr wrap="square">
            <a:spAutoFit/>
          </a:bodyPr>
          <a:lstStyle/>
          <a:p>
            <a:pPr defTabSz="368300" eaLnBrk="1" hangingPunct="1">
              <a:defRPr/>
            </a:pPr>
            <a:r>
              <a:rPr lang="en-GB" baseline="30000" dirty="0">
                <a:solidFill>
                  <a:srgbClr val="000000"/>
                </a:solidFill>
                <a:latin typeface="+mj-lt"/>
              </a:rPr>
              <a:t>Aged</a:t>
            </a:r>
          </a:p>
        </p:txBody>
      </p:sp>
      <p:sp>
        <p:nvSpPr>
          <p:cNvPr id="63" name="Rectangle 62"/>
          <p:cNvSpPr/>
          <p:nvPr/>
        </p:nvSpPr>
        <p:spPr>
          <a:xfrm>
            <a:off x="6475413" y="5449439"/>
            <a:ext cx="665162" cy="297517"/>
          </a:xfrm>
          <a:prstGeom prst="rect">
            <a:avLst/>
          </a:prstGeom>
        </p:spPr>
        <p:txBody>
          <a:bodyPr wrap="square" anchor="t">
            <a:spAutoFit/>
          </a:bodyPr>
          <a:lstStyle/>
          <a:p>
            <a:pPr algn="ctr" defTabSz="368300" eaLnBrk="1" hangingPunct="1">
              <a:defRPr/>
            </a:pPr>
            <a:endParaRPr lang="en-GB" sz="2000" b="1" baseline="30000" dirty="0">
              <a:solidFill>
                <a:schemeClr val="accent4"/>
              </a:solidFill>
              <a:latin typeface="+mj-lt"/>
              <a:cs typeface="Calibri Light"/>
            </a:endParaRPr>
          </a:p>
        </p:txBody>
      </p:sp>
      <p:sp>
        <p:nvSpPr>
          <p:cNvPr id="68" name="Rectangle 67"/>
          <p:cNvSpPr/>
          <p:nvPr/>
        </p:nvSpPr>
        <p:spPr>
          <a:xfrm>
            <a:off x="8640763" y="5449439"/>
            <a:ext cx="665162" cy="297517"/>
          </a:xfrm>
          <a:prstGeom prst="rect">
            <a:avLst/>
          </a:prstGeom>
        </p:spPr>
        <p:txBody>
          <a:bodyPr wrap="square" anchor="t">
            <a:spAutoFit/>
          </a:bodyPr>
          <a:lstStyle/>
          <a:p>
            <a:pPr algn="ctr" defTabSz="368300" eaLnBrk="1" hangingPunct="1">
              <a:defRPr/>
            </a:pPr>
            <a:endParaRPr lang="en-GB" sz="2000" b="1" baseline="30000" dirty="0">
              <a:solidFill>
                <a:schemeClr val="accent4"/>
              </a:solidFill>
              <a:latin typeface="+mj-lt"/>
              <a:cs typeface="Calibri Light"/>
            </a:endParaRPr>
          </a:p>
        </p:txBody>
      </p:sp>
      <p:sp>
        <p:nvSpPr>
          <p:cNvPr id="76" name="Rectangle 75"/>
          <p:cNvSpPr/>
          <p:nvPr/>
        </p:nvSpPr>
        <p:spPr>
          <a:xfrm>
            <a:off x="137185" y="2625277"/>
            <a:ext cx="1123350" cy="276999"/>
          </a:xfrm>
          <a:prstGeom prst="rect">
            <a:avLst/>
          </a:prstGeom>
        </p:spPr>
        <p:txBody>
          <a:bodyPr wrap="square">
            <a:spAutoFit/>
          </a:bodyPr>
          <a:lstStyle/>
          <a:p>
            <a:pPr defTabSz="403225" eaLnBrk="1" hangingPunct="1">
              <a:defRPr/>
            </a:pPr>
            <a:r>
              <a:rPr lang="en-GB" baseline="30000" dirty="0">
                <a:solidFill>
                  <a:srgbClr val="000000"/>
                </a:solidFill>
                <a:latin typeface="+mj-lt"/>
              </a:rPr>
              <a:t>Abuse Findings</a:t>
            </a:r>
          </a:p>
        </p:txBody>
      </p:sp>
      <p:sp>
        <p:nvSpPr>
          <p:cNvPr id="77" name="Rectangle 76"/>
          <p:cNvSpPr/>
          <p:nvPr/>
        </p:nvSpPr>
        <p:spPr>
          <a:xfrm>
            <a:off x="137185" y="3852414"/>
            <a:ext cx="1123350" cy="276999"/>
          </a:xfrm>
          <a:prstGeom prst="rect">
            <a:avLst/>
          </a:prstGeom>
        </p:spPr>
        <p:txBody>
          <a:bodyPr wrap="square">
            <a:spAutoFit/>
          </a:bodyPr>
          <a:lstStyle/>
          <a:p>
            <a:pPr defTabSz="403225" eaLnBrk="1" hangingPunct="1">
              <a:defRPr/>
            </a:pPr>
            <a:r>
              <a:rPr lang="en-GB" baseline="30000" dirty="0">
                <a:solidFill>
                  <a:srgbClr val="000000"/>
                </a:solidFill>
                <a:latin typeface="+mj-lt"/>
              </a:rPr>
              <a:t>Education</a:t>
            </a:r>
          </a:p>
        </p:txBody>
      </p:sp>
      <p:sp>
        <p:nvSpPr>
          <p:cNvPr id="24652" name="Rectangle 78"/>
          <p:cNvSpPr>
            <a:spLocks noChangeArrowheads="1"/>
          </p:cNvSpPr>
          <p:nvPr/>
        </p:nvSpPr>
        <p:spPr bwMode="auto">
          <a:xfrm>
            <a:off x="10618788" y="3769864"/>
            <a:ext cx="355600" cy="288925"/>
          </a:xfrm>
          <a:prstGeom prst="rect">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ltLang="en-US"/>
          </a:p>
        </p:txBody>
      </p:sp>
      <p:sp>
        <p:nvSpPr>
          <p:cNvPr id="24653" name="Rectangle 79"/>
          <p:cNvSpPr>
            <a:spLocks noChangeArrowheads="1"/>
          </p:cNvSpPr>
          <p:nvPr/>
        </p:nvSpPr>
        <p:spPr bwMode="auto">
          <a:xfrm>
            <a:off x="10558464" y="3769864"/>
            <a:ext cx="65087" cy="288925"/>
          </a:xfrm>
          <a:prstGeom prst="rect">
            <a:avLst/>
          </a:prstGeom>
          <a:solidFill>
            <a:srgbClr val="6EC7B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ltLang="en-US">
              <a:solidFill>
                <a:schemeClr val="lt1"/>
              </a:solidFill>
            </a:endParaRPr>
          </a:p>
        </p:txBody>
      </p:sp>
      <p:sp>
        <p:nvSpPr>
          <p:cNvPr id="24654" name="Rectangle 80"/>
          <p:cNvSpPr>
            <a:spLocks noChangeArrowheads="1"/>
          </p:cNvSpPr>
          <p:nvPr/>
        </p:nvSpPr>
        <p:spPr bwMode="auto">
          <a:xfrm>
            <a:off x="7596189" y="3782564"/>
            <a:ext cx="2687637" cy="2825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ltLang="en-US">
              <a:solidFill>
                <a:schemeClr val="lt1"/>
              </a:solidFill>
            </a:endParaRPr>
          </a:p>
        </p:txBody>
      </p:sp>
      <p:sp>
        <p:nvSpPr>
          <p:cNvPr id="24655" name="Rectangle 81"/>
          <p:cNvSpPr>
            <a:spLocks noChangeArrowheads="1"/>
          </p:cNvSpPr>
          <p:nvPr/>
        </p:nvSpPr>
        <p:spPr bwMode="auto">
          <a:xfrm>
            <a:off x="3457576" y="3782564"/>
            <a:ext cx="3806825" cy="2825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NZ" altLang="en-US">
              <a:solidFill>
                <a:schemeClr val="lt1"/>
              </a:solidFill>
            </a:endParaRPr>
          </a:p>
        </p:txBody>
      </p:sp>
      <p:sp>
        <p:nvSpPr>
          <p:cNvPr id="24657" name="Rectangle 83"/>
          <p:cNvSpPr>
            <a:spLocks noChangeArrowheads="1"/>
          </p:cNvSpPr>
          <p:nvPr/>
        </p:nvSpPr>
        <p:spPr bwMode="auto">
          <a:xfrm>
            <a:off x="6215063" y="3785739"/>
            <a:ext cx="42862" cy="288925"/>
          </a:xfrm>
          <a:prstGeom prst="rect">
            <a:avLst/>
          </a:prstGeom>
          <a:solidFill>
            <a:schemeClr val="bg1"/>
          </a:solidFill>
          <a:ln w="9525" algn="ctr">
            <a:solidFill>
              <a:schemeClr val="bg1"/>
            </a:solidFill>
            <a:round/>
            <a:headEnd/>
            <a:tailEnd/>
          </a:ln>
        </p:spPr>
        <p:txBody>
          <a:bodyPr/>
          <a:lstStyle/>
          <a:p>
            <a:pPr eaLnBrk="1" hangingPunct="1"/>
            <a:endParaRPr lang="en-NZ" altLang="en-US" sz="2400"/>
          </a:p>
        </p:txBody>
      </p:sp>
      <p:sp>
        <p:nvSpPr>
          <p:cNvPr id="24658" name="Rectangle 84"/>
          <p:cNvSpPr>
            <a:spLocks noChangeArrowheads="1"/>
          </p:cNvSpPr>
          <p:nvPr/>
        </p:nvSpPr>
        <p:spPr bwMode="auto">
          <a:xfrm>
            <a:off x="6316663" y="3785739"/>
            <a:ext cx="42862" cy="288925"/>
          </a:xfrm>
          <a:prstGeom prst="rect">
            <a:avLst/>
          </a:prstGeom>
          <a:solidFill>
            <a:schemeClr val="bg1"/>
          </a:solidFill>
          <a:ln w="9525" algn="ctr">
            <a:solidFill>
              <a:schemeClr val="bg1"/>
            </a:solidFill>
            <a:round/>
            <a:headEnd/>
            <a:tailEnd/>
          </a:ln>
        </p:spPr>
        <p:txBody>
          <a:bodyPr/>
          <a:lstStyle/>
          <a:p>
            <a:pPr eaLnBrk="1" hangingPunct="1"/>
            <a:endParaRPr lang="en-NZ" altLang="en-US" sz="2400"/>
          </a:p>
        </p:txBody>
      </p:sp>
      <p:sp>
        <p:nvSpPr>
          <p:cNvPr id="24659" name="Rectangle 85"/>
          <p:cNvSpPr>
            <a:spLocks noChangeArrowheads="1"/>
          </p:cNvSpPr>
          <p:nvPr/>
        </p:nvSpPr>
        <p:spPr bwMode="auto">
          <a:xfrm>
            <a:off x="6429376" y="3785739"/>
            <a:ext cx="42863" cy="288925"/>
          </a:xfrm>
          <a:prstGeom prst="rect">
            <a:avLst/>
          </a:prstGeom>
          <a:solidFill>
            <a:schemeClr val="bg1"/>
          </a:solidFill>
          <a:ln w="9525" algn="ctr">
            <a:solidFill>
              <a:schemeClr val="bg1"/>
            </a:solidFill>
            <a:round/>
            <a:headEnd/>
            <a:tailEnd/>
          </a:ln>
        </p:spPr>
        <p:txBody>
          <a:bodyPr/>
          <a:lstStyle/>
          <a:p>
            <a:pPr eaLnBrk="1" hangingPunct="1"/>
            <a:endParaRPr lang="en-NZ" altLang="en-US" sz="2400"/>
          </a:p>
        </p:txBody>
      </p:sp>
      <p:sp>
        <p:nvSpPr>
          <p:cNvPr id="24660" name="Rectangle 86"/>
          <p:cNvSpPr>
            <a:spLocks noChangeArrowheads="1"/>
          </p:cNvSpPr>
          <p:nvPr/>
        </p:nvSpPr>
        <p:spPr bwMode="auto">
          <a:xfrm>
            <a:off x="6530976" y="3785739"/>
            <a:ext cx="42863" cy="288925"/>
          </a:xfrm>
          <a:prstGeom prst="rect">
            <a:avLst/>
          </a:prstGeom>
          <a:solidFill>
            <a:schemeClr val="bg1"/>
          </a:solidFill>
          <a:ln w="9525" algn="ctr">
            <a:solidFill>
              <a:schemeClr val="bg1"/>
            </a:solidFill>
            <a:round/>
            <a:headEnd/>
            <a:tailEnd/>
          </a:ln>
        </p:spPr>
        <p:txBody>
          <a:bodyPr/>
          <a:lstStyle/>
          <a:p>
            <a:pPr eaLnBrk="1" hangingPunct="1"/>
            <a:endParaRPr lang="en-NZ" altLang="en-US" sz="2400"/>
          </a:p>
        </p:txBody>
      </p:sp>
      <p:sp>
        <p:nvSpPr>
          <p:cNvPr id="24661" name="Rectangle 87"/>
          <p:cNvSpPr>
            <a:spLocks noChangeArrowheads="1"/>
          </p:cNvSpPr>
          <p:nvPr/>
        </p:nvSpPr>
        <p:spPr bwMode="auto">
          <a:xfrm>
            <a:off x="6653214" y="3785739"/>
            <a:ext cx="41275" cy="288925"/>
          </a:xfrm>
          <a:prstGeom prst="rect">
            <a:avLst/>
          </a:prstGeom>
          <a:solidFill>
            <a:schemeClr val="bg1"/>
          </a:solidFill>
          <a:ln w="9525" algn="ctr">
            <a:solidFill>
              <a:schemeClr val="bg1"/>
            </a:solidFill>
            <a:round/>
            <a:headEnd/>
            <a:tailEnd/>
          </a:ln>
        </p:spPr>
        <p:txBody>
          <a:bodyPr/>
          <a:lstStyle/>
          <a:p>
            <a:pPr eaLnBrk="1" hangingPunct="1"/>
            <a:endParaRPr lang="en-NZ" altLang="en-US" sz="2400"/>
          </a:p>
        </p:txBody>
      </p:sp>
      <p:sp>
        <p:nvSpPr>
          <p:cNvPr id="4" name="Rectangle 3">
            <a:extLst>
              <a:ext uri="{FF2B5EF4-FFF2-40B4-BE49-F238E27FC236}">
                <a16:creationId xmlns:a16="http://schemas.microsoft.com/office/drawing/2014/main" id="{D9AD9411-DEB3-4973-BDBA-FAA888DA12D5}"/>
              </a:ext>
            </a:extLst>
          </p:cNvPr>
          <p:cNvSpPr/>
          <p:nvPr/>
        </p:nvSpPr>
        <p:spPr>
          <a:xfrm>
            <a:off x="838200" y="6369580"/>
            <a:ext cx="1905000" cy="295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Title 1">
            <a:extLst>
              <a:ext uri="{FF2B5EF4-FFF2-40B4-BE49-F238E27FC236}">
                <a16:creationId xmlns:a16="http://schemas.microsoft.com/office/drawing/2014/main" id="{714B1C8C-E2DE-41C7-87D4-18D94F2475D6}"/>
              </a:ext>
            </a:extLst>
          </p:cNvPr>
          <p:cNvSpPr txBox="1">
            <a:spLocks/>
          </p:cNvSpPr>
          <p:nvPr/>
        </p:nvSpPr>
        <p:spPr>
          <a:xfrm>
            <a:off x="593784" y="-156608"/>
            <a:ext cx="9410211" cy="11510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200" b="1" kern="1200">
                <a:solidFill>
                  <a:srgbClr val="6EC7B3"/>
                </a:solidFill>
                <a:latin typeface="Franklin Gothic Medium" panose="020B0603020102020204" pitchFamily="34" charset="0"/>
                <a:ea typeface="+mj-ea"/>
                <a:cs typeface="+mj-cs"/>
              </a:defRPr>
            </a:lvl1pPr>
          </a:lstStyle>
          <a:p>
            <a:r>
              <a:rPr lang="mi-NZ" sz="4400">
                <a:solidFill>
                  <a:schemeClr val="accent1"/>
                </a:solidFill>
              </a:rPr>
              <a:t>What do we mean by integrated data?</a:t>
            </a:r>
            <a:endParaRPr lang="en-US" sz="4400">
              <a:solidFill>
                <a:schemeClr val="accent1"/>
              </a:solidFill>
            </a:endParaRPr>
          </a:p>
        </p:txBody>
      </p:sp>
      <p:cxnSp>
        <p:nvCxnSpPr>
          <p:cNvPr id="91" name="Straight Connector 14">
            <a:extLst>
              <a:ext uri="{FF2B5EF4-FFF2-40B4-BE49-F238E27FC236}">
                <a16:creationId xmlns:a16="http://schemas.microsoft.com/office/drawing/2014/main" id="{9C667446-6B2F-4D08-8F25-46B7421F8B95}"/>
              </a:ext>
            </a:extLst>
          </p:cNvPr>
          <p:cNvCxnSpPr>
            <a:cxnSpLocks noChangeShapeType="1"/>
          </p:cNvCxnSpPr>
          <p:nvPr/>
        </p:nvCxnSpPr>
        <p:spPr bwMode="auto">
          <a:xfrm flipV="1">
            <a:off x="1527194" y="5711848"/>
            <a:ext cx="10114651" cy="14378"/>
          </a:xfrm>
          <a:prstGeom prst="line">
            <a:avLst/>
          </a:prstGeom>
          <a:noFill/>
          <a:ln w="9525" algn="ctr">
            <a:solidFill>
              <a:schemeClr val="tx1"/>
            </a:solidFill>
            <a:round/>
            <a:headEnd/>
            <a:tailEnd/>
          </a:ln>
        </p:spPr>
      </p:cxnSp>
      <p:graphicFrame>
        <p:nvGraphicFramePr>
          <p:cNvPr id="3" name="Table 5">
            <a:extLst>
              <a:ext uri="{FF2B5EF4-FFF2-40B4-BE49-F238E27FC236}">
                <a16:creationId xmlns:a16="http://schemas.microsoft.com/office/drawing/2014/main" id="{65A1E62E-60F4-4E3B-94B6-EFA1AEA6196E}"/>
              </a:ext>
            </a:extLst>
          </p:cNvPr>
          <p:cNvGraphicFramePr>
            <a:graphicFrameLocks noGrp="1"/>
          </p:cNvGraphicFramePr>
          <p:nvPr>
            <p:extLst/>
          </p:nvPr>
        </p:nvGraphicFramePr>
        <p:xfrm>
          <a:off x="1407831" y="1426866"/>
          <a:ext cx="10473009" cy="370840"/>
        </p:xfrm>
        <a:graphic>
          <a:graphicData uri="http://schemas.openxmlformats.org/drawingml/2006/table">
            <a:tbl>
              <a:tblPr firstRow="1" bandRow="1">
                <a:tableStyleId>{2D5ABB26-0587-4C30-8999-92F81FD0307C}</a:tableStyleId>
              </a:tblPr>
              <a:tblGrid>
                <a:gridCol w="551211">
                  <a:extLst>
                    <a:ext uri="{9D8B030D-6E8A-4147-A177-3AD203B41FA5}">
                      <a16:colId xmlns:a16="http://schemas.microsoft.com/office/drawing/2014/main" val="2174127102"/>
                    </a:ext>
                  </a:extLst>
                </a:gridCol>
                <a:gridCol w="551211">
                  <a:extLst>
                    <a:ext uri="{9D8B030D-6E8A-4147-A177-3AD203B41FA5}">
                      <a16:colId xmlns:a16="http://schemas.microsoft.com/office/drawing/2014/main" val="1127059471"/>
                    </a:ext>
                  </a:extLst>
                </a:gridCol>
                <a:gridCol w="551211">
                  <a:extLst>
                    <a:ext uri="{9D8B030D-6E8A-4147-A177-3AD203B41FA5}">
                      <a16:colId xmlns:a16="http://schemas.microsoft.com/office/drawing/2014/main" val="3810847202"/>
                    </a:ext>
                  </a:extLst>
                </a:gridCol>
                <a:gridCol w="551211">
                  <a:extLst>
                    <a:ext uri="{9D8B030D-6E8A-4147-A177-3AD203B41FA5}">
                      <a16:colId xmlns:a16="http://schemas.microsoft.com/office/drawing/2014/main" val="1430025605"/>
                    </a:ext>
                  </a:extLst>
                </a:gridCol>
                <a:gridCol w="551211">
                  <a:extLst>
                    <a:ext uri="{9D8B030D-6E8A-4147-A177-3AD203B41FA5}">
                      <a16:colId xmlns:a16="http://schemas.microsoft.com/office/drawing/2014/main" val="3798013480"/>
                    </a:ext>
                  </a:extLst>
                </a:gridCol>
                <a:gridCol w="551211">
                  <a:extLst>
                    <a:ext uri="{9D8B030D-6E8A-4147-A177-3AD203B41FA5}">
                      <a16:colId xmlns:a16="http://schemas.microsoft.com/office/drawing/2014/main" val="4267335808"/>
                    </a:ext>
                  </a:extLst>
                </a:gridCol>
                <a:gridCol w="551211">
                  <a:extLst>
                    <a:ext uri="{9D8B030D-6E8A-4147-A177-3AD203B41FA5}">
                      <a16:colId xmlns:a16="http://schemas.microsoft.com/office/drawing/2014/main" val="3028117120"/>
                    </a:ext>
                  </a:extLst>
                </a:gridCol>
                <a:gridCol w="551211">
                  <a:extLst>
                    <a:ext uri="{9D8B030D-6E8A-4147-A177-3AD203B41FA5}">
                      <a16:colId xmlns:a16="http://schemas.microsoft.com/office/drawing/2014/main" val="2510009085"/>
                    </a:ext>
                  </a:extLst>
                </a:gridCol>
                <a:gridCol w="551211">
                  <a:extLst>
                    <a:ext uri="{9D8B030D-6E8A-4147-A177-3AD203B41FA5}">
                      <a16:colId xmlns:a16="http://schemas.microsoft.com/office/drawing/2014/main" val="3182813860"/>
                    </a:ext>
                  </a:extLst>
                </a:gridCol>
                <a:gridCol w="551211">
                  <a:extLst>
                    <a:ext uri="{9D8B030D-6E8A-4147-A177-3AD203B41FA5}">
                      <a16:colId xmlns:a16="http://schemas.microsoft.com/office/drawing/2014/main" val="804756900"/>
                    </a:ext>
                  </a:extLst>
                </a:gridCol>
                <a:gridCol w="551211">
                  <a:extLst>
                    <a:ext uri="{9D8B030D-6E8A-4147-A177-3AD203B41FA5}">
                      <a16:colId xmlns:a16="http://schemas.microsoft.com/office/drawing/2014/main" val="142804236"/>
                    </a:ext>
                  </a:extLst>
                </a:gridCol>
                <a:gridCol w="551211">
                  <a:extLst>
                    <a:ext uri="{9D8B030D-6E8A-4147-A177-3AD203B41FA5}">
                      <a16:colId xmlns:a16="http://schemas.microsoft.com/office/drawing/2014/main" val="1039436473"/>
                    </a:ext>
                  </a:extLst>
                </a:gridCol>
                <a:gridCol w="551211">
                  <a:extLst>
                    <a:ext uri="{9D8B030D-6E8A-4147-A177-3AD203B41FA5}">
                      <a16:colId xmlns:a16="http://schemas.microsoft.com/office/drawing/2014/main" val="1955262425"/>
                    </a:ext>
                  </a:extLst>
                </a:gridCol>
                <a:gridCol w="551211">
                  <a:extLst>
                    <a:ext uri="{9D8B030D-6E8A-4147-A177-3AD203B41FA5}">
                      <a16:colId xmlns:a16="http://schemas.microsoft.com/office/drawing/2014/main" val="4002514634"/>
                    </a:ext>
                  </a:extLst>
                </a:gridCol>
                <a:gridCol w="551211">
                  <a:extLst>
                    <a:ext uri="{9D8B030D-6E8A-4147-A177-3AD203B41FA5}">
                      <a16:colId xmlns:a16="http://schemas.microsoft.com/office/drawing/2014/main" val="1907424137"/>
                    </a:ext>
                  </a:extLst>
                </a:gridCol>
                <a:gridCol w="551211">
                  <a:extLst>
                    <a:ext uri="{9D8B030D-6E8A-4147-A177-3AD203B41FA5}">
                      <a16:colId xmlns:a16="http://schemas.microsoft.com/office/drawing/2014/main" val="1824562246"/>
                    </a:ext>
                  </a:extLst>
                </a:gridCol>
                <a:gridCol w="551211">
                  <a:extLst>
                    <a:ext uri="{9D8B030D-6E8A-4147-A177-3AD203B41FA5}">
                      <a16:colId xmlns:a16="http://schemas.microsoft.com/office/drawing/2014/main" val="2047712200"/>
                    </a:ext>
                  </a:extLst>
                </a:gridCol>
                <a:gridCol w="551211">
                  <a:extLst>
                    <a:ext uri="{9D8B030D-6E8A-4147-A177-3AD203B41FA5}">
                      <a16:colId xmlns:a16="http://schemas.microsoft.com/office/drawing/2014/main" val="649387677"/>
                    </a:ext>
                  </a:extLst>
                </a:gridCol>
                <a:gridCol w="551211">
                  <a:extLst>
                    <a:ext uri="{9D8B030D-6E8A-4147-A177-3AD203B41FA5}">
                      <a16:colId xmlns:a16="http://schemas.microsoft.com/office/drawing/2014/main" val="509120112"/>
                    </a:ext>
                  </a:extLst>
                </a:gridCol>
              </a:tblGrid>
              <a:tr h="370840">
                <a:tc>
                  <a:txBody>
                    <a:bodyPr/>
                    <a:lstStyle/>
                    <a:p>
                      <a:pPr>
                        <a:buNone/>
                      </a:pPr>
                      <a:r>
                        <a:rPr lang="en-US" dirty="0"/>
                        <a:t>1</a:t>
                      </a:r>
                    </a:p>
                  </a:txBody>
                  <a:tcPr/>
                </a:tc>
                <a:tc>
                  <a:txBody>
                    <a:bodyPr/>
                    <a:lstStyle/>
                    <a:p>
                      <a:pPr>
                        <a:buNone/>
                      </a:pPr>
                      <a:r>
                        <a:rPr lang="en-US" dirty="0"/>
                        <a:t>2</a:t>
                      </a:r>
                    </a:p>
                  </a:txBody>
                  <a:tcPr/>
                </a:tc>
                <a:tc>
                  <a:txBody>
                    <a:bodyPr/>
                    <a:lstStyle/>
                    <a:p>
                      <a:pPr>
                        <a:buNone/>
                      </a:pPr>
                      <a:r>
                        <a:rPr lang="en-US" dirty="0"/>
                        <a:t>3</a:t>
                      </a:r>
                    </a:p>
                  </a:txBody>
                  <a:tcPr/>
                </a:tc>
                <a:tc>
                  <a:txBody>
                    <a:bodyPr/>
                    <a:lstStyle/>
                    <a:p>
                      <a:pPr>
                        <a:buNone/>
                      </a:pPr>
                      <a:r>
                        <a:rPr lang="en-US" dirty="0"/>
                        <a:t>4</a:t>
                      </a:r>
                    </a:p>
                  </a:txBody>
                  <a:tcPr/>
                </a:tc>
                <a:tc>
                  <a:txBody>
                    <a:bodyPr/>
                    <a:lstStyle/>
                    <a:p>
                      <a:pPr>
                        <a:buNone/>
                      </a:pPr>
                      <a:r>
                        <a:rPr lang="en-US" dirty="0"/>
                        <a:t>5</a:t>
                      </a:r>
                    </a:p>
                  </a:txBody>
                  <a:tcPr/>
                </a:tc>
                <a:tc>
                  <a:txBody>
                    <a:bodyPr/>
                    <a:lstStyle/>
                    <a:p>
                      <a:pPr>
                        <a:buNone/>
                      </a:pPr>
                      <a:r>
                        <a:rPr lang="en-US" dirty="0"/>
                        <a:t>6</a:t>
                      </a:r>
                    </a:p>
                  </a:txBody>
                  <a:tcPr/>
                </a:tc>
                <a:tc>
                  <a:txBody>
                    <a:bodyPr/>
                    <a:lstStyle/>
                    <a:p>
                      <a:pPr>
                        <a:buNone/>
                      </a:pPr>
                      <a:r>
                        <a:rPr lang="en-US" dirty="0"/>
                        <a:t>7</a:t>
                      </a:r>
                    </a:p>
                  </a:txBody>
                  <a:tcPr/>
                </a:tc>
                <a:tc>
                  <a:txBody>
                    <a:bodyPr/>
                    <a:lstStyle/>
                    <a:p>
                      <a:pPr>
                        <a:buNone/>
                      </a:pPr>
                      <a:r>
                        <a:rPr lang="en-US" dirty="0"/>
                        <a:t>8</a:t>
                      </a:r>
                    </a:p>
                  </a:txBody>
                  <a:tcPr/>
                </a:tc>
                <a:tc>
                  <a:txBody>
                    <a:bodyPr/>
                    <a:lstStyle/>
                    <a:p>
                      <a:pPr>
                        <a:buNone/>
                      </a:pPr>
                      <a:r>
                        <a:rPr lang="en-US" dirty="0"/>
                        <a:t>9</a:t>
                      </a:r>
                    </a:p>
                  </a:txBody>
                  <a:tcPr/>
                </a:tc>
                <a:tc>
                  <a:txBody>
                    <a:bodyPr/>
                    <a:lstStyle/>
                    <a:p>
                      <a:pPr>
                        <a:buNone/>
                      </a:pPr>
                      <a:r>
                        <a:rPr lang="en-US" dirty="0"/>
                        <a:t>10</a:t>
                      </a:r>
                    </a:p>
                  </a:txBody>
                  <a:tcPr/>
                </a:tc>
                <a:tc>
                  <a:txBody>
                    <a:bodyPr/>
                    <a:lstStyle/>
                    <a:p>
                      <a:pPr lvl="0">
                        <a:buNone/>
                      </a:pPr>
                      <a:r>
                        <a:rPr lang="en-US" dirty="0"/>
                        <a:t>11</a:t>
                      </a:r>
                    </a:p>
                  </a:txBody>
                  <a:tcPr/>
                </a:tc>
                <a:tc>
                  <a:txBody>
                    <a:bodyPr/>
                    <a:lstStyle/>
                    <a:p>
                      <a:pPr lvl="0">
                        <a:buNone/>
                      </a:pPr>
                      <a:r>
                        <a:rPr lang="en-US" dirty="0"/>
                        <a:t>12</a:t>
                      </a:r>
                    </a:p>
                  </a:txBody>
                  <a:tcPr/>
                </a:tc>
                <a:tc>
                  <a:txBody>
                    <a:bodyPr/>
                    <a:lstStyle/>
                    <a:p>
                      <a:pPr lvl="0">
                        <a:buNone/>
                      </a:pPr>
                      <a:r>
                        <a:rPr lang="en-US" dirty="0"/>
                        <a:t>13</a:t>
                      </a:r>
                    </a:p>
                  </a:txBody>
                  <a:tcPr/>
                </a:tc>
                <a:tc>
                  <a:txBody>
                    <a:bodyPr/>
                    <a:lstStyle/>
                    <a:p>
                      <a:pPr lvl="0">
                        <a:buNone/>
                      </a:pPr>
                      <a:r>
                        <a:rPr lang="en-US" dirty="0"/>
                        <a:t>14</a:t>
                      </a:r>
                    </a:p>
                  </a:txBody>
                  <a:tcPr/>
                </a:tc>
                <a:tc>
                  <a:txBody>
                    <a:bodyPr/>
                    <a:lstStyle/>
                    <a:p>
                      <a:pPr lvl="0">
                        <a:buNone/>
                      </a:pPr>
                      <a:r>
                        <a:rPr lang="en-US" dirty="0"/>
                        <a:t>15</a:t>
                      </a:r>
                    </a:p>
                  </a:txBody>
                  <a:tcPr/>
                </a:tc>
                <a:tc>
                  <a:txBody>
                    <a:bodyPr/>
                    <a:lstStyle/>
                    <a:p>
                      <a:pPr lvl="0">
                        <a:buNone/>
                      </a:pPr>
                      <a:r>
                        <a:rPr lang="en-US" dirty="0"/>
                        <a:t>16</a:t>
                      </a:r>
                    </a:p>
                  </a:txBody>
                  <a:tcPr/>
                </a:tc>
                <a:tc>
                  <a:txBody>
                    <a:bodyPr/>
                    <a:lstStyle/>
                    <a:p>
                      <a:pPr lvl="0">
                        <a:buNone/>
                      </a:pPr>
                      <a:r>
                        <a:rPr lang="en-US" dirty="0"/>
                        <a:t>17</a:t>
                      </a:r>
                    </a:p>
                  </a:txBody>
                  <a:tcPr/>
                </a:tc>
                <a:tc>
                  <a:txBody>
                    <a:bodyPr/>
                    <a:lstStyle/>
                    <a:p>
                      <a:pPr lvl="0">
                        <a:buNone/>
                      </a:pPr>
                      <a:r>
                        <a:rPr lang="en-US" dirty="0"/>
                        <a:t>18</a:t>
                      </a:r>
                    </a:p>
                  </a:txBody>
                  <a:tcPr/>
                </a:tc>
                <a:tc>
                  <a:txBody>
                    <a:bodyPr/>
                    <a:lstStyle/>
                    <a:p>
                      <a:pPr lvl="0">
                        <a:buNone/>
                      </a:pPr>
                      <a:r>
                        <a:rPr lang="en-US" dirty="0"/>
                        <a:t>19</a:t>
                      </a:r>
                    </a:p>
                  </a:txBody>
                  <a:tcPr/>
                </a:tc>
                <a:extLst>
                  <a:ext uri="{0D108BD9-81ED-4DB2-BD59-A6C34878D82A}">
                    <a16:rowId xmlns:a16="http://schemas.microsoft.com/office/drawing/2014/main" val="2467069895"/>
                  </a:ext>
                </a:extLst>
              </a:tr>
            </a:tbl>
          </a:graphicData>
        </a:graphic>
      </p:graphicFrame>
      <p:graphicFrame>
        <p:nvGraphicFramePr>
          <p:cNvPr id="121" name="Table 5">
            <a:extLst>
              <a:ext uri="{FF2B5EF4-FFF2-40B4-BE49-F238E27FC236}">
                <a16:creationId xmlns:a16="http://schemas.microsoft.com/office/drawing/2014/main" id="{33130110-A84D-445E-B910-15F9B265FADC}"/>
              </a:ext>
            </a:extLst>
          </p:cNvPr>
          <p:cNvGraphicFramePr>
            <a:graphicFrameLocks noGrp="1"/>
          </p:cNvGraphicFramePr>
          <p:nvPr>
            <p:extLst/>
          </p:nvPr>
        </p:nvGraphicFramePr>
        <p:xfrm>
          <a:off x="1268131" y="5401965"/>
          <a:ext cx="10473009" cy="579120"/>
        </p:xfrm>
        <a:graphic>
          <a:graphicData uri="http://schemas.openxmlformats.org/drawingml/2006/table">
            <a:tbl>
              <a:tblPr firstRow="1" bandRow="1">
                <a:tableStyleId>{2D5ABB26-0587-4C30-8999-92F81FD0307C}</a:tableStyleId>
              </a:tblPr>
              <a:tblGrid>
                <a:gridCol w="551211">
                  <a:extLst>
                    <a:ext uri="{9D8B030D-6E8A-4147-A177-3AD203B41FA5}">
                      <a16:colId xmlns:a16="http://schemas.microsoft.com/office/drawing/2014/main" val="2174127102"/>
                    </a:ext>
                  </a:extLst>
                </a:gridCol>
                <a:gridCol w="551211">
                  <a:extLst>
                    <a:ext uri="{9D8B030D-6E8A-4147-A177-3AD203B41FA5}">
                      <a16:colId xmlns:a16="http://schemas.microsoft.com/office/drawing/2014/main" val="1127059471"/>
                    </a:ext>
                  </a:extLst>
                </a:gridCol>
                <a:gridCol w="551211">
                  <a:extLst>
                    <a:ext uri="{9D8B030D-6E8A-4147-A177-3AD203B41FA5}">
                      <a16:colId xmlns:a16="http://schemas.microsoft.com/office/drawing/2014/main" val="3810847202"/>
                    </a:ext>
                  </a:extLst>
                </a:gridCol>
                <a:gridCol w="551211">
                  <a:extLst>
                    <a:ext uri="{9D8B030D-6E8A-4147-A177-3AD203B41FA5}">
                      <a16:colId xmlns:a16="http://schemas.microsoft.com/office/drawing/2014/main" val="1430025605"/>
                    </a:ext>
                  </a:extLst>
                </a:gridCol>
                <a:gridCol w="551211">
                  <a:extLst>
                    <a:ext uri="{9D8B030D-6E8A-4147-A177-3AD203B41FA5}">
                      <a16:colId xmlns:a16="http://schemas.microsoft.com/office/drawing/2014/main" val="3798013480"/>
                    </a:ext>
                  </a:extLst>
                </a:gridCol>
                <a:gridCol w="551211">
                  <a:extLst>
                    <a:ext uri="{9D8B030D-6E8A-4147-A177-3AD203B41FA5}">
                      <a16:colId xmlns:a16="http://schemas.microsoft.com/office/drawing/2014/main" val="4267335808"/>
                    </a:ext>
                  </a:extLst>
                </a:gridCol>
                <a:gridCol w="551211">
                  <a:extLst>
                    <a:ext uri="{9D8B030D-6E8A-4147-A177-3AD203B41FA5}">
                      <a16:colId xmlns:a16="http://schemas.microsoft.com/office/drawing/2014/main" val="3028117120"/>
                    </a:ext>
                  </a:extLst>
                </a:gridCol>
                <a:gridCol w="551211">
                  <a:extLst>
                    <a:ext uri="{9D8B030D-6E8A-4147-A177-3AD203B41FA5}">
                      <a16:colId xmlns:a16="http://schemas.microsoft.com/office/drawing/2014/main" val="2510009085"/>
                    </a:ext>
                  </a:extLst>
                </a:gridCol>
                <a:gridCol w="551211">
                  <a:extLst>
                    <a:ext uri="{9D8B030D-6E8A-4147-A177-3AD203B41FA5}">
                      <a16:colId xmlns:a16="http://schemas.microsoft.com/office/drawing/2014/main" val="3182813860"/>
                    </a:ext>
                  </a:extLst>
                </a:gridCol>
                <a:gridCol w="551211">
                  <a:extLst>
                    <a:ext uri="{9D8B030D-6E8A-4147-A177-3AD203B41FA5}">
                      <a16:colId xmlns:a16="http://schemas.microsoft.com/office/drawing/2014/main" val="804756900"/>
                    </a:ext>
                  </a:extLst>
                </a:gridCol>
                <a:gridCol w="551211">
                  <a:extLst>
                    <a:ext uri="{9D8B030D-6E8A-4147-A177-3AD203B41FA5}">
                      <a16:colId xmlns:a16="http://schemas.microsoft.com/office/drawing/2014/main" val="142804236"/>
                    </a:ext>
                  </a:extLst>
                </a:gridCol>
                <a:gridCol w="551211">
                  <a:extLst>
                    <a:ext uri="{9D8B030D-6E8A-4147-A177-3AD203B41FA5}">
                      <a16:colId xmlns:a16="http://schemas.microsoft.com/office/drawing/2014/main" val="1039436473"/>
                    </a:ext>
                  </a:extLst>
                </a:gridCol>
                <a:gridCol w="551211">
                  <a:extLst>
                    <a:ext uri="{9D8B030D-6E8A-4147-A177-3AD203B41FA5}">
                      <a16:colId xmlns:a16="http://schemas.microsoft.com/office/drawing/2014/main" val="1955262425"/>
                    </a:ext>
                  </a:extLst>
                </a:gridCol>
                <a:gridCol w="551211">
                  <a:extLst>
                    <a:ext uri="{9D8B030D-6E8A-4147-A177-3AD203B41FA5}">
                      <a16:colId xmlns:a16="http://schemas.microsoft.com/office/drawing/2014/main" val="4002514634"/>
                    </a:ext>
                  </a:extLst>
                </a:gridCol>
                <a:gridCol w="551211">
                  <a:extLst>
                    <a:ext uri="{9D8B030D-6E8A-4147-A177-3AD203B41FA5}">
                      <a16:colId xmlns:a16="http://schemas.microsoft.com/office/drawing/2014/main" val="1907424137"/>
                    </a:ext>
                  </a:extLst>
                </a:gridCol>
                <a:gridCol w="551211">
                  <a:extLst>
                    <a:ext uri="{9D8B030D-6E8A-4147-A177-3AD203B41FA5}">
                      <a16:colId xmlns:a16="http://schemas.microsoft.com/office/drawing/2014/main" val="1824562246"/>
                    </a:ext>
                  </a:extLst>
                </a:gridCol>
                <a:gridCol w="551211">
                  <a:extLst>
                    <a:ext uri="{9D8B030D-6E8A-4147-A177-3AD203B41FA5}">
                      <a16:colId xmlns:a16="http://schemas.microsoft.com/office/drawing/2014/main" val="2047712200"/>
                    </a:ext>
                  </a:extLst>
                </a:gridCol>
                <a:gridCol w="551211">
                  <a:extLst>
                    <a:ext uri="{9D8B030D-6E8A-4147-A177-3AD203B41FA5}">
                      <a16:colId xmlns:a16="http://schemas.microsoft.com/office/drawing/2014/main" val="649387677"/>
                    </a:ext>
                  </a:extLst>
                </a:gridCol>
                <a:gridCol w="551211">
                  <a:extLst>
                    <a:ext uri="{9D8B030D-6E8A-4147-A177-3AD203B41FA5}">
                      <a16:colId xmlns:a16="http://schemas.microsoft.com/office/drawing/2014/main" val="509120112"/>
                    </a:ext>
                  </a:extLst>
                </a:gridCol>
              </a:tblGrid>
              <a:tr h="370840">
                <a:tc>
                  <a:txBody>
                    <a:bodyPr/>
                    <a:lstStyle/>
                    <a:p>
                      <a:pPr>
                        <a:buNone/>
                      </a:pPr>
                      <a:endParaRPr lang="en-US" dirty="0">
                        <a:solidFill>
                          <a:srgbClr val="C00000"/>
                        </a:solidFill>
                      </a:endParaRPr>
                    </a:p>
                  </a:txBody>
                  <a:tcPr/>
                </a:tc>
                <a:tc>
                  <a:txBody>
                    <a:bodyPr/>
                    <a:lstStyle/>
                    <a:p>
                      <a:pPr>
                        <a:buNone/>
                      </a:pPr>
                      <a:endParaRPr lang="en-US" dirty="0">
                        <a:solidFill>
                          <a:srgbClr val="C00000"/>
                        </a:solidFill>
                      </a:endParaRPr>
                    </a:p>
                  </a:txBody>
                  <a:tcPr/>
                </a:tc>
                <a:tc>
                  <a:txBody>
                    <a:bodyPr/>
                    <a:lstStyle/>
                    <a:p>
                      <a:pPr lvl="0" algn="ctr">
                        <a:buNone/>
                      </a:pPr>
                      <a:r>
                        <a:rPr lang="en-GB" sz="1800" b="1" i="0" u="none" strike="noStrike" noProof="0" dirty="0">
                          <a:solidFill>
                            <a:srgbClr val="C00000"/>
                          </a:solidFill>
                          <a:latin typeface="Calibri"/>
                        </a:rPr>
                        <a:t>6</a:t>
                      </a:r>
                    </a:p>
                  </a:txBody>
                  <a:tcPr/>
                </a:tc>
                <a:tc>
                  <a:txBody>
                    <a:bodyPr/>
                    <a:lstStyle/>
                    <a:p>
                      <a:pPr>
                        <a:buNone/>
                      </a:pPr>
                      <a:endParaRPr lang="en-US" dirty="0">
                        <a:solidFill>
                          <a:srgbClr val="C00000"/>
                        </a:solidFill>
                      </a:endParaRPr>
                    </a:p>
                  </a:txBody>
                  <a:tcPr/>
                </a:tc>
                <a:tc>
                  <a:txBody>
                    <a:bodyPr/>
                    <a:lstStyle/>
                    <a:p>
                      <a:pPr>
                        <a:buNone/>
                      </a:pPr>
                      <a:endParaRPr lang="en-US" dirty="0">
                        <a:solidFill>
                          <a:srgbClr val="C00000"/>
                        </a:solidFill>
                      </a:endParaRPr>
                    </a:p>
                  </a:txBody>
                  <a:tcPr/>
                </a:tc>
                <a:tc>
                  <a:txBody>
                    <a:bodyPr/>
                    <a:lstStyle/>
                    <a:p>
                      <a:pPr>
                        <a:buNone/>
                      </a:pPr>
                      <a:endParaRPr lang="en-US" dirty="0">
                        <a:solidFill>
                          <a:srgbClr val="C00000"/>
                        </a:solidFill>
                      </a:endParaRPr>
                    </a:p>
                  </a:txBody>
                  <a:tcPr/>
                </a:tc>
                <a:tc>
                  <a:txBody>
                    <a:bodyPr/>
                    <a:lstStyle/>
                    <a:p>
                      <a:pPr lvl="0" algn="ctr">
                        <a:buNone/>
                      </a:pPr>
                      <a:r>
                        <a:rPr lang="en-GB" sz="1800" b="1" i="0" u="none" strike="noStrike" noProof="0" dirty="0">
                          <a:solidFill>
                            <a:srgbClr val="C00000"/>
                          </a:solidFill>
                          <a:latin typeface="Calibri"/>
                        </a:rPr>
                        <a:t>18</a:t>
                      </a:r>
                      <a:endParaRPr lang="en-US" dirty="0">
                        <a:solidFill>
                          <a:srgbClr val="C00000"/>
                        </a:solidFill>
                      </a:endParaRPr>
                    </a:p>
                  </a:txBody>
                  <a:tcPr/>
                </a:tc>
                <a:tc>
                  <a:txBody>
                    <a:bodyPr/>
                    <a:lstStyle/>
                    <a:p>
                      <a:pPr>
                        <a:buNone/>
                      </a:pPr>
                      <a:endParaRPr lang="en-US" dirty="0">
                        <a:solidFill>
                          <a:srgbClr val="C00000"/>
                        </a:solidFill>
                      </a:endParaRPr>
                    </a:p>
                  </a:txBody>
                  <a:tcPr/>
                </a:tc>
                <a:tc>
                  <a:txBody>
                    <a:bodyPr/>
                    <a:lstStyle/>
                    <a:p>
                      <a:pPr>
                        <a:buNone/>
                      </a:pPr>
                      <a:endParaRPr lang="en-US" dirty="0">
                        <a:solidFill>
                          <a:srgbClr val="C00000"/>
                        </a:solidFill>
                      </a:endParaRPr>
                    </a:p>
                  </a:txBody>
                  <a:tcPr/>
                </a:tc>
                <a:tc>
                  <a:txBody>
                    <a:bodyPr/>
                    <a:lstStyle/>
                    <a:p>
                      <a:pPr lvl="0" algn="ctr">
                        <a:buNone/>
                      </a:pPr>
                      <a:r>
                        <a:rPr lang="en-GB" sz="1800" b="1" i="0" u="none" strike="noStrike" noProof="0" dirty="0">
                          <a:solidFill>
                            <a:srgbClr val="C00000"/>
                          </a:solidFill>
                          <a:latin typeface="Calibri"/>
                        </a:rPr>
                        <a:t>37</a:t>
                      </a:r>
                      <a:endParaRPr lang="en-US" dirty="0">
                        <a:solidFill>
                          <a:srgbClr val="C00000"/>
                        </a:solidFill>
                      </a:endParaRPr>
                    </a:p>
                  </a:txBody>
                  <a:tcPr/>
                </a:tc>
                <a:tc>
                  <a:txBody>
                    <a:bodyPr/>
                    <a:lstStyle/>
                    <a:p>
                      <a:pPr lvl="0">
                        <a:buNone/>
                      </a:pPr>
                      <a:endParaRPr lang="en-US" dirty="0">
                        <a:solidFill>
                          <a:srgbClr val="C00000"/>
                        </a:solidFill>
                      </a:endParaRPr>
                    </a:p>
                  </a:txBody>
                  <a:tcPr/>
                </a:tc>
                <a:tc>
                  <a:txBody>
                    <a:bodyPr/>
                    <a:lstStyle/>
                    <a:p>
                      <a:pPr lvl="0">
                        <a:buNone/>
                      </a:pPr>
                      <a:endParaRPr lang="en-US" dirty="0">
                        <a:solidFill>
                          <a:srgbClr val="C00000"/>
                        </a:solidFill>
                      </a:endParaRPr>
                    </a:p>
                  </a:txBody>
                  <a:tcPr/>
                </a:tc>
                <a:tc>
                  <a:txBody>
                    <a:bodyPr/>
                    <a:lstStyle/>
                    <a:p>
                      <a:pPr lvl="0" algn="ctr">
                        <a:buNone/>
                      </a:pPr>
                      <a:r>
                        <a:rPr lang="en-GB" sz="1800" b="1" i="0" u="none" strike="noStrike" noProof="0" dirty="0">
                          <a:solidFill>
                            <a:srgbClr val="C00000"/>
                          </a:solidFill>
                          <a:latin typeface="Calibri"/>
                        </a:rPr>
                        <a:t>53</a:t>
                      </a:r>
                      <a:endParaRPr lang="en-US" dirty="0">
                        <a:solidFill>
                          <a:srgbClr val="C00000"/>
                        </a:solidFill>
                      </a:endParaRPr>
                    </a:p>
                  </a:txBody>
                  <a:tcPr/>
                </a:tc>
                <a:tc>
                  <a:txBody>
                    <a:bodyPr/>
                    <a:lstStyle/>
                    <a:p>
                      <a:pPr lvl="0" algn="ctr">
                        <a:buNone/>
                      </a:pPr>
                      <a:r>
                        <a:rPr lang="en-GB" sz="1800" b="1" i="0" u="none" strike="noStrike" noProof="0" dirty="0">
                          <a:solidFill>
                            <a:srgbClr val="C00000"/>
                          </a:solidFill>
                          <a:latin typeface="Calibri"/>
                        </a:rPr>
                        <a:t>58</a:t>
                      </a:r>
                      <a:endParaRPr lang="en-US" dirty="0">
                        <a:solidFill>
                          <a:srgbClr val="C00000"/>
                        </a:solidFill>
                      </a:endParaRPr>
                    </a:p>
                  </a:txBody>
                  <a:tcPr/>
                </a:tc>
                <a:tc>
                  <a:txBody>
                    <a:bodyPr/>
                    <a:lstStyle/>
                    <a:p>
                      <a:pPr lvl="0" algn="ctr">
                        <a:buNone/>
                      </a:pPr>
                      <a:r>
                        <a:rPr lang="en-GB" sz="1800" b="1" i="0" u="none" strike="noStrike" noProof="0" dirty="0">
                          <a:solidFill>
                            <a:srgbClr val="C00000"/>
                          </a:solidFill>
                          <a:latin typeface="Calibri"/>
                        </a:rPr>
                        <a:t>71</a:t>
                      </a:r>
                      <a:endParaRPr lang="en-US" dirty="0">
                        <a:solidFill>
                          <a:srgbClr val="C00000"/>
                        </a:solidFill>
                      </a:endParaRPr>
                    </a:p>
                  </a:txBody>
                  <a:tcPr/>
                </a:tc>
                <a:tc>
                  <a:txBody>
                    <a:bodyPr/>
                    <a:lstStyle/>
                    <a:p>
                      <a:pPr lvl="0" algn="ctr">
                        <a:buNone/>
                      </a:pPr>
                      <a:r>
                        <a:rPr lang="en-GB" sz="1800" b="1" i="0" u="none" strike="noStrike" noProof="0" dirty="0">
                          <a:solidFill>
                            <a:srgbClr val="C00000"/>
                          </a:solidFill>
                          <a:latin typeface="Calibri"/>
                        </a:rPr>
                        <a:t>120</a:t>
                      </a:r>
                      <a:endParaRPr lang="en-US" sz="1800" b="0" i="0" u="none" strike="noStrike" noProof="0">
                        <a:solidFill>
                          <a:srgbClr val="C00000"/>
                        </a:solidFill>
                        <a:latin typeface="Calibri"/>
                      </a:endParaRPr>
                    </a:p>
                  </a:txBody>
                  <a:tcPr/>
                </a:tc>
                <a:tc>
                  <a:txBody>
                    <a:bodyPr/>
                    <a:lstStyle/>
                    <a:p>
                      <a:pPr lvl="0" algn="ctr">
                        <a:buNone/>
                      </a:pPr>
                      <a:r>
                        <a:rPr lang="en-GB" sz="1800" b="1" i="0" u="none" strike="noStrike" noProof="0" dirty="0">
                          <a:solidFill>
                            <a:srgbClr val="C00000"/>
                          </a:solidFill>
                          <a:latin typeface="Calibri"/>
                        </a:rPr>
                        <a:t>126</a:t>
                      </a:r>
                      <a:endParaRPr lang="en-US" dirty="0">
                        <a:solidFill>
                          <a:srgbClr val="C00000"/>
                        </a:solidFill>
                      </a:endParaRPr>
                    </a:p>
                  </a:txBody>
                  <a:tcPr/>
                </a:tc>
                <a:tc>
                  <a:txBody>
                    <a:bodyPr/>
                    <a:lstStyle/>
                    <a:p>
                      <a:pPr lvl="0">
                        <a:buNone/>
                      </a:pPr>
                      <a:r>
                        <a:rPr lang="en-GB" sz="1800" b="1" i="0" u="none" strike="noStrike" noProof="0" dirty="0">
                          <a:solidFill>
                            <a:srgbClr val="C00000"/>
                          </a:solidFill>
                          <a:latin typeface="Calibri"/>
                        </a:rPr>
                        <a:t>127</a:t>
                      </a:r>
                      <a:endParaRPr lang="en-US" sz="1800" b="0" i="0" u="none" strike="noStrike" noProof="0">
                        <a:solidFill>
                          <a:srgbClr val="C00000"/>
                        </a:solidFill>
                        <a:latin typeface="Calibri"/>
                      </a:endParaRPr>
                    </a:p>
                  </a:txBody>
                  <a:tcPr/>
                </a:tc>
                <a:tc>
                  <a:txBody>
                    <a:bodyPr/>
                    <a:lstStyle/>
                    <a:p>
                      <a:pPr lvl="0" algn="ctr">
                        <a:buNone/>
                      </a:pPr>
                      <a:r>
                        <a:rPr lang="en-GB" sz="1800" b="1" i="0" u="none" strike="noStrike" noProof="0" dirty="0">
                          <a:solidFill>
                            <a:srgbClr val="C00000"/>
                          </a:solidFill>
                          <a:latin typeface="Calibri"/>
                        </a:rPr>
                        <a:t>142</a:t>
                      </a:r>
                      <a:endParaRPr lang="en-US" sz="1800" b="0" i="0" u="none" strike="noStrike" noProof="0">
                        <a:solidFill>
                          <a:srgbClr val="C00000"/>
                        </a:solidFill>
                        <a:latin typeface="Calibri"/>
                      </a:endParaRPr>
                    </a:p>
                    <a:p>
                      <a:pPr lvl="0">
                        <a:buNone/>
                      </a:pPr>
                      <a:endParaRPr lang="en-US" dirty="0">
                        <a:solidFill>
                          <a:srgbClr val="C00000"/>
                        </a:solidFill>
                      </a:endParaRPr>
                    </a:p>
                  </a:txBody>
                  <a:tcPr/>
                </a:tc>
                <a:extLst>
                  <a:ext uri="{0D108BD9-81ED-4DB2-BD59-A6C34878D82A}">
                    <a16:rowId xmlns:a16="http://schemas.microsoft.com/office/drawing/2014/main" val="2467069895"/>
                  </a:ext>
                </a:extLst>
              </a:tr>
            </a:tbl>
          </a:graphicData>
        </a:graphic>
      </p:graphicFrame>
      <p:sp>
        <p:nvSpPr>
          <p:cNvPr id="7" name="Multiply 6"/>
          <p:cNvSpPr/>
          <p:nvPr/>
        </p:nvSpPr>
        <p:spPr bwMode="auto">
          <a:xfrm>
            <a:off x="7797801" y="2647501"/>
            <a:ext cx="327025" cy="330200"/>
          </a:xfrm>
          <a:prstGeom prst="mathMultiply">
            <a:avLst/>
          </a:prstGeom>
          <a:solidFill>
            <a:srgbClr val="C0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lt1"/>
                </a:solidFill>
                <a:cs typeface="Calibri"/>
              </a:rPr>
              <a:t>  </a:t>
            </a:r>
            <a:endParaRPr lang="en-NZ" dirty="0">
              <a:solidFill>
                <a:schemeClr val="lt1"/>
              </a:solidFill>
              <a:cs typeface="Calibri"/>
            </a:endParaRPr>
          </a:p>
        </p:txBody>
      </p:sp>
      <p:pic>
        <p:nvPicPr>
          <p:cNvPr id="18" name="Picture 18" descr="A close up of a building&#10;&#10;Description generated with high confidence">
            <a:extLst>
              <a:ext uri="{FF2B5EF4-FFF2-40B4-BE49-F238E27FC236}">
                <a16:creationId xmlns:a16="http://schemas.microsoft.com/office/drawing/2014/main" id="{48F27955-E997-4C45-B63F-24DEB33C79BA}"/>
              </a:ext>
            </a:extLst>
          </p:cNvPr>
          <p:cNvPicPr>
            <a:picLocks noChangeAspect="1"/>
          </p:cNvPicPr>
          <p:nvPr/>
        </p:nvPicPr>
        <p:blipFill>
          <a:blip r:embed="rId3"/>
          <a:stretch>
            <a:fillRect/>
          </a:stretch>
        </p:blipFill>
        <p:spPr>
          <a:xfrm>
            <a:off x="3003969" y="4125403"/>
            <a:ext cx="289884" cy="827417"/>
          </a:xfrm>
          <a:prstGeom prst="rect">
            <a:avLst/>
          </a:prstGeom>
        </p:spPr>
      </p:pic>
      <p:pic>
        <p:nvPicPr>
          <p:cNvPr id="24640" name="Picture 24640" descr="A close up of a sign&#10;&#10;Description generated with high confidence">
            <a:extLst>
              <a:ext uri="{FF2B5EF4-FFF2-40B4-BE49-F238E27FC236}">
                <a16:creationId xmlns:a16="http://schemas.microsoft.com/office/drawing/2014/main" id="{5094664C-A5EA-42E9-B7E3-36B28275406D}"/>
              </a:ext>
            </a:extLst>
          </p:cNvPr>
          <p:cNvPicPr>
            <a:picLocks noChangeAspect="1"/>
          </p:cNvPicPr>
          <p:nvPr/>
        </p:nvPicPr>
        <p:blipFill>
          <a:blip r:embed="rId4"/>
          <a:stretch>
            <a:fillRect/>
          </a:stretch>
        </p:blipFill>
        <p:spPr>
          <a:xfrm>
            <a:off x="1450316" y="1967901"/>
            <a:ext cx="436892" cy="755171"/>
          </a:xfrm>
          <a:prstGeom prst="rect">
            <a:avLst/>
          </a:prstGeom>
        </p:spPr>
      </p:pic>
      <p:pic>
        <p:nvPicPr>
          <p:cNvPr id="24642" name="Picture 24642">
            <a:extLst>
              <a:ext uri="{FF2B5EF4-FFF2-40B4-BE49-F238E27FC236}">
                <a16:creationId xmlns:a16="http://schemas.microsoft.com/office/drawing/2014/main" id="{6077B38B-46AE-4387-B3F9-5137BDDBB489}"/>
              </a:ext>
            </a:extLst>
          </p:cNvPr>
          <p:cNvPicPr>
            <a:picLocks noChangeAspect="1"/>
          </p:cNvPicPr>
          <p:nvPr/>
        </p:nvPicPr>
        <p:blipFill>
          <a:blip r:embed="rId5"/>
          <a:stretch>
            <a:fillRect/>
          </a:stretch>
        </p:blipFill>
        <p:spPr>
          <a:xfrm>
            <a:off x="7200361" y="5015002"/>
            <a:ext cx="332117" cy="735581"/>
          </a:xfrm>
          <a:prstGeom prst="rect">
            <a:avLst/>
          </a:prstGeom>
        </p:spPr>
      </p:pic>
      <p:pic>
        <p:nvPicPr>
          <p:cNvPr id="24644" name="Picture 24644" descr="A close up of a logo&#10;&#10;Description generated with very high confidence">
            <a:extLst>
              <a:ext uri="{FF2B5EF4-FFF2-40B4-BE49-F238E27FC236}">
                <a16:creationId xmlns:a16="http://schemas.microsoft.com/office/drawing/2014/main" id="{583E0758-7ECE-4FF2-A7B9-D2021D593F68}"/>
              </a:ext>
            </a:extLst>
          </p:cNvPr>
          <p:cNvPicPr>
            <a:picLocks noChangeAspect="1"/>
          </p:cNvPicPr>
          <p:nvPr/>
        </p:nvPicPr>
        <p:blipFill>
          <a:blip r:embed="rId6"/>
          <a:stretch>
            <a:fillRect/>
          </a:stretch>
        </p:blipFill>
        <p:spPr>
          <a:xfrm>
            <a:off x="11340141" y="2929386"/>
            <a:ext cx="332657" cy="1069855"/>
          </a:xfrm>
          <a:prstGeom prst="rect">
            <a:avLst/>
          </a:prstGeom>
          <a:ln>
            <a:solidFill>
              <a:schemeClr val="bg1"/>
            </a:solidFill>
          </a:ln>
        </p:spPr>
      </p:pic>
      <p:sp>
        <p:nvSpPr>
          <p:cNvPr id="2" name="TextBox 1"/>
          <p:cNvSpPr txBox="1"/>
          <p:nvPr/>
        </p:nvSpPr>
        <p:spPr>
          <a:xfrm>
            <a:off x="960499" y="6369580"/>
            <a:ext cx="6727765" cy="307777"/>
          </a:xfrm>
          <a:prstGeom prst="rect">
            <a:avLst/>
          </a:prstGeom>
          <a:noFill/>
        </p:spPr>
        <p:txBody>
          <a:bodyPr wrap="square" rtlCol="0">
            <a:spAutoFit/>
          </a:bodyPr>
          <a:lstStyle/>
          <a:p>
            <a:r>
              <a:rPr lang="en-US" dirty="0" smtClean="0"/>
              <a:t>Source: Sir Bill English, former NZ PM</a:t>
            </a:r>
            <a:endParaRPr lang="en-US" dirty="0"/>
          </a:p>
        </p:txBody>
      </p:sp>
    </p:spTree>
    <p:extLst>
      <p:ext uri="{BB962C8B-B14F-4D97-AF65-F5344CB8AC3E}">
        <p14:creationId xmlns:p14="http://schemas.microsoft.com/office/powerpoint/2010/main" val="219789139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53</TotalTime>
  <Words>1489</Words>
  <Application>Microsoft Office PowerPoint</Application>
  <PresentationFormat>Widescreen</PresentationFormat>
  <Paragraphs>339</Paragraphs>
  <Slides>38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Calibri Light</vt:lpstr>
      <vt:lpstr>Calibri</vt:lpstr>
      <vt:lpstr>MS PGothic</vt:lpstr>
      <vt:lpstr>Franklin Gothic Medium</vt:lpstr>
      <vt:lpstr>ヒラギノ角ゴ Pro W3</vt:lpstr>
      <vt:lpstr>Arial</vt:lpstr>
      <vt:lpstr>Office Theme</vt:lpstr>
      <vt:lpstr>Privacy, Confidentiality and Ethics of Record Linkage </vt:lpstr>
      <vt:lpstr>PowerPoint Presentation</vt:lpstr>
      <vt:lpstr>Key questions</vt:lpstr>
      <vt:lpstr>Key ideas</vt:lpstr>
      <vt:lpstr>Guiding principles</vt:lpstr>
      <vt:lpstr>What is …</vt:lpstr>
      <vt:lpstr>Why confidentiality important</vt:lpstr>
      <vt:lpstr>Why access important</vt:lpstr>
      <vt:lpstr>PowerPoint Presentation</vt:lpstr>
      <vt:lpstr>Understanding risk</vt:lpstr>
      <vt:lpstr>Understanding the cost</vt:lpstr>
      <vt:lpstr>PowerPoint Presentation</vt:lpstr>
      <vt:lpstr>The Data Exchange</vt:lpstr>
      <vt:lpstr>Valuing the welfare system</vt:lpstr>
      <vt:lpstr>Aggregate liability valuation</vt:lpstr>
      <vt:lpstr>Cohort liability estimates</vt:lpstr>
      <vt:lpstr>Reducing social harm from crime</vt:lpstr>
      <vt:lpstr>The data shows that desistance,  not escalation,  is the norm.</vt:lpstr>
      <vt:lpstr>Seeing outside the silo</vt:lpstr>
      <vt:lpstr>Seeing outside the silo</vt:lpstr>
      <vt:lpstr>Understanding return on investment</vt:lpstr>
      <vt:lpstr>Issues in Ethics</vt:lpstr>
      <vt:lpstr>PowerPoint Presentation</vt:lpstr>
      <vt:lpstr>Most of the questions we’re answering here are not new</vt:lpstr>
      <vt:lpstr>Our policies need to reflect our values</vt:lpstr>
      <vt:lpstr>Common misconceptions</vt:lpstr>
      <vt:lpstr>Levels of control</vt:lpstr>
      <vt:lpstr>Bias, Equity, and Fairness</vt:lpstr>
      <vt:lpstr>How does Bias happen?</vt:lpstr>
      <vt:lpstr>Bias can be introduced in every step of this process</vt:lpstr>
      <vt:lpstr>Many, Many, Many Bias Measures</vt:lpstr>
      <vt:lpstr>How can we audit our predictions/actions for biases?</vt:lpstr>
      <vt:lpstr>PowerPoint Presentation</vt:lpstr>
      <vt:lpstr>What does it take for an analysis to be transparent?</vt:lpstr>
      <vt:lpstr>Trustworthiness and Accountability </vt:lpstr>
      <vt:lpstr>Trustworthiness and Accountability </vt:lpstr>
      <vt:lpstr>Explanations as a Trust-Creation Tool</vt:lpstr>
      <vt:lpstr>Lots of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Confidentiality and Ethics of Record Linkage </dc:title>
  <dc:creator>Frauke Kreuter</dc:creator>
  <cp:lastModifiedBy>Julia Lane</cp:lastModifiedBy>
  <cp:revision>2</cp:revision>
  <dcterms:created xsi:type="dcterms:W3CDTF">2014-06-13T17:45:12Z</dcterms:created>
  <dcterms:modified xsi:type="dcterms:W3CDTF">2020-01-26T17:46:55Z</dcterms:modified>
</cp:coreProperties>
</file>