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BCBE-3290-4933-9E92-D25F0E383A3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E4CFB-3AEF-43D5-9A56-B2F34C844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E67208-C611-4143-89A9-4DA7950593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31B6-2967-4191-A615-6FB77C20CA1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8ACF2-CE84-4B35-B94C-DF7F8BC3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rq.gov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207933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2139/ssrn.207933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207933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2139/ssrn.207933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207933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2139/ssrn.207933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 </a:t>
            </a:r>
            <a:r>
              <a:rPr lang="en-US" smtClean="0"/>
              <a:t>cleaning reprise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 descr="Y:\infographic\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1" y="1676401"/>
            <a:ext cx="7610476" cy="39528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2" y="-14594"/>
            <a:ext cx="9143999" cy="982540"/>
          </a:xfrm>
        </p:spPr>
        <p:txBody>
          <a:bodyPr>
            <a:noAutofit/>
          </a:bodyPr>
          <a:lstStyle/>
          <a:p>
            <a:r>
              <a:rPr lang="en-US" dirty="0" smtClean="0"/>
              <a:t>More detail on the problem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2051" y="1459495"/>
            <a:ext cx="4184171" cy="4996179"/>
            <a:chOff x="2234151" y="533400"/>
            <a:chExt cx="4547649" cy="5791200"/>
          </a:xfrm>
        </p:grpSpPr>
        <p:pic>
          <p:nvPicPr>
            <p:cNvPr id="13" name="Picture 8" descr="Y:\infographic\emplo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67551" y="1981200"/>
              <a:ext cx="1352490" cy="1529451"/>
            </a:xfrm>
            <a:prstGeom prst="rect">
              <a:avLst/>
            </a:prstGeom>
            <a:noFill/>
          </p:spPr>
        </p:pic>
        <p:pic>
          <p:nvPicPr>
            <p:cNvPr id="14" name="Picture 2" descr="Y:\infographic\paysfor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67751" y="2362200"/>
              <a:ext cx="614238" cy="2743200"/>
            </a:xfrm>
            <a:prstGeom prst="rect">
              <a:avLst/>
            </a:prstGeom>
            <a:noFill/>
          </p:spPr>
        </p:pic>
        <p:pic>
          <p:nvPicPr>
            <p:cNvPr id="15" name="Picture 3" descr="Y:\infographic\people.png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605751" y="533400"/>
              <a:ext cx="2009775" cy="1668492"/>
            </a:xfrm>
            <a:prstGeom prst="rect">
              <a:avLst/>
            </a:prstGeom>
            <a:noFill/>
          </p:spPr>
        </p:pic>
        <p:pic>
          <p:nvPicPr>
            <p:cNvPr id="16" name="Picture 4" descr="Y:\infographic\produceuse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77351" y="1905000"/>
              <a:ext cx="1358811" cy="1529452"/>
            </a:xfrm>
            <a:prstGeom prst="rect">
              <a:avLst/>
            </a:prstGeom>
            <a:noFill/>
          </p:spPr>
        </p:pic>
        <p:pic>
          <p:nvPicPr>
            <p:cNvPr id="17" name="Picture 5" descr="Y:\infographic\products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663151" y="3048000"/>
              <a:ext cx="1118649" cy="1276650"/>
            </a:xfrm>
            <a:prstGeom prst="rect">
              <a:avLst/>
            </a:prstGeom>
            <a:noFill/>
          </p:spPr>
        </p:pic>
        <p:pic>
          <p:nvPicPr>
            <p:cNvPr id="18" name="Picture 6" descr="Y:\infographic\supports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977351" y="4038600"/>
              <a:ext cx="1440971" cy="1611612"/>
            </a:xfrm>
            <a:prstGeom prst="rect">
              <a:avLst/>
            </a:prstGeom>
            <a:noFill/>
          </p:spPr>
        </p:pic>
        <p:pic>
          <p:nvPicPr>
            <p:cNvPr id="19" name="Picture 7" descr="Y:\infographic\awardedto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691351" y="3962400"/>
              <a:ext cx="1440971" cy="1611612"/>
            </a:xfrm>
            <a:prstGeom prst="rect">
              <a:avLst/>
            </a:prstGeom>
            <a:noFill/>
          </p:spPr>
        </p:pic>
        <p:pic>
          <p:nvPicPr>
            <p:cNvPr id="20" name="Picture 9" descr="Y:\infographic\funding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986751" y="5250192"/>
              <a:ext cx="1150249" cy="1074408"/>
            </a:xfrm>
            <a:prstGeom prst="rect">
              <a:avLst/>
            </a:prstGeom>
            <a:noFill/>
          </p:spPr>
        </p:pic>
        <p:pic>
          <p:nvPicPr>
            <p:cNvPr id="21" name="Picture 10" descr="Y:\infographic\institutions.pn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34151" y="2895600"/>
              <a:ext cx="1264009" cy="1422010"/>
            </a:xfrm>
            <a:prstGeom prst="rect">
              <a:avLst/>
            </a:prstGeom>
            <a:noFill/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5378" y="4495096"/>
            <a:ext cx="4261287" cy="2512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61663" y="1072205"/>
            <a:ext cx="3024527" cy="2825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8531" y="2268885"/>
            <a:ext cx="3112603" cy="3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720001" y="1412776"/>
            <a:ext cx="10421596" cy="52805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67" dirty="0">
                <a:solidFill>
                  <a:schemeClr val="bg1">
                    <a:lumMod val="65000"/>
                  </a:schemeClr>
                </a:solidFill>
              </a:rPr>
              <a:t>Lack of unique identifiers</a:t>
            </a:r>
          </a:p>
          <a:p>
            <a:r>
              <a:rPr lang="de-DE" sz="2667" dirty="0"/>
              <a:t>Dirty </a:t>
            </a:r>
            <a:r>
              <a:rPr lang="de-DE" sz="2667" dirty="0"/>
              <a:t>data </a:t>
            </a:r>
          </a:p>
          <a:p>
            <a:pPr lvl="1"/>
            <a:r>
              <a:rPr lang="de-DE" sz="2133" dirty="0"/>
              <a:t>typographical </a:t>
            </a:r>
            <a:r>
              <a:rPr lang="de-DE" sz="2133" dirty="0"/>
              <a:t>errors </a:t>
            </a:r>
            <a:endParaRPr lang="de-DE" sz="2133" dirty="0"/>
          </a:p>
          <a:p>
            <a:pPr lvl="1"/>
            <a:r>
              <a:rPr lang="de-DE" sz="2133" dirty="0"/>
              <a:t>variations</a:t>
            </a:r>
          </a:p>
          <a:p>
            <a:pPr lvl="1"/>
            <a:r>
              <a:rPr lang="de-DE" sz="2133" dirty="0"/>
              <a:t>missing </a:t>
            </a:r>
            <a:r>
              <a:rPr lang="de-DE" sz="2133" dirty="0"/>
              <a:t>and out-of-date </a:t>
            </a:r>
            <a:r>
              <a:rPr lang="de-DE" sz="2133" dirty="0"/>
              <a:t>values</a:t>
            </a:r>
          </a:p>
          <a:p>
            <a:pPr lvl="1"/>
            <a:r>
              <a:rPr lang="de-DE" sz="2133" dirty="0"/>
              <a:t>different </a:t>
            </a:r>
            <a:r>
              <a:rPr lang="de-DE" sz="2133" dirty="0"/>
              <a:t>coding </a:t>
            </a:r>
            <a:r>
              <a:rPr lang="de-DE" sz="2133" dirty="0"/>
              <a:t>schemes (i.e. dates)</a:t>
            </a:r>
          </a:p>
          <a:p>
            <a:endParaRPr lang="de-DE" sz="2667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5" t="21967" r="23491" b="34422"/>
          <a:stretch/>
        </p:blipFill>
        <p:spPr>
          <a:xfrm>
            <a:off x="6192011" y="1412776"/>
            <a:ext cx="4774992" cy="441649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39350" y="6077809"/>
            <a:ext cx="12336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Dusetzina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SB, Tyree S, Meyer AM, et al.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(2014) Linking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for Health Services Research: A Framework and Instructional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Guide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Rockville (MD): </a:t>
            </a:r>
            <a:r>
              <a:rPr lang="en-US" sz="1600" dirty="0">
                <a:solidFill>
                  <a:srgbClr val="642A8F"/>
                </a:solidFill>
                <a:latin typeface="arial" panose="020B0604020202020204" pitchFamily="34" charset="0"/>
                <a:hlinkClick r:id="rId3"/>
              </a:rPr>
              <a:t>Agency for Healthcare Research and Quality (US)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; 2014 Sep. https://www.ncbi.nlm.nih.gov/books/NBK253312/</a:t>
            </a:r>
          </a:p>
        </p:txBody>
      </p:sp>
    </p:spTree>
    <p:extLst>
      <p:ext uri="{BB962C8B-B14F-4D97-AF65-F5344CB8AC3E}">
        <p14:creationId xmlns:p14="http://schemas.microsoft.com/office/powerpoint/2010/main" val="37140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14350"/>
            <a:ext cx="105346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326" y="1825625"/>
            <a:ext cx="10051473" cy="38547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58" y="212436"/>
            <a:ext cx="8700525" cy="5646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6011718"/>
            <a:ext cx="116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Ventura, Samuel and Nugent, Rebecca and Fuchs, Erica Renee, Seeing the Non-Stars: (Some) Sources of Bias in Past Disambiguation Approaches and a New Public Tool Leveraging Labeled Records (January 27, 2015). Research Policy, Forthcoming. Available at SSRN: </a:t>
            </a:r>
            <a:r>
              <a:rPr lang="en-US" u="sng" dirty="0">
                <a:hlinkClick r:id="rId3"/>
              </a:rPr>
              <a:t>https://ssrn.com/abstract=2079330</a:t>
            </a:r>
            <a:r>
              <a:rPr lang="en-US" dirty="0"/>
              <a:t> or </a:t>
            </a:r>
            <a:r>
              <a:rPr lang="en-US" u="sng" dirty="0">
                <a:hlinkClick r:id="rId4"/>
              </a:rPr>
              <a:t>http://dx.doi.org/10.2139/ssrn.2079330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4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38" y="365125"/>
            <a:ext cx="9026435" cy="5660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6011718"/>
            <a:ext cx="116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Ventura, Samuel and Nugent, Rebecca and Fuchs, Erica Renee, Seeing the Non-Stars: (Some) Sources of Bias in Past Disambiguation Approaches and a New Public Tool Leveraging Labeled Records (January 27, 2015). Research Policy, Forthcoming. Available at SSRN: </a:t>
            </a:r>
            <a:r>
              <a:rPr lang="en-US" u="sng" dirty="0">
                <a:hlinkClick r:id="rId3"/>
              </a:rPr>
              <a:t>https://ssrn.com/abstract=2079330</a:t>
            </a:r>
            <a:r>
              <a:rPr lang="en-US" dirty="0"/>
              <a:t> or </a:t>
            </a:r>
            <a:r>
              <a:rPr lang="en-US" u="sng" dirty="0">
                <a:hlinkClick r:id="rId4"/>
              </a:rPr>
              <a:t>http://dx.doi.org/10.2139/ssrn.2079330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4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633412"/>
            <a:ext cx="11334750" cy="559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6011718"/>
            <a:ext cx="116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Ventura, Samuel and Nugent, Rebecca and Fuchs, Erica Renee, Seeing the Non-Stars: (Some) Sources of Bias in Past Disambiguation Approaches and a New Public Tool Leveraging Labeled Records (January 27, 2015). Research Policy, Forthcoming. Available at SSRN: </a:t>
            </a:r>
            <a:r>
              <a:rPr lang="en-US" u="sng" dirty="0">
                <a:hlinkClick r:id="rId3"/>
              </a:rPr>
              <a:t>https://ssrn.com/abstract=2079330</a:t>
            </a:r>
            <a:r>
              <a:rPr lang="en-US" dirty="0"/>
              <a:t> or </a:t>
            </a:r>
            <a:r>
              <a:rPr lang="en-US" u="sng" dirty="0">
                <a:hlinkClick r:id="rId4"/>
              </a:rPr>
              <a:t>http://dx.doi.org/10.2139/ssrn.2079330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5" y="838200"/>
            <a:ext cx="1062143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6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214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Record cleaning reprise</vt:lpstr>
      <vt:lpstr>More detail on the problem</vt:lpstr>
      <vt:lpstr>Issues to consider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Lane</dc:creator>
  <cp:lastModifiedBy>Julia Lane</cp:lastModifiedBy>
  <cp:revision>2</cp:revision>
  <dcterms:created xsi:type="dcterms:W3CDTF">2020-01-24T17:10:14Z</dcterms:created>
  <dcterms:modified xsi:type="dcterms:W3CDTF">2020-01-24T17:21:46Z</dcterms:modified>
</cp:coreProperties>
</file>